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Lst>
  <p:notesMasterIdLst>
    <p:notesMasterId r:id="rId29"/>
  </p:notesMasterIdLst>
  <p:sldIdLst>
    <p:sldId id="260" r:id="rId2"/>
    <p:sldId id="261" r:id="rId3"/>
    <p:sldId id="284" r:id="rId4"/>
    <p:sldId id="308" r:id="rId5"/>
    <p:sldId id="304" r:id="rId6"/>
    <p:sldId id="305" r:id="rId7"/>
    <p:sldId id="310" r:id="rId8"/>
    <p:sldId id="306" r:id="rId9"/>
    <p:sldId id="307" r:id="rId10"/>
    <p:sldId id="276" r:id="rId11"/>
    <p:sldId id="262" r:id="rId12"/>
    <p:sldId id="263" r:id="rId13"/>
    <p:sldId id="289" r:id="rId14"/>
    <p:sldId id="291" r:id="rId15"/>
    <p:sldId id="294" r:id="rId16"/>
    <p:sldId id="287" r:id="rId17"/>
    <p:sldId id="293" r:id="rId18"/>
    <p:sldId id="271" r:id="rId19"/>
    <p:sldId id="272" r:id="rId20"/>
    <p:sldId id="273" r:id="rId21"/>
    <p:sldId id="274" r:id="rId22"/>
    <p:sldId id="299" r:id="rId23"/>
    <p:sldId id="303" r:id="rId24"/>
    <p:sldId id="302" r:id="rId25"/>
    <p:sldId id="288" r:id="rId26"/>
    <p:sldId id="275" r:id="rId27"/>
    <p:sldId id="311" r:id="rId2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904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251AE6-F123-4FE9-9EAB-6BB8A84920B0}">
  <a:tblStyle styleId="{C2251AE6-F123-4FE9-9EAB-6BB8A84920B0}"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51620"/>
  </p:normalViewPr>
  <p:slideViewPr>
    <p:cSldViewPr snapToGrid="0" snapToObjects="1">
      <p:cViewPr>
        <p:scale>
          <a:sx n="89" d="100"/>
          <a:sy n="89" d="100"/>
        </p:scale>
        <p:origin x="1640" y="144"/>
      </p:cViewPr>
      <p:guideLst/>
    </p:cSldViewPr>
  </p:slideViewPr>
  <p:notesTextViewPr>
    <p:cViewPr>
      <p:scale>
        <a:sx n="155" d="100"/>
        <a:sy n="155" d="100"/>
      </p:scale>
      <p:origin x="0" y="-8328"/>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 Id="rId3" Type="http://schemas.openxmlformats.org/officeDocument/2006/relationships/hyperlink" Target="http://www.oracle.com/technetwork/java/javase/downloads/index.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second</a:t>
            </a:r>
            <a:r>
              <a:rPr lang="en-US" baseline="0" dirty="0" smtClean="0"/>
              <a:t> section </a:t>
            </a:r>
            <a:r>
              <a:rPr lang="en-US" dirty="0" smtClean="0"/>
              <a:t>we will see</a:t>
            </a:r>
            <a:r>
              <a:rPr lang="en-US" baseline="0" dirty="0" smtClean="0"/>
              <a:t> </a:t>
            </a:r>
            <a:r>
              <a:rPr lang="en-US" sz="1100" baseline="0" dirty="0" smtClean="0"/>
              <a:t>h</a:t>
            </a:r>
            <a:r>
              <a:rPr lang="en-US" sz="1100" dirty="0" smtClean="0"/>
              <a:t>ow to create a Messaging/Notification service</a:t>
            </a:r>
            <a:r>
              <a:rPr lang="en-US" sz="1100" baseline="0" dirty="0" smtClean="0"/>
              <a:t> using Spring 5</a:t>
            </a:r>
            <a:endParaRPr dirty="0"/>
          </a:p>
        </p:txBody>
      </p:sp>
    </p:spTree>
    <p:extLst>
      <p:ext uri="{BB962C8B-B14F-4D97-AF65-F5344CB8AC3E}">
        <p14:creationId xmlns:p14="http://schemas.microsoft.com/office/powerpoint/2010/main" val="108905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the next video we will see how to create a Notification service using </a:t>
            </a:r>
            <a:r>
              <a:rPr lang="en-US" dirty="0" err="1" smtClean="0"/>
              <a:t>webSockets</a:t>
            </a:r>
            <a:r>
              <a:rPr lang="en-US" dirty="0" smtClean="0"/>
              <a:t>,</a:t>
            </a:r>
            <a:r>
              <a:rPr lang="en-US" baseline="0" dirty="0" smtClean="0"/>
              <a:t> but for now </a:t>
            </a:r>
            <a:r>
              <a:rPr lang="en-US" sz="1100" b="0" i="0" kern="1200" dirty="0" smtClean="0">
                <a:solidFill>
                  <a:schemeClr val="tx1"/>
                </a:solidFill>
                <a:effectLst/>
                <a:latin typeface="+mn-lt"/>
                <a:ea typeface="+mn-ea"/>
                <a:cs typeface="+mn-cs"/>
              </a:rPr>
              <a:t>that</a:t>
            </a:r>
            <a:r>
              <a:rPr lang="fr-FR" sz="1100" b="0" i="0" kern="1200" dirty="0" smtClean="0">
                <a:solidFill>
                  <a:schemeClr val="tx1"/>
                </a:solidFill>
                <a:effectLst/>
                <a:latin typeface="+mn-lt"/>
                <a:ea typeface="+mn-ea"/>
                <a:cs typeface="+mn-cs"/>
              </a:rPr>
              <a:t>’</a:t>
            </a:r>
            <a:r>
              <a:rPr lang="en-US" sz="1100" b="0" i="0" kern="1200" dirty="0" smtClean="0">
                <a:solidFill>
                  <a:schemeClr val="tx1"/>
                </a:solidFill>
                <a:effectLst/>
                <a:latin typeface="+mn-lt"/>
                <a:ea typeface="+mn-ea"/>
                <a:cs typeface="+mn-cs"/>
              </a:rPr>
              <a:t>s </a:t>
            </a:r>
            <a:r>
              <a:rPr lang="en-US" baseline="0" dirty="0" smtClean="0"/>
              <a:t>everything. Thank you for watching this video.</a:t>
            </a:r>
            <a:endParaRPr dirty="0"/>
          </a:p>
        </p:txBody>
      </p:sp>
    </p:spTree>
    <p:extLst>
      <p:ext uri="{BB962C8B-B14F-4D97-AF65-F5344CB8AC3E}">
        <p14:creationId xmlns:p14="http://schemas.microsoft.com/office/powerpoint/2010/main" val="17624508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second video</a:t>
            </a:r>
            <a:r>
              <a:rPr lang="en-US" baseline="0" dirty="0" smtClean="0"/>
              <a:t> we will see </a:t>
            </a:r>
            <a:r>
              <a:rPr lang="en-US" dirty="0" smtClean="0"/>
              <a:t>How</a:t>
            </a:r>
            <a:r>
              <a:rPr lang="en-US" baseline="0" dirty="0" smtClean="0"/>
              <a:t> </a:t>
            </a:r>
            <a:r>
              <a:rPr lang="en-US" baseline="0" dirty="0" smtClean="0"/>
              <a:t>to use </a:t>
            </a:r>
            <a:r>
              <a:rPr lang="en-US" sz="1100" dirty="0" err="1" smtClean="0"/>
              <a:t>WebSocket</a:t>
            </a:r>
            <a:r>
              <a:rPr lang="en-US" sz="1100" dirty="0" smtClean="0"/>
              <a:t> with spring</a:t>
            </a:r>
            <a:r>
              <a:rPr lang="en-US" sz="1100" baseline="0" dirty="0" smtClean="0"/>
              <a:t> 5 and spring boot 2</a:t>
            </a:r>
            <a:endParaRPr lang="en-US" dirty="0" smtClean="0"/>
          </a:p>
        </p:txBody>
      </p:sp>
    </p:spTree>
    <p:extLst>
      <p:ext uri="{BB962C8B-B14F-4D97-AF65-F5344CB8AC3E}">
        <p14:creationId xmlns:p14="http://schemas.microsoft.com/office/powerpoint/2010/main" val="954815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We</a:t>
            </a:r>
            <a:r>
              <a:rPr lang="en-US" baseline="0" dirty="0" smtClean="0"/>
              <a:t> will learn </a:t>
            </a:r>
          </a:p>
          <a:p>
            <a:pPr marL="457200" indent="-355600">
              <a:buClr>
                <a:srgbClr val="434343"/>
              </a:buClr>
              <a:buFont typeface="Calibri"/>
              <a:buChar char="●"/>
            </a:pPr>
            <a:r>
              <a:rPr lang="en-US" sz="1100" dirty="0" smtClean="0">
                <a:solidFill>
                  <a:srgbClr val="434343"/>
                </a:solidFill>
              </a:rPr>
              <a:t>What is </a:t>
            </a:r>
            <a:r>
              <a:rPr lang="en-US" sz="1100" dirty="0" err="1" smtClean="0">
                <a:solidFill>
                  <a:srgbClr val="434343"/>
                </a:solidFill>
              </a:rPr>
              <a:t>WebSocket</a:t>
            </a:r>
            <a:endParaRPr lang="en-US" sz="1100" dirty="0" smtClean="0">
              <a:solidFill>
                <a:srgbClr val="434343"/>
              </a:solidFill>
            </a:endParaRPr>
          </a:p>
          <a:p>
            <a:pPr marL="457200" indent="-355600">
              <a:buClr>
                <a:srgbClr val="434343"/>
              </a:buClr>
              <a:buFont typeface="Calibri"/>
              <a:buChar char="●"/>
            </a:pPr>
            <a:r>
              <a:rPr lang="en-US" sz="1100" dirty="0" smtClean="0">
                <a:solidFill>
                  <a:srgbClr val="434343"/>
                </a:solidFill>
              </a:rPr>
              <a:t>Spring 5 </a:t>
            </a:r>
            <a:r>
              <a:rPr lang="en-US" sz="1100" dirty="0" err="1" smtClean="0">
                <a:solidFill>
                  <a:srgbClr val="434343"/>
                </a:solidFill>
              </a:rPr>
              <a:t>WebFlux</a:t>
            </a:r>
            <a:r>
              <a:rPr lang="en-US" sz="1100" dirty="0" smtClean="0">
                <a:solidFill>
                  <a:srgbClr val="434343"/>
                </a:solidFill>
              </a:rPr>
              <a:t> and Reactive </a:t>
            </a:r>
            <a:r>
              <a:rPr lang="en-US" sz="1100" dirty="0" err="1" smtClean="0">
                <a:solidFill>
                  <a:srgbClr val="434343"/>
                </a:solidFill>
              </a:rPr>
              <a:t>WebSocket</a:t>
            </a:r>
            <a:endParaRPr lang="en-US" sz="1100" dirty="0" smtClean="0">
              <a:solidFill>
                <a:srgbClr val="434343"/>
              </a:solidFill>
            </a:endParaRPr>
          </a:p>
          <a:p>
            <a:pPr marL="457200" indent="-355600">
              <a:buClr>
                <a:srgbClr val="434343"/>
              </a:buClr>
              <a:buFont typeface="Calibri"/>
              <a:buChar char="●"/>
            </a:pPr>
            <a:r>
              <a:rPr lang="en-US" sz="1100" dirty="0" smtClean="0">
                <a:solidFill>
                  <a:srgbClr val="434343"/>
                </a:solidFill>
              </a:rPr>
              <a:t>How to create a Notification server using Spring 5 </a:t>
            </a:r>
            <a:r>
              <a:rPr lang="en-US" sz="1100" dirty="0" err="1" smtClean="0">
                <a:solidFill>
                  <a:srgbClr val="434343"/>
                </a:solidFill>
              </a:rPr>
              <a:t>WebFlux</a:t>
            </a:r>
            <a:r>
              <a:rPr lang="en-US" sz="1100" dirty="0" smtClean="0">
                <a:solidFill>
                  <a:srgbClr val="434343"/>
                </a:solidFill>
              </a:rPr>
              <a:t> </a:t>
            </a:r>
          </a:p>
          <a:p>
            <a:pPr marL="457200" indent="-355600">
              <a:buClr>
                <a:srgbClr val="434343"/>
              </a:buClr>
              <a:buFont typeface="Calibri"/>
              <a:buChar char="●"/>
            </a:pPr>
            <a:r>
              <a:rPr lang="en-US" sz="1100" dirty="0" smtClean="0">
                <a:solidFill>
                  <a:srgbClr val="434343"/>
                </a:solidFill>
              </a:rPr>
              <a:t>How to create a Notification client using Spring 5 </a:t>
            </a:r>
            <a:r>
              <a:rPr lang="en-US" sz="1100" dirty="0" err="1" smtClean="0">
                <a:solidFill>
                  <a:srgbClr val="434343"/>
                </a:solidFill>
              </a:rPr>
              <a:t>WebFlux</a:t>
            </a:r>
            <a:r>
              <a:rPr lang="en-US" sz="1100" dirty="0" smtClean="0">
                <a:solidFill>
                  <a:srgbClr val="434343"/>
                </a:solidFill>
              </a:rPr>
              <a:t> </a:t>
            </a:r>
          </a:p>
          <a:p>
            <a:pPr lvl="0">
              <a:spcBef>
                <a:spcPts val="0"/>
              </a:spcBef>
              <a:buNone/>
            </a:pPr>
            <a:endParaRPr lang="en-US" baseline="0" dirty="0" smtClean="0"/>
          </a:p>
        </p:txBody>
      </p:sp>
    </p:spTree>
    <p:extLst>
      <p:ext uri="{BB962C8B-B14F-4D97-AF65-F5344CB8AC3E}">
        <p14:creationId xmlns:p14="http://schemas.microsoft.com/office/powerpoint/2010/main" val="146241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01600" indent="0">
              <a:buClr>
                <a:srgbClr val="434343"/>
              </a:buClr>
              <a:buFont typeface="Calibri"/>
              <a:buNone/>
            </a:pPr>
            <a:r>
              <a:rPr lang="en-US" sz="1100" dirty="0" smtClean="0">
                <a:solidFill>
                  <a:schemeClr val="bg2"/>
                </a:solidFill>
              </a:rPr>
              <a:t>Let’s start defining what is </a:t>
            </a:r>
            <a:r>
              <a:rPr lang="en-US" sz="1100" dirty="0" err="1" smtClean="0">
                <a:solidFill>
                  <a:schemeClr val="bg2"/>
                </a:solidFill>
              </a:rPr>
              <a:t>Websocket</a:t>
            </a:r>
            <a:r>
              <a:rPr lang="en-US" sz="1100" dirty="0" smtClean="0">
                <a:solidFill>
                  <a:schemeClr val="bg2"/>
                </a:solidFill>
              </a:rPr>
              <a:t>:</a:t>
            </a:r>
          </a:p>
          <a:p>
            <a:pPr marL="457200" indent="-355600">
              <a:buClr>
                <a:srgbClr val="434343"/>
              </a:buClr>
              <a:buFont typeface="Calibri"/>
              <a:buChar char="●"/>
            </a:pPr>
            <a:r>
              <a:rPr lang="en-US" sz="1100" dirty="0" err="1" smtClean="0">
                <a:solidFill>
                  <a:schemeClr val="bg2"/>
                </a:solidFill>
              </a:rPr>
              <a:t>WebSocket</a:t>
            </a:r>
            <a:r>
              <a:rPr lang="en-US" sz="1100" dirty="0" smtClean="0">
                <a:solidFill>
                  <a:schemeClr val="bg2"/>
                </a:solidFill>
              </a:rPr>
              <a:t> is a protocol, providing a persistent bidirectional communication channels over a single TCP connection.  One </a:t>
            </a:r>
            <a:r>
              <a:rPr lang="en-US" sz="1100" dirty="0" err="1" smtClean="0">
                <a:solidFill>
                  <a:schemeClr val="bg2"/>
                </a:solidFill>
              </a:rPr>
              <a:t>WebSocket</a:t>
            </a:r>
            <a:r>
              <a:rPr lang="en-US" sz="1100" dirty="0" smtClean="0">
                <a:solidFill>
                  <a:schemeClr val="bg2"/>
                </a:solidFill>
              </a:rPr>
              <a:t> connection stays open until the client or server close it.</a:t>
            </a:r>
          </a:p>
          <a:p>
            <a:pPr marL="457200" indent="-355600">
              <a:buClr>
                <a:srgbClr val="434343"/>
              </a:buClr>
              <a:buFont typeface="Calibri"/>
              <a:buChar char="●"/>
            </a:pPr>
            <a:r>
              <a:rPr lang="en-US" sz="1100" dirty="0" smtClean="0">
                <a:solidFill>
                  <a:schemeClr val="bg2"/>
                </a:solidFill>
              </a:rPr>
              <a:t>Before </a:t>
            </a:r>
            <a:r>
              <a:rPr lang="en-US" sz="1100" dirty="0" err="1" smtClean="0">
                <a:solidFill>
                  <a:schemeClr val="bg2"/>
                </a:solidFill>
              </a:rPr>
              <a:t>WebSocket</a:t>
            </a:r>
            <a:r>
              <a:rPr lang="en-US" sz="1100" dirty="0" smtClean="0">
                <a:solidFill>
                  <a:schemeClr val="bg2"/>
                </a:solidFill>
              </a:rPr>
              <a:t> the only paradigm was request/response where basically nothing happens until another request is made.</a:t>
            </a:r>
            <a:r>
              <a:rPr lang="en-US" sz="1100" dirty="0" smtClean="0"/>
              <a:t> </a:t>
            </a:r>
            <a:r>
              <a:rPr lang="en-US" sz="1100" dirty="0" smtClean="0">
                <a:solidFill>
                  <a:schemeClr val="bg2"/>
                </a:solidFill>
              </a:rPr>
              <a:t>With </a:t>
            </a:r>
            <a:r>
              <a:rPr lang="en-US" sz="1100" dirty="0" err="1" smtClean="0">
                <a:solidFill>
                  <a:schemeClr val="bg2"/>
                </a:solidFill>
              </a:rPr>
              <a:t>WebSocket</a:t>
            </a:r>
            <a:r>
              <a:rPr lang="en-US" sz="1100" dirty="0" smtClean="0">
                <a:solidFill>
                  <a:schemeClr val="bg2"/>
                </a:solidFill>
              </a:rPr>
              <a:t> the client or server can send a message at any given time to the other.</a:t>
            </a:r>
          </a:p>
          <a:p>
            <a:pPr marL="457200" indent="-355600">
              <a:buClr>
                <a:srgbClr val="434343"/>
              </a:buClr>
              <a:buFont typeface="Calibri"/>
              <a:buChar char="●"/>
            </a:pPr>
            <a:r>
              <a:rPr lang="en-US" sz="1100" dirty="0" smtClean="0">
                <a:solidFill>
                  <a:schemeClr val="bg2"/>
                </a:solidFill>
              </a:rPr>
              <a:t>So </a:t>
            </a:r>
            <a:r>
              <a:rPr lang="en-US" sz="1100" dirty="0" err="1" smtClean="0">
                <a:solidFill>
                  <a:schemeClr val="bg2"/>
                </a:solidFill>
              </a:rPr>
              <a:t>WebSocket</a:t>
            </a:r>
            <a:r>
              <a:rPr lang="en-US" sz="1100" dirty="0" smtClean="0">
                <a:solidFill>
                  <a:schemeClr val="bg2"/>
                </a:solidFill>
              </a:rPr>
              <a:t> </a:t>
            </a:r>
            <a:r>
              <a:rPr lang="en-US" sz="1100" dirty="0" smtClean="0">
                <a:solidFill>
                  <a:schemeClr val="bg2"/>
                </a:solidFill>
              </a:rPr>
              <a:t>allows the creation of live notification systems.</a:t>
            </a:r>
          </a:p>
          <a:p>
            <a:pPr marL="457200" indent="-355600">
              <a:buClr>
                <a:srgbClr val="434343"/>
              </a:buClr>
              <a:buFont typeface="Calibri"/>
              <a:buChar char="●"/>
            </a:pPr>
            <a:r>
              <a:rPr lang="en-US" sz="1100" dirty="0" err="1" smtClean="0">
                <a:solidFill>
                  <a:schemeClr val="bg2"/>
                </a:solidFill>
              </a:rPr>
              <a:t>WebSocket</a:t>
            </a:r>
            <a:r>
              <a:rPr lang="en-US" sz="1100" dirty="0" smtClean="0">
                <a:solidFill>
                  <a:schemeClr val="bg2"/>
                </a:solidFill>
              </a:rPr>
              <a:t> use the </a:t>
            </a:r>
            <a:r>
              <a:rPr lang="en-US" sz="1100" dirty="0" err="1" smtClean="0">
                <a:solidFill>
                  <a:schemeClr val="bg2"/>
                </a:solidFill>
              </a:rPr>
              <a:t>ws</a:t>
            </a:r>
            <a:r>
              <a:rPr lang="en-US" sz="1100" dirty="0" smtClean="0">
                <a:solidFill>
                  <a:schemeClr val="bg2"/>
                </a:solidFill>
              </a:rPr>
              <a:t>:// prefix.</a:t>
            </a:r>
          </a:p>
          <a:p>
            <a:r>
              <a:rPr lang="en-US" sz="1100" dirty="0" smtClean="0"/>
              <a:t/>
            </a:r>
            <a:br>
              <a:rPr lang="en-US" sz="1100" dirty="0" smtClean="0"/>
            </a:br>
            <a:endParaRPr lang="en-US" sz="1100" dirty="0" smtClean="0"/>
          </a:p>
          <a:p>
            <a:pPr marL="0" indent="0">
              <a:buFont typeface="Arial" charset="0"/>
              <a:buNone/>
            </a:pPr>
            <a:endParaRPr lang="en-US" sz="1100" dirty="0" smtClean="0">
              <a:solidFill>
                <a:srgbClr val="434343"/>
              </a:solidFill>
            </a:endParaRPr>
          </a:p>
        </p:txBody>
      </p:sp>
    </p:spTree>
    <p:extLst>
      <p:ext uri="{BB962C8B-B14F-4D97-AF65-F5344CB8AC3E}">
        <p14:creationId xmlns:p14="http://schemas.microsoft.com/office/powerpoint/2010/main" val="1406679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01600" indent="0">
              <a:buClr>
                <a:srgbClr val="434343"/>
              </a:buClr>
              <a:buFont typeface="Calibri"/>
              <a:buNone/>
            </a:pPr>
            <a:r>
              <a:rPr lang="en-US" sz="1100" dirty="0" smtClean="0"/>
              <a:t>We already talked about Spring </a:t>
            </a:r>
            <a:r>
              <a:rPr lang="en-US" sz="1100" dirty="0" smtClean="0"/>
              <a:t>5 </a:t>
            </a:r>
            <a:r>
              <a:rPr lang="en-US" sz="1100" dirty="0" smtClean="0"/>
              <a:t>and </a:t>
            </a:r>
            <a:r>
              <a:rPr lang="en-US" sz="1100" dirty="0" err="1" smtClean="0"/>
              <a:t>WebFlux</a:t>
            </a:r>
            <a:r>
              <a:rPr lang="en-US" sz="1100" dirty="0" smtClean="0"/>
              <a:t> in the previous video</a:t>
            </a:r>
            <a:r>
              <a:rPr lang="en-US" sz="1100" baseline="0" dirty="0" smtClean="0"/>
              <a:t>, what you need to know also is that:</a:t>
            </a:r>
          </a:p>
          <a:p>
            <a:pPr marL="101600" indent="0">
              <a:buClr>
                <a:srgbClr val="434343"/>
              </a:buClr>
              <a:buFont typeface="Calibri"/>
              <a:buNone/>
            </a:pPr>
            <a:endParaRPr lang="en-US" sz="1100" b="1" dirty="0" smtClean="0">
              <a:solidFill>
                <a:schemeClr val="bg2"/>
              </a:solidFill>
            </a:endParaRPr>
          </a:p>
          <a:p>
            <a:pPr marL="457200" indent="-355600">
              <a:buClr>
                <a:srgbClr val="434343"/>
              </a:buClr>
              <a:buFont typeface="Calibri"/>
              <a:buChar char="●"/>
            </a:pPr>
            <a:r>
              <a:rPr lang="en-US" sz="1100" b="1" dirty="0" smtClean="0">
                <a:solidFill>
                  <a:schemeClr val="bg2"/>
                </a:solidFill>
              </a:rPr>
              <a:t>The new Spring 5</a:t>
            </a:r>
            <a:r>
              <a:rPr lang="en-US" sz="1100" dirty="0" smtClean="0">
                <a:solidFill>
                  <a:schemeClr val="bg2"/>
                </a:solidFill>
              </a:rPr>
              <a:t> </a:t>
            </a:r>
            <a:r>
              <a:rPr lang="en-US" sz="1100" b="1" dirty="0" err="1" smtClean="0">
                <a:solidFill>
                  <a:schemeClr val="bg2"/>
                </a:solidFill>
              </a:rPr>
              <a:t>WebFlux</a:t>
            </a:r>
            <a:r>
              <a:rPr lang="en-US" sz="1100" dirty="0" smtClean="0">
                <a:solidFill>
                  <a:schemeClr val="bg2"/>
                </a:solidFill>
              </a:rPr>
              <a:t> </a:t>
            </a:r>
            <a:r>
              <a:rPr lang="en-US" sz="1100" dirty="0" smtClean="0">
                <a:solidFill>
                  <a:schemeClr val="bg2"/>
                </a:solidFill>
              </a:rPr>
              <a:t>module </a:t>
            </a:r>
            <a:r>
              <a:rPr lang="en-US" sz="1100" dirty="0" smtClean="0">
                <a:solidFill>
                  <a:schemeClr val="bg2"/>
                </a:solidFill>
              </a:rPr>
              <a:t>contains </a:t>
            </a:r>
            <a:r>
              <a:rPr lang="en-US" sz="1100" dirty="0" smtClean="0">
                <a:solidFill>
                  <a:schemeClr val="bg2"/>
                </a:solidFill>
              </a:rPr>
              <a:t>also</a:t>
            </a:r>
            <a:r>
              <a:rPr lang="en-US" sz="1100" baseline="0" dirty="0" smtClean="0">
                <a:solidFill>
                  <a:schemeClr val="bg2"/>
                </a:solidFill>
              </a:rPr>
              <a:t> </a:t>
            </a:r>
            <a:r>
              <a:rPr lang="en-US" sz="1100" dirty="0" smtClean="0">
                <a:solidFill>
                  <a:schemeClr val="bg2"/>
                </a:solidFill>
              </a:rPr>
              <a:t>support </a:t>
            </a:r>
            <a:r>
              <a:rPr lang="en-US" sz="1100" dirty="0" smtClean="0">
                <a:solidFill>
                  <a:schemeClr val="bg2"/>
                </a:solidFill>
              </a:rPr>
              <a:t>for reactive </a:t>
            </a:r>
            <a:r>
              <a:rPr lang="en-US" sz="1100" b="1" dirty="0" err="1" smtClean="0">
                <a:solidFill>
                  <a:schemeClr val="bg2"/>
                </a:solidFill>
              </a:rPr>
              <a:t>WebSocket</a:t>
            </a:r>
            <a:r>
              <a:rPr lang="en-US" sz="1100" dirty="0" smtClean="0">
                <a:solidFill>
                  <a:schemeClr val="bg2"/>
                </a:solidFill>
              </a:rPr>
              <a:t> client and server</a:t>
            </a:r>
          </a:p>
          <a:p>
            <a:pPr marL="457200" indent="-355600">
              <a:buClr>
                <a:srgbClr val="434343"/>
              </a:buClr>
              <a:buFont typeface="Calibri"/>
              <a:buChar char="●"/>
            </a:pPr>
            <a:r>
              <a:rPr lang="en-US" sz="1100" dirty="0" smtClean="0">
                <a:solidFill>
                  <a:schemeClr val="bg2"/>
                </a:solidFill>
              </a:rPr>
              <a:t>The </a:t>
            </a:r>
            <a:r>
              <a:rPr lang="en-US" sz="1100" dirty="0" smtClean="0">
                <a:solidFill>
                  <a:schemeClr val="bg2"/>
                </a:solidFill>
              </a:rPr>
              <a:t>reactive </a:t>
            </a:r>
            <a:r>
              <a:rPr lang="en-US" sz="1100" dirty="0" err="1" smtClean="0">
                <a:solidFill>
                  <a:schemeClr val="bg2"/>
                </a:solidFill>
              </a:rPr>
              <a:t>WebSocket</a:t>
            </a:r>
            <a:r>
              <a:rPr lang="en-US" sz="1100" dirty="0" smtClean="0">
                <a:solidFill>
                  <a:schemeClr val="bg2"/>
                </a:solidFill>
              </a:rPr>
              <a:t> </a:t>
            </a:r>
            <a:r>
              <a:rPr lang="en-US" sz="1100" dirty="0" smtClean="0">
                <a:solidFill>
                  <a:schemeClr val="bg2"/>
                </a:solidFill>
              </a:rPr>
              <a:t>APIs are supported by Jetty, Undertow, Reactor </a:t>
            </a:r>
            <a:r>
              <a:rPr lang="en-US" sz="1100" dirty="0" err="1" smtClean="0">
                <a:solidFill>
                  <a:schemeClr val="bg2"/>
                </a:solidFill>
              </a:rPr>
              <a:t>Netty</a:t>
            </a:r>
            <a:r>
              <a:rPr lang="en-US" sz="1100" dirty="0" smtClean="0">
                <a:solidFill>
                  <a:schemeClr val="bg2"/>
                </a:solidFill>
              </a:rPr>
              <a:t>,  </a:t>
            </a:r>
            <a:r>
              <a:rPr lang="en-US" sz="1100" dirty="0" err="1" smtClean="0">
                <a:solidFill>
                  <a:schemeClr val="bg2"/>
                </a:solidFill>
              </a:rPr>
              <a:t>RxNetty</a:t>
            </a:r>
            <a:r>
              <a:rPr lang="en-US" sz="1100" dirty="0" smtClean="0">
                <a:solidFill>
                  <a:schemeClr val="bg2"/>
                </a:solidFill>
              </a:rPr>
              <a:t> and Tomcat</a:t>
            </a:r>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28326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01600" indent="0">
              <a:buClr>
                <a:srgbClr val="434343"/>
              </a:buClr>
              <a:buFont typeface="Calibri"/>
              <a:buNone/>
            </a:pPr>
            <a:r>
              <a:rPr lang="en-US" sz="1100" dirty="0" smtClean="0"/>
              <a:t>Before</a:t>
            </a:r>
            <a:r>
              <a:rPr lang="en-US" sz="1100" baseline="0" dirty="0" smtClean="0"/>
              <a:t> we start writing code you need to know what are the classes </a:t>
            </a:r>
            <a:r>
              <a:rPr lang="en-US" sz="1100" dirty="0" smtClean="0"/>
              <a:t>to implement in order to manage </a:t>
            </a:r>
            <a:r>
              <a:rPr lang="en-US" sz="1100" dirty="0" err="1" smtClean="0"/>
              <a:t>WebSocket</a:t>
            </a:r>
            <a:r>
              <a:rPr lang="en-US" sz="1100" dirty="0" smtClean="0"/>
              <a:t> with</a:t>
            </a:r>
            <a:r>
              <a:rPr lang="en-US" sz="1100" baseline="0" dirty="0" smtClean="0"/>
              <a:t> Spring, the classes are:</a:t>
            </a:r>
            <a:endParaRPr lang="en-US" sz="1100" dirty="0" smtClean="0"/>
          </a:p>
          <a:p>
            <a:pPr marL="101600" indent="0">
              <a:buClr>
                <a:srgbClr val="434343"/>
              </a:buClr>
              <a:buFont typeface="Calibri"/>
              <a:buNone/>
            </a:pPr>
            <a:endParaRPr lang="en-US" sz="1100" b="1" dirty="0" smtClean="0">
              <a:solidFill>
                <a:schemeClr val="bg2"/>
              </a:solidFill>
            </a:endParaRPr>
          </a:p>
          <a:p>
            <a:pPr marL="457200" indent="-355600">
              <a:buClr>
                <a:srgbClr val="434343"/>
              </a:buClr>
              <a:buFont typeface="Calibri"/>
              <a:buChar char="●"/>
            </a:pPr>
            <a:r>
              <a:rPr lang="en-US" sz="1100" b="1" dirty="0" err="1" smtClean="0">
                <a:solidFill>
                  <a:schemeClr val="bg2"/>
                </a:solidFill>
              </a:rPr>
              <a:t>WebSocketHandlerAdapter</a:t>
            </a:r>
            <a:r>
              <a:rPr lang="en-US" sz="1100" b="1" dirty="0" smtClean="0">
                <a:solidFill>
                  <a:schemeClr val="bg2"/>
                </a:solidFill>
              </a:rPr>
              <a:t>,</a:t>
            </a:r>
            <a:r>
              <a:rPr lang="en-US" sz="1100" dirty="0" smtClean="0">
                <a:solidFill>
                  <a:schemeClr val="bg2"/>
                </a:solidFill>
              </a:rPr>
              <a:t> which handle </a:t>
            </a:r>
            <a:r>
              <a:rPr lang="en-US" sz="1100" dirty="0" smtClean="0">
                <a:solidFill>
                  <a:schemeClr val="bg2"/>
                </a:solidFill>
              </a:rPr>
              <a:t>the incoming requests by delegating </a:t>
            </a:r>
            <a:r>
              <a:rPr lang="en-US" sz="1100" dirty="0" smtClean="0">
                <a:solidFill>
                  <a:schemeClr val="bg2"/>
                </a:solidFill>
              </a:rPr>
              <a:t>them to the </a:t>
            </a:r>
            <a:r>
              <a:rPr lang="en-US" sz="1100" dirty="0" smtClean="0">
                <a:solidFill>
                  <a:schemeClr val="bg2"/>
                </a:solidFill>
              </a:rPr>
              <a:t>configured </a:t>
            </a:r>
            <a:r>
              <a:rPr lang="en-US" sz="1100" dirty="0" err="1" smtClean="0">
                <a:solidFill>
                  <a:schemeClr val="bg2"/>
                </a:solidFill>
              </a:rPr>
              <a:t>WebSocketService</a:t>
            </a:r>
            <a:r>
              <a:rPr lang="en-US" sz="1100" dirty="0" smtClean="0">
                <a:solidFill>
                  <a:schemeClr val="bg2"/>
                </a:solidFill>
              </a:rPr>
              <a:t>.</a:t>
            </a:r>
          </a:p>
          <a:p>
            <a:pPr marL="457200" indent="-355600">
              <a:buClr>
                <a:srgbClr val="434343"/>
              </a:buClr>
              <a:buFont typeface="Calibri"/>
              <a:buChar char="●"/>
            </a:pPr>
            <a:r>
              <a:rPr lang="en-US" sz="1100" b="1" dirty="0" err="1" smtClean="0">
                <a:solidFill>
                  <a:schemeClr val="bg2"/>
                </a:solidFill>
              </a:rPr>
              <a:t>WebSocketHandler</a:t>
            </a:r>
            <a:r>
              <a:rPr lang="en-US" sz="1100" dirty="0" smtClean="0">
                <a:solidFill>
                  <a:schemeClr val="bg2"/>
                </a:solidFill>
              </a:rPr>
              <a:t> </a:t>
            </a:r>
            <a:r>
              <a:rPr lang="en-US" sz="1100" dirty="0" smtClean="0">
                <a:solidFill>
                  <a:schemeClr val="bg2"/>
                </a:solidFill>
              </a:rPr>
              <a:t>is responsible </a:t>
            </a:r>
            <a:r>
              <a:rPr lang="en-US" sz="1100" dirty="0" smtClean="0">
                <a:solidFill>
                  <a:schemeClr val="bg2"/>
                </a:solidFill>
              </a:rPr>
              <a:t>to handle </a:t>
            </a:r>
            <a:r>
              <a:rPr lang="en-US" sz="1100" dirty="0" smtClean="0">
                <a:solidFill>
                  <a:schemeClr val="bg2"/>
                </a:solidFill>
              </a:rPr>
              <a:t>each </a:t>
            </a:r>
            <a:r>
              <a:rPr lang="en-US" sz="1100" dirty="0" err="1" smtClean="0">
                <a:solidFill>
                  <a:schemeClr val="bg2"/>
                </a:solidFill>
              </a:rPr>
              <a:t>WebSocket</a:t>
            </a:r>
            <a:r>
              <a:rPr lang="en-US" sz="1100" dirty="0" smtClean="0">
                <a:solidFill>
                  <a:schemeClr val="bg2"/>
                </a:solidFill>
              </a:rPr>
              <a:t> </a:t>
            </a:r>
            <a:r>
              <a:rPr lang="en-US" sz="1100" dirty="0" smtClean="0">
                <a:solidFill>
                  <a:schemeClr val="bg2"/>
                </a:solidFill>
              </a:rPr>
              <a:t>sessions.</a:t>
            </a:r>
          </a:p>
          <a:p>
            <a:pPr marL="457200" indent="-355600">
              <a:buClr>
                <a:srgbClr val="434343"/>
              </a:buClr>
              <a:buFont typeface="Calibri"/>
              <a:buChar char="●"/>
            </a:pPr>
            <a:r>
              <a:rPr lang="en-US" sz="1100" b="1" dirty="0" smtClean="0">
                <a:solidFill>
                  <a:schemeClr val="bg2"/>
                </a:solidFill>
              </a:rPr>
              <a:t>And Last one is </a:t>
            </a:r>
            <a:r>
              <a:rPr lang="en-US" sz="1100" b="1" dirty="0" err="1" smtClean="0">
                <a:solidFill>
                  <a:schemeClr val="bg2"/>
                </a:solidFill>
              </a:rPr>
              <a:t>WebSocketClient</a:t>
            </a:r>
            <a:r>
              <a:rPr lang="en-US" sz="1100" dirty="0" smtClean="0">
                <a:solidFill>
                  <a:schemeClr val="bg2"/>
                </a:solidFill>
              </a:rPr>
              <a:t> </a:t>
            </a:r>
            <a:r>
              <a:rPr lang="en-US" sz="1100" dirty="0" smtClean="0">
                <a:solidFill>
                  <a:schemeClr val="bg2"/>
                </a:solidFill>
              </a:rPr>
              <a:t>which is used to implement clients</a:t>
            </a:r>
            <a:r>
              <a:rPr lang="en-US" sz="1100" baseline="0" dirty="0" smtClean="0">
                <a:solidFill>
                  <a:schemeClr val="bg2"/>
                </a:solidFill>
              </a:rPr>
              <a:t> or </a:t>
            </a:r>
            <a:r>
              <a:rPr lang="en-US" sz="1100" dirty="0" smtClean="0">
                <a:solidFill>
                  <a:schemeClr val="bg2"/>
                </a:solidFill>
              </a:rPr>
              <a:t>to </a:t>
            </a:r>
            <a:r>
              <a:rPr lang="en-US" sz="1100" dirty="0" smtClean="0">
                <a:solidFill>
                  <a:schemeClr val="bg2"/>
                </a:solidFill>
              </a:rPr>
              <a:t>test your </a:t>
            </a:r>
            <a:r>
              <a:rPr lang="en-US" sz="1100" dirty="0" err="1" smtClean="0">
                <a:solidFill>
                  <a:schemeClr val="bg2"/>
                </a:solidFill>
              </a:rPr>
              <a:t>WebSocket</a:t>
            </a:r>
            <a:r>
              <a:rPr lang="en-US" sz="1100" dirty="0" smtClean="0">
                <a:solidFill>
                  <a:schemeClr val="bg2"/>
                </a:solidFill>
              </a:rPr>
              <a:t> endpoints.</a:t>
            </a:r>
          </a:p>
          <a:p>
            <a:r>
              <a:rPr lang="en-US" sz="1100" dirty="0" smtClean="0"/>
              <a:t/>
            </a:r>
            <a:br>
              <a:rPr lang="en-US" sz="1100" dirty="0" smtClean="0"/>
            </a:br>
            <a:endParaRPr lang="en-US" sz="1100" dirty="0" smtClean="0"/>
          </a:p>
          <a:p>
            <a:pPr marL="457200" indent="-355600">
              <a:buClr>
                <a:srgbClr val="434343"/>
              </a:buClr>
              <a:buFont typeface="Calibri"/>
              <a:buChar char="●"/>
            </a:pPr>
            <a:endParaRPr lang="en-US" sz="1100" dirty="0" smtClean="0">
              <a:solidFill>
                <a:schemeClr val="bg2"/>
              </a:solidFill>
            </a:endParaRPr>
          </a:p>
          <a:p>
            <a:endParaRPr lang="en-US" sz="11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444776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Let’s create an example of</a:t>
            </a:r>
            <a:r>
              <a:rPr lang="en-US" baseline="0" dirty="0" smtClean="0"/>
              <a:t> a Notification Server using the Spring 5 Reactive </a:t>
            </a:r>
            <a:r>
              <a:rPr lang="en-US" baseline="0" dirty="0" err="1" smtClean="0"/>
              <a:t>WebSocket</a:t>
            </a:r>
            <a:r>
              <a:rPr lang="en-US" baseline="0" dirty="0" smtClean="0"/>
              <a:t> </a:t>
            </a:r>
            <a:r>
              <a:rPr lang="en-US" baseline="0" dirty="0" err="1" smtClean="0"/>
              <a:t>Api</a:t>
            </a:r>
            <a:r>
              <a:rPr lang="en-US" baseline="0" dirty="0" smtClean="0"/>
              <a:t>.</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First</a:t>
            </a:r>
            <a:r>
              <a:rPr lang="en-US" baseline="0" dirty="0" smtClean="0"/>
              <a:t> of al we need to install a </a:t>
            </a:r>
            <a:r>
              <a:rPr lang="en-US" dirty="0" err="1" smtClean="0"/>
              <a:t>WebSocket</a:t>
            </a:r>
            <a:r>
              <a:rPr lang="en-US" dirty="0" smtClean="0"/>
              <a:t> client for the terminal, I</a:t>
            </a:r>
            <a:r>
              <a:rPr lang="en-US" baseline="0" dirty="0" smtClean="0"/>
              <a:t> suggest you to install the </a:t>
            </a:r>
            <a:r>
              <a:rPr lang="en-US" dirty="0" err="1" smtClean="0"/>
              <a:t>wsc</a:t>
            </a:r>
            <a:r>
              <a:rPr lang="en-US" dirty="0" smtClean="0"/>
              <a:t> client,</a:t>
            </a:r>
            <a:r>
              <a:rPr lang="en-US" baseline="0" dirty="0" smtClean="0"/>
              <a:t> you can find it on GitHub (</a:t>
            </a:r>
            <a:r>
              <a:rPr lang="en-US" dirty="0" smtClean="0"/>
              <a:t>https://</a:t>
            </a:r>
            <a:r>
              <a:rPr lang="en-US" dirty="0" err="1" smtClean="0"/>
              <a:t>github.com</a:t>
            </a:r>
            <a:r>
              <a:rPr lang="en-US" dirty="0" smtClean="0"/>
              <a:t>/</a:t>
            </a:r>
            <a:r>
              <a:rPr lang="en-US" dirty="0" err="1" smtClean="0"/>
              <a:t>danielstjules</a:t>
            </a:r>
            <a:r>
              <a:rPr lang="en-US" dirty="0" smtClean="0"/>
              <a:t>/</a:t>
            </a:r>
            <a:r>
              <a:rPr lang="en-US" dirty="0" err="1" smtClean="0"/>
              <a:t>wsc</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 and download it from </a:t>
            </a:r>
            <a:r>
              <a:rPr lang="en-US" baseline="0" dirty="0" err="1" smtClean="0"/>
              <a:t>npm</a:t>
            </a:r>
            <a:r>
              <a:rPr lang="en-US" dirty="0" smtClean="0"/>
              <a:t/>
            </a:r>
            <a:br>
              <a:rPr lang="en-US" dirty="0" smtClean="0"/>
            </a:br>
            <a:endParaRPr lang="en-US" dirty="0" smtClean="0"/>
          </a:p>
          <a:p>
            <a:r>
              <a:rPr lang="en-US" dirty="0" smtClean="0"/>
              <a:t>To install it run: </a:t>
            </a:r>
            <a:r>
              <a:rPr lang="en-US" sz="1100" b="1" i="0" kern="1200" dirty="0" err="1" smtClean="0">
                <a:solidFill>
                  <a:schemeClr val="tx1"/>
                </a:solidFill>
                <a:effectLst/>
                <a:latin typeface="+mn-lt"/>
                <a:ea typeface="+mn-ea"/>
                <a:cs typeface="+mn-cs"/>
              </a:rPr>
              <a:t>npm</a:t>
            </a:r>
            <a:r>
              <a:rPr lang="en-US" sz="1100" b="1" i="0" kern="1200" dirty="0" smtClean="0">
                <a:solidFill>
                  <a:schemeClr val="tx1"/>
                </a:solidFill>
                <a:effectLst/>
                <a:latin typeface="+mn-lt"/>
                <a:ea typeface="+mn-ea"/>
                <a:cs typeface="+mn-cs"/>
              </a:rPr>
              <a:t> install -g </a:t>
            </a:r>
            <a:r>
              <a:rPr lang="en-US" sz="1100" b="1" i="0" kern="1200" dirty="0" err="1" smtClean="0">
                <a:solidFill>
                  <a:schemeClr val="tx1"/>
                </a:solidFill>
                <a:effectLst/>
                <a:latin typeface="+mn-lt"/>
                <a:ea typeface="+mn-ea"/>
                <a:cs typeface="+mn-cs"/>
              </a:rPr>
              <a:t>wsc</a:t>
            </a:r>
            <a:r>
              <a:rPr lang="en-US" sz="1100" b="1" i="0" kern="120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from the terminal.</a:t>
            </a:r>
          </a:p>
          <a:p>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This</a:t>
            </a:r>
            <a:r>
              <a:rPr lang="en-US" sz="1100" b="0" i="0" kern="1200" baseline="0" dirty="0" smtClean="0">
                <a:solidFill>
                  <a:schemeClr val="tx1"/>
                </a:solidFill>
                <a:effectLst/>
                <a:latin typeface="+mn-lt"/>
                <a:ea typeface="+mn-ea"/>
                <a:cs typeface="+mn-cs"/>
              </a:rPr>
              <a:t> is the application we created in the previous video:</a:t>
            </a:r>
          </a:p>
          <a:p>
            <a:r>
              <a:rPr lang="en-US" sz="1100" b="0" i="0" kern="1200" baseline="0" dirty="0" smtClean="0">
                <a:solidFill>
                  <a:schemeClr val="tx1"/>
                </a:solidFill>
                <a:effectLst/>
                <a:latin typeface="+mn-lt"/>
                <a:ea typeface="+mn-ea"/>
                <a:cs typeface="+mn-cs"/>
              </a:rPr>
              <a:t>The First Class is the </a:t>
            </a:r>
            <a:r>
              <a:rPr lang="en-US" sz="1100" b="0" i="0" kern="1200" baseline="0" dirty="0" err="1" smtClean="0">
                <a:solidFill>
                  <a:schemeClr val="tx1"/>
                </a:solidFill>
                <a:effectLst/>
                <a:latin typeface="+mn-lt"/>
                <a:ea typeface="+mn-ea"/>
                <a:cs typeface="+mn-cs"/>
              </a:rPr>
              <a:t>WebSocketAdapter</a:t>
            </a:r>
            <a:r>
              <a:rPr lang="en-US" sz="1100" b="0" i="0" kern="1200" baseline="0" dirty="0" smtClean="0">
                <a:solidFill>
                  <a:schemeClr val="tx1"/>
                </a:solidFill>
                <a:effectLst/>
                <a:latin typeface="+mn-lt"/>
                <a:ea typeface="+mn-ea"/>
                <a:cs typeface="+mn-cs"/>
              </a:rPr>
              <a:t> </a:t>
            </a:r>
            <a:r>
              <a:rPr lang="en-US" sz="1100" b="0" i="0" kern="1200" baseline="0" dirty="0" err="1" smtClean="0">
                <a:solidFill>
                  <a:schemeClr val="tx1"/>
                </a:solidFill>
                <a:effectLst/>
                <a:latin typeface="+mn-lt"/>
                <a:ea typeface="+mn-ea"/>
                <a:cs typeface="+mn-cs"/>
              </a:rPr>
              <a:t>Configurtion</a:t>
            </a:r>
            <a:r>
              <a:rPr lang="en-US" sz="1100" b="0" i="0" kern="1200" baseline="0" dirty="0" smtClean="0">
                <a:solidFill>
                  <a:schemeClr val="tx1"/>
                </a:solidFill>
                <a:effectLst/>
                <a:latin typeface="+mn-lt"/>
                <a:ea typeface="+mn-ea"/>
                <a:cs typeface="+mn-cs"/>
              </a:rPr>
              <a:t> Class:</a:t>
            </a:r>
          </a:p>
          <a:p>
            <a:endParaRPr lang="en-US" sz="1100" b="0" i="0" kern="1200" baseline="0" dirty="0" smtClean="0">
              <a:solidFill>
                <a:schemeClr val="tx1"/>
              </a:solidFill>
              <a:effectLst/>
              <a:latin typeface="+mn-lt"/>
              <a:ea typeface="+mn-ea"/>
              <a:cs typeface="+mn-cs"/>
            </a:endParaRPr>
          </a:p>
          <a:p>
            <a:r>
              <a:rPr lang="en-US" b="1" dirty="0" err="1" smtClean="0"/>
              <a:t>WebSocket</a:t>
            </a:r>
            <a:r>
              <a:rPr lang="en-US" b="1" dirty="0" smtClean="0"/>
              <a:t> :</a:t>
            </a:r>
            <a:endParaRPr lang="en-US" sz="1100" b="1" i="0" kern="1200" baseline="0" dirty="0" smtClean="0">
              <a:solidFill>
                <a:schemeClr val="tx1"/>
              </a:solidFill>
              <a:effectLst/>
              <a:latin typeface="+mn-lt"/>
              <a:ea typeface="+mn-ea"/>
              <a:cs typeface="+mn-cs"/>
            </a:endParaRPr>
          </a:p>
          <a:p>
            <a:endParaRPr lang="en-US" sz="1100" b="0" i="0" kern="1200" dirty="0" smtClean="0">
              <a:solidFill>
                <a:schemeClr val="tx1"/>
              </a:solidFill>
              <a:effectLst/>
              <a:latin typeface="+mn-lt"/>
              <a:ea typeface="+mn-ea"/>
              <a:cs typeface="+mn-cs"/>
            </a:endParaRPr>
          </a:p>
          <a:p>
            <a:r>
              <a:rPr lang="en-US" sz="1100" b="1" kern="1200" dirty="0" smtClean="0">
                <a:solidFill>
                  <a:schemeClr val="tx1"/>
                </a:solidFill>
                <a:effectLst/>
                <a:latin typeface="+mn-lt"/>
                <a:ea typeface="+mn-ea"/>
                <a:cs typeface="+mn-cs"/>
              </a:rPr>
              <a:t>import </a:t>
            </a:r>
            <a:r>
              <a:rPr lang="en-US" dirty="0" err="1" smtClean="0"/>
              <a:t>org.springframework.context.annotation.</a:t>
            </a:r>
            <a:r>
              <a:rPr lang="en-US" sz="1100" kern="1200" dirty="0" err="1" smtClean="0">
                <a:solidFill>
                  <a:schemeClr val="tx1"/>
                </a:solidFill>
                <a:effectLst/>
                <a:latin typeface="+mn-lt"/>
                <a:ea typeface="+mn-ea"/>
                <a:cs typeface="+mn-cs"/>
              </a:rPr>
              <a:t>Bean</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org.springframework.context.annotation.</a:t>
            </a:r>
            <a:r>
              <a:rPr lang="en-US" sz="1100" kern="1200" dirty="0" err="1" smtClean="0">
                <a:solidFill>
                  <a:schemeClr val="tx1"/>
                </a:solidFill>
                <a:effectLst/>
                <a:latin typeface="+mn-lt"/>
                <a:ea typeface="+mn-ea"/>
                <a:cs typeface="+mn-cs"/>
              </a:rPr>
              <a:t>Configuration</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org.springframework.web.reactive.HandlerMapping</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smtClean="0"/>
              <a:t>org.springframework.web.reactive.handler.SimpleUrlHandlerMapping;</a:t>
            </a:r>
            <a:br>
              <a:rPr lang="en-US" dirty="0" smtClean="0"/>
            </a:br>
            <a:r>
              <a:rPr lang="en-US" sz="1100" b="1" kern="1200" dirty="0" smtClean="0">
                <a:solidFill>
                  <a:schemeClr val="tx1"/>
                </a:solidFill>
                <a:effectLst/>
                <a:latin typeface="+mn-lt"/>
                <a:ea typeface="+mn-ea"/>
                <a:cs typeface="+mn-cs"/>
              </a:rPr>
              <a:t>import </a:t>
            </a:r>
            <a:r>
              <a:rPr lang="en-US" dirty="0" smtClean="0"/>
              <a:t>org.springframework.web.reactive.socket.server.support.WebSocketHandlerAdapter;</a:t>
            </a:r>
            <a:br>
              <a:rPr lang="en-US" dirty="0" smtClean="0"/>
            </a:br>
            <a:r>
              <a:rPr lang="en-US" sz="1100" b="1" kern="1200" dirty="0" smtClean="0">
                <a:solidFill>
                  <a:schemeClr val="tx1"/>
                </a:solidFill>
                <a:effectLst/>
                <a:latin typeface="+mn-lt"/>
                <a:ea typeface="+mn-ea"/>
                <a:cs typeface="+mn-cs"/>
              </a:rPr>
              <a:t>import </a:t>
            </a:r>
            <a:r>
              <a:rPr lang="en-US" dirty="0" err="1" smtClean="0"/>
              <a:t>java.util.HashMap</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java.util.Map</a:t>
            </a:r>
            <a:r>
              <a:rPr lang="en-US" dirty="0" smtClean="0"/>
              <a:t>;</a:t>
            </a:r>
            <a:br>
              <a:rPr lang="en-US" dirty="0" smtClean="0"/>
            </a:br>
            <a:r>
              <a:rPr lang="en-US" dirty="0" smtClean="0"/>
              <a:t/>
            </a:r>
            <a:br>
              <a:rPr lang="en-US" dirty="0" smtClean="0"/>
            </a:br>
            <a:r>
              <a:rPr lang="en-US" sz="1100" kern="1200" dirty="0" smtClean="0">
                <a:solidFill>
                  <a:schemeClr val="tx1"/>
                </a:solidFill>
                <a:effectLst/>
                <a:latin typeface="+mn-lt"/>
                <a:ea typeface="+mn-ea"/>
                <a:cs typeface="+mn-cs"/>
              </a:rPr>
              <a:t>@Configuration</a:t>
            </a:r>
            <a:br>
              <a:rPr lang="en-US" sz="1100" kern="1200" dirty="0" smtClean="0">
                <a:solidFill>
                  <a:schemeClr val="tx1"/>
                </a:solidFill>
                <a:effectLst/>
                <a:latin typeface="+mn-lt"/>
                <a:ea typeface="+mn-ea"/>
                <a:cs typeface="+mn-cs"/>
              </a:rPr>
            </a:br>
            <a:r>
              <a:rPr lang="en-US" sz="1100" b="1" kern="1200" dirty="0" smtClean="0">
                <a:solidFill>
                  <a:schemeClr val="tx1"/>
                </a:solidFill>
                <a:effectLst/>
                <a:latin typeface="+mn-lt"/>
                <a:ea typeface="+mn-ea"/>
                <a:cs typeface="+mn-cs"/>
              </a:rPr>
              <a:t>public class </a:t>
            </a:r>
            <a:r>
              <a:rPr lang="en-US" dirty="0" err="1" smtClean="0"/>
              <a:t>WebSocket</a:t>
            </a:r>
            <a:r>
              <a:rPr lang="en-US" dirty="0" smtClean="0"/>
              <a:t> {</a:t>
            </a:r>
            <a:br>
              <a:rPr lang="en-US" dirty="0" smtClean="0"/>
            </a:br>
            <a:endParaRPr lang="en-US" dirty="0" smtClean="0"/>
          </a:p>
          <a:p>
            <a:r>
              <a:rPr lang="en-US" dirty="0" smtClean="0"/>
              <a:t>    </a:t>
            </a:r>
            <a:r>
              <a:rPr lang="en-US" sz="1100" kern="1200" dirty="0" smtClean="0">
                <a:solidFill>
                  <a:schemeClr val="tx1"/>
                </a:solidFill>
                <a:effectLst/>
                <a:latin typeface="+mn-lt"/>
                <a:ea typeface="+mn-ea"/>
                <a:cs typeface="+mn-cs"/>
              </a:rPr>
              <a:t>@Bean</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public </a:t>
            </a:r>
            <a:r>
              <a:rPr lang="en-US" dirty="0" err="1" smtClean="0"/>
              <a:t>WebSocketHandlerAdapter</a:t>
            </a:r>
            <a:r>
              <a:rPr lang="en-US" dirty="0" smtClean="0"/>
              <a:t> </a:t>
            </a:r>
            <a:r>
              <a:rPr lang="en-US" dirty="0" err="1" smtClean="0"/>
              <a:t>handlerAdapter</a:t>
            </a:r>
            <a:r>
              <a:rPr lang="en-US" dirty="0" smtClean="0"/>
              <a:t>() {</a:t>
            </a:r>
            <a:br>
              <a:rPr lang="en-US" dirty="0" smtClean="0"/>
            </a:br>
            <a:r>
              <a:rPr lang="en-US" dirty="0" smtClean="0"/>
              <a:t>        </a:t>
            </a:r>
            <a:r>
              <a:rPr lang="en-US" sz="1100" b="1" kern="1200" dirty="0" smtClean="0">
                <a:solidFill>
                  <a:schemeClr val="tx1"/>
                </a:solidFill>
                <a:effectLst/>
                <a:latin typeface="+mn-lt"/>
                <a:ea typeface="+mn-ea"/>
                <a:cs typeface="+mn-cs"/>
              </a:rPr>
              <a:t>return new </a:t>
            </a:r>
            <a:r>
              <a:rPr lang="en-US" dirty="0" err="1" smtClean="0"/>
              <a:t>WebSocketHandlerAdapter</a:t>
            </a:r>
            <a:r>
              <a:rPr lang="en-US" dirty="0" smtClean="0"/>
              <a:t>();</a:t>
            </a:r>
            <a:br>
              <a:rPr lang="en-US" dirty="0" smtClean="0"/>
            </a:br>
            <a:r>
              <a:rPr lang="en-US" dirty="0" smtClean="0"/>
              <a:t>    }</a:t>
            </a:r>
          </a:p>
          <a:p>
            <a:r>
              <a:rPr lang="en-US" dirty="0" smtClean="0"/>
              <a:t/>
            </a:r>
            <a:br>
              <a:rPr lang="en-US" dirty="0" smtClean="0"/>
            </a:br>
            <a:r>
              <a:rPr lang="en-US" dirty="0" smtClean="0"/>
              <a:t>    </a:t>
            </a:r>
            <a:r>
              <a:rPr lang="en-US" sz="1100" kern="1200" dirty="0" smtClean="0">
                <a:solidFill>
                  <a:schemeClr val="tx1"/>
                </a:solidFill>
                <a:effectLst/>
                <a:latin typeface="+mn-lt"/>
                <a:ea typeface="+mn-ea"/>
                <a:cs typeface="+mn-cs"/>
              </a:rPr>
              <a:t>@Bean</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public </a:t>
            </a:r>
            <a:r>
              <a:rPr lang="en-US" dirty="0" err="1" smtClean="0"/>
              <a:t>HandlerMapping</a:t>
            </a:r>
            <a:r>
              <a:rPr lang="en-US" dirty="0" smtClean="0"/>
              <a:t> </a:t>
            </a:r>
            <a:r>
              <a:rPr lang="en-US" dirty="0" err="1" smtClean="0"/>
              <a:t>webSocketMapping</a:t>
            </a:r>
            <a:r>
              <a:rPr lang="en-US" dirty="0" smtClean="0"/>
              <a:t>() {</a:t>
            </a:r>
            <a:br>
              <a:rPr lang="en-US" dirty="0" smtClean="0"/>
            </a:br>
            <a:r>
              <a:rPr lang="en-US" dirty="0" smtClean="0"/>
              <a:t>        Map&lt;String, Object&gt; map = </a:t>
            </a:r>
            <a:r>
              <a:rPr lang="en-US" sz="1100" b="1" kern="1200" dirty="0" smtClean="0">
                <a:solidFill>
                  <a:schemeClr val="tx1"/>
                </a:solidFill>
                <a:effectLst/>
                <a:latin typeface="+mn-lt"/>
                <a:ea typeface="+mn-ea"/>
                <a:cs typeface="+mn-cs"/>
              </a:rPr>
              <a:t>new </a:t>
            </a:r>
            <a:r>
              <a:rPr lang="en-US" dirty="0" err="1" smtClean="0"/>
              <a:t>HashMap</a:t>
            </a:r>
            <a:r>
              <a:rPr lang="en-US" dirty="0" smtClean="0"/>
              <a:t>&lt;&gt;();</a:t>
            </a:r>
            <a:br>
              <a:rPr lang="en-US" dirty="0" smtClean="0"/>
            </a:br>
            <a:r>
              <a:rPr lang="en-US" dirty="0" smtClean="0"/>
              <a:t>        </a:t>
            </a:r>
            <a:r>
              <a:rPr lang="en-US" dirty="0" err="1" smtClean="0"/>
              <a:t>map.put</a:t>
            </a:r>
            <a:r>
              <a:rPr lang="en-US" dirty="0" smtClean="0"/>
              <a:t>(</a:t>
            </a:r>
            <a:r>
              <a:rPr lang="en-US" sz="1100" b="1" kern="1200" dirty="0" smtClean="0">
                <a:solidFill>
                  <a:schemeClr val="tx1"/>
                </a:solidFill>
                <a:effectLst/>
                <a:latin typeface="+mn-lt"/>
                <a:ea typeface="+mn-ea"/>
                <a:cs typeface="+mn-cs"/>
              </a:rPr>
              <a:t>"/</a:t>
            </a:r>
            <a:r>
              <a:rPr lang="en-US" sz="1100" b="1" kern="1200" dirty="0" err="1" smtClean="0">
                <a:solidFill>
                  <a:schemeClr val="tx1"/>
                </a:solidFill>
                <a:effectLst/>
                <a:latin typeface="+mn-lt"/>
                <a:ea typeface="+mn-ea"/>
                <a:cs typeface="+mn-cs"/>
              </a:rPr>
              <a:t>ws</a:t>
            </a:r>
            <a:r>
              <a:rPr lang="en-US" sz="1100" b="1" kern="1200" dirty="0" smtClean="0">
                <a:solidFill>
                  <a:schemeClr val="tx1"/>
                </a:solidFill>
                <a:effectLst/>
                <a:latin typeface="+mn-lt"/>
                <a:ea typeface="+mn-ea"/>
                <a:cs typeface="+mn-cs"/>
              </a:rPr>
              <a:t>"</a:t>
            </a:r>
            <a:r>
              <a:rPr lang="en-US" dirty="0" smtClean="0"/>
              <a:t>, </a:t>
            </a:r>
            <a:r>
              <a:rPr lang="en-US" sz="1100" b="1" kern="1200" dirty="0" smtClean="0">
                <a:solidFill>
                  <a:schemeClr val="tx1"/>
                </a:solidFill>
                <a:effectLst/>
                <a:latin typeface="+mn-lt"/>
                <a:ea typeface="+mn-ea"/>
                <a:cs typeface="+mn-cs"/>
              </a:rPr>
              <a:t>new </a:t>
            </a:r>
            <a:r>
              <a:rPr lang="en-US" dirty="0" err="1" smtClean="0"/>
              <a:t>EchoSocketHandler</a:t>
            </a:r>
            <a:r>
              <a:rPr lang="en-US" dirty="0" smtClean="0"/>
              <a:t>()); </a:t>
            </a:r>
            <a:br>
              <a:rPr lang="en-US" dirty="0" smtClean="0"/>
            </a:br>
            <a:r>
              <a:rPr lang="en-US" dirty="0" smtClean="0"/>
              <a:t/>
            </a:r>
            <a:br>
              <a:rPr lang="en-US" dirty="0" smtClean="0"/>
            </a:br>
            <a:r>
              <a:rPr lang="en-US" dirty="0" smtClean="0"/>
              <a:t>        </a:t>
            </a:r>
            <a:r>
              <a:rPr lang="en-US" dirty="0" err="1" smtClean="0"/>
              <a:t>SimpleUrlHandlerMapping</a:t>
            </a:r>
            <a:r>
              <a:rPr lang="en-US" dirty="0" smtClean="0"/>
              <a:t> </a:t>
            </a:r>
            <a:r>
              <a:rPr lang="en-US" dirty="0" err="1" smtClean="0"/>
              <a:t>simpleUrlHandlerMapping</a:t>
            </a:r>
            <a:r>
              <a:rPr lang="en-US" dirty="0" smtClean="0"/>
              <a:t> = </a:t>
            </a:r>
            <a:r>
              <a:rPr lang="en-US" sz="1100" b="1" kern="1200" dirty="0" smtClean="0">
                <a:solidFill>
                  <a:schemeClr val="tx1"/>
                </a:solidFill>
                <a:effectLst/>
                <a:latin typeface="+mn-lt"/>
                <a:ea typeface="+mn-ea"/>
                <a:cs typeface="+mn-cs"/>
              </a:rPr>
              <a:t>new </a:t>
            </a:r>
            <a:r>
              <a:rPr lang="en-US" dirty="0" err="1" smtClean="0"/>
              <a:t>SimpleUrlHandlerMapping</a:t>
            </a:r>
            <a:r>
              <a:rPr lang="en-US" dirty="0" smtClean="0"/>
              <a:t>();</a:t>
            </a:r>
            <a:br>
              <a:rPr lang="en-US" dirty="0" smtClean="0"/>
            </a:br>
            <a:r>
              <a:rPr lang="en-US" dirty="0" smtClean="0"/>
              <a:t>        </a:t>
            </a:r>
            <a:r>
              <a:rPr lang="en-US" dirty="0" err="1" smtClean="0"/>
              <a:t>simpleUrlHandlerMapping.setUrlMap</a:t>
            </a:r>
            <a:r>
              <a:rPr lang="en-US" dirty="0" smtClean="0"/>
              <a:t>(map);</a:t>
            </a:r>
            <a:br>
              <a:rPr lang="en-US" dirty="0" smtClean="0"/>
            </a:br>
            <a:r>
              <a:rPr lang="en-US" dirty="0" smtClean="0"/>
              <a:t/>
            </a:r>
            <a:br>
              <a:rPr lang="en-US" dirty="0" smtClean="0"/>
            </a:br>
            <a:r>
              <a:rPr lang="en-US" dirty="0" smtClean="0"/>
              <a:t>        </a:t>
            </a:r>
            <a:r>
              <a:rPr lang="en-US" dirty="0" err="1" smtClean="0"/>
              <a:t>simpleUrlHandlerMapping.setOrder</a:t>
            </a:r>
            <a:r>
              <a:rPr lang="en-US" dirty="0" smtClean="0"/>
              <a:t>(</a:t>
            </a:r>
            <a:r>
              <a:rPr lang="en-US" sz="1100" kern="1200" dirty="0" smtClean="0">
                <a:solidFill>
                  <a:schemeClr val="tx1"/>
                </a:solidFill>
                <a:effectLst/>
                <a:latin typeface="+mn-lt"/>
                <a:ea typeface="+mn-ea"/>
                <a:cs typeface="+mn-cs"/>
              </a:rPr>
              <a:t>10</a:t>
            </a:r>
            <a:r>
              <a:rPr lang="en-US" dirty="0" smtClean="0"/>
              <a:t>);</a:t>
            </a:r>
            <a:br>
              <a:rPr lang="en-US" dirty="0" smtClean="0"/>
            </a:br>
            <a:r>
              <a:rPr lang="en-US" dirty="0" smtClean="0"/>
              <a:t>        </a:t>
            </a:r>
            <a:r>
              <a:rPr lang="en-US" sz="1100" b="1" kern="1200" dirty="0" smtClean="0">
                <a:solidFill>
                  <a:schemeClr val="tx1"/>
                </a:solidFill>
                <a:effectLst/>
                <a:latin typeface="+mn-lt"/>
                <a:ea typeface="+mn-ea"/>
                <a:cs typeface="+mn-cs"/>
              </a:rPr>
              <a:t>return </a:t>
            </a:r>
            <a:r>
              <a:rPr lang="en-US" dirty="0" err="1" smtClean="0"/>
              <a:t>simpleUrlHandlerMapping</a:t>
            </a:r>
            <a:r>
              <a:rPr lang="en-US" dirty="0" smtClean="0"/>
              <a:t>;</a:t>
            </a:r>
            <a:br>
              <a:rPr lang="en-US" dirty="0" smtClean="0"/>
            </a:br>
            <a:r>
              <a:rPr lang="en-US" dirty="0" smtClean="0"/>
              <a:t>    }</a:t>
            </a:r>
            <a:br>
              <a:rPr lang="en-US" dirty="0" smtClean="0"/>
            </a:br>
            <a:r>
              <a:rPr lang="en-US" dirty="0" smtClean="0"/>
              <a:t>}</a:t>
            </a:r>
            <a:r>
              <a:rPr lang="en-US" sz="1100" b="0" i="0" kern="1200" dirty="0" smtClean="0">
                <a:solidFill>
                  <a:schemeClr val="tx1"/>
                </a:solidFill>
                <a:effectLst/>
                <a:latin typeface="+mn-lt"/>
                <a:ea typeface="+mn-ea"/>
                <a:cs typeface="+mn-cs"/>
              </a:rPr>
              <a:t/>
            </a:r>
            <a:br>
              <a:rPr lang="en-US" sz="1100" b="0" i="0" kern="1200" dirty="0" smtClean="0">
                <a:solidFill>
                  <a:schemeClr val="tx1"/>
                </a:solidFill>
                <a:effectLst/>
                <a:latin typeface="+mn-lt"/>
                <a:ea typeface="+mn-ea"/>
                <a:cs typeface="+mn-cs"/>
              </a:rPr>
            </a:br>
            <a:endParaRPr lang="en-US" sz="1100" b="0" i="0" kern="1200" dirty="0" smtClean="0">
              <a:solidFill>
                <a:schemeClr val="tx1"/>
              </a:solidFill>
              <a:effectLst/>
              <a:latin typeface="+mn-lt"/>
              <a:ea typeface="+mn-ea"/>
              <a:cs typeface="+mn-cs"/>
            </a:endParaRPr>
          </a:p>
          <a:p>
            <a:r>
              <a:rPr lang="en-US" sz="1100" b="0" i="0" kern="1200" dirty="0" smtClean="0">
                <a:solidFill>
                  <a:schemeClr val="tx1"/>
                </a:solidFill>
                <a:effectLst/>
                <a:latin typeface="+mn-lt"/>
                <a:ea typeface="+mn-ea"/>
                <a:cs typeface="+mn-cs"/>
              </a:rPr>
              <a:t>In this class I have defined two @Bean,</a:t>
            </a:r>
            <a:r>
              <a:rPr lang="en-US" sz="1100" b="0" i="0" kern="1200" baseline="0" dirty="0" smtClean="0">
                <a:solidFill>
                  <a:schemeClr val="tx1"/>
                </a:solidFill>
                <a:effectLst/>
                <a:latin typeface="+mn-lt"/>
                <a:ea typeface="+mn-ea"/>
                <a:cs typeface="+mn-cs"/>
              </a:rPr>
              <a:t> the first one returns the </a:t>
            </a:r>
            <a:r>
              <a:rPr lang="en-US" dirty="0" err="1" smtClean="0"/>
              <a:t>WebSocketHandlerAdapter</a:t>
            </a:r>
            <a:r>
              <a:rPr lang="en-US" dirty="0" smtClean="0"/>
              <a:t>  </a:t>
            </a:r>
            <a:r>
              <a:rPr lang="en-US" sz="1100" dirty="0" smtClean="0">
                <a:solidFill>
                  <a:schemeClr val="bg2"/>
                </a:solidFill>
              </a:rPr>
              <a:t>which will handle the incoming requests,</a:t>
            </a:r>
            <a:r>
              <a:rPr lang="en-US" sz="1100" baseline="0" dirty="0" smtClean="0">
                <a:solidFill>
                  <a:schemeClr val="bg2"/>
                </a:solidFill>
              </a:rPr>
              <a:t> </a:t>
            </a:r>
          </a:p>
          <a:p>
            <a:r>
              <a:rPr lang="en-US" sz="1100" b="0" i="0" kern="1200" baseline="0" dirty="0" smtClean="0">
                <a:solidFill>
                  <a:schemeClr val="bg2"/>
                </a:solidFill>
                <a:effectLst/>
                <a:latin typeface="+mn-lt"/>
                <a:ea typeface="+mn-ea"/>
                <a:cs typeface="+mn-cs"/>
              </a:rPr>
              <a:t>And the second @Bean defines the Handler that will mange the connected sessions, In this case we have defined a </a:t>
            </a:r>
            <a:r>
              <a:rPr lang="en-US" dirty="0" err="1" smtClean="0"/>
              <a:t>EchoSocketHandler</a:t>
            </a:r>
            <a:r>
              <a:rPr lang="en-US" dirty="0" smtClean="0"/>
              <a:t>, </a:t>
            </a:r>
          </a:p>
          <a:p>
            <a:r>
              <a:rPr lang="en-US" dirty="0" smtClean="0"/>
              <a:t>an important thing to underline here is to remember to set the order of </a:t>
            </a:r>
            <a:r>
              <a:rPr lang="en-US" dirty="0" err="1" smtClean="0"/>
              <a:t>exectuion</a:t>
            </a:r>
            <a:r>
              <a:rPr lang="en-US" baseline="0" dirty="0" smtClean="0"/>
              <a:t> otherwise will not work.</a:t>
            </a:r>
          </a:p>
          <a:p>
            <a:endParaRPr lang="en-US" sz="1100" b="0" i="0" kern="1200" baseline="0" dirty="0" smtClean="0">
              <a:solidFill>
                <a:schemeClr val="tx1"/>
              </a:solidFill>
              <a:effectLst/>
              <a:latin typeface="+mn-lt"/>
              <a:ea typeface="+mn-ea"/>
              <a:cs typeface="+mn-cs"/>
            </a:endParaRPr>
          </a:p>
          <a:p>
            <a:r>
              <a:rPr lang="en-US" sz="1100" b="0" i="0" kern="1200" baseline="0" dirty="0" smtClean="0">
                <a:solidFill>
                  <a:schemeClr val="tx1"/>
                </a:solidFill>
                <a:effectLst/>
                <a:latin typeface="+mn-lt"/>
                <a:ea typeface="+mn-ea"/>
                <a:cs typeface="+mn-cs"/>
              </a:rPr>
              <a:t>Now let’s implement the </a:t>
            </a:r>
            <a:r>
              <a:rPr lang="en-US" dirty="0" err="1" smtClean="0"/>
              <a:t>EchoSocketHandler</a:t>
            </a:r>
            <a:r>
              <a:rPr lang="en-US" dirty="0" smtClean="0"/>
              <a:t> class:</a:t>
            </a:r>
          </a:p>
          <a:p>
            <a:endParaRPr lang="en-US" sz="1100" b="1" i="0" kern="1200" dirty="0" smtClean="0">
              <a:solidFill>
                <a:schemeClr val="tx1"/>
              </a:solidFill>
              <a:effectLst/>
              <a:latin typeface="+mn-lt"/>
              <a:ea typeface="+mn-ea"/>
              <a:cs typeface="+mn-cs"/>
            </a:endParaRPr>
          </a:p>
          <a:p>
            <a:r>
              <a:rPr lang="en-US" b="1" dirty="0" err="1" smtClean="0"/>
              <a:t>EchoSocketHandler</a:t>
            </a:r>
            <a:r>
              <a:rPr lang="en-US" b="1" dirty="0" smtClean="0"/>
              <a:t>:</a:t>
            </a:r>
            <a:endParaRPr lang="en-US" dirty="0" smtClean="0"/>
          </a:p>
          <a:p>
            <a:r>
              <a:rPr lang="en-US" dirty="0" smtClean="0"/>
              <a:t/>
            </a:r>
            <a:br>
              <a:rPr lang="en-US" dirty="0" smtClean="0"/>
            </a:br>
            <a:r>
              <a:rPr lang="en-US" sz="1100" b="1" kern="1200" dirty="0" smtClean="0">
                <a:solidFill>
                  <a:schemeClr val="tx1"/>
                </a:solidFill>
                <a:effectLst/>
                <a:latin typeface="+mn-lt"/>
                <a:ea typeface="+mn-ea"/>
                <a:cs typeface="+mn-cs"/>
              </a:rPr>
              <a:t>import </a:t>
            </a:r>
            <a:r>
              <a:rPr lang="en-US" dirty="0" smtClean="0"/>
              <a:t>org.slf4j.Logger;</a:t>
            </a:r>
            <a:br>
              <a:rPr lang="en-US" dirty="0" smtClean="0"/>
            </a:br>
            <a:r>
              <a:rPr lang="en-US" sz="1100" b="1" kern="1200" dirty="0" smtClean="0">
                <a:solidFill>
                  <a:schemeClr val="tx1"/>
                </a:solidFill>
                <a:effectLst/>
                <a:latin typeface="+mn-lt"/>
                <a:ea typeface="+mn-ea"/>
                <a:cs typeface="+mn-cs"/>
              </a:rPr>
              <a:t>import </a:t>
            </a:r>
            <a:r>
              <a:rPr lang="en-US" dirty="0" smtClean="0"/>
              <a:t>org.slf4j.LoggerFactory;</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org.springframework.web.reactive.socket.WebSocketHandler</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org.springframework.web.reactive.socket.WebSocketMessage</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org.springframework.web.reactive.socket.WebSocketSession</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reactor.core.publisher.Mono</a:t>
            </a:r>
            <a:r>
              <a:rPr lang="en-US" dirty="0" smtClean="0"/>
              <a:t>;</a:t>
            </a:r>
            <a:br>
              <a:rPr lang="en-US" dirty="0" smtClean="0"/>
            </a:br>
            <a:r>
              <a:rPr lang="en-US" dirty="0" smtClean="0"/>
              <a:t/>
            </a:r>
            <a:br>
              <a:rPr lang="en-US" dirty="0" smtClean="0"/>
            </a:br>
            <a:r>
              <a:rPr lang="en-US" dirty="0" smtClean="0"/>
              <a:t/>
            </a:r>
            <a:br>
              <a:rPr lang="en-US" dirty="0" smtClean="0"/>
            </a:br>
            <a:r>
              <a:rPr lang="en-US" sz="1100" b="1" kern="1200" dirty="0" smtClean="0">
                <a:solidFill>
                  <a:schemeClr val="tx1"/>
                </a:solidFill>
                <a:effectLst/>
                <a:latin typeface="+mn-lt"/>
                <a:ea typeface="+mn-ea"/>
                <a:cs typeface="+mn-cs"/>
              </a:rPr>
              <a:t>public class </a:t>
            </a:r>
            <a:r>
              <a:rPr lang="en-US" dirty="0" err="1" smtClean="0"/>
              <a:t>EchoSocketHandler</a:t>
            </a:r>
            <a:r>
              <a:rPr lang="en-US" dirty="0" smtClean="0"/>
              <a:t> </a:t>
            </a:r>
            <a:r>
              <a:rPr lang="en-US" sz="1100" b="1" kern="1200" dirty="0" smtClean="0">
                <a:solidFill>
                  <a:schemeClr val="tx1"/>
                </a:solidFill>
                <a:effectLst/>
                <a:latin typeface="+mn-lt"/>
                <a:ea typeface="+mn-ea"/>
                <a:cs typeface="+mn-cs"/>
              </a:rPr>
              <a:t>implements </a:t>
            </a:r>
            <a:r>
              <a:rPr lang="en-US" dirty="0" err="1" smtClean="0"/>
              <a:t>WebSocketHandler</a:t>
            </a:r>
            <a:r>
              <a:rPr lang="en-US" dirty="0" smtClean="0"/>
              <a:t> {</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static </a:t>
            </a:r>
            <a:r>
              <a:rPr lang="en-US" dirty="0" smtClean="0"/>
              <a:t>Logger </a:t>
            </a:r>
            <a:r>
              <a:rPr lang="en-US" sz="1100" i="1" kern="1200" dirty="0" smtClean="0">
                <a:solidFill>
                  <a:schemeClr val="tx1"/>
                </a:solidFill>
                <a:effectLst/>
                <a:latin typeface="+mn-lt"/>
                <a:ea typeface="+mn-ea"/>
                <a:cs typeface="+mn-cs"/>
              </a:rPr>
              <a:t>LOG </a:t>
            </a:r>
            <a:r>
              <a:rPr lang="en-US" dirty="0" smtClean="0"/>
              <a:t>= </a:t>
            </a:r>
            <a:r>
              <a:rPr lang="en-US" dirty="0" err="1" smtClean="0"/>
              <a:t>LoggerFactory.</a:t>
            </a:r>
            <a:r>
              <a:rPr lang="en-US" i="1" dirty="0" err="1" smtClean="0">
                <a:effectLst/>
              </a:rPr>
              <a:t>getLogger</a:t>
            </a:r>
            <a:r>
              <a:rPr lang="en-US" dirty="0" smtClean="0"/>
              <a:t>(</a:t>
            </a:r>
            <a:r>
              <a:rPr lang="en-US" dirty="0" err="1" smtClean="0"/>
              <a:t>EchoSocketHandler.</a:t>
            </a:r>
            <a:r>
              <a:rPr lang="en-US" sz="1100" b="1" kern="1200" dirty="0" err="1" smtClean="0">
                <a:solidFill>
                  <a:schemeClr val="tx1"/>
                </a:solidFill>
                <a:effectLst/>
                <a:latin typeface="+mn-lt"/>
                <a:ea typeface="+mn-ea"/>
                <a:cs typeface="+mn-cs"/>
              </a:rPr>
              <a:t>class</a:t>
            </a:r>
            <a:r>
              <a:rPr lang="en-US" dirty="0" err="1" smtClean="0"/>
              <a:t>.getName</a:t>
            </a:r>
            <a:r>
              <a:rPr lang="en-US" dirty="0" smtClean="0"/>
              <a:t>());</a:t>
            </a:r>
            <a:br>
              <a:rPr lang="en-US" dirty="0" smtClean="0"/>
            </a:br>
            <a:r>
              <a:rPr lang="en-US" dirty="0" smtClean="0"/>
              <a:t/>
            </a:r>
            <a:br>
              <a:rPr lang="en-US" dirty="0" smtClean="0"/>
            </a:br>
            <a:r>
              <a:rPr lang="en-US" dirty="0" smtClean="0"/>
              <a:t>    </a:t>
            </a:r>
            <a:r>
              <a:rPr lang="en-US" sz="1100" kern="1200" dirty="0" smtClean="0">
                <a:solidFill>
                  <a:schemeClr val="tx1"/>
                </a:solidFill>
                <a:effectLst/>
                <a:latin typeface="+mn-lt"/>
                <a:ea typeface="+mn-ea"/>
                <a:cs typeface="+mn-cs"/>
              </a:rPr>
              <a:t>@Override</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public </a:t>
            </a:r>
            <a:r>
              <a:rPr lang="en-US" dirty="0" smtClean="0"/>
              <a:t>Mono&lt;Void&gt; handle(</a:t>
            </a:r>
            <a:r>
              <a:rPr lang="en-US" dirty="0" err="1" smtClean="0"/>
              <a:t>WebSocketSession</a:t>
            </a:r>
            <a:r>
              <a:rPr lang="en-US" dirty="0" smtClean="0"/>
              <a:t> session) {</a:t>
            </a:r>
            <a:br>
              <a:rPr lang="en-US" dirty="0" smtClean="0"/>
            </a:br>
            <a:r>
              <a:rPr lang="en-US" dirty="0" smtClean="0"/>
              <a:t>        </a:t>
            </a:r>
            <a:r>
              <a:rPr lang="en-US" sz="1100" b="1" kern="1200" dirty="0" smtClean="0">
                <a:solidFill>
                  <a:schemeClr val="tx1"/>
                </a:solidFill>
                <a:effectLst/>
                <a:latin typeface="+mn-lt"/>
                <a:ea typeface="+mn-ea"/>
                <a:cs typeface="+mn-cs"/>
              </a:rPr>
              <a:t>return </a:t>
            </a:r>
            <a:r>
              <a:rPr lang="en-US" dirty="0" err="1" smtClean="0"/>
              <a:t>session.send</a:t>
            </a:r>
            <a:r>
              <a:rPr lang="en-US" dirty="0" smtClean="0"/>
              <a:t>(</a:t>
            </a:r>
            <a:r>
              <a:rPr lang="en-US" dirty="0" err="1" smtClean="0"/>
              <a:t>session.receive</a:t>
            </a:r>
            <a:r>
              <a:rPr lang="en-US" dirty="0" smtClean="0"/>
              <a:t>().</a:t>
            </a:r>
            <a:r>
              <a:rPr lang="en-US" dirty="0" err="1" smtClean="0"/>
              <a:t>doOnNext</a:t>
            </a:r>
            <a:r>
              <a:rPr lang="en-US" dirty="0" smtClean="0"/>
              <a:t>(</a:t>
            </a:r>
            <a:r>
              <a:rPr lang="en-US" dirty="0" err="1" smtClean="0"/>
              <a:t>WebSocketMessage</a:t>
            </a:r>
            <a:r>
              <a:rPr lang="en-US" dirty="0" smtClean="0"/>
              <a:t>::retain).</a:t>
            </a:r>
            <a:r>
              <a:rPr lang="en-US" dirty="0" err="1" smtClean="0"/>
              <a:t>doOnNext</a:t>
            </a:r>
            <a:r>
              <a:rPr lang="en-US" dirty="0" smtClean="0"/>
              <a:t>(</a:t>
            </a:r>
            <a:r>
              <a:rPr lang="en-US" sz="1100" b="1" kern="1200" dirty="0" smtClean="0">
                <a:solidFill>
                  <a:schemeClr val="tx1"/>
                </a:solidFill>
                <a:effectLst/>
                <a:latin typeface="+mn-lt"/>
                <a:ea typeface="+mn-ea"/>
                <a:cs typeface="+mn-cs"/>
              </a:rPr>
              <a:t>this</a:t>
            </a:r>
            <a:r>
              <a:rPr lang="en-US" dirty="0" smtClean="0"/>
              <a:t>::log));</a:t>
            </a:r>
            <a:br>
              <a:rPr lang="en-US" dirty="0" smtClean="0"/>
            </a:br>
            <a:r>
              <a:rPr lang="en-US" dirty="0" smtClean="0"/>
              <a:t>    }</a:t>
            </a:r>
            <a:br>
              <a:rPr lang="en-US" dirty="0" smtClean="0"/>
            </a:br>
            <a:r>
              <a:rPr lang="en-US" dirty="0" smtClean="0"/>
              <a:t/>
            </a:r>
            <a:br>
              <a:rPr lang="en-US" dirty="0" smtClean="0"/>
            </a:br>
            <a:r>
              <a:rPr lang="en-US" dirty="0" smtClean="0"/>
              <a:t>    </a:t>
            </a:r>
            <a:r>
              <a:rPr lang="en-US" sz="1100" b="1" kern="1200" dirty="0" smtClean="0">
                <a:solidFill>
                  <a:schemeClr val="tx1"/>
                </a:solidFill>
                <a:effectLst/>
                <a:latin typeface="+mn-lt"/>
                <a:ea typeface="+mn-ea"/>
                <a:cs typeface="+mn-cs"/>
              </a:rPr>
              <a:t>private void </a:t>
            </a:r>
            <a:r>
              <a:rPr lang="en-US" dirty="0" smtClean="0"/>
              <a:t>log(</a:t>
            </a:r>
            <a:r>
              <a:rPr lang="en-US" dirty="0" err="1" smtClean="0"/>
              <a:t>WebSocketMessage</a:t>
            </a:r>
            <a:r>
              <a:rPr lang="en-US" dirty="0" smtClean="0"/>
              <a:t> message) {</a:t>
            </a:r>
            <a:br>
              <a:rPr lang="en-US" dirty="0" smtClean="0"/>
            </a:br>
            <a:r>
              <a:rPr lang="en-US" dirty="0" smtClean="0"/>
              <a:t>        </a:t>
            </a:r>
            <a:r>
              <a:rPr lang="en-US" sz="1100" i="1" kern="1200" dirty="0" err="1" smtClean="0">
                <a:solidFill>
                  <a:schemeClr val="tx1"/>
                </a:solidFill>
                <a:effectLst/>
                <a:latin typeface="+mn-lt"/>
                <a:ea typeface="+mn-ea"/>
                <a:cs typeface="+mn-cs"/>
              </a:rPr>
              <a:t>LOG</a:t>
            </a:r>
            <a:r>
              <a:rPr lang="en-US" dirty="0" err="1" smtClean="0"/>
              <a:t>.info</a:t>
            </a:r>
            <a:r>
              <a:rPr lang="en-US" dirty="0" smtClean="0"/>
              <a:t>(</a:t>
            </a:r>
            <a:r>
              <a:rPr lang="en-US" sz="1100" b="1" kern="1200" dirty="0" smtClean="0">
                <a:solidFill>
                  <a:schemeClr val="tx1"/>
                </a:solidFill>
                <a:effectLst/>
                <a:latin typeface="+mn-lt"/>
                <a:ea typeface="+mn-ea"/>
                <a:cs typeface="+mn-cs"/>
              </a:rPr>
              <a:t>"Incoming message {}"</a:t>
            </a:r>
            <a:r>
              <a:rPr lang="en-US" dirty="0" smtClean="0"/>
              <a:t>, message);</a:t>
            </a:r>
            <a:br>
              <a:rPr lang="en-US" dirty="0" smtClean="0"/>
            </a:br>
            <a:r>
              <a:rPr lang="en-US" dirty="0" smtClean="0"/>
              <a:t>    }</a:t>
            </a:r>
            <a:br>
              <a:rPr lang="en-US" dirty="0" smtClean="0"/>
            </a:br>
            <a:r>
              <a:rPr lang="en-US" dirty="0" smtClean="0"/>
              <a:t>}</a:t>
            </a:r>
          </a:p>
          <a:p>
            <a:endParaRPr lang="en-US" dirty="0" smtClean="0"/>
          </a:p>
          <a:p>
            <a:r>
              <a:rPr lang="en-US" dirty="0" smtClean="0"/>
              <a:t>As you can see in this class we are implementing the </a:t>
            </a:r>
            <a:r>
              <a:rPr lang="en-US" b="1" dirty="0" err="1" smtClean="0"/>
              <a:t>WebSocketHandler</a:t>
            </a:r>
            <a:r>
              <a:rPr lang="en-US" dirty="0" smtClean="0"/>
              <a:t>,</a:t>
            </a:r>
            <a:r>
              <a:rPr lang="en-US" baseline="0" dirty="0" smtClean="0"/>
              <a:t> which is one of the three class I showed you in the last slide,</a:t>
            </a:r>
          </a:p>
          <a:p>
            <a:r>
              <a:rPr lang="en-US" b="1" dirty="0" err="1" smtClean="0"/>
              <a:t>WebSocketHandler</a:t>
            </a:r>
            <a:r>
              <a:rPr lang="en-US" b="1" dirty="0" smtClean="0"/>
              <a:t> </a:t>
            </a:r>
            <a:r>
              <a:rPr lang="en-US" b="0" dirty="0" smtClean="0"/>
              <a:t>requires</a:t>
            </a:r>
            <a:r>
              <a:rPr lang="en-US" b="0" baseline="0" dirty="0" smtClean="0"/>
              <a:t> us to implement the </a:t>
            </a:r>
            <a:r>
              <a:rPr lang="en-US" dirty="0" smtClean="0"/>
              <a:t>handle class</a:t>
            </a:r>
            <a:r>
              <a:rPr lang="en-US" baseline="0" dirty="0" smtClean="0"/>
              <a:t> which returns a Mono Stream.</a:t>
            </a:r>
          </a:p>
          <a:p>
            <a:r>
              <a:rPr lang="en-US" baseline="0" dirty="0" smtClean="0"/>
              <a:t>In this case our intent is to echo any message is sent on the </a:t>
            </a:r>
            <a:r>
              <a:rPr lang="en-US" baseline="0" dirty="0" err="1" smtClean="0"/>
              <a:t>websocket</a:t>
            </a:r>
            <a:r>
              <a:rPr lang="en-US" baseline="0" dirty="0" smtClean="0"/>
              <a:t> and log it.</a:t>
            </a:r>
          </a:p>
          <a:p>
            <a:r>
              <a:rPr lang="en-US" baseline="0" dirty="0" smtClean="0"/>
              <a:t>What we need to do is to call the send method of the </a:t>
            </a:r>
            <a:r>
              <a:rPr lang="en-US" dirty="0" err="1" smtClean="0"/>
              <a:t>WebSocketSession</a:t>
            </a:r>
            <a:r>
              <a:rPr lang="en-US" dirty="0" smtClean="0"/>
              <a:t>, this method returns a Mono</a:t>
            </a:r>
            <a:r>
              <a:rPr lang="en-US" baseline="0" dirty="0" smtClean="0"/>
              <a:t> Stream and accept as parameter a publisher, </a:t>
            </a:r>
          </a:p>
          <a:p>
            <a:r>
              <a:rPr lang="en-US" baseline="0" dirty="0" smtClean="0"/>
              <a:t>In our case the publisher is the same session both receive and </a:t>
            </a:r>
            <a:r>
              <a:rPr lang="en-US" baseline="0" dirty="0" err="1" smtClean="0"/>
              <a:t>doOnNext</a:t>
            </a:r>
            <a:r>
              <a:rPr lang="en-US" baseline="0" dirty="0" smtClean="0"/>
              <a:t> return a Flux which is a Stream of 0..N elements that implements the publisher</a:t>
            </a:r>
            <a:r>
              <a:rPr lang="en-US" dirty="0" smtClean="0"/>
              <a:t> interface.</a:t>
            </a:r>
          </a:p>
          <a:p>
            <a:endParaRPr lang="en-US" dirty="0" smtClean="0"/>
          </a:p>
          <a:p>
            <a:r>
              <a:rPr lang="en-US" dirty="0" smtClean="0"/>
              <a:t>So recap</a:t>
            </a:r>
            <a:r>
              <a:rPr lang="en-US" baseline="0" dirty="0" smtClean="0"/>
              <a:t> what we do on this line is to return a Mono Stream from our session and </a:t>
            </a:r>
            <a:r>
              <a:rPr lang="en-US" baseline="0" dirty="0" err="1" smtClean="0"/>
              <a:t>everey</a:t>
            </a:r>
            <a:r>
              <a:rPr lang="en-US" baseline="0" dirty="0" smtClean="0"/>
              <a:t> time a new message is published on it we return it retaining the session and logging the message.</a:t>
            </a:r>
          </a:p>
          <a:p>
            <a:endParaRPr lang="en-US" baseline="0" dirty="0" smtClean="0"/>
          </a:p>
          <a:p>
            <a:endParaRPr lang="en-US" baseline="0" dirty="0" smtClean="0"/>
          </a:p>
          <a:p>
            <a:r>
              <a:rPr lang="en-US" baseline="0" dirty="0" smtClean="0"/>
              <a:t>Let’s start the app and test it from the terminal using the </a:t>
            </a:r>
            <a:r>
              <a:rPr lang="en-US" baseline="0" dirty="0" err="1" smtClean="0"/>
              <a:t>wsc</a:t>
            </a:r>
            <a:r>
              <a:rPr lang="en-US" baseline="0" dirty="0" smtClean="0"/>
              <a:t> client</a:t>
            </a:r>
          </a:p>
          <a:p>
            <a:endParaRPr lang="en-US" baseline="0" dirty="0" smtClean="0"/>
          </a:p>
          <a:p>
            <a:r>
              <a:rPr lang="en-US" sz="1100" kern="1200" dirty="0" err="1" smtClean="0">
                <a:solidFill>
                  <a:schemeClr val="tx1"/>
                </a:solidFill>
                <a:latin typeface="+mn-lt"/>
                <a:ea typeface="+mn-ea"/>
                <a:cs typeface="+mn-cs"/>
              </a:rPr>
              <a:t>wsc</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er</a:t>
            </a:r>
            <a:r>
              <a:rPr lang="en-US" sz="1100" kern="1200" dirty="0" smtClean="0">
                <a:solidFill>
                  <a:schemeClr val="tx1"/>
                </a:solidFill>
                <a:latin typeface="+mn-lt"/>
                <a:ea typeface="+mn-ea"/>
                <a:cs typeface="+mn-cs"/>
              </a:rPr>
              <a:t> </a:t>
            </a:r>
            <a:r>
              <a:rPr lang="en-US" sz="1100" kern="1200" dirty="0" err="1" smtClean="0">
                <a:solidFill>
                  <a:schemeClr val="tx1"/>
                </a:solidFill>
                <a:latin typeface="+mn-lt"/>
                <a:ea typeface="+mn-ea"/>
                <a:cs typeface="+mn-cs"/>
              </a:rPr>
              <a:t>ws</a:t>
            </a:r>
            <a:r>
              <a:rPr lang="en-US" sz="1100" kern="1200" dirty="0" smtClean="0">
                <a:solidFill>
                  <a:schemeClr val="tx1"/>
                </a:solidFill>
                <a:latin typeface="+mn-lt"/>
                <a:ea typeface="+mn-ea"/>
                <a:cs typeface="+mn-cs"/>
              </a:rPr>
              <a:t>://localhost:8080/</a:t>
            </a:r>
            <a:r>
              <a:rPr lang="en-US" sz="1100" kern="1200" dirty="0" err="1" smtClean="0">
                <a:solidFill>
                  <a:schemeClr val="tx1"/>
                </a:solidFill>
                <a:latin typeface="+mn-lt"/>
                <a:ea typeface="+mn-ea"/>
                <a:cs typeface="+mn-cs"/>
              </a:rPr>
              <a:t>ws</a:t>
            </a:r>
            <a:endParaRPr lang="en-US" sz="1100" kern="1200" dirty="0" smtClean="0">
              <a:solidFill>
                <a:schemeClr val="tx1"/>
              </a:solidFill>
              <a:latin typeface="+mn-lt"/>
              <a:ea typeface="+mn-ea"/>
              <a:cs typeface="+mn-cs"/>
            </a:endParaRPr>
          </a:p>
          <a:p>
            <a:endParaRPr lang="en-US" sz="1100" kern="1200" dirty="0" smtClean="0">
              <a:solidFill>
                <a:schemeClr val="tx1"/>
              </a:solidFill>
              <a:latin typeface="+mn-lt"/>
              <a:ea typeface="+mn-ea"/>
              <a:cs typeface="+mn-cs"/>
            </a:endParaRPr>
          </a:p>
          <a:p>
            <a:r>
              <a:rPr lang="en-US" sz="1100" kern="1200" dirty="0" smtClean="0">
                <a:solidFill>
                  <a:schemeClr val="tx1"/>
                </a:solidFill>
                <a:latin typeface="+mn-lt"/>
                <a:ea typeface="+mn-ea"/>
                <a:cs typeface="+mn-cs"/>
              </a:rPr>
              <a:t>Sending</a:t>
            </a:r>
            <a:r>
              <a:rPr lang="en-US" sz="1100" kern="1200" baseline="0" dirty="0" smtClean="0">
                <a:solidFill>
                  <a:schemeClr val="tx1"/>
                </a:solidFill>
                <a:latin typeface="+mn-lt"/>
                <a:ea typeface="+mn-ea"/>
                <a:cs typeface="+mn-cs"/>
              </a:rPr>
              <a:t> a message we get an echo from the server, and also the connections stays open so seems that we are able to echo the message and also retain the connection, now let’s check also from the console if we are login the message, we are also logging each message so </a:t>
            </a:r>
            <a:r>
              <a:rPr lang="en-US" sz="1100" kern="1200" baseline="0" dirty="0" err="1" smtClean="0">
                <a:solidFill>
                  <a:schemeClr val="tx1"/>
                </a:solidFill>
                <a:latin typeface="+mn-lt"/>
                <a:ea typeface="+mn-ea"/>
                <a:cs typeface="+mn-cs"/>
              </a:rPr>
              <a:t>evereything</a:t>
            </a:r>
            <a:r>
              <a:rPr lang="en-US" sz="1100" kern="1200" baseline="0" dirty="0" smtClean="0">
                <a:solidFill>
                  <a:schemeClr val="tx1"/>
                </a:solidFill>
                <a:latin typeface="+mn-lt"/>
                <a:ea typeface="+mn-ea"/>
                <a:cs typeface="+mn-cs"/>
              </a:rPr>
              <a:t> is working fine.</a:t>
            </a:r>
            <a:endParaRPr lang="en-US" dirty="0" smtClean="0"/>
          </a:p>
        </p:txBody>
      </p:sp>
    </p:spTree>
    <p:extLst>
      <p:ext uri="{BB962C8B-B14F-4D97-AF65-F5344CB8AC3E}">
        <p14:creationId xmlns:p14="http://schemas.microsoft.com/office/powerpoint/2010/main" val="1816271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In</a:t>
            </a:r>
            <a:r>
              <a:rPr lang="en-US" baseline="0" dirty="0" smtClean="0"/>
              <a:t> the next example we will create a Notification Client, First of all let’s download from Spring start </a:t>
            </a:r>
            <a:r>
              <a:rPr lang="en-US" baseline="0" dirty="0" err="1" smtClean="0"/>
              <a:t>io</a:t>
            </a:r>
            <a:r>
              <a:rPr lang="en-US" baseline="0" dirty="0" smtClean="0"/>
              <a:t> another clean project.</a:t>
            </a:r>
          </a:p>
          <a:p>
            <a:endParaRPr lang="en-US" dirty="0" smtClean="0"/>
          </a:p>
          <a:p>
            <a:r>
              <a:rPr lang="en-US" b="1" dirty="0" err="1" smtClean="0"/>
              <a:t>application.properties</a:t>
            </a:r>
            <a:endParaRPr lang="en-US" b="1" dirty="0" smtClean="0"/>
          </a:p>
          <a:p>
            <a:r>
              <a:rPr lang="en-US" sz="1100" b="1" kern="1200" dirty="0" err="1" smtClean="0">
                <a:solidFill>
                  <a:schemeClr val="tx1"/>
                </a:solidFill>
                <a:effectLst/>
                <a:latin typeface="+mn-lt"/>
                <a:ea typeface="+mn-ea"/>
                <a:cs typeface="+mn-cs"/>
              </a:rPr>
              <a:t>server.port</a:t>
            </a:r>
            <a:r>
              <a:rPr lang="en-US" dirty="0" smtClean="0"/>
              <a:t>=</a:t>
            </a:r>
            <a:r>
              <a:rPr lang="en-US" sz="1100" b="1" kern="1200" dirty="0" smtClean="0">
                <a:solidFill>
                  <a:schemeClr val="tx1"/>
                </a:solidFill>
                <a:effectLst/>
                <a:latin typeface="+mn-lt"/>
                <a:ea typeface="+mn-ea"/>
                <a:cs typeface="+mn-cs"/>
              </a:rPr>
              <a:t>9090</a:t>
            </a:r>
          </a:p>
          <a:p>
            <a:endParaRPr lang="en-US" dirty="0" smtClean="0"/>
          </a:p>
          <a:p>
            <a:r>
              <a:rPr lang="en-US" dirty="0" smtClean="0"/>
              <a:t>As</a:t>
            </a:r>
            <a:r>
              <a:rPr lang="en-US" baseline="0" dirty="0" smtClean="0"/>
              <a:t> first thing we need to change the port of the application, because the 8080 is busy with the running server, so let’s put it on the 9090</a:t>
            </a:r>
            <a:endParaRPr lang="en-US" dirty="0" smtClean="0"/>
          </a:p>
          <a:p>
            <a:endParaRPr lang="en-US" dirty="0" smtClean="0"/>
          </a:p>
          <a:p>
            <a:r>
              <a:rPr lang="en-US" b="1" dirty="0" err="1" smtClean="0"/>
              <a:t>SocketClient</a:t>
            </a:r>
            <a:r>
              <a:rPr lang="en-US" b="1" dirty="0" smtClean="0"/>
              <a:t>:</a:t>
            </a:r>
          </a:p>
          <a:p>
            <a:r>
              <a:rPr lang="en-US" dirty="0" smtClean="0"/>
              <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org.springframework.context.annotation.</a:t>
            </a:r>
            <a:r>
              <a:rPr lang="en-US" sz="1100" kern="1200" dirty="0" err="1" smtClean="0">
                <a:solidFill>
                  <a:schemeClr val="tx1"/>
                </a:solidFill>
                <a:effectLst/>
                <a:latin typeface="+mn-lt"/>
                <a:ea typeface="+mn-ea"/>
                <a:cs typeface="+mn-cs"/>
              </a:rPr>
              <a:t>Bean</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org.springframework.context.annotation.</a:t>
            </a:r>
            <a:r>
              <a:rPr lang="en-US" sz="1100" kern="1200" dirty="0" err="1" smtClean="0">
                <a:solidFill>
                  <a:schemeClr val="tx1"/>
                </a:solidFill>
                <a:effectLst/>
                <a:latin typeface="+mn-lt"/>
                <a:ea typeface="+mn-ea"/>
                <a:cs typeface="+mn-cs"/>
              </a:rPr>
              <a:t>Configuration</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smtClean="0"/>
              <a:t>org.springframework.web.reactive.socket.client.ReactorNettyWebSocketClient;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org.springframework.web.reactive.socket.client.WebSocketClient</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reactor.core.publisher.Flux</a:t>
            </a:r>
            <a:r>
              <a:rPr lang="en-US" dirty="0" smtClean="0"/>
              <a:t>;</a:t>
            </a:r>
            <a:br>
              <a:rPr lang="en-US" dirty="0" smtClean="0"/>
            </a:br>
            <a:r>
              <a:rPr lang="en-US" dirty="0" smtClean="0"/>
              <a:t/>
            </a:r>
            <a:br>
              <a:rPr lang="en-US" dirty="0" smtClean="0"/>
            </a:br>
            <a:r>
              <a:rPr lang="en-US" sz="1100" b="1" kern="1200" dirty="0" smtClean="0">
                <a:solidFill>
                  <a:schemeClr val="tx1"/>
                </a:solidFill>
                <a:effectLst/>
                <a:latin typeface="+mn-lt"/>
                <a:ea typeface="+mn-ea"/>
                <a:cs typeface="+mn-cs"/>
              </a:rPr>
              <a:t>import </a:t>
            </a:r>
            <a:r>
              <a:rPr lang="en-US" dirty="0" err="1" smtClean="0"/>
              <a:t>java.net.URI</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java.net.URISyntaxException</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java.time.Duration</a:t>
            </a:r>
            <a:r>
              <a:rPr lang="en-US" dirty="0" smtClean="0"/>
              <a:t>;</a:t>
            </a:r>
            <a:br>
              <a:rPr lang="en-US" dirty="0" smtClean="0"/>
            </a:br>
            <a:r>
              <a:rPr lang="en-US" dirty="0" smtClean="0"/>
              <a:t/>
            </a:r>
            <a:br>
              <a:rPr lang="en-US" dirty="0" smtClean="0"/>
            </a:br>
            <a:r>
              <a:rPr lang="en-US" sz="1100" kern="1200" dirty="0" smtClean="0">
                <a:solidFill>
                  <a:schemeClr val="tx1"/>
                </a:solidFill>
                <a:effectLst/>
                <a:latin typeface="+mn-lt"/>
                <a:ea typeface="+mn-ea"/>
                <a:cs typeface="+mn-cs"/>
              </a:rPr>
              <a:t>@Configuration</a:t>
            </a:r>
            <a:br>
              <a:rPr lang="en-US" sz="1100" kern="1200" dirty="0" smtClean="0">
                <a:solidFill>
                  <a:schemeClr val="tx1"/>
                </a:solidFill>
                <a:effectLst/>
                <a:latin typeface="+mn-lt"/>
                <a:ea typeface="+mn-ea"/>
                <a:cs typeface="+mn-cs"/>
              </a:rPr>
            </a:br>
            <a:r>
              <a:rPr lang="en-US" sz="1100" b="1" kern="1200" dirty="0" smtClean="0">
                <a:solidFill>
                  <a:schemeClr val="tx1"/>
                </a:solidFill>
                <a:effectLst/>
                <a:latin typeface="+mn-lt"/>
                <a:ea typeface="+mn-ea"/>
                <a:cs typeface="+mn-cs"/>
              </a:rPr>
              <a:t>public class </a:t>
            </a:r>
            <a:r>
              <a:rPr lang="en-US" dirty="0" err="1" smtClean="0"/>
              <a:t>SocketClient</a:t>
            </a:r>
            <a:r>
              <a:rPr lang="en-US" dirty="0" smtClean="0"/>
              <a:t> {</a:t>
            </a:r>
            <a:br>
              <a:rPr lang="en-US" dirty="0" smtClean="0"/>
            </a:br>
            <a:r>
              <a:rPr lang="en-US" dirty="0" smtClean="0"/>
              <a:t/>
            </a:r>
            <a:br>
              <a:rPr lang="en-US" dirty="0" smtClean="0"/>
            </a:br>
            <a:r>
              <a:rPr lang="en-US" dirty="0" smtClean="0"/>
              <a:t>    </a:t>
            </a:r>
            <a:r>
              <a:rPr lang="en-US" sz="1100" kern="1200" dirty="0" smtClean="0">
                <a:solidFill>
                  <a:schemeClr val="tx1"/>
                </a:solidFill>
                <a:effectLst/>
                <a:latin typeface="+mn-lt"/>
                <a:ea typeface="+mn-ea"/>
                <a:cs typeface="+mn-cs"/>
              </a:rPr>
              <a:t>@Bean</a:t>
            </a:r>
            <a:br>
              <a:rPr lang="en-US" sz="1100" kern="1200" dirty="0" smtClean="0">
                <a:solidFill>
                  <a:schemeClr val="tx1"/>
                </a:solidFill>
                <a:effectLst/>
                <a:latin typeface="+mn-lt"/>
                <a:ea typeface="+mn-ea"/>
                <a:cs typeface="+mn-cs"/>
              </a:rPr>
            </a:br>
            <a:r>
              <a:rPr lang="en-US" sz="1100" kern="1200" dirty="0" smtClean="0">
                <a:solidFill>
                  <a:schemeClr val="tx1"/>
                </a:solidFill>
                <a:effectLst/>
                <a:latin typeface="+mn-lt"/>
                <a:ea typeface="+mn-ea"/>
                <a:cs typeface="+mn-cs"/>
              </a:rPr>
              <a:t>    </a:t>
            </a:r>
            <a:r>
              <a:rPr lang="en-US" sz="1100" b="1" kern="1200" dirty="0" smtClean="0">
                <a:solidFill>
                  <a:schemeClr val="tx1"/>
                </a:solidFill>
                <a:effectLst/>
                <a:latin typeface="+mn-lt"/>
                <a:ea typeface="+mn-ea"/>
                <a:cs typeface="+mn-cs"/>
              </a:rPr>
              <a:t>public </a:t>
            </a:r>
            <a:r>
              <a:rPr lang="en-US" dirty="0" err="1" smtClean="0"/>
              <a:t>WebSocketClient</a:t>
            </a:r>
            <a:r>
              <a:rPr lang="en-US" dirty="0" smtClean="0"/>
              <a:t> client() </a:t>
            </a:r>
            <a:r>
              <a:rPr lang="en-US" sz="1100" b="1" kern="1200" dirty="0" smtClean="0">
                <a:solidFill>
                  <a:schemeClr val="tx1"/>
                </a:solidFill>
                <a:effectLst/>
                <a:latin typeface="+mn-lt"/>
                <a:ea typeface="+mn-ea"/>
                <a:cs typeface="+mn-cs"/>
              </a:rPr>
              <a:t>throws </a:t>
            </a:r>
            <a:r>
              <a:rPr lang="en-US" dirty="0" err="1" smtClean="0"/>
              <a:t>URISyntaxException</a:t>
            </a:r>
            <a:r>
              <a:rPr lang="en-US" dirty="0" smtClean="0"/>
              <a:t> {</a:t>
            </a:r>
            <a:br>
              <a:rPr lang="en-US" dirty="0" smtClean="0"/>
            </a:br>
            <a:r>
              <a:rPr lang="en-US" dirty="0" smtClean="0"/>
              <a:t>        </a:t>
            </a:r>
            <a:r>
              <a:rPr lang="en-US" dirty="0" err="1" smtClean="0"/>
              <a:t>WebSocketClient</a:t>
            </a:r>
            <a:r>
              <a:rPr lang="en-US" dirty="0" smtClean="0"/>
              <a:t> client = </a:t>
            </a:r>
            <a:r>
              <a:rPr lang="en-US" sz="1100" b="1" kern="1200" dirty="0" smtClean="0">
                <a:solidFill>
                  <a:schemeClr val="tx1"/>
                </a:solidFill>
                <a:effectLst/>
                <a:latin typeface="+mn-lt"/>
                <a:ea typeface="+mn-ea"/>
                <a:cs typeface="+mn-cs"/>
              </a:rPr>
              <a:t>new </a:t>
            </a:r>
            <a:r>
              <a:rPr lang="en-US" dirty="0" err="1" smtClean="0"/>
              <a:t>ReactorNettyWebSocketClient</a:t>
            </a:r>
            <a:r>
              <a:rPr lang="en-US" dirty="0" smtClean="0"/>
              <a:t>();</a:t>
            </a:r>
            <a:br>
              <a:rPr lang="en-US" dirty="0" smtClean="0"/>
            </a:br>
            <a:r>
              <a:rPr lang="en-US" dirty="0" smtClean="0"/>
              <a:t>        </a:t>
            </a:r>
            <a:r>
              <a:rPr lang="en-US" dirty="0" err="1" smtClean="0"/>
              <a:t>client.execute</a:t>
            </a:r>
            <a:r>
              <a:rPr lang="en-US" dirty="0" smtClean="0"/>
              <a:t>(</a:t>
            </a:r>
            <a:r>
              <a:rPr lang="en-US" sz="1100" b="1" kern="1200" dirty="0" smtClean="0">
                <a:solidFill>
                  <a:schemeClr val="tx1"/>
                </a:solidFill>
                <a:effectLst/>
                <a:latin typeface="+mn-lt"/>
                <a:ea typeface="+mn-ea"/>
                <a:cs typeface="+mn-cs"/>
              </a:rPr>
              <a:t>new </a:t>
            </a:r>
            <a:r>
              <a:rPr lang="en-US" dirty="0" smtClean="0"/>
              <a:t>URI(</a:t>
            </a:r>
            <a:r>
              <a:rPr lang="en-US" sz="1100" b="1" kern="1200" dirty="0" smtClean="0">
                <a:solidFill>
                  <a:schemeClr val="tx1"/>
                </a:solidFill>
                <a:effectLst/>
                <a:latin typeface="+mn-lt"/>
                <a:ea typeface="+mn-ea"/>
                <a:cs typeface="+mn-cs"/>
              </a:rPr>
              <a:t>"</a:t>
            </a:r>
            <a:r>
              <a:rPr lang="en-US" sz="1100" b="1" kern="1200" dirty="0" err="1" smtClean="0">
                <a:solidFill>
                  <a:schemeClr val="tx1"/>
                </a:solidFill>
                <a:effectLst/>
                <a:latin typeface="+mn-lt"/>
                <a:ea typeface="+mn-ea"/>
                <a:cs typeface="+mn-cs"/>
              </a:rPr>
              <a:t>ws</a:t>
            </a:r>
            <a:r>
              <a:rPr lang="en-US" sz="1100" b="1" kern="1200" dirty="0" smtClean="0">
                <a:solidFill>
                  <a:schemeClr val="tx1"/>
                </a:solidFill>
                <a:effectLst/>
                <a:latin typeface="+mn-lt"/>
                <a:ea typeface="+mn-ea"/>
                <a:cs typeface="+mn-cs"/>
              </a:rPr>
              <a:t>://localhost:8080/</a:t>
            </a:r>
            <a:r>
              <a:rPr lang="en-US" sz="1100" b="1" kern="1200" dirty="0" err="1" smtClean="0">
                <a:solidFill>
                  <a:schemeClr val="tx1"/>
                </a:solidFill>
                <a:effectLst/>
                <a:latin typeface="+mn-lt"/>
                <a:ea typeface="+mn-ea"/>
                <a:cs typeface="+mn-cs"/>
              </a:rPr>
              <a:t>ws</a:t>
            </a:r>
            <a:r>
              <a:rPr lang="en-US" sz="1100" b="1" kern="1200" dirty="0" smtClean="0">
                <a:solidFill>
                  <a:schemeClr val="tx1"/>
                </a:solidFill>
                <a:effectLst/>
                <a:latin typeface="+mn-lt"/>
                <a:ea typeface="+mn-ea"/>
                <a:cs typeface="+mn-cs"/>
              </a:rPr>
              <a:t>"</a:t>
            </a:r>
            <a:r>
              <a:rPr lang="en-US" dirty="0" smtClean="0"/>
              <a:t>), session -&gt; {</a:t>
            </a:r>
            <a:br>
              <a:rPr lang="en-US" dirty="0" smtClean="0"/>
            </a:br>
            <a:r>
              <a:rPr lang="en-US" dirty="0" smtClean="0"/>
              <a:t>            </a:t>
            </a:r>
            <a:r>
              <a:rPr lang="en-US" sz="1100" b="1" kern="1200" dirty="0" smtClean="0">
                <a:solidFill>
                  <a:schemeClr val="tx1"/>
                </a:solidFill>
                <a:effectLst/>
                <a:latin typeface="+mn-lt"/>
                <a:ea typeface="+mn-ea"/>
                <a:cs typeface="+mn-cs"/>
              </a:rPr>
              <a:t>return </a:t>
            </a:r>
            <a:r>
              <a:rPr lang="en-US" dirty="0" err="1" smtClean="0"/>
              <a:t>session.send</a:t>
            </a:r>
            <a:r>
              <a:rPr lang="en-US" dirty="0" smtClean="0"/>
              <a:t>(</a:t>
            </a:r>
            <a:br>
              <a:rPr lang="en-US" dirty="0" smtClean="0"/>
            </a:br>
            <a:r>
              <a:rPr lang="en-US" dirty="0" smtClean="0"/>
              <a:t>                    </a:t>
            </a:r>
            <a:r>
              <a:rPr lang="en-US" dirty="0" err="1" smtClean="0"/>
              <a:t>Flux.</a:t>
            </a:r>
            <a:r>
              <a:rPr lang="en-US" i="1" dirty="0" err="1" smtClean="0">
                <a:effectLst/>
              </a:rPr>
              <a:t>interval</a:t>
            </a:r>
            <a:r>
              <a:rPr lang="en-US" dirty="0" smtClean="0"/>
              <a:t>(</a:t>
            </a:r>
            <a:r>
              <a:rPr lang="en-US" dirty="0" err="1" smtClean="0"/>
              <a:t>Duration.</a:t>
            </a:r>
            <a:r>
              <a:rPr lang="en-US" i="1" dirty="0" err="1" smtClean="0">
                <a:effectLst/>
              </a:rPr>
              <a:t>ofSeconds</a:t>
            </a:r>
            <a:r>
              <a:rPr lang="en-US" dirty="0" smtClean="0"/>
              <a:t>(</a:t>
            </a:r>
            <a:r>
              <a:rPr lang="en-US" sz="1100" kern="1200" dirty="0" smtClean="0">
                <a:solidFill>
                  <a:schemeClr val="tx1"/>
                </a:solidFill>
                <a:effectLst/>
                <a:latin typeface="+mn-lt"/>
                <a:ea typeface="+mn-ea"/>
                <a:cs typeface="+mn-cs"/>
              </a:rPr>
              <a:t>1</a:t>
            </a:r>
            <a:r>
              <a:rPr lang="en-US" dirty="0" smtClean="0"/>
              <a:t>))</a:t>
            </a:r>
            <a:br>
              <a:rPr lang="en-US" dirty="0" smtClean="0"/>
            </a:br>
            <a:r>
              <a:rPr lang="en-US" dirty="0" smtClean="0"/>
              <a:t>                            .map(l -&gt; </a:t>
            </a:r>
            <a:r>
              <a:rPr lang="en-US" dirty="0" err="1" smtClean="0"/>
              <a:t>String.</a:t>
            </a:r>
            <a:r>
              <a:rPr lang="en-US" i="1" dirty="0" err="1" smtClean="0">
                <a:effectLst/>
              </a:rPr>
              <a:t>format</a:t>
            </a:r>
            <a:r>
              <a:rPr lang="en-US" dirty="0" smtClean="0"/>
              <a:t>(</a:t>
            </a:r>
            <a:r>
              <a:rPr lang="en-US" sz="1100" b="1" kern="1200" dirty="0" smtClean="0">
                <a:solidFill>
                  <a:schemeClr val="tx1"/>
                </a:solidFill>
                <a:effectLst/>
                <a:latin typeface="+mn-lt"/>
                <a:ea typeface="+mn-ea"/>
                <a:cs typeface="+mn-cs"/>
              </a:rPr>
              <a:t>"%d"</a:t>
            </a:r>
            <a:r>
              <a:rPr lang="en-US" dirty="0" smtClean="0"/>
              <a:t>, l))</a:t>
            </a:r>
            <a:br>
              <a:rPr lang="en-US" dirty="0" smtClean="0"/>
            </a:br>
            <a:r>
              <a:rPr lang="en-US" dirty="0" smtClean="0"/>
              <a:t>                            .map(session::</a:t>
            </a:r>
            <a:r>
              <a:rPr lang="en-US" dirty="0" err="1" smtClean="0"/>
              <a:t>textMessage</a:t>
            </a:r>
            <a:r>
              <a:rPr lang="en-US" dirty="0" smtClean="0"/>
              <a:t>));</a:t>
            </a:r>
            <a:br>
              <a:rPr lang="en-US" dirty="0" smtClean="0"/>
            </a:br>
            <a:r>
              <a:rPr lang="en-US" dirty="0" smtClean="0"/>
              <a:t>        }).block(</a:t>
            </a:r>
            <a:r>
              <a:rPr lang="en-US" dirty="0" err="1" smtClean="0"/>
              <a:t>Duration.</a:t>
            </a:r>
            <a:r>
              <a:rPr lang="en-US" i="1" dirty="0" err="1" smtClean="0">
                <a:effectLst/>
              </a:rPr>
              <a:t>ofDays</a:t>
            </a:r>
            <a:r>
              <a:rPr lang="en-US" dirty="0" smtClean="0"/>
              <a:t>(</a:t>
            </a:r>
            <a:r>
              <a:rPr lang="en-US" sz="1100" kern="1200" dirty="0" smtClean="0">
                <a:solidFill>
                  <a:schemeClr val="tx1"/>
                </a:solidFill>
                <a:effectLst/>
                <a:latin typeface="+mn-lt"/>
                <a:ea typeface="+mn-ea"/>
                <a:cs typeface="+mn-cs"/>
              </a:rPr>
              <a:t>1</a:t>
            </a:r>
            <a:r>
              <a:rPr lang="en-US" dirty="0" smtClean="0"/>
              <a:t>));</a:t>
            </a:r>
            <a:br>
              <a:rPr lang="en-US" dirty="0" smtClean="0"/>
            </a:br>
            <a:r>
              <a:rPr lang="en-US" dirty="0" smtClean="0"/>
              <a:t>        </a:t>
            </a:r>
            <a:r>
              <a:rPr lang="en-US" sz="1100" b="1" kern="1200" dirty="0" smtClean="0">
                <a:solidFill>
                  <a:schemeClr val="tx1"/>
                </a:solidFill>
                <a:effectLst/>
                <a:latin typeface="+mn-lt"/>
                <a:ea typeface="+mn-ea"/>
                <a:cs typeface="+mn-cs"/>
              </a:rPr>
              <a:t>return </a:t>
            </a:r>
            <a:r>
              <a:rPr lang="en-US" dirty="0" smtClean="0"/>
              <a:t>client;</a:t>
            </a:r>
            <a:br>
              <a:rPr lang="en-US" dirty="0" smtClean="0"/>
            </a:br>
            <a:r>
              <a:rPr lang="en-US" dirty="0" smtClean="0"/>
              <a:t>    }</a:t>
            </a:r>
            <a:br>
              <a:rPr lang="en-US" dirty="0" smtClean="0"/>
            </a:br>
            <a:r>
              <a:rPr lang="en-US" dirty="0" smtClean="0"/>
              <a:t>}</a:t>
            </a:r>
          </a:p>
          <a:p>
            <a:endParaRPr lang="en-US" dirty="0" smtClean="0"/>
          </a:p>
          <a:p>
            <a:r>
              <a:rPr lang="en-US" dirty="0" smtClean="0"/>
              <a:t>Let’s crate a new class </a:t>
            </a:r>
            <a:r>
              <a:rPr lang="en-US" dirty="0" err="1" smtClean="0"/>
              <a:t>SocketClient</a:t>
            </a:r>
            <a:r>
              <a:rPr lang="en-US" dirty="0" smtClean="0"/>
              <a:t>,</a:t>
            </a:r>
            <a:r>
              <a:rPr lang="en-US" baseline="0" dirty="0" smtClean="0"/>
              <a:t> in here we will be placing our client.</a:t>
            </a:r>
          </a:p>
          <a:p>
            <a:r>
              <a:rPr lang="en-US" baseline="0" dirty="0" smtClean="0"/>
              <a:t>We need annotate the class with the @</a:t>
            </a:r>
            <a:r>
              <a:rPr lang="en-US" sz="1100" kern="1200" dirty="0" smtClean="0">
                <a:solidFill>
                  <a:schemeClr val="tx1"/>
                </a:solidFill>
                <a:effectLst/>
                <a:latin typeface="+mn-lt"/>
                <a:ea typeface="+mn-ea"/>
                <a:cs typeface="+mn-cs"/>
              </a:rPr>
              <a:t>Configuration annotation and then create</a:t>
            </a:r>
            <a:r>
              <a:rPr lang="en-US" sz="1100" kern="1200" baseline="0" dirty="0" smtClean="0">
                <a:solidFill>
                  <a:schemeClr val="tx1"/>
                </a:solidFill>
                <a:effectLst/>
                <a:latin typeface="+mn-lt"/>
                <a:ea typeface="+mn-ea"/>
                <a:cs typeface="+mn-cs"/>
              </a:rPr>
              <a:t> a </a:t>
            </a:r>
            <a:r>
              <a:rPr lang="en-US" dirty="0" err="1" smtClean="0"/>
              <a:t>WebSocketClient</a:t>
            </a:r>
            <a:r>
              <a:rPr lang="en-US" dirty="0" smtClean="0"/>
              <a:t>  @Bean,</a:t>
            </a:r>
          </a:p>
          <a:p>
            <a:r>
              <a:rPr lang="en-US" dirty="0" smtClean="0"/>
              <a:t>In</a:t>
            </a:r>
            <a:r>
              <a:rPr lang="en-US" baseline="0" dirty="0" smtClean="0"/>
              <a:t> the bean we connect to the </a:t>
            </a:r>
            <a:r>
              <a:rPr lang="en-US" baseline="0" dirty="0" err="1" smtClean="0"/>
              <a:t>soscke</a:t>
            </a:r>
            <a:r>
              <a:rPr lang="en-US" baseline="0" dirty="0" smtClean="0"/>
              <a:t> using the </a:t>
            </a:r>
            <a:r>
              <a:rPr lang="en-US" dirty="0" err="1" smtClean="0"/>
              <a:t>ReactorNettyWebSocketClient</a:t>
            </a:r>
            <a:r>
              <a:rPr lang="en-US" dirty="0" smtClean="0"/>
              <a:t>, on each session</a:t>
            </a:r>
            <a:r>
              <a:rPr lang="en-US" baseline="0" dirty="0" smtClean="0"/>
              <a:t> we will be sending an incremental counter with and interval of a second for the duration of a day.</a:t>
            </a:r>
          </a:p>
          <a:p>
            <a:r>
              <a:rPr lang="en-US" baseline="0" dirty="0" smtClean="0"/>
              <a:t>Now we can start the server and check from the server if we are receiving messages.</a:t>
            </a:r>
          </a:p>
          <a:p>
            <a:endParaRPr lang="en-US" baseline="0" dirty="0" smtClean="0"/>
          </a:p>
          <a:p>
            <a:r>
              <a:rPr lang="en-US" baseline="0" dirty="0" smtClean="0"/>
              <a:t>As we can see from the log all the messages are arriving so also the client is working.</a:t>
            </a:r>
            <a:endParaRPr lang="en-US" dirty="0" smtClean="0"/>
          </a:p>
          <a:p>
            <a:r>
              <a:rPr lang="en-US" dirty="0" smtClean="0"/>
              <a:t/>
            </a:r>
            <a:br>
              <a:rPr lang="en-US" dirty="0" smtClean="0"/>
            </a:br>
            <a:endParaRPr lang="en-US" dirty="0" smtClean="0"/>
          </a:p>
          <a:p>
            <a:r>
              <a:rPr lang="en-US" sz="1100" b="1" kern="1200" dirty="0" smtClean="0">
                <a:solidFill>
                  <a:schemeClr val="tx1"/>
                </a:solidFill>
                <a:effectLst/>
                <a:latin typeface="+mn-lt"/>
                <a:ea typeface="+mn-ea"/>
                <a:cs typeface="+mn-cs"/>
              </a:rPr>
              <a:t/>
            </a:r>
            <a:br>
              <a:rPr lang="en-US" sz="1100" b="1" kern="1200" dirty="0" smtClean="0">
                <a:solidFill>
                  <a:schemeClr val="tx1"/>
                </a:solidFill>
                <a:effectLst/>
                <a:latin typeface="+mn-lt"/>
                <a:ea typeface="+mn-ea"/>
                <a:cs typeface="+mn-cs"/>
              </a:rPr>
            </a:br>
            <a:endParaRPr lang="en-US" dirty="0"/>
          </a:p>
        </p:txBody>
      </p:sp>
    </p:spTree>
    <p:extLst>
      <p:ext uri="{BB962C8B-B14F-4D97-AF65-F5344CB8AC3E}">
        <p14:creationId xmlns:p14="http://schemas.microsoft.com/office/powerpoint/2010/main" val="216656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Let’s summarize what we saw in this video, we</a:t>
            </a:r>
            <a:r>
              <a:rPr lang="en-US" baseline="0" dirty="0" smtClean="0"/>
              <a:t> saw:</a:t>
            </a:r>
          </a:p>
          <a:p>
            <a:pPr marL="342900" indent="-342900">
              <a:spcAft>
                <a:spcPts val="1000"/>
              </a:spcAft>
              <a:buFont typeface="Arial" charset="0"/>
              <a:buChar char="•"/>
            </a:pPr>
            <a:r>
              <a:rPr lang="en-US" sz="1100" b="1" dirty="0" smtClean="0">
                <a:solidFill>
                  <a:schemeClr val="accent4"/>
                </a:solidFill>
              </a:rPr>
              <a:t>What is </a:t>
            </a:r>
            <a:r>
              <a:rPr lang="en-US" sz="1100" b="1" dirty="0" err="1" smtClean="0">
                <a:solidFill>
                  <a:schemeClr val="accent4"/>
                </a:solidFill>
              </a:rPr>
              <a:t>WebSocket</a:t>
            </a:r>
            <a:endParaRPr lang="en-US" sz="1100" b="1" dirty="0" smtClean="0">
              <a:solidFill>
                <a:schemeClr val="accent4"/>
              </a:solidFill>
            </a:endParaRPr>
          </a:p>
          <a:p>
            <a:pPr marL="342900" indent="-342900">
              <a:spcAft>
                <a:spcPts val="1000"/>
              </a:spcAft>
              <a:buFont typeface="Arial" charset="0"/>
              <a:buChar char="•"/>
            </a:pPr>
            <a:r>
              <a:rPr lang="en-US" sz="1100" b="1" dirty="0" smtClean="0">
                <a:solidFill>
                  <a:schemeClr val="accent4"/>
                </a:solidFill>
              </a:rPr>
              <a:t>Spring 5 </a:t>
            </a:r>
            <a:r>
              <a:rPr lang="en-US" sz="1100" b="1" dirty="0" err="1" smtClean="0">
                <a:solidFill>
                  <a:schemeClr val="accent4"/>
                </a:solidFill>
              </a:rPr>
              <a:t>WebFlux</a:t>
            </a:r>
            <a:r>
              <a:rPr lang="en-US" sz="1100" b="1" dirty="0" smtClean="0">
                <a:solidFill>
                  <a:schemeClr val="accent4"/>
                </a:solidFill>
              </a:rPr>
              <a:t> and Reactive </a:t>
            </a:r>
            <a:r>
              <a:rPr lang="en-US" sz="1100" b="1" dirty="0" err="1" smtClean="0">
                <a:solidFill>
                  <a:schemeClr val="accent4"/>
                </a:solidFill>
              </a:rPr>
              <a:t>WebSocket</a:t>
            </a:r>
            <a:endParaRPr lang="en-US" sz="1100" b="1" dirty="0" smtClean="0">
              <a:solidFill>
                <a:schemeClr val="accent4"/>
              </a:solidFill>
            </a:endParaRPr>
          </a:p>
          <a:p>
            <a:pPr marL="342900" indent="-342900">
              <a:spcAft>
                <a:spcPts val="1000"/>
              </a:spcAft>
              <a:buFont typeface="Arial" charset="0"/>
              <a:buChar char="•"/>
            </a:pPr>
            <a:r>
              <a:rPr lang="en-US" sz="1100" b="1" dirty="0" smtClean="0">
                <a:solidFill>
                  <a:schemeClr val="accent4"/>
                </a:solidFill>
              </a:rPr>
              <a:t>How to create a Notification server using Spring 5 </a:t>
            </a:r>
            <a:r>
              <a:rPr lang="en-US" sz="1100" b="1" dirty="0" err="1" smtClean="0">
                <a:solidFill>
                  <a:schemeClr val="accent4"/>
                </a:solidFill>
              </a:rPr>
              <a:t>WebFlux</a:t>
            </a:r>
            <a:r>
              <a:rPr lang="en-US" sz="1100" b="1" dirty="0" smtClean="0">
                <a:solidFill>
                  <a:schemeClr val="accent4"/>
                </a:solidFill>
              </a:rPr>
              <a:t> </a:t>
            </a:r>
          </a:p>
          <a:p>
            <a:pPr marL="342900" indent="-342900">
              <a:spcAft>
                <a:spcPts val="1000"/>
              </a:spcAft>
              <a:buFont typeface="Arial" charset="0"/>
              <a:buChar char="•"/>
            </a:pPr>
            <a:r>
              <a:rPr lang="en-US" sz="1100" b="1" dirty="0" smtClean="0">
                <a:solidFill>
                  <a:schemeClr val="accent4"/>
                </a:solidFill>
              </a:rPr>
              <a:t>And How </a:t>
            </a:r>
            <a:r>
              <a:rPr lang="en-US" sz="1100" b="1" dirty="0" smtClean="0">
                <a:solidFill>
                  <a:schemeClr val="accent4"/>
                </a:solidFill>
              </a:rPr>
              <a:t>to create a Notification client using Spring 5 </a:t>
            </a:r>
            <a:r>
              <a:rPr lang="en-US" sz="1100" b="1" dirty="0" err="1" smtClean="0">
                <a:solidFill>
                  <a:schemeClr val="accent4"/>
                </a:solidFill>
              </a:rPr>
              <a:t>WebFlux</a:t>
            </a:r>
            <a:r>
              <a:rPr lang="en-US" sz="1100" b="1" dirty="0" smtClean="0">
                <a:solidFill>
                  <a:schemeClr val="accent4"/>
                </a:solidFill>
              </a:rPr>
              <a:t> </a:t>
            </a:r>
          </a:p>
          <a:p>
            <a:pPr lvl="0">
              <a:spcBef>
                <a:spcPts val="0"/>
              </a:spcBef>
              <a:buNone/>
            </a:pPr>
            <a:endParaRPr dirty="0"/>
          </a:p>
        </p:txBody>
      </p:sp>
    </p:spTree>
    <p:extLst>
      <p:ext uri="{BB962C8B-B14F-4D97-AF65-F5344CB8AC3E}">
        <p14:creationId xmlns:p14="http://schemas.microsoft.com/office/powerpoint/2010/main" val="7327048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Shape 19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Shape 19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the next video we will see how to test our</a:t>
            </a:r>
            <a:r>
              <a:rPr lang="en-US" baseline="0" dirty="0" smtClean="0"/>
              <a:t> spring 5 application</a:t>
            </a:r>
            <a:r>
              <a:rPr lang="en-US" dirty="0" smtClean="0"/>
              <a:t>,</a:t>
            </a:r>
            <a:r>
              <a:rPr lang="en-US" baseline="0" dirty="0" smtClean="0"/>
              <a:t> but for now </a:t>
            </a:r>
            <a:r>
              <a:rPr lang="en-US" sz="1100" b="0" i="0" kern="1200" dirty="0" smtClean="0">
                <a:solidFill>
                  <a:schemeClr val="tx1"/>
                </a:solidFill>
                <a:effectLst/>
                <a:latin typeface="+mn-lt"/>
                <a:ea typeface="+mn-ea"/>
                <a:cs typeface="+mn-cs"/>
              </a:rPr>
              <a:t>that</a:t>
            </a:r>
            <a:r>
              <a:rPr lang="fr-FR" sz="1100" b="0" i="0" kern="1200" dirty="0" smtClean="0">
                <a:solidFill>
                  <a:schemeClr val="tx1"/>
                </a:solidFill>
                <a:effectLst/>
                <a:latin typeface="+mn-lt"/>
                <a:ea typeface="+mn-ea"/>
                <a:cs typeface="+mn-cs"/>
              </a:rPr>
              <a:t>’</a:t>
            </a:r>
            <a:r>
              <a:rPr lang="en-US" sz="1100" b="0" i="0" kern="1200" dirty="0" smtClean="0">
                <a:solidFill>
                  <a:schemeClr val="tx1"/>
                </a:solidFill>
                <a:effectLst/>
                <a:latin typeface="+mn-lt"/>
                <a:ea typeface="+mn-ea"/>
                <a:cs typeface="+mn-cs"/>
              </a:rPr>
              <a:t>s </a:t>
            </a:r>
            <a:r>
              <a:rPr lang="en-US" baseline="0" dirty="0" smtClean="0"/>
              <a:t>everything. Thank you for watching this video.</a:t>
            </a:r>
            <a:endParaRPr dirty="0"/>
          </a:p>
        </p:txBody>
      </p:sp>
    </p:spTree>
    <p:extLst>
      <p:ext uri="{BB962C8B-B14F-4D97-AF65-F5344CB8AC3E}">
        <p14:creationId xmlns:p14="http://schemas.microsoft.com/office/powerpoint/2010/main" val="17245479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dirty="0" smtClean="0"/>
              <a:t>W</a:t>
            </a:r>
            <a:r>
              <a:rPr lang="en" dirty="0" smtClean="0"/>
              <a:t>e are going to learn</a:t>
            </a:r>
            <a:endParaRPr lang="en-US" dirty="0" smtClean="0"/>
          </a:p>
          <a:p>
            <a:endParaRPr lang="en-US" dirty="0" smtClean="0"/>
          </a:p>
          <a:p>
            <a:pPr marL="457200" indent="-355600">
              <a:buFont typeface="Calibri"/>
              <a:buChar char="●"/>
            </a:pPr>
            <a:r>
              <a:rPr lang="en-US" dirty="0" smtClean="0"/>
              <a:t>Spring Boot 2.0 based on Spring 5 - 10 min </a:t>
            </a:r>
          </a:p>
          <a:p>
            <a:pPr marL="457200" indent="-355600">
              <a:buFont typeface="Calibri"/>
              <a:buChar char="●"/>
            </a:pPr>
            <a:r>
              <a:rPr lang="en-US" dirty="0" smtClean="0"/>
              <a:t>Spring </a:t>
            </a:r>
            <a:r>
              <a:rPr lang="en-US" dirty="0" err="1" smtClean="0"/>
              <a:t>WebSocket</a:t>
            </a:r>
            <a:r>
              <a:rPr lang="en-US" dirty="0" smtClean="0"/>
              <a:t> - 10 min</a:t>
            </a:r>
          </a:p>
          <a:p>
            <a:pPr marL="457200" indent="-355600">
              <a:buFont typeface="Calibri"/>
              <a:buChar char="●"/>
            </a:pPr>
            <a:r>
              <a:rPr lang="en-US" dirty="0" smtClean="0"/>
              <a:t>Spring Unit tests - 10 min</a:t>
            </a:r>
            <a:endParaRPr lang="en" dirty="0" smtClean="0"/>
          </a:p>
        </p:txBody>
      </p:sp>
    </p:spTree>
    <p:extLst>
      <p:ext uri="{BB962C8B-B14F-4D97-AF65-F5344CB8AC3E}">
        <p14:creationId xmlns:p14="http://schemas.microsoft.com/office/powerpoint/2010/main" val="19965813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third video</a:t>
            </a:r>
            <a:r>
              <a:rPr lang="en-US" baseline="0" dirty="0" smtClean="0"/>
              <a:t> we will see </a:t>
            </a:r>
            <a:r>
              <a:rPr lang="en-US" dirty="0" smtClean="0"/>
              <a:t>How</a:t>
            </a:r>
            <a:r>
              <a:rPr lang="en-US" baseline="0" dirty="0" smtClean="0"/>
              <a:t> to test our Spring 5 application</a:t>
            </a:r>
            <a:endParaRPr lang="en-US" dirty="0" smtClean="0"/>
          </a:p>
        </p:txBody>
      </p:sp>
    </p:spTree>
    <p:extLst>
      <p:ext uri="{BB962C8B-B14F-4D97-AF65-F5344CB8AC3E}">
        <p14:creationId xmlns:p14="http://schemas.microsoft.com/office/powerpoint/2010/main" val="636914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We</a:t>
            </a:r>
            <a:r>
              <a:rPr lang="en-US" baseline="0" dirty="0" smtClean="0"/>
              <a:t> will learn </a:t>
            </a:r>
          </a:p>
          <a:p>
            <a:pPr marL="457200" indent="-355600">
              <a:buClr>
                <a:srgbClr val="434343"/>
              </a:buClr>
              <a:buFont typeface="Calibri"/>
              <a:buChar char="●"/>
            </a:pPr>
            <a:r>
              <a:rPr lang="en-US" sz="1100" dirty="0" err="1" smtClean="0">
                <a:solidFill>
                  <a:schemeClr val="bg2"/>
                </a:solidFill>
              </a:rPr>
              <a:t>Whare</a:t>
            </a:r>
            <a:r>
              <a:rPr lang="en-US" sz="1100" dirty="0" smtClean="0">
                <a:solidFill>
                  <a:schemeClr val="bg2"/>
                </a:solidFill>
              </a:rPr>
              <a:t> the New </a:t>
            </a:r>
            <a:r>
              <a:rPr lang="en-US" sz="1100" dirty="0" smtClean="0">
                <a:solidFill>
                  <a:schemeClr val="bg2"/>
                </a:solidFill>
              </a:rPr>
              <a:t>annotations in Junit 5 </a:t>
            </a:r>
          </a:p>
          <a:p>
            <a:pPr marL="457200" indent="-355600">
              <a:buClr>
                <a:srgbClr val="434343"/>
              </a:buClr>
              <a:buFont typeface="Calibri"/>
              <a:buChar char="●"/>
            </a:pPr>
            <a:r>
              <a:rPr lang="en-US" sz="1100" dirty="0" smtClean="0">
                <a:solidFill>
                  <a:schemeClr val="bg2"/>
                </a:solidFill>
              </a:rPr>
              <a:t>What is </a:t>
            </a:r>
            <a:r>
              <a:rPr lang="en-US" sz="1100" dirty="0" err="1" smtClean="0">
                <a:solidFill>
                  <a:schemeClr val="bg2"/>
                </a:solidFill>
              </a:rPr>
              <a:t>Mockito</a:t>
            </a:r>
            <a:endParaRPr lang="en-US" sz="1100" dirty="0" smtClean="0">
              <a:solidFill>
                <a:schemeClr val="bg2"/>
              </a:solidFill>
            </a:endParaRPr>
          </a:p>
          <a:p>
            <a:pPr marL="457200" indent="-355600">
              <a:buClr>
                <a:srgbClr val="434343"/>
              </a:buClr>
              <a:buFont typeface="Calibri"/>
              <a:buChar char="●"/>
            </a:pPr>
            <a:r>
              <a:rPr lang="en-US" sz="1100" dirty="0" smtClean="0">
                <a:solidFill>
                  <a:schemeClr val="bg2"/>
                </a:solidFill>
              </a:rPr>
              <a:t>What</a:t>
            </a:r>
            <a:r>
              <a:rPr lang="en-US" sz="1100" baseline="0" dirty="0" smtClean="0">
                <a:solidFill>
                  <a:schemeClr val="bg2"/>
                </a:solidFill>
              </a:rPr>
              <a:t> are the </a:t>
            </a:r>
            <a:r>
              <a:rPr lang="en-US" sz="1100" dirty="0" smtClean="0">
                <a:solidFill>
                  <a:schemeClr val="bg2"/>
                </a:solidFill>
              </a:rPr>
              <a:t>Spring Boot Test Annotations</a:t>
            </a:r>
          </a:p>
          <a:p>
            <a:pPr marL="457200" indent="-355600">
              <a:buClr>
                <a:srgbClr val="434343"/>
              </a:buClr>
              <a:buFont typeface="Calibri"/>
              <a:buChar char="●"/>
            </a:pPr>
            <a:r>
              <a:rPr lang="en-US" sz="1100" dirty="0" smtClean="0">
                <a:solidFill>
                  <a:schemeClr val="bg2"/>
                </a:solidFill>
              </a:rPr>
              <a:t>And some</a:t>
            </a:r>
            <a:r>
              <a:rPr lang="en-US" sz="1100" baseline="0" dirty="0" smtClean="0">
                <a:solidFill>
                  <a:schemeClr val="bg2"/>
                </a:solidFill>
              </a:rPr>
              <a:t> </a:t>
            </a:r>
            <a:r>
              <a:rPr lang="en-US" sz="1100" dirty="0" smtClean="0">
                <a:solidFill>
                  <a:schemeClr val="bg2"/>
                </a:solidFill>
              </a:rPr>
              <a:t>Examples</a:t>
            </a:r>
            <a:endParaRPr lang="en-US" sz="1100" dirty="0" smtClean="0">
              <a:solidFill>
                <a:schemeClr val="bg2"/>
              </a:solidFill>
            </a:endParaRPr>
          </a:p>
        </p:txBody>
      </p:sp>
    </p:spTree>
    <p:extLst>
      <p:ext uri="{BB962C8B-B14F-4D97-AF65-F5344CB8AC3E}">
        <p14:creationId xmlns:p14="http://schemas.microsoft.com/office/powerpoint/2010/main" val="9403851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baseline="0" dirty="0" smtClean="0"/>
              <a:t>When of the new feature of Spring 5 is Junit 5, let’s see </a:t>
            </a:r>
            <a:r>
              <a:rPr lang="en-US" baseline="0" dirty="0" err="1" smtClean="0"/>
              <a:t>togheter</a:t>
            </a:r>
            <a:r>
              <a:rPr lang="en-US" baseline="0" dirty="0" smtClean="0"/>
              <a:t> what are the new annotations in Junit5:</a:t>
            </a:r>
          </a:p>
          <a:p>
            <a:pPr marL="457200" indent="-355600">
              <a:buClr>
                <a:srgbClr val="434343"/>
              </a:buClr>
              <a:buFont typeface="Calibri"/>
              <a:buChar char="●"/>
            </a:pPr>
            <a:r>
              <a:rPr lang="en-US" sz="1100" b="1" dirty="0" smtClean="0">
                <a:solidFill>
                  <a:schemeClr val="bg2"/>
                </a:solidFill>
              </a:rPr>
              <a:t>@</a:t>
            </a:r>
            <a:r>
              <a:rPr lang="en-US" sz="1100" b="1" dirty="0" err="1" smtClean="0">
                <a:solidFill>
                  <a:schemeClr val="bg2"/>
                </a:solidFill>
              </a:rPr>
              <a:t>TestFactory</a:t>
            </a:r>
            <a:r>
              <a:rPr lang="en-US" sz="1100" b="1" dirty="0" smtClean="0">
                <a:solidFill>
                  <a:schemeClr val="bg2"/>
                </a:solidFill>
              </a:rPr>
              <a:t>: </a:t>
            </a:r>
            <a:r>
              <a:rPr lang="en-US" sz="1100" dirty="0" smtClean="0">
                <a:solidFill>
                  <a:schemeClr val="bg2"/>
                </a:solidFill>
              </a:rPr>
              <a:t>Defines the tests case dynamically in the runtime. So you can create</a:t>
            </a:r>
            <a:r>
              <a:rPr lang="en-US" sz="1100" baseline="0" dirty="0" smtClean="0">
                <a:solidFill>
                  <a:schemeClr val="bg2"/>
                </a:solidFill>
              </a:rPr>
              <a:t> dynamic tests</a:t>
            </a:r>
            <a:endParaRPr lang="en-US" sz="1100" dirty="0" smtClean="0">
              <a:solidFill>
                <a:schemeClr val="bg2"/>
              </a:solidFill>
            </a:endParaRPr>
          </a:p>
          <a:p>
            <a:pPr marL="457200" indent="-355600">
              <a:buClr>
                <a:srgbClr val="434343"/>
              </a:buClr>
              <a:buFont typeface="Calibri"/>
              <a:buChar char="●"/>
            </a:pPr>
            <a:r>
              <a:rPr lang="en-US" sz="1100" b="1" dirty="0" smtClean="0">
                <a:solidFill>
                  <a:schemeClr val="bg2"/>
                </a:solidFill>
              </a:rPr>
              <a:t>@</a:t>
            </a:r>
            <a:r>
              <a:rPr lang="en-US" sz="1100" b="1" dirty="0" err="1" smtClean="0">
                <a:solidFill>
                  <a:schemeClr val="bg2"/>
                </a:solidFill>
              </a:rPr>
              <a:t>DisplayName</a:t>
            </a:r>
            <a:r>
              <a:rPr lang="en-US" sz="1100" b="1" dirty="0" smtClean="0">
                <a:solidFill>
                  <a:schemeClr val="bg2"/>
                </a:solidFill>
              </a:rPr>
              <a:t>:</a:t>
            </a:r>
            <a:r>
              <a:rPr lang="en-US" sz="1100" dirty="0" smtClean="0">
                <a:solidFill>
                  <a:schemeClr val="bg2"/>
                </a:solidFill>
              </a:rPr>
              <a:t> Defines a custom name for a test,</a:t>
            </a:r>
            <a:r>
              <a:rPr lang="en-US" sz="1100" baseline="0" dirty="0" smtClean="0">
                <a:solidFill>
                  <a:schemeClr val="bg2"/>
                </a:solidFill>
              </a:rPr>
              <a:t> with this future you can create names that are more manfully</a:t>
            </a:r>
            <a:endParaRPr lang="en-US" sz="1100" dirty="0" smtClean="0">
              <a:solidFill>
                <a:schemeClr val="bg2"/>
              </a:solidFill>
            </a:endParaRPr>
          </a:p>
          <a:p>
            <a:pPr marL="457200" indent="-355600">
              <a:buClr>
                <a:srgbClr val="434343"/>
              </a:buClr>
              <a:buFont typeface="Calibri"/>
              <a:buChar char="●"/>
            </a:pPr>
            <a:r>
              <a:rPr lang="en-US" sz="1100" b="1" dirty="0" smtClean="0">
                <a:solidFill>
                  <a:schemeClr val="bg2"/>
                </a:solidFill>
              </a:rPr>
              <a:t>@Nested: </a:t>
            </a:r>
            <a:r>
              <a:rPr lang="en-US" sz="1100" dirty="0" smtClean="0">
                <a:solidFill>
                  <a:schemeClr val="bg2"/>
                </a:solidFill>
              </a:rPr>
              <a:t>Allows you to create hierarchy for your test dividing them in logical</a:t>
            </a:r>
            <a:r>
              <a:rPr lang="en-US" sz="1100" baseline="0" dirty="0" smtClean="0">
                <a:solidFill>
                  <a:schemeClr val="bg2"/>
                </a:solidFill>
              </a:rPr>
              <a:t> </a:t>
            </a:r>
            <a:r>
              <a:rPr lang="en-US" sz="1100" dirty="0" smtClean="0">
                <a:solidFill>
                  <a:schemeClr val="bg2"/>
                </a:solidFill>
              </a:rPr>
              <a:t>groups, these tests in can also share the setup logic.</a:t>
            </a:r>
          </a:p>
          <a:p>
            <a:pPr marL="457200" indent="-355600">
              <a:buClr>
                <a:srgbClr val="434343"/>
              </a:buClr>
              <a:buFont typeface="Calibri"/>
              <a:buChar char="●"/>
            </a:pPr>
            <a:r>
              <a:rPr lang="en-US" sz="1100" b="1" dirty="0" smtClean="0">
                <a:solidFill>
                  <a:schemeClr val="bg2"/>
                </a:solidFill>
              </a:rPr>
              <a:t>@Tag: </a:t>
            </a:r>
            <a:r>
              <a:rPr lang="en-US" sz="1100" dirty="0" smtClean="0">
                <a:solidFill>
                  <a:schemeClr val="bg2"/>
                </a:solidFill>
              </a:rPr>
              <a:t>Allows filter tests by tag.</a:t>
            </a:r>
          </a:p>
          <a:p>
            <a:pPr marL="457200" indent="-355600">
              <a:buClr>
                <a:srgbClr val="434343"/>
              </a:buClr>
              <a:buFont typeface="Calibri"/>
              <a:buChar char="●"/>
            </a:pPr>
            <a:r>
              <a:rPr lang="en-US" sz="1100" b="1" dirty="0" smtClean="0">
                <a:solidFill>
                  <a:schemeClr val="bg2"/>
                </a:solidFill>
              </a:rPr>
              <a:t>@</a:t>
            </a:r>
            <a:r>
              <a:rPr lang="en-US" sz="1100" b="1" dirty="0" err="1" smtClean="0">
                <a:solidFill>
                  <a:schemeClr val="bg2"/>
                </a:solidFill>
              </a:rPr>
              <a:t>ExtendWith</a:t>
            </a:r>
            <a:r>
              <a:rPr lang="en-US" sz="1100" b="1" dirty="0" smtClean="0">
                <a:solidFill>
                  <a:schemeClr val="bg2"/>
                </a:solidFill>
              </a:rPr>
              <a:t>:</a:t>
            </a:r>
            <a:r>
              <a:rPr lang="en-US" sz="1100" b="1" dirty="0" smtClean="0"/>
              <a:t> </a:t>
            </a:r>
            <a:r>
              <a:rPr lang="en-US" sz="1100" dirty="0" smtClean="0">
                <a:solidFill>
                  <a:schemeClr val="bg2"/>
                </a:solidFill>
              </a:rPr>
              <a:t> Extends the behavior of test classes or methods.</a:t>
            </a:r>
          </a:p>
          <a:p>
            <a:pPr marL="457200" indent="-355600">
              <a:buClr>
                <a:srgbClr val="434343"/>
              </a:buClr>
              <a:buFont typeface="Calibri"/>
              <a:buChar char="●"/>
            </a:pPr>
            <a:r>
              <a:rPr lang="en-US" sz="1100" b="1" dirty="0" smtClean="0">
                <a:solidFill>
                  <a:schemeClr val="bg2"/>
                </a:solidFill>
              </a:rPr>
              <a:t>@</a:t>
            </a:r>
            <a:r>
              <a:rPr lang="en-US" sz="1100" b="1" dirty="0" err="1" smtClean="0">
                <a:solidFill>
                  <a:schemeClr val="bg2"/>
                </a:solidFill>
              </a:rPr>
              <a:t>BeforeEach</a:t>
            </a:r>
            <a:r>
              <a:rPr lang="en-US" sz="1100" b="1" dirty="0" smtClean="0">
                <a:solidFill>
                  <a:schemeClr val="bg2"/>
                </a:solidFill>
              </a:rPr>
              <a:t> - @</a:t>
            </a:r>
            <a:r>
              <a:rPr lang="en-US" sz="1100" b="1" dirty="0" err="1" smtClean="0">
                <a:solidFill>
                  <a:schemeClr val="bg2"/>
                </a:solidFill>
              </a:rPr>
              <a:t>AfterEach</a:t>
            </a:r>
            <a:r>
              <a:rPr lang="en-US" sz="1100" b="1" dirty="0" smtClean="0">
                <a:solidFill>
                  <a:schemeClr val="bg2"/>
                </a:solidFill>
              </a:rPr>
              <a:t>:</a:t>
            </a:r>
            <a:r>
              <a:rPr lang="en-US" sz="1100" dirty="0" smtClean="0"/>
              <a:t> </a:t>
            </a:r>
            <a:r>
              <a:rPr lang="en-US" sz="1100" dirty="0" smtClean="0">
                <a:solidFill>
                  <a:schemeClr val="bg2"/>
                </a:solidFill>
              </a:rPr>
              <a:t>Run the annotated method before or after each test</a:t>
            </a:r>
          </a:p>
          <a:p>
            <a:pPr marL="457200" indent="-355600">
              <a:buClr>
                <a:srgbClr val="434343"/>
              </a:buClr>
              <a:buFont typeface="Calibri"/>
              <a:buChar char="●"/>
            </a:pPr>
            <a:r>
              <a:rPr lang="en-US" sz="1100" b="1" dirty="0" smtClean="0">
                <a:solidFill>
                  <a:schemeClr val="bg2"/>
                </a:solidFill>
              </a:rPr>
              <a:t>@</a:t>
            </a:r>
            <a:r>
              <a:rPr lang="en-US" sz="1100" b="1" dirty="0" err="1" smtClean="0">
                <a:solidFill>
                  <a:schemeClr val="bg2"/>
                </a:solidFill>
              </a:rPr>
              <a:t>BeforeAll</a:t>
            </a:r>
            <a:r>
              <a:rPr lang="en-US" sz="1100" b="1" dirty="0" smtClean="0">
                <a:solidFill>
                  <a:schemeClr val="bg2"/>
                </a:solidFill>
              </a:rPr>
              <a:t> - @</a:t>
            </a:r>
            <a:r>
              <a:rPr lang="en-US" sz="1100" b="1" dirty="0" err="1" smtClean="0">
                <a:solidFill>
                  <a:schemeClr val="bg2"/>
                </a:solidFill>
              </a:rPr>
              <a:t>AfterAll</a:t>
            </a:r>
            <a:r>
              <a:rPr lang="en-US" sz="1100" b="1" dirty="0" smtClean="0">
                <a:solidFill>
                  <a:schemeClr val="bg2"/>
                </a:solidFill>
              </a:rPr>
              <a:t>:</a:t>
            </a:r>
            <a:r>
              <a:rPr lang="en-US" sz="1100" dirty="0" smtClean="0"/>
              <a:t> </a:t>
            </a:r>
            <a:r>
              <a:rPr lang="en-US" sz="1100" dirty="0" smtClean="0">
                <a:solidFill>
                  <a:schemeClr val="bg2"/>
                </a:solidFill>
              </a:rPr>
              <a:t>Run the annotated method before or after all of the test</a:t>
            </a:r>
          </a:p>
          <a:p>
            <a:pPr marL="457200" indent="-355600">
              <a:buClr>
                <a:srgbClr val="434343"/>
              </a:buClr>
              <a:buFont typeface="Calibri"/>
              <a:buChar char="●"/>
            </a:pPr>
            <a:r>
              <a:rPr lang="en-US" sz="1100" b="1" dirty="0" smtClean="0">
                <a:solidFill>
                  <a:schemeClr val="bg2"/>
                </a:solidFill>
              </a:rPr>
              <a:t>@Disable: </a:t>
            </a:r>
            <a:r>
              <a:rPr lang="en-US" sz="1100" dirty="0" smtClean="0">
                <a:solidFill>
                  <a:schemeClr val="bg2"/>
                </a:solidFill>
              </a:rPr>
              <a:t>Exclude a test class or method</a:t>
            </a:r>
          </a:p>
          <a:p>
            <a:pPr lvl="0">
              <a:spcBef>
                <a:spcPts val="0"/>
              </a:spcBef>
              <a:buNone/>
            </a:pPr>
            <a:endParaRPr lang="en-US" baseline="0" dirty="0" smtClean="0"/>
          </a:p>
        </p:txBody>
      </p:sp>
    </p:spTree>
    <p:extLst>
      <p:ext uri="{BB962C8B-B14F-4D97-AF65-F5344CB8AC3E}">
        <p14:creationId xmlns:p14="http://schemas.microsoft.com/office/powerpoint/2010/main" val="21392496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01600" indent="0">
              <a:buClr>
                <a:srgbClr val="434343"/>
              </a:buClr>
              <a:buFont typeface="Calibri"/>
              <a:buNone/>
            </a:pPr>
            <a:r>
              <a:rPr lang="en-US" sz="1100" b="1" dirty="0" smtClean="0">
                <a:solidFill>
                  <a:schemeClr val="bg2"/>
                </a:solidFill>
              </a:rPr>
              <a:t>Another important tool to write</a:t>
            </a:r>
            <a:r>
              <a:rPr lang="en-US" sz="1100" b="1" baseline="0" dirty="0" smtClean="0">
                <a:solidFill>
                  <a:schemeClr val="bg2"/>
                </a:solidFill>
              </a:rPr>
              <a:t> tests is </a:t>
            </a:r>
            <a:r>
              <a:rPr lang="en-US" sz="1100" b="1" dirty="0" err="1" smtClean="0">
                <a:solidFill>
                  <a:schemeClr val="bg2"/>
                </a:solidFill>
              </a:rPr>
              <a:t>Mockito</a:t>
            </a:r>
            <a:r>
              <a:rPr lang="en-US" sz="1100" b="1" dirty="0" smtClean="0">
                <a:solidFill>
                  <a:schemeClr val="bg2"/>
                </a:solidFill>
              </a:rPr>
              <a:t>,</a:t>
            </a:r>
          </a:p>
          <a:p>
            <a:pPr marL="273050" indent="-171450">
              <a:buClr>
                <a:srgbClr val="434343"/>
              </a:buClr>
              <a:buFont typeface="Arial" charset="0"/>
              <a:buChar char="•"/>
            </a:pPr>
            <a:r>
              <a:rPr lang="en-US" sz="1100" b="1" dirty="0" err="1" smtClean="0">
                <a:solidFill>
                  <a:schemeClr val="bg2"/>
                </a:solidFill>
              </a:rPr>
              <a:t>Mokito</a:t>
            </a:r>
            <a:r>
              <a:rPr lang="en-US" sz="1100" b="1" dirty="0" smtClean="0">
                <a:solidFill>
                  <a:schemeClr val="bg2"/>
                </a:solidFill>
              </a:rPr>
              <a:t> is a testing library which introduce the</a:t>
            </a:r>
            <a:r>
              <a:rPr lang="en-US" sz="1100" b="1" baseline="0" dirty="0" smtClean="0">
                <a:solidFill>
                  <a:schemeClr val="bg2"/>
                </a:solidFill>
              </a:rPr>
              <a:t> concept of Mock</a:t>
            </a:r>
          </a:p>
          <a:p>
            <a:pPr marL="273050" indent="-171450">
              <a:buClr>
                <a:srgbClr val="434343"/>
              </a:buClr>
              <a:buFont typeface="Arial" charset="0"/>
              <a:buChar char="•"/>
            </a:pPr>
            <a:r>
              <a:rPr lang="en-US" sz="1100" b="1" baseline="0" dirty="0" smtClean="0">
                <a:solidFill>
                  <a:schemeClr val="bg2"/>
                </a:solidFill>
              </a:rPr>
              <a:t>Mocking a class you can isolate tests because you don’t need to care how to instantiate the internals class</a:t>
            </a:r>
          </a:p>
          <a:p>
            <a:pPr marL="273050" indent="-171450">
              <a:buClr>
                <a:srgbClr val="434343"/>
              </a:buClr>
              <a:buFont typeface="Arial" charset="0"/>
              <a:buChar char="•"/>
            </a:pPr>
            <a:r>
              <a:rPr lang="en-US" sz="1100" b="1" baseline="0" dirty="0" smtClean="0">
                <a:solidFill>
                  <a:schemeClr val="bg2"/>
                </a:solidFill>
              </a:rPr>
              <a:t>With </a:t>
            </a:r>
            <a:r>
              <a:rPr lang="en-US" sz="1100" b="1" baseline="0" dirty="0" err="1" smtClean="0">
                <a:solidFill>
                  <a:schemeClr val="bg2"/>
                </a:solidFill>
              </a:rPr>
              <a:t>Mockito</a:t>
            </a:r>
            <a:r>
              <a:rPr lang="en-US" sz="1100" b="1" baseline="0" dirty="0" smtClean="0">
                <a:solidFill>
                  <a:schemeClr val="bg2"/>
                </a:solidFill>
              </a:rPr>
              <a:t> you can inject a mocked version of any class and mock their behavior</a:t>
            </a:r>
          </a:p>
          <a:p>
            <a:pPr marL="273050" indent="-171450">
              <a:buClr>
                <a:srgbClr val="434343"/>
              </a:buClr>
              <a:buFont typeface="Arial" charset="0"/>
              <a:buChar char="•"/>
            </a:pPr>
            <a:r>
              <a:rPr lang="en-US" sz="1100" b="1" baseline="0" dirty="0" smtClean="0">
                <a:solidFill>
                  <a:schemeClr val="bg2"/>
                </a:solidFill>
              </a:rPr>
              <a:t>Another important thing you can do with </a:t>
            </a:r>
            <a:r>
              <a:rPr lang="en-US" sz="1100" b="1" baseline="0" dirty="0" err="1" smtClean="0">
                <a:solidFill>
                  <a:schemeClr val="bg2"/>
                </a:solidFill>
              </a:rPr>
              <a:t>Mockito</a:t>
            </a:r>
            <a:r>
              <a:rPr lang="en-US" sz="1100" b="1" baseline="0" dirty="0" smtClean="0">
                <a:solidFill>
                  <a:schemeClr val="bg2"/>
                </a:solidFill>
              </a:rPr>
              <a:t> is Spy classes and for example check if a method has been invoked and with what values has been invoked.</a:t>
            </a:r>
            <a:endParaRPr lang="en-US" sz="1100" b="1" baseline="0" dirty="0" smtClean="0">
              <a:solidFill>
                <a:schemeClr val="bg2"/>
              </a:solidFill>
            </a:endParaRPr>
          </a:p>
        </p:txBody>
      </p:sp>
    </p:spTree>
    <p:extLst>
      <p:ext uri="{BB962C8B-B14F-4D97-AF65-F5344CB8AC3E}">
        <p14:creationId xmlns:p14="http://schemas.microsoft.com/office/powerpoint/2010/main" val="1571370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01600" indent="0">
              <a:buClr>
                <a:srgbClr val="434343"/>
              </a:buClr>
              <a:buFont typeface="Calibri"/>
              <a:buNone/>
            </a:pPr>
            <a:r>
              <a:rPr lang="en-US" sz="1100" b="1" dirty="0" smtClean="0">
                <a:solidFill>
                  <a:schemeClr val="bg2"/>
                </a:solidFill>
              </a:rPr>
              <a:t>Spring boot offers also some annotation for testing, here</a:t>
            </a:r>
            <a:r>
              <a:rPr lang="en-US" sz="1100" b="1" baseline="0" dirty="0" smtClean="0">
                <a:solidFill>
                  <a:schemeClr val="bg2"/>
                </a:solidFill>
              </a:rPr>
              <a:t> we have some of them:</a:t>
            </a:r>
          </a:p>
          <a:p>
            <a:pPr marL="457200" indent="-355600">
              <a:buClr>
                <a:srgbClr val="434343"/>
              </a:buClr>
              <a:buFont typeface="Calibri"/>
              <a:buChar char="●"/>
            </a:pPr>
            <a:r>
              <a:rPr lang="en-US" sz="1100" b="1" dirty="0" smtClean="0">
                <a:solidFill>
                  <a:schemeClr val="bg2"/>
                </a:solidFill>
              </a:rPr>
              <a:t>@</a:t>
            </a:r>
            <a:r>
              <a:rPr lang="en-US" sz="1100" b="1" dirty="0" err="1" smtClean="0">
                <a:solidFill>
                  <a:schemeClr val="bg2"/>
                </a:solidFill>
              </a:rPr>
              <a:t>MockBean</a:t>
            </a:r>
            <a:r>
              <a:rPr lang="en-US" sz="1100" b="1" dirty="0" smtClean="0">
                <a:solidFill>
                  <a:schemeClr val="bg2"/>
                </a:solidFill>
              </a:rPr>
              <a:t>: </a:t>
            </a:r>
            <a:r>
              <a:rPr lang="en-US" sz="1100" dirty="0" smtClean="0">
                <a:solidFill>
                  <a:schemeClr val="bg2"/>
                </a:solidFill>
              </a:rPr>
              <a:t>Adds support for mocking of Spring beans. </a:t>
            </a:r>
          </a:p>
          <a:p>
            <a:pPr marL="457200" indent="-355600">
              <a:buClr>
                <a:srgbClr val="434343"/>
              </a:buClr>
              <a:buFont typeface="Calibri"/>
              <a:buChar char="●"/>
            </a:pPr>
            <a:r>
              <a:rPr lang="en-US" sz="1100" b="1" dirty="0" smtClean="0">
                <a:solidFill>
                  <a:schemeClr val="bg2"/>
                </a:solidFill>
              </a:rPr>
              <a:t>@</a:t>
            </a:r>
            <a:r>
              <a:rPr lang="en-US" sz="1100" b="1" dirty="0" err="1" smtClean="0">
                <a:solidFill>
                  <a:schemeClr val="bg2"/>
                </a:solidFill>
              </a:rPr>
              <a:t>SpyBean</a:t>
            </a:r>
            <a:r>
              <a:rPr lang="en-US" sz="1100" b="1" dirty="0" smtClean="0">
                <a:solidFill>
                  <a:schemeClr val="bg2"/>
                </a:solidFill>
              </a:rPr>
              <a:t>:</a:t>
            </a:r>
            <a:r>
              <a:rPr lang="en-US" sz="1100" dirty="0" smtClean="0"/>
              <a:t> </a:t>
            </a:r>
            <a:r>
              <a:rPr lang="en-US" sz="1100" dirty="0" smtClean="0">
                <a:solidFill>
                  <a:schemeClr val="bg2"/>
                </a:solidFill>
              </a:rPr>
              <a:t>Allows to check methods invocation and mock methods without affecting methods in the class.</a:t>
            </a:r>
          </a:p>
          <a:p>
            <a:pPr marL="457200" indent="-355600">
              <a:buClr>
                <a:srgbClr val="434343"/>
              </a:buClr>
              <a:buFont typeface="Calibri"/>
              <a:buChar char="●"/>
            </a:pPr>
            <a:r>
              <a:rPr lang="en-US" sz="1100" b="1" dirty="0" smtClean="0">
                <a:solidFill>
                  <a:schemeClr val="bg2"/>
                </a:solidFill>
              </a:rPr>
              <a:t>@</a:t>
            </a:r>
            <a:r>
              <a:rPr lang="en-US" sz="1100" b="1" dirty="0" err="1" smtClean="0">
                <a:solidFill>
                  <a:schemeClr val="bg2"/>
                </a:solidFill>
              </a:rPr>
              <a:t>DataJpaTest</a:t>
            </a:r>
            <a:r>
              <a:rPr lang="en-US" sz="1100" b="1" dirty="0" smtClean="0">
                <a:solidFill>
                  <a:schemeClr val="bg2"/>
                </a:solidFill>
              </a:rPr>
              <a:t>: </a:t>
            </a:r>
            <a:r>
              <a:rPr lang="en-US" sz="1100" dirty="0" smtClean="0">
                <a:solidFill>
                  <a:schemeClr val="bg2"/>
                </a:solidFill>
              </a:rPr>
              <a:t>Provides a setup for testing the persistence layer.</a:t>
            </a:r>
          </a:p>
          <a:p>
            <a:pPr marL="101600" indent="0">
              <a:buClr>
                <a:srgbClr val="434343"/>
              </a:buClr>
              <a:buFont typeface="Calibri"/>
              <a:buNone/>
            </a:pPr>
            <a:endParaRPr lang="en-US" sz="1100" b="1" baseline="0" dirty="0" smtClean="0">
              <a:solidFill>
                <a:schemeClr val="bg2"/>
              </a:solidFill>
            </a:endParaRPr>
          </a:p>
        </p:txBody>
      </p:sp>
    </p:spTree>
    <p:extLst>
      <p:ext uri="{BB962C8B-B14F-4D97-AF65-F5344CB8AC3E}">
        <p14:creationId xmlns:p14="http://schemas.microsoft.com/office/powerpoint/2010/main" val="20425116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show you how to use some of</a:t>
            </a:r>
            <a:r>
              <a:rPr lang="en-US" baseline="0" dirty="0" smtClean="0"/>
              <a:t> this functionality I have created an example app, which has basically 2 </a:t>
            </a:r>
            <a:r>
              <a:rPr lang="en-US" baseline="0" dirty="0" err="1" smtClean="0"/>
              <a:t>classess</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Calculator and </a:t>
            </a:r>
            <a:r>
              <a:rPr lang="en-US" baseline="0" dirty="0" err="1" smtClean="0"/>
              <a:t>MathService</a:t>
            </a:r>
            <a:r>
              <a:rPr lang="en-US" baseline="0"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Calculator is a Component that expose some mathematical operations that are than delegated to the </a:t>
            </a:r>
            <a:r>
              <a:rPr lang="en-US" baseline="0" dirty="0" err="1" smtClean="0"/>
              <a:t>MathService</a:t>
            </a:r>
            <a:r>
              <a:rPr lang="en-US" baseline="0" dirty="0" smtClean="0"/>
              <a:t>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baseline="0" dirty="0" err="1" smtClean="0"/>
              <a:t>AssertEqual</a:t>
            </a:r>
            <a:endParaRPr lang="en-US" b="1"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Let’s start from </a:t>
            </a:r>
            <a:r>
              <a:rPr lang="en-US" b="0" baseline="0" dirty="0" err="1" smtClean="0"/>
              <a:t>AssertEqual</a:t>
            </a:r>
            <a:r>
              <a:rPr lang="en-US" b="0" baseline="0" dirty="0" smtClean="0"/>
              <a:t>, in here I’m using the @Tag and @</a:t>
            </a:r>
            <a:r>
              <a:rPr lang="en-US" b="0" baseline="0" dirty="0" err="1" smtClean="0"/>
              <a:t>DisplayName</a:t>
            </a:r>
            <a:r>
              <a:rPr lang="en-US" b="0" baseline="0" dirty="0" smtClean="0"/>
              <a:t> which help me better describe the test.</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What we want to do here is to check that the </a:t>
            </a:r>
            <a:r>
              <a:rPr lang="en-US" b="0" baseline="0" dirty="0" err="1" smtClean="0"/>
              <a:t>MathService</a:t>
            </a:r>
            <a:r>
              <a:rPr lang="en-US" b="0" baseline="0" dirty="0" smtClean="0"/>
              <a:t> execute correctly all the Mathematical operations, </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to do so I’m using the Assertions which is one of the fundamental class of </a:t>
            </a:r>
            <a:r>
              <a:rPr lang="en-US" b="0" baseline="0" dirty="0" err="1" smtClean="0"/>
              <a:t>junit</a:t>
            </a:r>
            <a:r>
              <a:rPr lang="en-US" b="0" baseline="0" dirty="0" smtClean="0"/>
              <a:t> and has methods to test a lot of different things like array </a:t>
            </a:r>
            <a:r>
              <a:rPr lang="en-US" b="0" baseline="0" dirty="0" err="1" smtClean="0"/>
              <a:t>boolean</a:t>
            </a:r>
            <a:r>
              <a:rPr lang="en-US" b="0" baseline="0" dirty="0" smtClean="0"/>
              <a:t> and operations.</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In this case I’m using </a:t>
            </a:r>
            <a:r>
              <a:rPr lang="en-US" b="0" baseline="0" dirty="0" err="1" smtClean="0"/>
              <a:t>assertEqual</a:t>
            </a:r>
            <a:r>
              <a:rPr lang="en-US" b="0" baseline="0" dirty="0" smtClean="0"/>
              <a:t> and I want to check that </a:t>
            </a:r>
            <a:r>
              <a:rPr lang="en-US" b="0" baseline="0" dirty="0" err="1" smtClean="0"/>
              <a:t>MathService.sum</a:t>
            </a:r>
            <a:r>
              <a:rPr lang="en-US" b="0" baseline="0" dirty="0" smtClean="0"/>
              <a:t> of 3 + 2 is 5.</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Some thing applies to the other tests in this class.</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If we run all the tests the runner will also tell us which test are failing and which are </a:t>
            </a:r>
            <a:r>
              <a:rPr lang="en-US" b="0" baseline="0" dirty="0" err="1" smtClean="0"/>
              <a:t>passing.Of</a:t>
            </a:r>
            <a:r>
              <a:rPr lang="en-US" b="0" baseline="0" dirty="0" smtClean="0"/>
              <a:t> course in this case all are passing, we can try to make one failing and the result will </a:t>
            </a:r>
            <a:r>
              <a:rPr lang="en-US" b="0" baseline="0" dirty="0" err="1" smtClean="0"/>
              <a:t>appir</a:t>
            </a:r>
            <a:r>
              <a:rPr lang="en-US" b="0" baseline="0" dirty="0" smtClean="0"/>
              <a:t> in red here</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baseline="0" dirty="0" err="1" smtClean="0"/>
              <a:t>BeforeAnfAfterAll</a:t>
            </a:r>
            <a:endParaRPr lang="en-US" b="1"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In this case I’m using the Before All and </a:t>
            </a:r>
            <a:r>
              <a:rPr lang="en-US" b="0" baseline="0" dirty="0" err="1" smtClean="0"/>
              <a:t>AfterAll</a:t>
            </a:r>
            <a:r>
              <a:rPr lang="en-US" b="0" baseline="0" dirty="0" smtClean="0"/>
              <a:t> annotation, is </a:t>
            </a:r>
            <a:r>
              <a:rPr lang="en-US" b="0" baseline="0" dirty="0" err="1" smtClean="0"/>
              <a:t>worty</a:t>
            </a:r>
            <a:r>
              <a:rPr lang="en-US" b="0" baseline="0" dirty="0" smtClean="0"/>
              <a:t> mention that the methods annotate with these annotations have to be static. I have added some long in each method to show you the order of execution.</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Let’s start the tests, and here in the log you can see that Before All and After All are correctly called before all and after all the tests</a:t>
            </a: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endParaRPr lang="en-US" b="1"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baseline="0" dirty="0" err="1" smtClean="0"/>
              <a:t>BeforeEachAndAfterEach</a:t>
            </a:r>
            <a:endParaRPr lang="en-US" b="1"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I have done the same here for the Before Each And After </a:t>
            </a:r>
            <a:r>
              <a:rPr lang="en-US" b="0" baseline="0" dirty="0" err="1" smtClean="0"/>
              <a:t>Each,the</a:t>
            </a:r>
            <a:r>
              <a:rPr lang="en-US" b="0" baseline="0" dirty="0" smtClean="0"/>
              <a:t> only thing to notice here is that the two method annotated are not static.</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Let’s start the tests, and here in the log you can see that Before Each And After Each are correctly called before and after each test</a:t>
            </a:r>
            <a:endParaRPr lang="en-US" b="1"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baseline="0" dirty="0" smtClean="0"/>
              <a:t>Disable</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As first thing we need to run it and as you can notice nothing has been executed, if we comment out the disable annotation the test will fail, so this is a </a:t>
            </a:r>
            <a:r>
              <a:rPr lang="en-US" b="0" baseline="0" dirty="0" err="1" smtClean="0"/>
              <a:t>usefull</a:t>
            </a:r>
            <a:r>
              <a:rPr lang="en-US" b="0" baseline="0" dirty="0" smtClean="0"/>
              <a:t> instrument when you want to exclude a test from a run and fix it later</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baseline="0" dirty="0" err="1" smtClean="0"/>
              <a:t>MockBean</a:t>
            </a:r>
            <a:endParaRPr lang="en-US" b="1" baseline="0" dirty="0" smtClean="0"/>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err="1" smtClean="0"/>
              <a:t>MockBean</a:t>
            </a:r>
            <a:r>
              <a:rPr lang="en-US" b="0" baseline="0" dirty="0" smtClean="0"/>
              <a:t> is really interesting, In this test we will test the Calculator class and to do so we will Mock the </a:t>
            </a:r>
            <a:r>
              <a:rPr lang="en-US" b="0" baseline="0" dirty="0" err="1" smtClean="0"/>
              <a:t>MathService</a:t>
            </a:r>
            <a:r>
              <a:rPr lang="en-US" b="0" baseline="0" dirty="0" smtClean="0"/>
              <a:t>.</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err="1" smtClean="0"/>
              <a:t>ExtendWith</a:t>
            </a:r>
            <a:r>
              <a:rPr lang="en-US" b="0" baseline="0" dirty="0" smtClean="0"/>
              <a:t> extend the logic of our test with the Spring, and with the </a:t>
            </a:r>
            <a:r>
              <a:rPr lang="en-US" b="0" baseline="0" dirty="0" err="1" smtClean="0"/>
              <a:t>SpringBootTest</a:t>
            </a:r>
            <a:r>
              <a:rPr lang="en-US" b="0" baseline="0" dirty="0" smtClean="0"/>
              <a:t> we make sure that the test will be running in the Spring Context of our application.</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Here we have the Mock</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And then we @</a:t>
            </a:r>
            <a:r>
              <a:rPr lang="en-US" b="0" baseline="0" dirty="0" err="1" smtClean="0"/>
              <a:t>Autowire</a:t>
            </a:r>
            <a:r>
              <a:rPr lang="en-US" b="0" baseline="0" dirty="0" smtClean="0"/>
              <a:t> the Calculator class, is really important @</a:t>
            </a:r>
            <a:r>
              <a:rPr lang="en-US" b="0" baseline="0" dirty="0" err="1" smtClean="0"/>
              <a:t>autowire</a:t>
            </a:r>
            <a:r>
              <a:rPr lang="en-US" b="0" baseline="0" dirty="0" smtClean="0"/>
              <a:t> it otherwise our mock will not be injected inside the Calculator class.</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err="1" smtClean="0"/>
              <a:t>Mockito</a:t>
            </a:r>
            <a:r>
              <a:rPr lang="en-US" b="0" baseline="0" dirty="0" smtClean="0"/>
              <a:t> is really descriptive </a:t>
            </a:r>
            <a:r>
              <a:rPr lang="en-US" b="0" baseline="0" dirty="0" err="1" smtClean="0"/>
              <a:t>basicaly</a:t>
            </a:r>
            <a:r>
              <a:rPr lang="en-US" b="0" baseline="0" dirty="0" smtClean="0"/>
              <a:t> here we are saying when this method will be called with any integer return this number </a:t>
            </a:r>
            <a:r>
              <a:rPr lang="en-US" b="0" baseline="0" dirty="0" err="1" smtClean="0"/>
              <a:t>istead</a:t>
            </a:r>
            <a:r>
              <a:rPr lang="en-US" b="0" baseline="0" dirty="0" smtClean="0"/>
              <a:t> of executing its logic.</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Than we will be using the Assertion to verify that the logic has been override and will be returning correctly the number we defined in the mock. </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Let’s run the class and as you can see the test is green, this means that the mock is working. </a:t>
            </a:r>
            <a:r>
              <a:rPr lang="en-US" b="0" baseline="0" dirty="0" err="1" smtClean="0"/>
              <a:t>Ofcourse</a:t>
            </a:r>
            <a:r>
              <a:rPr lang="en-US" b="0" baseline="0" dirty="0" smtClean="0"/>
              <a:t> in normal condition you want to override the logic with a correct logic, but in this case the example was needed to </a:t>
            </a:r>
            <a:r>
              <a:rPr lang="en-US" b="0" baseline="0" dirty="0" err="1" smtClean="0"/>
              <a:t>exaplin</a:t>
            </a:r>
            <a:r>
              <a:rPr lang="en-US" b="0" baseline="0" dirty="0" smtClean="0"/>
              <a:t> to you how to use it</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baseline="0" dirty="0" smtClean="0"/>
              <a:t>Nested</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Here I have an inner class with the @Nested annotation, using it I’m creating group and sub logical group of tests</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n-US" b="0" baseline="0" dirty="0" smtClean="0"/>
          </a:p>
          <a:p>
            <a:pPr marL="171450" marR="0" indent="-171450" algn="l" defTabSz="914400" rtl="0" eaLnBrk="1" fontAlgn="auto" latinLnBrk="0" hangingPunct="1">
              <a:lnSpc>
                <a:spcPct val="100000"/>
              </a:lnSpc>
              <a:spcBef>
                <a:spcPts val="0"/>
              </a:spcBef>
              <a:spcAft>
                <a:spcPts val="0"/>
              </a:spcAft>
              <a:buClrTx/>
              <a:buSzTx/>
              <a:buFont typeface="Arial" charset="0"/>
              <a:buChar char="•"/>
              <a:tabLst/>
              <a:defRPr/>
            </a:pPr>
            <a:r>
              <a:rPr lang="en-US" b="1" baseline="0" dirty="0" smtClean="0"/>
              <a:t>Spy</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dirty="0" smtClean="0"/>
              <a:t>In the end we have spy, in this case are valid all the things we </a:t>
            </a:r>
            <a:r>
              <a:rPr lang="en-US" b="0" baseline="0" dirty="0" err="1" smtClean="0"/>
              <a:t>saind</a:t>
            </a:r>
            <a:r>
              <a:rPr lang="en-US" b="0" baseline="0" dirty="0" smtClean="0"/>
              <a:t> in the case of the Mocking. But in this case instead of override behaviors we want just to check that the method has been called using </a:t>
            </a:r>
            <a:r>
              <a:rPr lang="en-US" b="0" baseline="0" dirty="0" err="1" smtClean="0"/>
              <a:t>Mockito.verify</a:t>
            </a:r>
            <a:r>
              <a:rPr lang="en-US" b="0" baseline="0" dirty="0" smtClean="0"/>
              <a:t>.</a:t>
            </a: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n-US" b="0" baseline="0" smtClean="0"/>
              <a:t>Let’s run the test </a:t>
            </a:r>
            <a:endParaRPr lang="en-US" b="0" baseline="0" dirty="0" smtClean="0"/>
          </a:p>
        </p:txBody>
      </p:sp>
    </p:spTree>
    <p:extLst>
      <p:ext uri="{BB962C8B-B14F-4D97-AF65-F5344CB8AC3E}">
        <p14:creationId xmlns:p14="http://schemas.microsoft.com/office/powerpoint/2010/main" val="8306323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r>
              <a:rPr lang="en-US" dirty="0" smtClean="0"/>
              <a:t>Let’s summarize what we saw in this video, we</a:t>
            </a:r>
            <a:r>
              <a:rPr lang="en-US" baseline="0" dirty="0" smtClean="0"/>
              <a:t> saw:</a:t>
            </a:r>
          </a:p>
          <a:p>
            <a:pPr marL="342900" indent="-342900">
              <a:spcAft>
                <a:spcPts val="1000"/>
              </a:spcAft>
              <a:buFont typeface="Arial" charset="0"/>
              <a:buChar char="•"/>
            </a:pPr>
            <a:r>
              <a:rPr lang="en-US" sz="1100" b="1" dirty="0" smtClean="0">
                <a:solidFill>
                  <a:schemeClr val="accent4"/>
                </a:solidFill>
              </a:rPr>
              <a:t>Spring 5 supports Junit 5</a:t>
            </a:r>
          </a:p>
          <a:p>
            <a:pPr marL="342900" indent="-342900">
              <a:spcAft>
                <a:spcPts val="1000"/>
              </a:spcAft>
              <a:buFont typeface="Arial" charset="0"/>
              <a:buChar char="•"/>
            </a:pPr>
            <a:r>
              <a:rPr lang="en-US" sz="1100" b="1" dirty="0" smtClean="0">
                <a:solidFill>
                  <a:schemeClr val="accent4"/>
                </a:solidFill>
              </a:rPr>
              <a:t>New annotations in Junit 5 </a:t>
            </a:r>
          </a:p>
          <a:p>
            <a:pPr marL="342900" indent="-342900">
              <a:spcAft>
                <a:spcPts val="1000"/>
              </a:spcAft>
              <a:buFont typeface="Arial" charset="0"/>
              <a:buChar char="•"/>
            </a:pPr>
            <a:r>
              <a:rPr lang="en-US" sz="1100" b="1" dirty="0" smtClean="0">
                <a:solidFill>
                  <a:schemeClr val="accent4"/>
                </a:solidFill>
              </a:rPr>
              <a:t>Mocking support provided by Spring Boot Test</a:t>
            </a:r>
          </a:p>
          <a:p>
            <a:pPr marL="342900" indent="-342900">
              <a:spcAft>
                <a:spcPts val="1000"/>
              </a:spcAft>
              <a:buFont typeface="Arial" charset="0"/>
              <a:buChar char="•"/>
            </a:pPr>
            <a:r>
              <a:rPr lang="en-US" sz="1100" b="1" dirty="0" err="1" smtClean="0">
                <a:solidFill>
                  <a:schemeClr val="accent4"/>
                </a:solidFill>
              </a:rPr>
              <a:t>Mockito</a:t>
            </a:r>
            <a:endParaRPr lang="en-US" sz="1100" b="1" dirty="0" smtClean="0">
              <a:solidFill>
                <a:schemeClr val="accent4"/>
              </a:solidFill>
            </a:endParaRPr>
          </a:p>
          <a:p>
            <a:pPr marL="342900" indent="-342900">
              <a:spcAft>
                <a:spcPts val="1000"/>
              </a:spcAft>
              <a:buFont typeface="Arial" charset="0"/>
              <a:buChar char="•"/>
            </a:pPr>
            <a:r>
              <a:rPr lang="en-US" sz="1100" b="1" dirty="0" smtClean="0">
                <a:solidFill>
                  <a:schemeClr val="accent4"/>
                </a:solidFill>
              </a:rPr>
              <a:t>Example</a:t>
            </a:r>
          </a:p>
          <a:p>
            <a:pPr lvl="0">
              <a:spcBef>
                <a:spcPts val="0"/>
              </a:spcBef>
              <a:buNone/>
            </a:pPr>
            <a:endParaRPr dirty="0"/>
          </a:p>
        </p:txBody>
      </p:sp>
    </p:spTree>
    <p:extLst>
      <p:ext uri="{BB962C8B-B14F-4D97-AF65-F5344CB8AC3E}">
        <p14:creationId xmlns:p14="http://schemas.microsoft.com/office/powerpoint/2010/main" val="2853953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the</a:t>
            </a:r>
            <a:r>
              <a:rPr lang="en-US" baseline="0" dirty="0" smtClean="0"/>
              <a:t> next </a:t>
            </a:r>
            <a:r>
              <a:rPr lang="en-US" baseline="0" smtClean="0"/>
              <a:t>section </a:t>
            </a:r>
            <a:r>
              <a:rPr lang="en-US" smtClean="0"/>
              <a:t>we </a:t>
            </a:r>
            <a:r>
              <a:rPr lang="en-US" dirty="0" smtClean="0"/>
              <a:t>will see how </a:t>
            </a:r>
            <a:r>
              <a:rPr lang="en-US" sz="1100" dirty="0" smtClean="0"/>
              <a:t>to build a Messaging application with the Integration of Angular  and Spring 5</a:t>
            </a:r>
            <a:endParaRPr lang="en-US" dirty="0"/>
          </a:p>
        </p:txBody>
      </p:sp>
    </p:spTree>
    <p:extLst>
      <p:ext uri="{BB962C8B-B14F-4D97-AF65-F5344CB8AC3E}">
        <p14:creationId xmlns:p14="http://schemas.microsoft.com/office/powerpoint/2010/main" val="207050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Shape 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2" name="Shape 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 This first video</a:t>
            </a:r>
            <a:r>
              <a:rPr lang="en-US" baseline="0" dirty="0" smtClean="0"/>
              <a:t> we will see </a:t>
            </a:r>
            <a:r>
              <a:rPr lang="en-US" dirty="0" smtClean="0"/>
              <a:t>what is </a:t>
            </a:r>
            <a:r>
              <a:rPr lang="en-US" sz="1100" dirty="0" smtClean="0"/>
              <a:t>Spring Boot 2.0</a:t>
            </a:r>
            <a:endParaRPr lang="en-US" dirty="0" smtClean="0"/>
          </a:p>
        </p:txBody>
      </p:sp>
    </p:spTree>
    <p:extLst>
      <p:ext uri="{BB962C8B-B14F-4D97-AF65-F5344CB8AC3E}">
        <p14:creationId xmlns:p14="http://schemas.microsoft.com/office/powerpoint/2010/main" val="264060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01600" indent="0">
              <a:buClr>
                <a:srgbClr val="434343"/>
              </a:buClr>
              <a:buFont typeface="Calibri"/>
              <a:buNone/>
            </a:pPr>
            <a:r>
              <a:rPr lang="en-US" sz="1100" dirty="0" smtClean="0">
                <a:solidFill>
                  <a:srgbClr val="434343"/>
                </a:solidFill>
              </a:rPr>
              <a:t>We will learn:</a:t>
            </a:r>
          </a:p>
          <a:p>
            <a:pPr marL="457200" indent="-355600">
              <a:buClr>
                <a:srgbClr val="434343"/>
              </a:buClr>
              <a:buFont typeface="Calibri"/>
              <a:buChar char="●"/>
            </a:pPr>
            <a:r>
              <a:rPr lang="en-US" sz="1100" dirty="0" smtClean="0">
                <a:solidFill>
                  <a:srgbClr val="434343"/>
                </a:solidFill>
              </a:rPr>
              <a:t>What is Spring Boot 2</a:t>
            </a:r>
          </a:p>
          <a:p>
            <a:pPr marL="457200" indent="-355600">
              <a:buClr>
                <a:srgbClr val="434343"/>
              </a:buClr>
              <a:buFont typeface="Calibri"/>
              <a:buChar char="●"/>
            </a:pPr>
            <a:r>
              <a:rPr lang="en-US" sz="1100" dirty="0" smtClean="0">
                <a:solidFill>
                  <a:srgbClr val="434343"/>
                </a:solidFill>
              </a:rPr>
              <a:t>What are the differences between Spring 5 and Spring Boot 2</a:t>
            </a:r>
          </a:p>
          <a:p>
            <a:pPr marL="457200" indent="-355600">
              <a:buClr>
                <a:srgbClr val="434343"/>
              </a:buClr>
              <a:buFont typeface="Calibri"/>
              <a:buChar char="●"/>
            </a:pPr>
            <a:r>
              <a:rPr lang="en-US" sz="1100" dirty="0" smtClean="0">
                <a:solidFill>
                  <a:srgbClr val="434343"/>
                </a:solidFill>
              </a:rPr>
              <a:t>How to create an app with Spring Boot 2 and Spring 5</a:t>
            </a:r>
            <a:endParaRPr lang="en-US" sz="1100" dirty="0">
              <a:solidFill>
                <a:srgbClr val="434343"/>
              </a:solidFill>
            </a:endParaRPr>
          </a:p>
        </p:txBody>
      </p:sp>
    </p:spTree>
    <p:extLst>
      <p:ext uri="{BB962C8B-B14F-4D97-AF65-F5344CB8AC3E}">
        <p14:creationId xmlns:p14="http://schemas.microsoft.com/office/powerpoint/2010/main" val="76796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101600" indent="0">
              <a:buClr>
                <a:srgbClr val="434343"/>
              </a:buClr>
              <a:buFont typeface="Calibri"/>
              <a:buNone/>
            </a:pPr>
            <a:r>
              <a:rPr lang="en-US" sz="1100" b="0" i="0" kern="1200" baseline="0" dirty="0" smtClean="0">
                <a:solidFill>
                  <a:schemeClr val="tx1"/>
                </a:solidFill>
                <a:effectLst/>
                <a:latin typeface="+mn-lt"/>
                <a:ea typeface="+mn-ea"/>
                <a:cs typeface="+mn-cs"/>
              </a:rPr>
              <a:t>Let’s </a:t>
            </a:r>
            <a:r>
              <a:rPr lang="en-US" sz="1100" b="0" i="0" kern="1200" baseline="0" dirty="0" smtClean="0">
                <a:solidFill>
                  <a:schemeClr val="tx1"/>
                </a:solidFill>
                <a:effectLst/>
                <a:latin typeface="+mn-lt"/>
                <a:ea typeface="+mn-ea"/>
                <a:cs typeface="+mn-cs"/>
              </a:rPr>
              <a:t>take a look at what is Spring Boot,</a:t>
            </a:r>
            <a:r>
              <a:rPr lang="en-US" sz="1100" b="0" i="0" kern="1200" dirty="0" smtClean="0">
                <a:solidFill>
                  <a:schemeClr val="tx1"/>
                </a:solidFill>
                <a:effectLst/>
                <a:latin typeface="+mn-lt"/>
                <a:ea typeface="+mn-ea"/>
                <a:cs typeface="+mn-cs"/>
              </a:rPr>
              <a:t> Spring Boot wants</a:t>
            </a:r>
            <a:r>
              <a:rPr lang="en-US" sz="1100" b="0" i="0" kern="1200" baseline="0" dirty="0" smtClean="0">
                <a:solidFill>
                  <a:schemeClr val="tx1"/>
                </a:solidFill>
                <a:effectLst/>
                <a:latin typeface="+mn-lt"/>
                <a:ea typeface="+mn-ea"/>
                <a:cs typeface="+mn-cs"/>
              </a:rPr>
              <a:t> </a:t>
            </a:r>
            <a:r>
              <a:rPr lang="en-US" sz="1100" b="0" i="0" kern="1200" dirty="0" smtClean="0">
                <a:solidFill>
                  <a:schemeClr val="tx1"/>
                </a:solidFill>
                <a:effectLst/>
                <a:latin typeface="+mn-lt"/>
                <a:ea typeface="+mn-ea"/>
                <a:cs typeface="+mn-cs"/>
              </a:rPr>
              <a:t>to facilitate the creation of stand-alone, production</a:t>
            </a:r>
            <a:r>
              <a:rPr lang="en-US" sz="1100" b="0" i="0" kern="1200" baseline="0" dirty="0" smtClean="0">
                <a:solidFill>
                  <a:schemeClr val="tx1"/>
                </a:solidFill>
                <a:effectLst/>
                <a:latin typeface="+mn-lt"/>
                <a:ea typeface="+mn-ea"/>
                <a:cs typeface="+mn-cs"/>
              </a:rPr>
              <a:t> ready </a:t>
            </a:r>
            <a:r>
              <a:rPr lang="en-US" sz="1100" b="0" i="0" kern="1200" dirty="0" smtClean="0">
                <a:solidFill>
                  <a:schemeClr val="tx1"/>
                </a:solidFill>
                <a:effectLst/>
                <a:latin typeface="+mn-lt"/>
                <a:ea typeface="+mn-ea"/>
                <a:cs typeface="+mn-cs"/>
              </a:rPr>
              <a:t>Applications based on Spring. The main features of</a:t>
            </a:r>
            <a:r>
              <a:rPr lang="en-US" sz="1100" b="0" i="0" kern="1200" baseline="0" dirty="0" smtClean="0">
                <a:solidFill>
                  <a:schemeClr val="tx1"/>
                </a:solidFill>
                <a:effectLst/>
                <a:latin typeface="+mn-lt"/>
                <a:ea typeface="+mn-ea"/>
                <a:cs typeface="+mn-cs"/>
              </a:rPr>
              <a:t> Spring Boot are:</a:t>
            </a:r>
            <a:endParaRPr lang="en-US" sz="1100" b="0" i="0" kern="1200" dirty="0" smtClean="0">
              <a:solidFill>
                <a:schemeClr val="tx1"/>
              </a:solidFill>
              <a:effectLst/>
              <a:latin typeface="+mn-lt"/>
              <a:ea typeface="+mn-ea"/>
              <a:cs typeface="+mn-cs"/>
            </a:endParaRPr>
          </a:p>
          <a:p>
            <a:pPr marL="101600" indent="0">
              <a:buClr>
                <a:srgbClr val="434343"/>
              </a:buClr>
              <a:buFont typeface="Calibri"/>
              <a:buNone/>
            </a:pPr>
            <a:endParaRPr lang="en-US" sz="1100" dirty="0" smtClean="0"/>
          </a:p>
          <a:p>
            <a:pPr marL="457200" marR="0" indent="-355600" algn="l" defTabSz="914400" rtl="0" eaLnBrk="1" fontAlgn="auto" latinLnBrk="0" hangingPunct="1">
              <a:lnSpc>
                <a:spcPct val="100000"/>
              </a:lnSpc>
              <a:spcBef>
                <a:spcPts val="0"/>
              </a:spcBef>
              <a:spcAft>
                <a:spcPts val="0"/>
              </a:spcAft>
              <a:buClr>
                <a:srgbClr val="434343"/>
              </a:buClr>
              <a:buSzTx/>
              <a:buFont typeface="Calibri"/>
              <a:buChar char="●"/>
              <a:tabLst/>
              <a:defRPr/>
            </a:pPr>
            <a:r>
              <a:rPr lang="en-US" sz="1100" dirty="0" smtClean="0">
                <a:solidFill>
                  <a:schemeClr val="bg2"/>
                </a:solidFill>
              </a:rPr>
              <a:t>Spring Boot 2 is based on Spring 5</a:t>
            </a:r>
          </a:p>
          <a:p>
            <a:pPr marL="457200" indent="-355600">
              <a:buClr>
                <a:srgbClr val="434343"/>
              </a:buClr>
              <a:buFont typeface="Calibri"/>
              <a:buChar char="●"/>
            </a:pPr>
            <a:r>
              <a:rPr lang="en-US" sz="1100" dirty="0" smtClean="0"/>
              <a:t>It Dramatically reduces the amount of configuration and boilerplate code needed to start your application development.</a:t>
            </a:r>
            <a:r>
              <a:rPr lang="en-US" sz="1100" b="1" dirty="0" smtClean="0"/>
              <a:t> </a:t>
            </a:r>
          </a:p>
          <a:p>
            <a:pPr marL="457200" indent="-355600">
              <a:buClr>
                <a:srgbClr val="434343"/>
              </a:buClr>
              <a:buFont typeface="Calibri"/>
              <a:buChar char="●"/>
            </a:pPr>
            <a:r>
              <a:rPr lang="en-US" sz="1100" dirty="0" smtClean="0"/>
              <a:t>Helps you to focus on the business logic offering a wide range of integrations.</a:t>
            </a:r>
          </a:p>
          <a:p>
            <a:pPr marL="457200" indent="-355600">
              <a:buClr>
                <a:srgbClr val="434343"/>
              </a:buClr>
              <a:buFont typeface="Calibri"/>
              <a:buChar char="●"/>
            </a:pPr>
            <a:r>
              <a:rPr lang="en-US" sz="1100" dirty="0" smtClean="0"/>
              <a:t>Makes easier distribute and deploy applications embedding Tomcat/Jetty/Undertow</a:t>
            </a:r>
            <a:r>
              <a:rPr lang="en-US" sz="1100" baseline="0" dirty="0" smtClean="0"/>
              <a:t> </a:t>
            </a:r>
            <a:r>
              <a:rPr lang="en-US" sz="1100" dirty="0" smtClean="0"/>
              <a:t>.</a:t>
            </a:r>
          </a:p>
          <a:p>
            <a:pPr marL="457200" marR="0" indent="-355600" algn="l" defTabSz="914400" rtl="0" eaLnBrk="1" fontAlgn="auto" latinLnBrk="0" hangingPunct="1">
              <a:lnSpc>
                <a:spcPct val="100000"/>
              </a:lnSpc>
              <a:spcBef>
                <a:spcPts val="0"/>
              </a:spcBef>
              <a:spcAft>
                <a:spcPts val="0"/>
              </a:spcAft>
              <a:buClr>
                <a:srgbClr val="434343"/>
              </a:buClr>
              <a:buSzTx/>
              <a:buFont typeface="Calibri"/>
              <a:buChar char="●"/>
              <a:tabLst/>
              <a:defRPr/>
            </a:pPr>
            <a:r>
              <a:rPr lang="en-US" sz="1100" dirty="0" smtClean="0"/>
              <a:t>Eliminates version collisions problems managing your dependencies and also</a:t>
            </a:r>
            <a:r>
              <a:rPr lang="en-US" sz="1100" baseline="0" dirty="0" smtClean="0"/>
              <a:t> makes the </a:t>
            </a:r>
            <a:r>
              <a:rPr lang="en-US" sz="1100" dirty="0" smtClean="0"/>
              <a:t>Maven configuration of your project easier.</a:t>
            </a:r>
          </a:p>
          <a:p>
            <a:pPr marL="457200" marR="0" indent="-355600" algn="l" defTabSz="914400" rtl="0" eaLnBrk="1" fontAlgn="auto" latinLnBrk="0" hangingPunct="1">
              <a:lnSpc>
                <a:spcPct val="100000"/>
              </a:lnSpc>
              <a:spcBef>
                <a:spcPts val="0"/>
              </a:spcBef>
              <a:spcAft>
                <a:spcPts val="0"/>
              </a:spcAft>
              <a:buClr>
                <a:srgbClr val="434343"/>
              </a:buClr>
              <a:buSzTx/>
              <a:buFont typeface="Calibri"/>
              <a:buChar char="●"/>
              <a:tabLst/>
              <a:defRPr/>
            </a:pPr>
            <a:r>
              <a:rPr lang="en-US" sz="1100" dirty="0" smtClean="0"/>
              <a:t>Is </a:t>
            </a:r>
            <a:r>
              <a:rPr lang="en-US" sz="1100" dirty="0" smtClean="0">
                <a:solidFill>
                  <a:schemeClr val="bg2"/>
                </a:solidFill>
              </a:rPr>
              <a:t>Micro-service oriented</a:t>
            </a:r>
            <a:endParaRPr lang="en-US" sz="1100" dirty="0" smtClean="0"/>
          </a:p>
          <a:p>
            <a:pPr marL="457200" marR="0" indent="-355600" algn="l" defTabSz="914400" rtl="0" eaLnBrk="1" fontAlgn="auto" latinLnBrk="0" hangingPunct="1">
              <a:lnSpc>
                <a:spcPct val="100000"/>
              </a:lnSpc>
              <a:spcBef>
                <a:spcPts val="0"/>
              </a:spcBef>
              <a:spcAft>
                <a:spcPts val="0"/>
              </a:spcAft>
              <a:buClr>
                <a:srgbClr val="434343"/>
              </a:buClr>
              <a:buSzTx/>
              <a:buFont typeface="Calibri"/>
              <a:buChar char="●"/>
              <a:tabLst/>
              <a:defRPr/>
            </a:pPr>
            <a:r>
              <a:rPr lang="en-US" sz="1100" dirty="0" smtClean="0"/>
              <a:t>And also Automatically </a:t>
            </a:r>
            <a:r>
              <a:rPr lang="en-US" sz="1100" dirty="0" smtClean="0"/>
              <a:t>configure Spring </a:t>
            </a:r>
            <a:r>
              <a:rPr lang="en-US" sz="1100" dirty="0" smtClean="0"/>
              <a:t>5.</a:t>
            </a:r>
            <a:endParaRPr lang="en-US" sz="1100" dirty="0" smtClean="0"/>
          </a:p>
          <a:p>
            <a:pPr marL="457200" marR="0" indent="-355600" algn="l" defTabSz="914400" rtl="0" eaLnBrk="1" fontAlgn="auto" latinLnBrk="0" hangingPunct="1">
              <a:lnSpc>
                <a:spcPct val="100000"/>
              </a:lnSpc>
              <a:spcBef>
                <a:spcPts val="0"/>
              </a:spcBef>
              <a:spcAft>
                <a:spcPts val="0"/>
              </a:spcAft>
              <a:buClr>
                <a:srgbClr val="434343"/>
              </a:buClr>
              <a:buSzTx/>
              <a:buFont typeface="Calibri"/>
              <a:buChar char="●"/>
              <a:tabLst/>
              <a:defRPr/>
            </a:pPr>
            <a:endParaRPr lang="en-US" sz="11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rgbClr val="434343"/>
                </a:solidFill>
              </a:rPr>
              <a:t>If you want to know more about the Spring boot or take a look to its documentation, visit the page : https://</a:t>
            </a:r>
            <a:r>
              <a:rPr lang="en-US" sz="1100" baseline="0" dirty="0" err="1" smtClean="0">
                <a:solidFill>
                  <a:srgbClr val="434343"/>
                </a:solidFill>
              </a:rPr>
              <a:t>projects.spring.io</a:t>
            </a:r>
            <a:r>
              <a:rPr lang="en-US" sz="1100" baseline="0" dirty="0" smtClean="0">
                <a:solidFill>
                  <a:srgbClr val="434343"/>
                </a:solidFill>
              </a:rPr>
              <a:t>/spring-boot/</a:t>
            </a:r>
          </a:p>
        </p:txBody>
      </p:sp>
    </p:spTree>
    <p:extLst>
      <p:ext uri="{BB962C8B-B14F-4D97-AF65-F5344CB8AC3E}">
        <p14:creationId xmlns:p14="http://schemas.microsoft.com/office/powerpoint/2010/main" val="570828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Shape 12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1" name="Shape 12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rtl="0">
              <a:spcBef>
                <a:spcPts val="0"/>
              </a:spcBef>
              <a:buNone/>
            </a:pPr>
            <a:r>
              <a:rPr lang="en-US" dirty="0" smtClean="0"/>
              <a:t>At this point the question is…. What are the differences between Spring and Spring Boot?</a:t>
            </a:r>
          </a:p>
          <a:p>
            <a:pPr lvl="0" rtl="0">
              <a:spcBef>
                <a:spcPts val="0"/>
              </a:spcBef>
              <a:buNone/>
            </a:pPr>
            <a:endParaRPr lang="en-US" dirty="0" smtClean="0"/>
          </a:p>
          <a:p>
            <a:pPr lvl="0" rtl="0">
              <a:spcBef>
                <a:spcPts val="0"/>
              </a:spcBef>
              <a:buNone/>
            </a:pPr>
            <a:r>
              <a:rPr lang="en-US" dirty="0" smtClean="0"/>
              <a:t>Essentially Spring Boot is a platform based on Spring. You could potentially create the same applications using Spring or Spring Boot, but using Spring Boot you can definitely get it done faster and with less effort. The important thing to notice is that Spring covers a lot of different use cases and to do so it has a lot of different modules. Using these modules you can potentially create a lot of different kind of applications, the objective of spring boot is to facilitate the creation of any of this type of application providing a comprehensive way of aggregate all the Spring modules.</a:t>
            </a:r>
          </a:p>
        </p:txBody>
      </p:sp>
    </p:spTree>
    <p:extLst>
      <p:ext uri="{BB962C8B-B14F-4D97-AF65-F5344CB8AC3E}">
        <p14:creationId xmlns:p14="http://schemas.microsoft.com/office/powerpoint/2010/main" val="87505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Shape 13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2" name="Shape 13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101600">
              <a:buClr>
                <a:srgbClr val="434343"/>
              </a:buClr>
            </a:pPr>
            <a:r>
              <a:rPr lang="en-US" sz="1100" dirty="0" smtClean="0">
                <a:solidFill>
                  <a:schemeClr val="bg2"/>
                </a:solidFill>
              </a:rPr>
              <a:t>One</a:t>
            </a:r>
            <a:r>
              <a:rPr lang="en-US" sz="1100" baseline="0" dirty="0" smtClean="0">
                <a:solidFill>
                  <a:schemeClr val="bg2"/>
                </a:solidFill>
              </a:rPr>
              <a:t> of the new modules of Spring 5 is Flux, Flux allows you to create </a:t>
            </a:r>
            <a:r>
              <a:rPr lang="en-US" sz="1100" dirty="0" smtClean="0">
                <a:solidFill>
                  <a:schemeClr val="bg2"/>
                </a:solidFill>
              </a:rPr>
              <a:t>reactive endpoint, the response body of a reactive</a:t>
            </a:r>
            <a:r>
              <a:rPr lang="en-US" sz="1100" baseline="0" dirty="0" smtClean="0">
                <a:solidFill>
                  <a:schemeClr val="bg2"/>
                </a:solidFill>
              </a:rPr>
              <a:t> endpoint</a:t>
            </a:r>
            <a:r>
              <a:rPr lang="en-US" sz="1100" dirty="0" smtClean="0">
                <a:solidFill>
                  <a:schemeClr val="bg2"/>
                </a:solidFill>
              </a:rPr>
              <a:t> can be one of the following:</a:t>
            </a:r>
          </a:p>
          <a:p>
            <a:pPr lvl="0">
              <a:spcBef>
                <a:spcPts val="0"/>
              </a:spcBef>
              <a:buNone/>
            </a:pPr>
            <a:endParaRPr lang="en-US" sz="1100" dirty="0" smtClean="0">
              <a:solidFill>
                <a:srgbClr val="434343"/>
              </a:solidFill>
            </a:endParaRPr>
          </a:p>
          <a:p>
            <a:pPr marL="171450" lvl="0" indent="-171450">
              <a:spcBef>
                <a:spcPts val="0"/>
              </a:spcBef>
              <a:buFont typeface="Arial" charset="0"/>
              <a:buChar char="•"/>
            </a:pPr>
            <a:r>
              <a:rPr lang="en-US" sz="1100" dirty="0" smtClean="0">
                <a:solidFill>
                  <a:srgbClr val="434343"/>
                </a:solidFill>
              </a:rPr>
              <a:t>Mono</a:t>
            </a:r>
            <a:r>
              <a:rPr lang="en-US" sz="1100" baseline="0" dirty="0" smtClean="0">
                <a:solidFill>
                  <a:srgbClr val="434343"/>
                </a:solidFill>
              </a:rPr>
              <a:t> which </a:t>
            </a:r>
            <a:r>
              <a:rPr lang="en-US" sz="1100" b="0" i="0" kern="1200" baseline="0" dirty="0" smtClean="0">
                <a:solidFill>
                  <a:schemeClr val="tx1"/>
                </a:solidFill>
                <a:effectLst/>
                <a:latin typeface="+mn-lt"/>
                <a:ea typeface="+mn-ea"/>
                <a:cs typeface="+mn-cs"/>
              </a:rPr>
              <a:t>s</a:t>
            </a:r>
            <a:r>
              <a:rPr lang="en-US" sz="1100" b="0" i="0" kern="1200" dirty="0" smtClean="0">
                <a:solidFill>
                  <a:schemeClr val="tx1"/>
                </a:solidFill>
                <a:effectLst/>
                <a:latin typeface="+mn-lt"/>
                <a:ea typeface="+mn-ea"/>
                <a:cs typeface="+mn-cs"/>
              </a:rPr>
              <a:t>erialize without blocking the given thread</a:t>
            </a:r>
            <a:r>
              <a:rPr lang="en-US" sz="1100" b="0" i="0" kern="1200" baseline="0" dirty="0" smtClean="0">
                <a:solidFill>
                  <a:schemeClr val="tx1"/>
                </a:solidFill>
                <a:effectLst/>
                <a:latin typeface="+mn-lt"/>
                <a:ea typeface="+mn-ea"/>
                <a:cs typeface="+mn-cs"/>
              </a:rPr>
              <a:t> until </a:t>
            </a:r>
            <a:r>
              <a:rPr lang="en-US" sz="1100" b="0" i="0" kern="1200" dirty="0" smtClean="0">
                <a:solidFill>
                  <a:schemeClr val="tx1"/>
                </a:solidFill>
                <a:effectLst/>
                <a:latin typeface="+mn-lt"/>
                <a:ea typeface="+mn-ea"/>
                <a:cs typeface="+mn-cs"/>
              </a:rPr>
              <a:t>the </a:t>
            </a:r>
            <a:r>
              <a:rPr lang="en-US" dirty="0" smtClean="0"/>
              <a:t>Mono</a:t>
            </a:r>
            <a:r>
              <a:rPr lang="en-US" sz="1100" b="0" i="0" kern="1200" dirty="0" smtClean="0">
                <a:solidFill>
                  <a:schemeClr val="tx1"/>
                </a:solidFill>
                <a:effectLst/>
                <a:latin typeface="+mn-lt"/>
                <a:ea typeface="+mn-ea"/>
                <a:cs typeface="+mn-cs"/>
              </a:rPr>
              <a:t> completes.</a:t>
            </a:r>
          </a:p>
          <a:p>
            <a:pPr marL="171450" lvl="0" indent="-171450">
              <a:spcBef>
                <a:spcPts val="0"/>
              </a:spcBef>
              <a:buFont typeface="Arial" charset="0"/>
              <a:buChar char="•"/>
            </a:pPr>
            <a:r>
              <a:rPr lang="en-US" sz="1100" dirty="0" smtClean="0">
                <a:solidFill>
                  <a:srgbClr val="434343"/>
                </a:solidFill>
              </a:rPr>
              <a:t>Flux</a:t>
            </a:r>
            <a:r>
              <a:rPr lang="en-US" sz="1100" baseline="0" dirty="0" smtClean="0">
                <a:solidFill>
                  <a:srgbClr val="434343"/>
                </a:solidFill>
              </a:rPr>
              <a:t> which does the </a:t>
            </a:r>
            <a:r>
              <a:rPr lang="en-US" sz="1100" b="0" i="0" kern="1200" dirty="0" smtClean="0">
                <a:solidFill>
                  <a:schemeClr val="tx1"/>
                </a:solidFill>
                <a:effectLst/>
                <a:latin typeface="+mn-lt"/>
                <a:ea typeface="+mn-ea"/>
                <a:cs typeface="+mn-cs"/>
              </a:rPr>
              <a:t>Same of a Mono</a:t>
            </a:r>
            <a:r>
              <a:rPr lang="en-US" sz="1100" b="0" i="0" kern="1200" baseline="0" dirty="0" smtClean="0">
                <a:solidFill>
                  <a:schemeClr val="tx1"/>
                </a:solidFill>
                <a:effectLst/>
                <a:latin typeface="+mn-lt"/>
                <a:ea typeface="+mn-ea"/>
                <a:cs typeface="+mn-cs"/>
              </a:rPr>
              <a:t> but in the s</a:t>
            </a:r>
            <a:r>
              <a:rPr lang="en-US" sz="1100" b="0" i="0" kern="1200" dirty="0" smtClean="0">
                <a:solidFill>
                  <a:schemeClr val="tx1"/>
                </a:solidFill>
                <a:effectLst/>
                <a:latin typeface="+mn-lt"/>
                <a:ea typeface="+mn-ea"/>
                <a:cs typeface="+mn-cs"/>
              </a:rPr>
              <a:t>treaming scenario, Stream</a:t>
            </a:r>
            <a:r>
              <a:rPr lang="en-US" sz="1100" b="0" i="0" kern="1200" baseline="0" dirty="0" smtClean="0">
                <a:solidFill>
                  <a:schemeClr val="tx1"/>
                </a:solidFill>
                <a:effectLst/>
                <a:latin typeface="+mn-lt"/>
                <a:ea typeface="+mn-ea"/>
                <a:cs typeface="+mn-cs"/>
              </a:rPr>
              <a:t> of data in the Flux doesn’t block any thread, but it get recourse only when another element is available.</a:t>
            </a:r>
            <a:endParaRPr lang="en-US" sz="1100" dirty="0" smtClean="0">
              <a:solidFill>
                <a:srgbClr val="434343"/>
              </a:solidFill>
            </a:endParaRPr>
          </a:p>
        </p:txBody>
      </p:sp>
    </p:spTree>
    <p:extLst>
      <p:ext uri="{BB962C8B-B14F-4D97-AF65-F5344CB8AC3E}">
        <p14:creationId xmlns:p14="http://schemas.microsoft.com/office/powerpoint/2010/main" val="15510916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rgbClr val="434343"/>
                </a:solidFill>
              </a:rPr>
              <a:t>let's </a:t>
            </a:r>
            <a:r>
              <a:rPr lang="en-US" sz="1100" baseline="0" dirty="0" smtClean="0">
                <a:solidFill>
                  <a:srgbClr val="434343"/>
                </a:solidFill>
              </a:rPr>
              <a:t>create our first Spring 5 application.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rgbClr val="43434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rgbClr val="434343"/>
                </a:solidFill>
              </a:rPr>
              <a:t>First of all you will need to install </a:t>
            </a:r>
            <a:r>
              <a:rPr lang="en-US" sz="1100" baseline="0" dirty="0" err="1" smtClean="0">
                <a:solidFill>
                  <a:srgbClr val="434343"/>
                </a:solidFill>
              </a:rPr>
              <a:t>j</a:t>
            </a:r>
            <a:r>
              <a:rPr lang="en-US" sz="1100" b="0" i="0" u="none" strike="noStrike" kern="1200" dirty="0" err="1" smtClean="0">
                <a:solidFill>
                  <a:schemeClr val="tx1"/>
                </a:solidFill>
                <a:effectLst/>
                <a:latin typeface="+mn-lt"/>
                <a:ea typeface="+mn-ea"/>
                <a:cs typeface="+mn-cs"/>
                <a:hlinkClick r:id="rId3"/>
              </a:rPr>
              <a:t>DK</a:t>
            </a:r>
            <a:r>
              <a:rPr lang="en-US" sz="1100" b="0" i="0" u="none" strike="noStrike" kern="1200" dirty="0" smtClean="0">
                <a:solidFill>
                  <a:schemeClr val="tx1"/>
                </a:solidFill>
                <a:effectLst/>
                <a:latin typeface="+mn-lt"/>
                <a:ea typeface="+mn-ea"/>
                <a:cs typeface="+mn-cs"/>
                <a:hlinkClick r:id="rId3"/>
              </a:rPr>
              <a:t> 1.8</a:t>
            </a:r>
            <a:r>
              <a:rPr lang="en-US" sz="1100" b="0" i="0" kern="1200" dirty="0" smtClean="0">
                <a:solidFill>
                  <a:schemeClr val="tx1"/>
                </a:solidFill>
                <a:effectLst/>
                <a:latin typeface="+mn-lt"/>
                <a:ea typeface="+mn-ea"/>
                <a:cs typeface="+mn-cs"/>
              </a:rPr>
              <a:t> or later on your machine</a:t>
            </a:r>
            <a:r>
              <a:rPr lang="en-US" sz="11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rgbClr val="43434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rgbClr val="434343"/>
                </a:solidFill>
              </a:rPr>
              <a:t>Once you have the JDK </a:t>
            </a:r>
            <a:r>
              <a:rPr lang="en-US" sz="1100" baseline="0" dirty="0" smtClean="0">
                <a:solidFill>
                  <a:srgbClr val="434343"/>
                </a:solidFill>
              </a:rPr>
              <a:t>8 installed…..to reduce the time necessary to create an application we are going to use the Spring initializer tool.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rgbClr val="434343"/>
                </a:solidFill>
              </a:rPr>
              <a:t>This tool is available on the web site https://</a:t>
            </a:r>
            <a:r>
              <a:rPr lang="en-US" sz="1100" baseline="0" dirty="0" err="1" smtClean="0">
                <a:solidFill>
                  <a:srgbClr val="434343"/>
                </a:solidFill>
              </a:rPr>
              <a:t>start.spring.io</a:t>
            </a:r>
            <a:r>
              <a:rPr lang="en-US" sz="1100" baseline="0" dirty="0" smtClean="0">
                <a:solidFill>
                  <a:srgbClr val="434343"/>
                </a:solidFill>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rgbClr val="43434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rgbClr val="434343"/>
                </a:solidFill>
              </a:rPr>
              <a:t>The output of this tool is going to be a spring boot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rgbClr val="43434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rgbClr val="434343"/>
                </a:solidFill>
              </a:rPr>
              <a:t>In order to generate a spring boot application that contains Spring 5 we have to select version 2.0.0 Snapshot.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rgbClr val="43434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rgbClr val="434343"/>
                </a:solidFill>
              </a:rPr>
              <a:t>Now let’s add </a:t>
            </a:r>
            <a:r>
              <a:rPr lang="en-US" sz="1100" baseline="0" dirty="0" smtClean="0">
                <a:solidFill>
                  <a:srgbClr val="434343"/>
                </a:solidFill>
              </a:rPr>
              <a:t>“Reactive Web</a:t>
            </a:r>
            <a:r>
              <a:rPr lang="en-US" sz="1100" baseline="0" dirty="0" smtClean="0">
                <a:solidFill>
                  <a:srgbClr val="434343"/>
                </a:solidFill>
              </a:rPr>
              <a:t>” as dependencies,  and for the purpose of this demo </a:t>
            </a:r>
            <a:r>
              <a:rPr lang="en-US" sz="1100" b="1" i="0" kern="1200" dirty="0" smtClean="0">
                <a:solidFill>
                  <a:schemeClr val="tx1"/>
                </a:solidFill>
                <a:effectLst/>
                <a:latin typeface="+mn-lt"/>
                <a:ea typeface="+mn-ea"/>
                <a:cs typeface="+mn-cs"/>
              </a:rPr>
              <a:t>should be enough.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kern="1200" dirty="0" smtClean="0">
                <a:solidFill>
                  <a:schemeClr val="tx1"/>
                </a:solidFill>
                <a:effectLst/>
                <a:latin typeface="+mn-lt"/>
                <a:ea typeface="+mn-ea"/>
                <a:cs typeface="+mn-cs"/>
              </a:rPr>
              <a:t>Open the downloaded zip</a:t>
            </a:r>
            <a:r>
              <a:rPr lang="en-US" sz="1100" b="1" i="0" kern="1200" baseline="0" dirty="0" smtClean="0">
                <a:solidFill>
                  <a:schemeClr val="tx1"/>
                </a:solidFill>
                <a:effectLst/>
                <a:latin typeface="+mn-lt"/>
                <a:ea typeface="+mn-ea"/>
                <a:cs typeface="+mn-cs"/>
              </a:rPr>
              <a:t> file, and as </a:t>
            </a:r>
            <a:r>
              <a:rPr lang="en-US" sz="1100" b="0" i="0" kern="1200" baseline="0" dirty="0" smtClean="0">
                <a:solidFill>
                  <a:schemeClr val="tx1"/>
                </a:solidFill>
                <a:effectLst/>
                <a:latin typeface="+mn-lt"/>
                <a:ea typeface="+mn-ea"/>
                <a:cs typeface="+mn-cs"/>
              </a:rPr>
              <a:t>n</a:t>
            </a:r>
            <a:r>
              <a:rPr lang="en-US" sz="1100" b="0" i="0" kern="1200" dirty="0" smtClean="0">
                <a:solidFill>
                  <a:schemeClr val="tx1"/>
                </a:solidFill>
                <a:effectLst/>
                <a:latin typeface="+mn-lt"/>
                <a:ea typeface="+mn-ea"/>
                <a:cs typeface="+mn-cs"/>
              </a:rPr>
              <a:t>ext step we need to import the created maven project in our editor, select maven project and the installed </a:t>
            </a:r>
            <a:r>
              <a:rPr lang="en-US" sz="1100" b="0" i="0" kern="1200" dirty="0" err="1" smtClean="0">
                <a:solidFill>
                  <a:schemeClr val="tx1"/>
                </a:solidFill>
                <a:effectLst/>
                <a:latin typeface="+mn-lt"/>
                <a:ea typeface="+mn-ea"/>
                <a:cs typeface="+mn-cs"/>
              </a:rPr>
              <a:t>jdk</a:t>
            </a:r>
            <a:r>
              <a:rPr lang="en-US" sz="11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effectLst/>
                <a:latin typeface="+mn-lt"/>
                <a:ea typeface="+mn-ea"/>
                <a:cs typeface="+mn-cs"/>
              </a:rPr>
              <a:t>After the import procedure its</a:t>
            </a:r>
            <a:r>
              <a:rPr lang="en-US" sz="1100" b="0" i="0" kern="1200" baseline="0" dirty="0" smtClean="0">
                <a:solidFill>
                  <a:schemeClr val="tx1"/>
                </a:solidFill>
                <a:effectLst/>
                <a:latin typeface="+mn-lt"/>
                <a:ea typeface="+mn-ea"/>
                <a:cs typeface="+mn-cs"/>
              </a:rPr>
              <a:t> terminated, </a:t>
            </a:r>
            <a:r>
              <a:rPr lang="en-US" sz="1100" b="0" i="0" kern="1200" baseline="0" dirty="0" smtClean="0">
                <a:solidFill>
                  <a:schemeClr val="tx1"/>
                </a:solidFill>
                <a:effectLst/>
                <a:latin typeface="+mn-lt"/>
                <a:ea typeface="+mn-ea"/>
                <a:cs typeface="+mn-cs"/>
              </a:rPr>
              <a:t>you can run </a:t>
            </a:r>
            <a:r>
              <a:rPr lang="en-US" sz="1100" b="0" i="0" kern="1200" baseline="0" dirty="0" smtClean="0">
                <a:solidFill>
                  <a:schemeClr val="tx1"/>
                </a:solidFill>
                <a:effectLst/>
                <a:latin typeface="+mn-lt"/>
                <a:ea typeface="+mn-ea"/>
                <a:cs typeface="+mn-cs"/>
              </a:rPr>
              <a:t>the main application class to check that everything is working, in our case the main class is </a:t>
            </a:r>
            <a:r>
              <a:rPr lang="en-US" dirty="0" err="1" smtClean="0">
                <a:effectLst/>
              </a:rPr>
              <a:t>DemoApplication</a:t>
            </a:r>
            <a:r>
              <a:rPr lang="en-US" dirty="0" smtClean="0">
                <a:effectLst/>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0" i="0" kern="1200" dirty="0" smtClean="0">
                <a:solidFill>
                  <a:schemeClr val="tx1"/>
                </a:solidFill>
                <a:effectLst/>
                <a:latin typeface="+mn-lt"/>
                <a:ea typeface="+mn-ea"/>
                <a:cs typeface="+mn-cs"/>
              </a:rPr>
              <a:t>Ok </a:t>
            </a:r>
            <a:r>
              <a:rPr lang="en-US" sz="1100" b="1" i="0" kern="1200" dirty="0" smtClean="0">
                <a:solidFill>
                  <a:schemeClr val="tx1"/>
                </a:solidFill>
                <a:effectLst/>
                <a:latin typeface="+mn-lt"/>
                <a:ea typeface="+mn-ea"/>
                <a:cs typeface="+mn-cs"/>
              </a:rPr>
              <a:t>Everything seems to be working</a:t>
            </a:r>
            <a:r>
              <a:rPr lang="en-US" sz="1100" b="0" i="0" kern="1200" dirty="0" smtClean="0">
                <a:solidFill>
                  <a:schemeClr val="tx1"/>
                </a:solidFill>
                <a:effectLst/>
                <a:latin typeface="+mn-lt"/>
                <a:ea typeface="+mn-ea"/>
                <a:cs typeface="+mn-cs"/>
              </a:rPr>
              <a:t> fine, now to check also that our server is running</a:t>
            </a:r>
            <a:r>
              <a:rPr lang="en-US" sz="1100" b="0" i="0" kern="1200" baseline="0" dirty="0" smtClean="0">
                <a:solidFill>
                  <a:schemeClr val="tx1"/>
                </a:solidFill>
                <a:effectLst/>
                <a:latin typeface="+mn-lt"/>
                <a:ea typeface="+mn-ea"/>
                <a:cs typeface="+mn-cs"/>
              </a:rPr>
              <a:t> let’s create a </a:t>
            </a:r>
            <a:r>
              <a:rPr lang="en-US" sz="1100" b="0" i="0" kern="1200" baseline="0" dirty="0" err="1" smtClean="0">
                <a:solidFill>
                  <a:schemeClr val="tx1"/>
                </a:solidFill>
                <a:effectLst/>
                <a:latin typeface="+mn-lt"/>
                <a:ea typeface="+mn-ea"/>
                <a:cs typeface="+mn-cs"/>
              </a:rPr>
              <a:t>DemoController</a:t>
            </a:r>
            <a:r>
              <a:rPr lang="en-US" sz="1100" b="0" i="0" kern="1200" baseline="0" dirty="0" smtClean="0">
                <a:solidFill>
                  <a:schemeClr val="tx1"/>
                </a:solidFill>
                <a:effectLst/>
                <a:latin typeface="+mn-lt"/>
                <a:ea typeface="+mn-ea"/>
                <a:cs typeface="+mn-cs"/>
              </a:rPr>
              <a:t> class return a message on the root of our localhost.</a:t>
            </a:r>
            <a:endParaRPr lang="en-US" sz="11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kern="1200" baseline="0" dirty="0" smtClean="0">
                <a:solidFill>
                  <a:schemeClr val="tx1"/>
                </a:solidFill>
                <a:effectLst/>
                <a:latin typeface="+mn-lt"/>
                <a:ea typeface="+mn-ea"/>
                <a:cs typeface="+mn-cs"/>
              </a:rPr>
              <a:t>First of all let’s create a </a:t>
            </a:r>
            <a:r>
              <a:rPr lang="en-US" sz="1100" b="1" i="0" kern="1200" baseline="0" dirty="0" err="1" smtClean="0">
                <a:solidFill>
                  <a:schemeClr val="tx1"/>
                </a:solidFill>
                <a:effectLst/>
                <a:latin typeface="+mn-lt"/>
                <a:ea typeface="+mn-ea"/>
                <a:cs typeface="+mn-cs"/>
              </a:rPr>
              <a:t>DemoController</a:t>
            </a:r>
            <a:r>
              <a:rPr lang="en-US" sz="1100" b="1" i="0" kern="1200" baseline="0" dirty="0" smtClean="0">
                <a:solidFill>
                  <a:schemeClr val="tx1"/>
                </a:solidFill>
                <a:effectLst/>
                <a:latin typeface="+mn-lt"/>
                <a:ea typeface="+mn-ea"/>
                <a:cs typeface="+mn-cs"/>
              </a:rPr>
              <a:t>, then we need to annotate it as @</a:t>
            </a:r>
            <a:r>
              <a:rPr lang="en-US" sz="1100" b="1" i="0" kern="1200" baseline="0" dirty="0" err="1" smtClean="0">
                <a:solidFill>
                  <a:schemeClr val="tx1"/>
                </a:solidFill>
                <a:effectLst/>
                <a:latin typeface="+mn-lt"/>
                <a:ea typeface="+mn-ea"/>
                <a:cs typeface="+mn-cs"/>
              </a:rPr>
              <a:t>RestController</a:t>
            </a:r>
            <a:r>
              <a:rPr lang="en-US" sz="1100" b="1" i="0" kern="1200" baseline="0" dirty="0" smtClean="0">
                <a:solidFill>
                  <a:schemeClr val="tx1"/>
                </a:solidFill>
                <a:effectLst/>
                <a:latin typeface="+mn-lt"/>
                <a:ea typeface="+mn-ea"/>
                <a:cs typeface="+mn-cs"/>
              </a:rPr>
              <a:t>, and the last step is to create the method the will return our string message, this method needs to be annotated as </a:t>
            </a: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RequestMapping</a:t>
            </a:r>
            <a:r>
              <a:rPr lang="en-US" sz="1100" kern="1200" baseline="0" dirty="0" smtClean="0">
                <a:solidFill>
                  <a:schemeClr val="tx1"/>
                </a:solidFill>
                <a:effectLst/>
                <a:latin typeface="+mn-lt"/>
                <a:ea typeface="+mn-ea"/>
                <a:cs typeface="+mn-cs"/>
              </a:rPr>
              <a:t> and also wee need to declare at what address this message will be returned. In our case on is going to be on the root.</a:t>
            </a:r>
            <a:endParaRPr lang="en-US" sz="1100" b="1"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i="0" kern="1200" baseline="0" dirty="0" err="1" smtClean="0">
                <a:solidFill>
                  <a:schemeClr val="tx1"/>
                </a:solidFill>
                <a:effectLst/>
                <a:latin typeface="+mn-lt"/>
                <a:ea typeface="+mn-ea"/>
                <a:cs typeface="+mn-cs"/>
              </a:rPr>
              <a:t>DemoController</a:t>
            </a:r>
            <a:r>
              <a:rPr lang="en-US" sz="1100" b="1" i="0" kern="1200" baseline="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1" i="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kern="1200" dirty="0" smtClean="0">
                <a:solidFill>
                  <a:schemeClr val="tx1"/>
                </a:solidFill>
                <a:effectLst/>
                <a:latin typeface="+mn-lt"/>
                <a:ea typeface="+mn-ea"/>
                <a:cs typeface="+mn-cs"/>
              </a:rPr>
              <a:t>import </a:t>
            </a:r>
            <a:r>
              <a:rPr lang="en-US" dirty="0" err="1" smtClean="0"/>
              <a:t>org.springframework.web.bind.annotation.</a:t>
            </a:r>
            <a:r>
              <a:rPr lang="en-US" sz="1100" kern="1200" dirty="0" err="1" smtClean="0">
                <a:solidFill>
                  <a:schemeClr val="tx1"/>
                </a:solidFill>
                <a:effectLst/>
                <a:latin typeface="+mn-lt"/>
                <a:ea typeface="+mn-ea"/>
                <a:cs typeface="+mn-cs"/>
              </a:rPr>
              <a:t>RestController</a:t>
            </a:r>
            <a:r>
              <a:rPr lang="en-US" dirty="0" smtClean="0"/>
              <a:t>;</a:t>
            </a:r>
            <a:br>
              <a:rPr lang="en-US" dirty="0" smtClean="0"/>
            </a:br>
            <a:r>
              <a:rPr lang="en-US" sz="1100" b="1" kern="1200" dirty="0" smtClean="0">
                <a:solidFill>
                  <a:schemeClr val="tx1"/>
                </a:solidFill>
                <a:effectLst/>
                <a:latin typeface="+mn-lt"/>
                <a:ea typeface="+mn-ea"/>
                <a:cs typeface="+mn-cs"/>
              </a:rPr>
              <a:t>import </a:t>
            </a:r>
            <a:r>
              <a:rPr lang="en-US" dirty="0" err="1" smtClean="0"/>
              <a:t>org.springframework.web.bind.annotation.</a:t>
            </a:r>
            <a:r>
              <a:rPr lang="en-US" sz="1100" kern="1200" dirty="0" err="1" smtClean="0">
                <a:solidFill>
                  <a:schemeClr val="tx1"/>
                </a:solidFill>
                <a:effectLst/>
                <a:latin typeface="+mn-lt"/>
                <a:ea typeface="+mn-ea"/>
                <a:cs typeface="+mn-cs"/>
              </a:rPr>
              <a:t>RequestMapping</a:t>
            </a:r>
            <a:r>
              <a:rPr lang="en-US" dirty="0" smtClean="0"/>
              <a:t>;</a:t>
            </a:r>
            <a:br>
              <a:rPr lang="en-US" dirty="0" smtClean="0"/>
            </a:br>
            <a:r>
              <a:rPr lang="en-US" dirty="0" smtClean="0"/>
              <a:t/>
            </a:r>
            <a:br>
              <a:rPr lang="en-US" dirty="0" smtClean="0"/>
            </a:b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RestController</a:t>
            </a:r>
            <a:r>
              <a:rPr lang="en-US" sz="1100" kern="1200" dirty="0" smtClean="0">
                <a:solidFill>
                  <a:schemeClr val="tx1"/>
                </a:solidFill>
                <a:effectLst/>
                <a:latin typeface="+mn-lt"/>
                <a:ea typeface="+mn-ea"/>
                <a:cs typeface="+mn-cs"/>
              </a:rPr>
              <a:t/>
            </a:r>
            <a:br>
              <a:rPr lang="en-US" sz="1100" kern="1200" dirty="0" smtClean="0">
                <a:solidFill>
                  <a:schemeClr val="tx1"/>
                </a:solidFill>
                <a:effectLst/>
                <a:latin typeface="+mn-lt"/>
                <a:ea typeface="+mn-ea"/>
                <a:cs typeface="+mn-cs"/>
              </a:rPr>
            </a:br>
            <a:r>
              <a:rPr lang="en-US" sz="1100" b="1" kern="1200" dirty="0" smtClean="0">
                <a:solidFill>
                  <a:schemeClr val="tx1"/>
                </a:solidFill>
                <a:effectLst/>
                <a:latin typeface="+mn-lt"/>
                <a:ea typeface="+mn-ea"/>
                <a:cs typeface="+mn-cs"/>
              </a:rPr>
              <a:t>public class </a:t>
            </a:r>
            <a:r>
              <a:rPr lang="en-US" dirty="0" err="1" smtClean="0"/>
              <a:t>DemoController</a:t>
            </a:r>
            <a:r>
              <a:rPr lang="en-US" dirty="0" smtClean="0"/>
              <a:t> {</a:t>
            </a:r>
            <a:br>
              <a:rPr lang="en-US" dirty="0" smtClean="0"/>
            </a:br>
            <a:r>
              <a:rPr lang="en-US" dirty="0" smtClean="0"/>
              <a:t/>
            </a:r>
            <a:br>
              <a:rPr lang="en-US" dirty="0" smtClean="0"/>
            </a:br>
            <a:r>
              <a:rPr lang="en-US" dirty="0" smtClean="0"/>
              <a:t>    </a:t>
            </a: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RequestMapping</a:t>
            </a:r>
            <a:r>
              <a:rPr lang="en-US" dirty="0" smtClean="0"/>
              <a:t>(</a:t>
            </a:r>
            <a:r>
              <a:rPr lang="en-US" sz="1100" b="1" kern="1200" dirty="0" smtClean="0">
                <a:solidFill>
                  <a:schemeClr val="tx1"/>
                </a:solidFill>
                <a:effectLst/>
                <a:latin typeface="+mn-lt"/>
                <a:ea typeface="+mn-ea"/>
                <a:cs typeface="+mn-cs"/>
              </a:rPr>
              <a:t>"/"</a:t>
            </a:r>
            <a:r>
              <a:rPr lang="en-US" dirty="0" smtClean="0"/>
              <a:t>)</a:t>
            </a:r>
            <a:br>
              <a:rPr lang="en-US" dirty="0" smtClean="0"/>
            </a:br>
            <a:r>
              <a:rPr lang="en-US" dirty="0" smtClean="0"/>
              <a:t>    </a:t>
            </a:r>
            <a:r>
              <a:rPr lang="en-US" sz="1100" b="1" kern="1200" dirty="0" smtClean="0">
                <a:solidFill>
                  <a:schemeClr val="tx1"/>
                </a:solidFill>
                <a:effectLst/>
                <a:latin typeface="+mn-lt"/>
                <a:ea typeface="+mn-ea"/>
                <a:cs typeface="+mn-cs"/>
              </a:rPr>
              <a:t>public </a:t>
            </a:r>
            <a:r>
              <a:rPr lang="en-US" dirty="0" smtClean="0"/>
              <a:t>String </a:t>
            </a:r>
            <a:r>
              <a:rPr lang="en-US" dirty="0" err="1" smtClean="0"/>
              <a:t>helloMessage</a:t>
            </a:r>
            <a:r>
              <a:rPr lang="en-US" dirty="0" smtClean="0"/>
              <a:t>() {</a:t>
            </a:r>
            <a:br>
              <a:rPr lang="en-US" dirty="0" smtClean="0"/>
            </a:br>
            <a:r>
              <a:rPr lang="en-US" dirty="0" smtClean="0"/>
              <a:t>        </a:t>
            </a:r>
            <a:r>
              <a:rPr lang="en-US" sz="1100" b="1" kern="1200" dirty="0" smtClean="0">
                <a:solidFill>
                  <a:schemeClr val="tx1"/>
                </a:solidFill>
                <a:effectLst/>
                <a:latin typeface="+mn-lt"/>
                <a:ea typeface="+mn-ea"/>
                <a:cs typeface="+mn-cs"/>
              </a:rPr>
              <a:t>return "Hello World!"</a:t>
            </a:r>
            <a:r>
              <a:rPr lang="en-US" dirty="0" smtClean="0"/>
              <a:t>;</a:t>
            </a:r>
            <a:br>
              <a:rPr lang="en-US" dirty="0" smtClean="0"/>
            </a:br>
            <a:r>
              <a:rPr lang="en-US" dirty="0" smtClean="0"/>
              <a:t>    }</a:t>
            </a:r>
            <a:br>
              <a:rPr lang="en-US" dirty="0" smtClean="0"/>
            </a:br>
            <a:r>
              <a:rPr lang="en-US" dirty="0" smtClean="0"/>
              <a:t/>
            </a:r>
            <a:br>
              <a:rPr lang="en-US" dirty="0" smtClean="0"/>
            </a:br>
            <a:r>
              <a:rPr lang="en-US"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baseline="0" dirty="0" smtClean="0">
              <a:solidFill>
                <a:srgbClr val="434343"/>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baseline="0" dirty="0" smtClean="0">
                <a:solidFill>
                  <a:srgbClr val="434343"/>
                </a:solidFill>
              </a:rPr>
              <a:t>If we open the browser and navigate to localhost:8080 we will the message returned by the </a:t>
            </a:r>
            <a:r>
              <a:rPr lang="en-US" sz="1100" kern="1200" dirty="0" err="1" smtClean="0">
                <a:solidFill>
                  <a:schemeClr val="tx1"/>
                </a:solidFill>
                <a:effectLst/>
                <a:latin typeface="+mn-lt"/>
                <a:ea typeface="+mn-ea"/>
                <a:cs typeface="+mn-cs"/>
              </a:rPr>
              <a:t>RestController</a:t>
            </a:r>
            <a:r>
              <a:rPr lang="en-US" sz="1100" kern="1200" dirty="0" smtClean="0">
                <a:solidFill>
                  <a:schemeClr val="tx1"/>
                </a:solidFill>
                <a:effectLst/>
                <a:latin typeface="+mn-lt"/>
                <a:ea typeface="+mn-ea"/>
                <a:cs typeface="+mn-cs"/>
              </a:rPr>
              <a:t> displayed,</a:t>
            </a:r>
            <a:r>
              <a:rPr lang="en-US" sz="1100" kern="1200" baseline="0" dirty="0" smtClean="0">
                <a:solidFill>
                  <a:schemeClr val="tx1"/>
                </a:solidFill>
                <a:effectLst/>
                <a:latin typeface="+mn-lt"/>
                <a:ea typeface="+mn-ea"/>
                <a:cs typeface="+mn-cs"/>
              </a:rPr>
              <a:t> so everything works fine.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tx1"/>
                </a:solidFill>
                <a:effectLst/>
                <a:latin typeface="+mn-lt"/>
                <a:ea typeface="+mn-ea"/>
                <a:cs typeface="+mn-cs"/>
              </a:rPr>
              <a:t>We will talk more about </a:t>
            </a:r>
            <a:r>
              <a:rPr lang="en-US" sz="1100" kern="1200" dirty="0" smtClean="0">
                <a:solidFill>
                  <a:schemeClr val="tx1"/>
                </a:solidFill>
                <a:effectLst/>
                <a:latin typeface="+mn-lt"/>
                <a:ea typeface="+mn-ea"/>
                <a:cs typeface="+mn-cs"/>
              </a:rPr>
              <a:t>@</a:t>
            </a:r>
            <a:r>
              <a:rPr lang="en-US" sz="1100" kern="1200" dirty="0" err="1" smtClean="0">
                <a:solidFill>
                  <a:schemeClr val="tx1"/>
                </a:solidFill>
                <a:effectLst/>
                <a:latin typeface="+mn-lt"/>
                <a:ea typeface="+mn-ea"/>
                <a:cs typeface="+mn-cs"/>
              </a:rPr>
              <a:t>RestController</a:t>
            </a:r>
            <a:r>
              <a:rPr lang="en-US" sz="1100" kern="1200" dirty="0" smtClean="0">
                <a:solidFill>
                  <a:schemeClr val="tx1"/>
                </a:solidFill>
                <a:effectLst/>
                <a:latin typeface="+mn-lt"/>
                <a:ea typeface="+mn-ea"/>
                <a:cs typeface="+mn-cs"/>
              </a:rPr>
              <a:t> and @</a:t>
            </a:r>
            <a:r>
              <a:rPr lang="en-US" sz="1100" kern="1200" dirty="0" err="1" smtClean="0">
                <a:solidFill>
                  <a:schemeClr val="tx1"/>
                </a:solidFill>
                <a:effectLst/>
                <a:latin typeface="+mn-lt"/>
                <a:ea typeface="+mn-ea"/>
                <a:cs typeface="+mn-cs"/>
              </a:rPr>
              <a:t>RequestMapping</a:t>
            </a:r>
            <a:r>
              <a:rPr lang="en-US" sz="1100" kern="1200" dirty="0" smtClean="0">
                <a:solidFill>
                  <a:schemeClr val="tx1"/>
                </a:solidFill>
                <a:effectLst/>
                <a:latin typeface="+mn-lt"/>
                <a:ea typeface="+mn-ea"/>
                <a:cs typeface="+mn-cs"/>
              </a:rPr>
              <a:t> annotation and what they are in </a:t>
            </a:r>
            <a:r>
              <a:rPr lang="en-US" sz="1100" kern="1200" baseline="0" dirty="0" smtClean="0">
                <a:solidFill>
                  <a:schemeClr val="tx1"/>
                </a:solidFill>
                <a:effectLst/>
                <a:latin typeface="+mn-lt"/>
                <a:ea typeface="+mn-ea"/>
                <a:cs typeface="+mn-cs"/>
              </a:rPr>
              <a:t>the next videos</a:t>
            </a:r>
            <a:r>
              <a:rPr lang="en-US" sz="1100" kern="1200" baseline="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kern="1200" baseline="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baseline="0" dirty="0" smtClean="0">
                <a:solidFill>
                  <a:schemeClr val="tx1"/>
                </a:solidFill>
                <a:effectLst/>
                <a:latin typeface="+mn-lt"/>
                <a:ea typeface="+mn-ea"/>
                <a:cs typeface="+mn-cs"/>
              </a:rPr>
              <a:t>So Now we have a spring boot application with Spring5, and you can check it taking look at the dependencies in the </a:t>
            </a:r>
            <a:r>
              <a:rPr lang="en-US" sz="1100" kern="1200" baseline="0" dirty="0" err="1" smtClean="0">
                <a:solidFill>
                  <a:schemeClr val="tx1"/>
                </a:solidFill>
                <a:effectLst/>
                <a:latin typeface="+mn-lt"/>
                <a:ea typeface="+mn-ea"/>
                <a:cs typeface="+mn-cs"/>
              </a:rPr>
              <a:t>pom.xml</a:t>
            </a:r>
            <a:endParaRPr lang="en-US" sz="1100" baseline="0" dirty="0" smtClean="0">
              <a:solidFill>
                <a:srgbClr val="434343"/>
              </a:solidFill>
            </a:endParaRPr>
          </a:p>
        </p:txBody>
      </p:sp>
    </p:spTree>
    <p:extLst>
      <p:ext uri="{BB962C8B-B14F-4D97-AF65-F5344CB8AC3E}">
        <p14:creationId xmlns:p14="http://schemas.microsoft.com/office/powerpoint/2010/main" val="798152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Shape 1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2" name="Shape 19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In</a:t>
            </a:r>
            <a:r>
              <a:rPr lang="en-US" baseline="0" dirty="0" smtClean="0"/>
              <a:t> this video we saw</a:t>
            </a:r>
          </a:p>
          <a:p>
            <a:pPr marL="444500" indent="-342900">
              <a:spcAft>
                <a:spcPts val="1000"/>
              </a:spcAft>
              <a:buFont typeface="Arial" charset="0"/>
              <a:buChar char="•"/>
            </a:pPr>
            <a:r>
              <a:rPr lang="en-US" sz="1100" b="1" dirty="0" smtClean="0">
                <a:solidFill>
                  <a:schemeClr val="accent4"/>
                </a:solidFill>
              </a:rPr>
              <a:t>What is Spring</a:t>
            </a:r>
          </a:p>
          <a:p>
            <a:pPr marL="444500" indent="-342900">
              <a:spcAft>
                <a:spcPts val="1000"/>
              </a:spcAft>
              <a:buFont typeface="Arial" charset="0"/>
              <a:buChar char="•"/>
            </a:pPr>
            <a:r>
              <a:rPr lang="en-US" sz="1100" b="1" dirty="0" smtClean="0">
                <a:solidFill>
                  <a:schemeClr val="accent4"/>
                </a:solidFill>
              </a:rPr>
              <a:t>What is Spring Boot</a:t>
            </a:r>
          </a:p>
          <a:p>
            <a:pPr marL="444500" indent="-342900">
              <a:spcAft>
                <a:spcPts val="1000"/>
              </a:spcAft>
              <a:buFont typeface="Arial" charset="0"/>
              <a:buChar char="•"/>
            </a:pPr>
            <a:r>
              <a:rPr lang="en-US" sz="1100" b="1" dirty="0" smtClean="0">
                <a:solidFill>
                  <a:schemeClr val="accent4"/>
                </a:solidFill>
              </a:rPr>
              <a:t>What is the difference between Spring and Spring Boot</a:t>
            </a:r>
          </a:p>
          <a:p>
            <a:pPr marL="444500" indent="-342900">
              <a:spcAft>
                <a:spcPts val="1000"/>
              </a:spcAft>
              <a:buFont typeface="Arial" charset="0"/>
              <a:buChar char="•"/>
            </a:pPr>
            <a:r>
              <a:rPr lang="en-US" sz="1100" b="1" dirty="0" smtClean="0">
                <a:solidFill>
                  <a:schemeClr val="accent4"/>
                </a:solidFill>
              </a:rPr>
              <a:t>What are the new functionality in Spring 5</a:t>
            </a:r>
          </a:p>
          <a:p>
            <a:pPr marL="444500" indent="-342900">
              <a:spcAft>
                <a:spcPts val="1000"/>
              </a:spcAft>
              <a:buFont typeface="Arial" charset="0"/>
              <a:buChar char="•"/>
            </a:pPr>
            <a:r>
              <a:rPr lang="en-US" sz="1100" b="1" dirty="0" smtClean="0">
                <a:solidFill>
                  <a:schemeClr val="accent4"/>
                </a:solidFill>
              </a:rPr>
              <a:t>And How </a:t>
            </a:r>
            <a:r>
              <a:rPr lang="en-US" sz="1100" b="1" dirty="0" smtClean="0">
                <a:solidFill>
                  <a:schemeClr val="accent4"/>
                </a:solidFill>
              </a:rPr>
              <a:t>to create an app with Spring 5</a:t>
            </a:r>
          </a:p>
          <a:p>
            <a:pPr lvl="0">
              <a:spcBef>
                <a:spcPts val="0"/>
              </a:spcBef>
              <a:buNone/>
            </a:pPr>
            <a:endParaRPr dirty="0"/>
          </a:p>
        </p:txBody>
      </p:sp>
    </p:spTree>
    <p:extLst>
      <p:ext uri="{BB962C8B-B14F-4D97-AF65-F5344CB8AC3E}">
        <p14:creationId xmlns:p14="http://schemas.microsoft.com/office/powerpoint/2010/main" val="1339844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1" name="Shape 11"/>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66"/>
        <p:cNvGrpSpPr/>
        <p:nvPr/>
      </p:nvGrpSpPr>
      <p:grpSpPr>
        <a:xfrm>
          <a:off x="0" y="0"/>
          <a:ext cx="0" cy="0"/>
          <a:chOff x="0" y="0"/>
          <a:chExt cx="0" cy="0"/>
        </a:xfrm>
      </p:grpSpPr>
    </p:spTree>
    <p:extLst>
      <p:ext uri="{BB962C8B-B14F-4D97-AF65-F5344CB8AC3E}">
        <p14:creationId xmlns:p14="http://schemas.microsoft.com/office/powerpoint/2010/main" val="126930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Caption">
    <p:spTree>
      <p:nvGrpSpPr>
        <p:cNvPr id="1" name="Shape 51"/>
        <p:cNvGrpSpPr/>
        <p:nvPr/>
      </p:nvGrpSpPr>
      <p:grpSpPr>
        <a:xfrm>
          <a:off x="0" y="0"/>
          <a:ext cx="0" cy="0"/>
          <a:chOff x="0" y="0"/>
          <a:chExt cx="0" cy="0"/>
        </a:xfrm>
      </p:grpSpPr>
      <p:sp>
        <p:nvSpPr>
          <p:cNvPr id="52" name="Shape 52"/>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3" name="Shape 53"/>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4" name="Shape 54"/>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extLst>
      <p:ext uri="{BB962C8B-B14F-4D97-AF65-F5344CB8AC3E}">
        <p14:creationId xmlns:p14="http://schemas.microsoft.com/office/powerpoint/2010/main" val="44047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2"/>
        <p:cNvGrpSpPr/>
        <p:nvPr/>
      </p:nvGrpSpPr>
      <p:grpSpPr>
        <a:xfrm>
          <a:off x="0" y="0"/>
          <a:ext cx="0" cy="0"/>
          <a:chOff x="0" y="0"/>
          <a:chExt cx="0" cy="0"/>
        </a:xfrm>
      </p:grpSpPr>
      <p:sp>
        <p:nvSpPr>
          <p:cNvPr id="23" name="Shape 23"/>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4" name="Shape 2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5" name="Shape 25"/>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6" name="Shape 26"/>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27" name="Shape 27"/>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800531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8"/>
        <p:cNvGrpSpPr/>
        <p:nvPr/>
      </p:nvGrpSpPr>
      <p:grpSpPr>
        <a:xfrm>
          <a:off x="0" y="0"/>
          <a:ext cx="0" cy="0"/>
          <a:chOff x="0" y="0"/>
          <a:chExt cx="0" cy="0"/>
        </a:xfrm>
      </p:grpSpPr>
      <p:sp>
        <p:nvSpPr>
          <p:cNvPr id="29" name="Shape 29"/>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0" name="Shape 30"/>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1" name="Shape 31"/>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extLst>
      <p:ext uri="{BB962C8B-B14F-4D97-AF65-F5344CB8AC3E}">
        <p14:creationId xmlns:p14="http://schemas.microsoft.com/office/powerpoint/2010/main" val="1593205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End">
    <p:spTree>
      <p:nvGrpSpPr>
        <p:cNvPr id="1" name="Shape 59"/>
        <p:cNvGrpSpPr/>
        <p:nvPr/>
      </p:nvGrpSpPr>
      <p:grpSpPr>
        <a:xfrm>
          <a:off x="0" y="0"/>
          <a:ext cx="0" cy="0"/>
          <a:chOff x="0" y="0"/>
          <a:chExt cx="0" cy="0"/>
        </a:xfrm>
      </p:grpSpPr>
      <p:sp>
        <p:nvSpPr>
          <p:cNvPr id="60" name="Shape 60"/>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sp>
        <p:nvSpPr>
          <p:cNvPr id="61" name="Shape 61"/>
          <p:cNvSpPr txBox="1">
            <a:spLocks noGrp="1"/>
          </p:cNvSpPr>
          <p:nvPr>
            <p:ph type="title"/>
          </p:nvPr>
        </p:nvSpPr>
        <p:spPr>
          <a:xfrm>
            <a:off x="460950" y="2065350"/>
            <a:ext cx="4106100" cy="1012800"/>
          </a:xfrm>
          <a:prstGeom prst="rect">
            <a:avLst/>
          </a:prstGeom>
        </p:spPr>
        <p:txBody>
          <a:bodyPr lIns="91425" tIns="91425" rIns="91425" bIns="91425" anchor="ctr" anchorCtr="0"/>
          <a:lstStyle>
            <a:lvl1pPr lvl="0" rtl="0">
              <a:spcBef>
                <a:spcPts val="0"/>
              </a:spcBef>
              <a:defRPr/>
            </a:lvl1pPr>
            <a:lvl2pPr lvl="1" rtl="0">
              <a:spcBef>
                <a:spcPts val="0"/>
              </a:spcBef>
              <a:buSzPct val="100000"/>
              <a:defRPr sz="3600"/>
            </a:lvl2pPr>
            <a:lvl3pPr lvl="2" rtl="0">
              <a:spcBef>
                <a:spcPts val="0"/>
              </a:spcBef>
              <a:buSzPct val="100000"/>
              <a:defRPr sz="3600"/>
            </a:lvl3pPr>
            <a:lvl4pPr lvl="3" rtl="0">
              <a:spcBef>
                <a:spcPts val="0"/>
              </a:spcBef>
              <a:buSzPct val="100000"/>
              <a:defRPr sz="3600"/>
            </a:lvl4pPr>
            <a:lvl5pPr lvl="4" rtl="0">
              <a:spcBef>
                <a:spcPts val="0"/>
              </a:spcBef>
              <a:buSzPct val="100000"/>
              <a:defRPr sz="3600"/>
            </a:lvl5pPr>
            <a:lvl6pPr lvl="5" rtl="0">
              <a:spcBef>
                <a:spcPts val="0"/>
              </a:spcBef>
              <a:buSzPct val="100000"/>
              <a:defRPr sz="3600"/>
            </a:lvl6pPr>
            <a:lvl7pPr lvl="6" rtl="0">
              <a:spcBef>
                <a:spcPts val="0"/>
              </a:spcBef>
              <a:buSzPct val="100000"/>
              <a:defRPr sz="3600"/>
            </a:lvl7pPr>
            <a:lvl8pPr lvl="7" rtl="0">
              <a:spcBef>
                <a:spcPts val="0"/>
              </a:spcBef>
              <a:buSzPct val="100000"/>
              <a:defRPr sz="3600"/>
            </a:lvl8pPr>
            <a:lvl9pPr lvl="8" rtl="0">
              <a:spcBef>
                <a:spcPts val="0"/>
              </a:spcBef>
              <a:buSzPct val="100000"/>
              <a:defRPr sz="3600"/>
            </a:lvl9pPr>
          </a:lstStyle>
          <a:p>
            <a:endParaRPr/>
          </a:p>
        </p:txBody>
      </p:sp>
    </p:spTree>
    <p:extLst>
      <p:ext uri="{BB962C8B-B14F-4D97-AF65-F5344CB8AC3E}">
        <p14:creationId xmlns:p14="http://schemas.microsoft.com/office/powerpoint/2010/main" val="5214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65"/>
        <p:cNvGrpSpPr/>
        <p:nvPr/>
      </p:nvGrpSpPr>
      <p:grpSpPr>
        <a:xfrm>
          <a:off x="0" y="0"/>
          <a:ext cx="0" cy="0"/>
          <a:chOff x="0" y="0"/>
          <a:chExt cx="0" cy="0"/>
        </a:xfrm>
      </p:grpSpPr>
    </p:spTree>
    <p:extLst>
      <p:ext uri="{BB962C8B-B14F-4D97-AF65-F5344CB8AC3E}">
        <p14:creationId xmlns:p14="http://schemas.microsoft.com/office/powerpoint/2010/main" val="1019365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2"/>
        <p:cNvGrpSpPr/>
        <p:nvPr/>
      </p:nvGrpSpPr>
      <p:grpSpPr>
        <a:xfrm>
          <a:off x="0" y="0"/>
          <a:ext cx="0" cy="0"/>
          <a:chOff x="0" y="0"/>
          <a:chExt cx="0" cy="0"/>
        </a:xfrm>
      </p:grpSpPr>
      <p:sp>
        <p:nvSpPr>
          <p:cNvPr id="33" name="Shape 33"/>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36" name="Shape 36"/>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120294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71" r:id="rId4"/>
    <p:sldLayoutId id="2147483673" r:id="rId5"/>
    <p:sldLayoutId id="2147483674" r:id="rId6"/>
    <p:sldLayoutId id="2147483679" r:id="rId7"/>
    <p:sldLayoutId id="2147483680" r:id="rId8"/>
    <p:sldLayoutId id="2147483681" r:id="rId9"/>
    <p:sldLayoutId id="214748368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US" sz="4400" dirty="0"/>
              <a:t>Building a Messaging/Notification service </a:t>
            </a:r>
            <a:r>
              <a:rPr lang="en-US" sz="4400" dirty="0" smtClean="0"/>
              <a:t>with Spring </a:t>
            </a:r>
            <a:r>
              <a:rPr lang="en-US" sz="4400" dirty="0"/>
              <a:t>5 </a:t>
            </a:r>
            <a:endParaRPr lang="en" sz="42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Section 2</a:t>
            </a:r>
            <a:endParaRPr lang="en-US" dirty="0"/>
          </a:p>
        </p:txBody>
      </p:sp>
    </p:spTree>
    <p:extLst>
      <p:ext uri="{BB962C8B-B14F-4D97-AF65-F5344CB8AC3E}">
        <p14:creationId xmlns:p14="http://schemas.microsoft.com/office/powerpoint/2010/main" val="6225756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smtClean="0"/>
              <a:t>Next </a:t>
            </a:r>
            <a:r>
              <a:rPr lang="en-US" dirty="0" smtClean="0"/>
              <a:t>Video</a:t>
            </a:r>
            <a:endParaRPr lang="en" dirty="0"/>
          </a:p>
        </p:txBody>
      </p:sp>
      <p:sp>
        <p:nvSpPr>
          <p:cNvPr id="201" name="Shape 201"/>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r>
              <a:rPr lang="en-US" sz="2400" dirty="0"/>
              <a:t>Spring </a:t>
            </a:r>
            <a:r>
              <a:rPr lang="en-US" sz="2400" dirty="0" err="1"/>
              <a:t>WebSocket</a:t>
            </a:r>
            <a:endParaRPr lang="en" dirty="0"/>
          </a:p>
        </p:txBody>
      </p:sp>
    </p:spTree>
    <p:extLst>
      <p:ext uri="{BB962C8B-B14F-4D97-AF65-F5344CB8AC3E}">
        <p14:creationId xmlns:p14="http://schemas.microsoft.com/office/powerpoint/2010/main" val="13092687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US" sz="4400" dirty="0"/>
              <a:t>Spring </a:t>
            </a:r>
            <a:r>
              <a:rPr lang="en-US" sz="4400" dirty="0" err="1"/>
              <a:t>WebSocket</a:t>
            </a:r>
            <a:endParaRPr lang="en" sz="42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Video 2.2</a:t>
            </a:r>
            <a:endParaRPr lang="en" dirty="0"/>
          </a:p>
        </p:txBody>
      </p:sp>
    </p:spTree>
    <p:extLst>
      <p:ext uri="{BB962C8B-B14F-4D97-AF65-F5344CB8AC3E}">
        <p14:creationId xmlns:p14="http://schemas.microsoft.com/office/powerpoint/2010/main" val="21099751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 sz="2200" dirty="0"/>
              <a:t>In this </a:t>
            </a:r>
            <a:r>
              <a:rPr lang="en-US" sz="2200" dirty="0"/>
              <a:t>V</a:t>
            </a:r>
            <a:r>
              <a:rPr lang="en-US" sz="2200" dirty="0" smtClean="0"/>
              <a:t>ideo</a:t>
            </a:r>
            <a:r>
              <a:rPr lang="en" sz="2200" dirty="0" smtClean="0"/>
              <a:t>, </a:t>
            </a:r>
            <a:r>
              <a:rPr lang="en" sz="2200" dirty="0"/>
              <a:t>we are going to take a look at…</a:t>
            </a:r>
          </a:p>
        </p:txBody>
      </p:sp>
      <p:sp>
        <p:nvSpPr>
          <p:cNvPr id="135" name="Shape 135"/>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indent="-355600">
              <a:buClr>
                <a:srgbClr val="434343"/>
              </a:buClr>
              <a:buFont typeface="Calibri"/>
              <a:buChar char="●"/>
            </a:pPr>
            <a:r>
              <a:rPr lang="en-US" sz="2000" dirty="0" smtClean="0">
                <a:solidFill>
                  <a:srgbClr val="434343"/>
                </a:solidFill>
              </a:rPr>
              <a:t>What is </a:t>
            </a:r>
            <a:r>
              <a:rPr lang="en-US" sz="2000" dirty="0" err="1" smtClean="0">
                <a:solidFill>
                  <a:srgbClr val="434343"/>
                </a:solidFill>
              </a:rPr>
              <a:t>WebSocket</a:t>
            </a:r>
            <a:endParaRPr lang="en-US" sz="2000" dirty="0" smtClean="0">
              <a:solidFill>
                <a:srgbClr val="434343"/>
              </a:solidFill>
            </a:endParaRPr>
          </a:p>
          <a:p>
            <a:pPr marL="457200" indent="-355600">
              <a:buClr>
                <a:srgbClr val="434343"/>
              </a:buClr>
              <a:buFont typeface="Calibri"/>
              <a:buChar char="●"/>
            </a:pPr>
            <a:r>
              <a:rPr lang="en-US" sz="2000" dirty="0">
                <a:solidFill>
                  <a:srgbClr val="434343"/>
                </a:solidFill>
              </a:rPr>
              <a:t>Spring 5 </a:t>
            </a:r>
            <a:r>
              <a:rPr lang="en-US" sz="2000" dirty="0" err="1">
                <a:solidFill>
                  <a:srgbClr val="434343"/>
                </a:solidFill>
              </a:rPr>
              <a:t>WebFlux</a:t>
            </a:r>
            <a:r>
              <a:rPr lang="en-US" sz="2000" dirty="0">
                <a:solidFill>
                  <a:srgbClr val="434343"/>
                </a:solidFill>
              </a:rPr>
              <a:t> and </a:t>
            </a:r>
            <a:r>
              <a:rPr lang="en-US" sz="2000" dirty="0" smtClean="0">
                <a:solidFill>
                  <a:srgbClr val="434343"/>
                </a:solidFill>
              </a:rPr>
              <a:t>Reactive </a:t>
            </a:r>
            <a:r>
              <a:rPr lang="en-US" sz="2000" dirty="0" err="1" smtClean="0">
                <a:solidFill>
                  <a:srgbClr val="434343"/>
                </a:solidFill>
              </a:rPr>
              <a:t>WebSocket</a:t>
            </a:r>
            <a:endParaRPr lang="en-US" sz="2000" dirty="0">
              <a:solidFill>
                <a:srgbClr val="434343"/>
              </a:solidFill>
            </a:endParaRPr>
          </a:p>
          <a:p>
            <a:pPr marL="457200" indent="-355600">
              <a:buClr>
                <a:srgbClr val="434343"/>
              </a:buClr>
              <a:buFont typeface="Calibri"/>
              <a:buChar char="●"/>
            </a:pPr>
            <a:r>
              <a:rPr lang="en-US" sz="2000" dirty="0" smtClean="0">
                <a:solidFill>
                  <a:srgbClr val="434343"/>
                </a:solidFill>
              </a:rPr>
              <a:t>How to create a Notification server using Spring 5 </a:t>
            </a:r>
            <a:r>
              <a:rPr lang="en-US" sz="2000" dirty="0" err="1">
                <a:solidFill>
                  <a:srgbClr val="434343"/>
                </a:solidFill>
              </a:rPr>
              <a:t>WebFlux</a:t>
            </a:r>
            <a:r>
              <a:rPr lang="en-US" sz="2000" dirty="0">
                <a:solidFill>
                  <a:srgbClr val="434343"/>
                </a:solidFill>
              </a:rPr>
              <a:t> </a:t>
            </a:r>
            <a:endParaRPr lang="en-US" sz="2000" dirty="0" smtClean="0">
              <a:solidFill>
                <a:srgbClr val="434343"/>
              </a:solidFill>
            </a:endParaRPr>
          </a:p>
          <a:p>
            <a:pPr marL="457200" indent="-355600">
              <a:buClr>
                <a:srgbClr val="434343"/>
              </a:buClr>
              <a:buFont typeface="Calibri"/>
              <a:buChar char="●"/>
            </a:pPr>
            <a:r>
              <a:rPr lang="en-US" sz="2000" dirty="0">
                <a:solidFill>
                  <a:srgbClr val="434343"/>
                </a:solidFill>
              </a:rPr>
              <a:t>How to create a Notification </a:t>
            </a:r>
            <a:r>
              <a:rPr lang="en-US" sz="2000" dirty="0" smtClean="0">
                <a:solidFill>
                  <a:srgbClr val="434343"/>
                </a:solidFill>
              </a:rPr>
              <a:t>client using Spring 5 </a:t>
            </a:r>
            <a:r>
              <a:rPr lang="en-US" sz="2000" dirty="0" err="1">
                <a:solidFill>
                  <a:srgbClr val="434343"/>
                </a:solidFill>
              </a:rPr>
              <a:t>WebFlux</a:t>
            </a:r>
            <a:r>
              <a:rPr lang="en-US" sz="2000" dirty="0">
                <a:solidFill>
                  <a:srgbClr val="434343"/>
                </a:solidFill>
              </a:rPr>
              <a:t> </a:t>
            </a:r>
          </a:p>
        </p:txBody>
      </p:sp>
    </p:spTree>
    <p:extLst>
      <p:ext uri="{BB962C8B-B14F-4D97-AF65-F5344CB8AC3E}">
        <p14:creationId xmlns:p14="http://schemas.microsoft.com/office/powerpoint/2010/main" val="36168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base">
                                        <p:cTn id="7" dur="500" fill="hold"/>
                                        <p:tgtEl>
                                          <p:spTgt spid="1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5">
                                            <p:txEl>
                                              <p:pRg st="1" end="1"/>
                                            </p:txEl>
                                          </p:spTgt>
                                        </p:tgtEl>
                                        <p:attrNameLst>
                                          <p:attrName>style.visibility</p:attrName>
                                        </p:attrNameLst>
                                      </p:cBhvr>
                                      <p:to>
                                        <p:strVal val="visible"/>
                                      </p:to>
                                    </p:set>
                                    <p:anim calcmode="lin" valueType="num">
                                      <p:cBhvr additive="base">
                                        <p:cTn id="13" dur="500" fill="hold"/>
                                        <p:tgtEl>
                                          <p:spTgt spid="1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5">
                                            <p:txEl>
                                              <p:pRg st="2" end="2"/>
                                            </p:txEl>
                                          </p:spTgt>
                                        </p:tgtEl>
                                        <p:attrNameLst>
                                          <p:attrName>style.visibility</p:attrName>
                                        </p:attrNameLst>
                                      </p:cBhvr>
                                      <p:to>
                                        <p:strVal val="visible"/>
                                      </p:to>
                                    </p:set>
                                    <p:anim calcmode="lin" valueType="num">
                                      <p:cBhvr additive="base">
                                        <p:cTn id="19" dur="500" fill="hold"/>
                                        <p:tgtEl>
                                          <p:spTgt spid="1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5">
                                            <p:txEl>
                                              <p:pRg st="3" end="3"/>
                                            </p:txEl>
                                          </p:spTgt>
                                        </p:tgtEl>
                                        <p:attrNameLst>
                                          <p:attrName>style.visibility</p:attrName>
                                        </p:attrNameLst>
                                      </p:cBhvr>
                                      <p:to>
                                        <p:strVal val="visible"/>
                                      </p:to>
                                    </p:set>
                                    <p:anim calcmode="lin" valueType="num">
                                      <p:cBhvr additive="base">
                                        <p:cTn id="25" dur="500" fill="hold"/>
                                        <p:tgtEl>
                                          <p:spTgt spid="1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US" sz="2200" dirty="0" err="1" smtClean="0"/>
              <a:t>WebSocket</a:t>
            </a:r>
            <a:endParaRPr lang="en" sz="2200" dirty="0"/>
          </a:p>
        </p:txBody>
      </p:sp>
      <p:sp>
        <p:nvSpPr>
          <p:cNvPr id="135" name="Shape 135"/>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indent="-355600">
              <a:buClr>
                <a:srgbClr val="434343"/>
              </a:buClr>
              <a:buFont typeface="Calibri"/>
              <a:buChar char="●"/>
            </a:pPr>
            <a:r>
              <a:rPr lang="en-US" sz="2000" dirty="0" err="1">
                <a:solidFill>
                  <a:schemeClr val="bg2"/>
                </a:solidFill>
              </a:rPr>
              <a:t>WebSocket</a:t>
            </a:r>
            <a:r>
              <a:rPr lang="en-US" sz="2000" dirty="0">
                <a:solidFill>
                  <a:schemeClr val="bg2"/>
                </a:solidFill>
              </a:rPr>
              <a:t> is a protocol, </a:t>
            </a:r>
            <a:r>
              <a:rPr lang="en-US" sz="2000" dirty="0" smtClean="0">
                <a:solidFill>
                  <a:schemeClr val="bg2"/>
                </a:solidFill>
              </a:rPr>
              <a:t>which provides a </a:t>
            </a:r>
            <a:r>
              <a:rPr lang="en-US" sz="2000" dirty="0">
                <a:solidFill>
                  <a:schemeClr val="bg2"/>
                </a:solidFill>
              </a:rPr>
              <a:t>persistent bidirectional communication channels over a single TCP connection.  One </a:t>
            </a:r>
            <a:r>
              <a:rPr lang="en-US" sz="2000" dirty="0" err="1">
                <a:solidFill>
                  <a:schemeClr val="bg2"/>
                </a:solidFill>
              </a:rPr>
              <a:t>WebSocket</a:t>
            </a:r>
            <a:r>
              <a:rPr lang="en-US" sz="2000" dirty="0">
                <a:solidFill>
                  <a:schemeClr val="bg2"/>
                </a:solidFill>
              </a:rPr>
              <a:t> connection </a:t>
            </a:r>
            <a:r>
              <a:rPr lang="en-US" sz="2000" dirty="0" smtClean="0">
                <a:solidFill>
                  <a:schemeClr val="bg2"/>
                </a:solidFill>
              </a:rPr>
              <a:t>stays </a:t>
            </a:r>
            <a:r>
              <a:rPr lang="en-US" sz="2000" dirty="0">
                <a:solidFill>
                  <a:schemeClr val="bg2"/>
                </a:solidFill>
              </a:rPr>
              <a:t>open until the client or server </a:t>
            </a:r>
            <a:r>
              <a:rPr lang="en-US" sz="2000" dirty="0" smtClean="0">
                <a:solidFill>
                  <a:schemeClr val="bg2"/>
                </a:solidFill>
              </a:rPr>
              <a:t>close </a:t>
            </a:r>
            <a:r>
              <a:rPr lang="en-US" sz="2000" dirty="0">
                <a:solidFill>
                  <a:schemeClr val="bg2"/>
                </a:solidFill>
              </a:rPr>
              <a:t>it.</a:t>
            </a:r>
          </a:p>
          <a:p>
            <a:pPr marL="457200" indent="-355600">
              <a:buClr>
                <a:srgbClr val="434343"/>
              </a:buClr>
              <a:buFont typeface="Calibri"/>
              <a:buChar char="●"/>
            </a:pPr>
            <a:r>
              <a:rPr lang="en-US" sz="2000" dirty="0">
                <a:solidFill>
                  <a:schemeClr val="bg2"/>
                </a:solidFill>
              </a:rPr>
              <a:t>Before </a:t>
            </a:r>
            <a:r>
              <a:rPr lang="en-US" sz="2000" dirty="0" err="1">
                <a:solidFill>
                  <a:schemeClr val="bg2"/>
                </a:solidFill>
              </a:rPr>
              <a:t>WebSocket</a:t>
            </a:r>
            <a:r>
              <a:rPr lang="en-US" sz="2000" dirty="0">
                <a:solidFill>
                  <a:schemeClr val="bg2"/>
                </a:solidFill>
              </a:rPr>
              <a:t> the only paradigm was request/response </a:t>
            </a:r>
            <a:r>
              <a:rPr lang="en-US" sz="2000" dirty="0" smtClean="0">
                <a:solidFill>
                  <a:schemeClr val="bg2"/>
                </a:solidFill>
              </a:rPr>
              <a:t>where </a:t>
            </a:r>
            <a:r>
              <a:rPr lang="en-US" sz="2000" dirty="0">
                <a:solidFill>
                  <a:schemeClr val="bg2"/>
                </a:solidFill>
              </a:rPr>
              <a:t>basically nothing happens until </a:t>
            </a:r>
            <a:r>
              <a:rPr lang="en-US" sz="2000" dirty="0" smtClean="0">
                <a:solidFill>
                  <a:schemeClr val="bg2"/>
                </a:solidFill>
              </a:rPr>
              <a:t>another request is made.</a:t>
            </a:r>
            <a:r>
              <a:rPr lang="en-US" sz="2000" dirty="0"/>
              <a:t> </a:t>
            </a:r>
            <a:r>
              <a:rPr lang="en-US" sz="2000" dirty="0">
                <a:solidFill>
                  <a:schemeClr val="bg2"/>
                </a:solidFill>
              </a:rPr>
              <a:t>With </a:t>
            </a:r>
            <a:r>
              <a:rPr lang="en-US" sz="2000" dirty="0" err="1">
                <a:solidFill>
                  <a:schemeClr val="bg2"/>
                </a:solidFill>
              </a:rPr>
              <a:t>WebSocket</a:t>
            </a:r>
            <a:r>
              <a:rPr lang="en-US" sz="2000" dirty="0">
                <a:solidFill>
                  <a:schemeClr val="bg2"/>
                </a:solidFill>
              </a:rPr>
              <a:t> </a:t>
            </a:r>
            <a:r>
              <a:rPr lang="en-US" sz="2000" dirty="0" smtClean="0">
                <a:solidFill>
                  <a:schemeClr val="bg2"/>
                </a:solidFill>
              </a:rPr>
              <a:t>the </a:t>
            </a:r>
            <a:r>
              <a:rPr lang="en-US" sz="2000" dirty="0">
                <a:solidFill>
                  <a:schemeClr val="bg2"/>
                </a:solidFill>
              </a:rPr>
              <a:t>client or server can send a message at any given time to the other</a:t>
            </a:r>
            <a:r>
              <a:rPr lang="en-US" sz="2000" dirty="0" smtClean="0">
                <a:solidFill>
                  <a:schemeClr val="bg2"/>
                </a:solidFill>
              </a:rPr>
              <a:t>.</a:t>
            </a:r>
          </a:p>
          <a:p>
            <a:pPr marL="457200" indent="-355600">
              <a:buClr>
                <a:srgbClr val="434343"/>
              </a:buClr>
              <a:buFont typeface="Calibri"/>
              <a:buChar char="●"/>
            </a:pPr>
            <a:r>
              <a:rPr lang="en-US" sz="2000" dirty="0" err="1" smtClean="0">
                <a:solidFill>
                  <a:schemeClr val="bg2"/>
                </a:solidFill>
              </a:rPr>
              <a:t>WebSocket</a:t>
            </a:r>
            <a:r>
              <a:rPr lang="en-US" sz="2000" dirty="0" smtClean="0">
                <a:solidFill>
                  <a:schemeClr val="bg2"/>
                </a:solidFill>
              </a:rPr>
              <a:t> allows the creation of live notification systems.</a:t>
            </a:r>
          </a:p>
          <a:p>
            <a:pPr marL="457200" indent="-355600">
              <a:buClr>
                <a:srgbClr val="434343"/>
              </a:buClr>
              <a:buFont typeface="Calibri"/>
              <a:buChar char="●"/>
            </a:pPr>
            <a:r>
              <a:rPr lang="en-US" sz="2000" dirty="0" err="1" smtClean="0">
                <a:solidFill>
                  <a:schemeClr val="bg2"/>
                </a:solidFill>
              </a:rPr>
              <a:t>WebSocket</a:t>
            </a:r>
            <a:r>
              <a:rPr lang="en-US" sz="2000" dirty="0" smtClean="0">
                <a:solidFill>
                  <a:schemeClr val="bg2"/>
                </a:solidFill>
              </a:rPr>
              <a:t> use the </a:t>
            </a:r>
            <a:r>
              <a:rPr lang="en-US" sz="2000" dirty="0" err="1" smtClean="0">
                <a:solidFill>
                  <a:schemeClr val="bg2"/>
                </a:solidFill>
              </a:rPr>
              <a:t>ws</a:t>
            </a:r>
            <a:r>
              <a:rPr lang="en-US" sz="2000" dirty="0" smtClean="0">
                <a:solidFill>
                  <a:schemeClr val="bg2"/>
                </a:solidFill>
              </a:rPr>
              <a:t>:// prefix.</a:t>
            </a:r>
            <a:endParaRPr lang="en-US" sz="2000" dirty="0">
              <a:solidFill>
                <a:schemeClr val="bg2"/>
              </a:solidFill>
            </a:endParaRPr>
          </a:p>
          <a:p>
            <a:r>
              <a:rPr lang="en-US" sz="2000" dirty="0"/>
              <a:t/>
            </a:r>
            <a:br>
              <a:rPr lang="en-US" sz="2000" dirty="0"/>
            </a:br>
            <a:endParaRPr lang="en-US" sz="2000" dirty="0"/>
          </a:p>
        </p:txBody>
      </p:sp>
    </p:spTree>
    <p:extLst>
      <p:ext uri="{BB962C8B-B14F-4D97-AF65-F5344CB8AC3E}">
        <p14:creationId xmlns:p14="http://schemas.microsoft.com/office/powerpoint/2010/main" val="68609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base">
                                        <p:cTn id="7" dur="500" fill="hold"/>
                                        <p:tgtEl>
                                          <p:spTgt spid="1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5">
                                            <p:txEl>
                                              <p:pRg st="4" end="4"/>
                                            </p:txEl>
                                          </p:spTgt>
                                        </p:tgtEl>
                                        <p:attrNameLst>
                                          <p:attrName>style.visibility</p:attrName>
                                        </p:attrNameLst>
                                      </p:cBhvr>
                                      <p:to>
                                        <p:strVal val="visible"/>
                                      </p:to>
                                    </p:set>
                                    <p:anim calcmode="lin" valueType="num">
                                      <p:cBhvr additive="base">
                                        <p:cTn id="13" dur="500" fill="hold"/>
                                        <p:tgtEl>
                                          <p:spTgt spid="135">
                                            <p:txEl>
                                              <p:pRg st="4" end="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5">
                                            <p:txEl>
                                              <p:pRg st="1" end="1"/>
                                            </p:txEl>
                                          </p:spTgt>
                                        </p:tgtEl>
                                        <p:attrNameLst>
                                          <p:attrName>style.visibility</p:attrName>
                                        </p:attrNameLst>
                                      </p:cBhvr>
                                      <p:to>
                                        <p:strVal val="visible"/>
                                      </p:to>
                                    </p:set>
                                    <p:anim calcmode="lin" valueType="num">
                                      <p:cBhvr additive="base">
                                        <p:cTn id="19" dur="500" fill="hold"/>
                                        <p:tgtEl>
                                          <p:spTgt spid="13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5">
                                            <p:txEl>
                                              <p:pRg st="2" end="2"/>
                                            </p:txEl>
                                          </p:spTgt>
                                        </p:tgtEl>
                                        <p:attrNameLst>
                                          <p:attrName>style.visibility</p:attrName>
                                        </p:attrNameLst>
                                      </p:cBhvr>
                                      <p:to>
                                        <p:strVal val="visible"/>
                                      </p:to>
                                    </p:set>
                                    <p:anim calcmode="lin" valueType="num">
                                      <p:cBhvr additive="base">
                                        <p:cTn id="25" dur="500" fill="hold"/>
                                        <p:tgtEl>
                                          <p:spTgt spid="13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5">
                                            <p:txEl>
                                              <p:pRg st="3" end="3"/>
                                            </p:txEl>
                                          </p:spTgt>
                                        </p:tgtEl>
                                        <p:attrNameLst>
                                          <p:attrName>style.visibility</p:attrName>
                                        </p:attrNameLst>
                                      </p:cBhvr>
                                      <p:to>
                                        <p:strVal val="visible"/>
                                      </p:to>
                                    </p:set>
                                    <p:anim calcmode="lin" valueType="num">
                                      <p:cBhvr additive="base">
                                        <p:cTn id="31" dur="500" fill="hold"/>
                                        <p:tgtEl>
                                          <p:spTgt spid="13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8" name="Shape 176"/>
          <p:cNvSpPr txBox="1">
            <a:spLocks noGrp="1"/>
          </p:cNvSpPr>
          <p:nvPr>
            <p:ph type="title"/>
          </p:nvPr>
        </p:nvSpPr>
        <p:spPr>
          <a:xfrm>
            <a:off x="226077" y="357800"/>
            <a:ext cx="2808000" cy="1399563"/>
          </a:xfrm>
          <a:prstGeom prst="rect">
            <a:avLst/>
          </a:prstGeom>
        </p:spPr>
        <p:txBody>
          <a:bodyPr lIns="91425" tIns="91425" rIns="91425" bIns="91425" anchor="b" anchorCtr="0">
            <a:noAutofit/>
          </a:bodyPr>
          <a:lstStyle/>
          <a:p>
            <a:r>
              <a:rPr lang="en-US" sz="2800" dirty="0" smtClean="0"/>
              <a:t/>
            </a:r>
            <a:br>
              <a:rPr lang="en-US" sz="2800" dirty="0" smtClean="0"/>
            </a:br>
            <a:r>
              <a:rPr lang="en-US" sz="2800" dirty="0"/>
              <a:t/>
            </a:r>
            <a:br>
              <a:rPr lang="en-US" sz="2800" dirty="0"/>
            </a:br>
            <a:r>
              <a:rPr lang="en-US" sz="2800" dirty="0" smtClean="0"/>
              <a:t>Spring 5 </a:t>
            </a:r>
            <a:r>
              <a:rPr lang="en-US" sz="2800" dirty="0" err="1" smtClean="0"/>
              <a:t>WebFlux</a:t>
            </a:r>
            <a:r>
              <a:rPr lang="en-US" sz="2800" dirty="0" smtClean="0"/>
              <a:t> and Reactive </a:t>
            </a:r>
            <a:r>
              <a:rPr lang="en-US" sz="2800" dirty="0" err="1" smtClean="0"/>
              <a:t>WebSocket</a:t>
            </a:r>
            <a:endParaRPr lang="en" sz="2800" dirty="0"/>
          </a:p>
        </p:txBody>
      </p:sp>
      <p:sp>
        <p:nvSpPr>
          <p:cNvPr id="20" name="Shape 135"/>
          <p:cNvSpPr txBox="1">
            <a:spLocks noGrp="1"/>
          </p:cNvSpPr>
          <p:nvPr>
            <p:ph type="body" idx="4294967295"/>
          </p:nvPr>
        </p:nvSpPr>
        <p:spPr>
          <a:xfrm>
            <a:off x="3549826" y="357800"/>
            <a:ext cx="5594173" cy="4565892"/>
          </a:xfrm>
          <a:prstGeom prst="rect">
            <a:avLst/>
          </a:prstGeom>
        </p:spPr>
        <p:txBody>
          <a:bodyPr lIns="91425" tIns="91425" rIns="91425" bIns="91425" anchor="t" anchorCtr="0">
            <a:noAutofit/>
          </a:bodyPr>
          <a:lstStyle/>
          <a:p>
            <a:pPr marL="457200" indent="-355600">
              <a:buClr>
                <a:srgbClr val="434343"/>
              </a:buClr>
              <a:buFont typeface="Calibri"/>
              <a:buChar char="●"/>
            </a:pPr>
            <a:r>
              <a:rPr lang="en-US" sz="2000" b="1" dirty="0" smtClean="0">
                <a:solidFill>
                  <a:schemeClr val="bg2"/>
                </a:solidFill>
              </a:rPr>
              <a:t>Spring </a:t>
            </a:r>
            <a:r>
              <a:rPr lang="en-US" sz="2000" b="1" dirty="0">
                <a:solidFill>
                  <a:schemeClr val="bg2"/>
                </a:solidFill>
              </a:rPr>
              <a:t>5 </a:t>
            </a:r>
            <a:r>
              <a:rPr lang="en-US" sz="2000" dirty="0">
                <a:solidFill>
                  <a:schemeClr val="bg2"/>
                </a:solidFill>
              </a:rPr>
              <a:t>includes a new </a:t>
            </a:r>
            <a:r>
              <a:rPr lang="en-US" sz="2000" b="1" dirty="0" err="1">
                <a:solidFill>
                  <a:schemeClr val="bg2"/>
                </a:solidFill>
              </a:rPr>
              <a:t>WebFlux</a:t>
            </a:r>
            <a:r>
              <a:rPr lang="en-US" sz="2000" dirty="0">
                <a:solidFill>
                  <a:schemeClr val="bg2"/>
                </a:solidFill>
              </a:rPr>
              <a:t> module. The module contains support for reactive </a:t>
            </a:r>
            <a:r>
              <a:rPr lang="en-US" sz="2000" b="1" dirty="0" err="1">
                <a:solidFill>
                  <a:schemeClr val="bg2"/>
                </a:solidFill>
              </a:rPr>
              <a:t>WebSocket</a:t>
            </a:r>
            <a:r>
              <a:rPr lang="en-US" sz="2000" dirty="0">
                <a:solidFill>
                  <a:schemeClr val="bg2"/>
                </a:solidFill>
              </a:rPr>
              <a:t> client and </a:t>
            </a:r>
            <a:r>
              <a:rPr lang="en-US" sz="2000" dirty="0" smtClean="0">
                <a:solidFill>
                  <a:schemeClr val="bg2"/>
                </a:solidFill>
              </a:rPr>
              <a:t>server</a:t>
            </a:r>
            <a:endParaRPr lang="en-US" sz="2000" dirty="0">
              <a:solidFill>
                <a:schemeClr val="bg2"/>
              </a:solidFill>
            </a:endParaRPr>
          </a:p>
          <a:p>
            <a:pPr marL="457200" indent="-355600">
              <a:buClr>
                <a:srgbClr val="434343"/>
              </a:buClr>
              <a:buFont typeface="Calibri"/>
              <a:buChar char="●"/>
            </a:pPr>
            <a:r>
              <a:rPr lang="en-US" sz="2000" dirty="0">
                <a:solidFill>
                  <a:schemeClr val="bg2"/>
                </a:solidFill>
              </a:rPr>
              <a:t>The </a:t>
            </a:r>
            <a:r>
              <a:rPr lang="en-US" sz="2000" dirty="0" smtClean="0">
                <a:solidFill>
                  <a:schemeClr val="bg2"/>
                </a:solidFill>
              </a:rPr>
              <a:t>reactive </a:t>
            </a:r>
            <a:r>
              <a:rPr lang="en-US" sz="2000" dirty="0" err="1" smtClean="0">
                <a:solidFill>
                  <a:schemeClr val="bg2"/>
                </a:solidFill>
              </a:rPr>
              <a:t>WebSocket</a:t>
            </a:r>
            <a:r>
              <a:rPr lang="en-US" sz="2000" dirty="0" smtClean="0">
                <a:solidFill>
                  <a:schemeClr val="bg2"/>
                </a:solidFill>
              </a:rPr>
              <a:t> </a:t>
            </a:r>
            <a:r>
              <a:rPr lang="en-US" sz="2000" dirty="0">
                <a:solidFill>
                  <a:schemeClr val="bg2"/>
                </a:solidFill>
              </a:rPr>
              <a:t>APIs are supported by Jetty, Undertow, Reactor </a:t>
            </a:r>
            <a:r>
              <a:rPr lang="en-US" sz="2000" dirty="0" err="1">
                <a:solidFill>
                  <a:schemeClr val="bg2"/>
                </a:solidFill>
              </a:rPr>
              <a:t>Netty</a:t>
            </a:r>
            <a:r>
              <a:rPr lang="en-US" sz="2000" dirty="0">
                <a:solidFill>
                  <a:schemeClr val="bg2"/>
                </a:solidFill>
              </a:rPr>
              <a:t>,  </a:t>
            </a:r>
            <a:r>
              <a:rPr lang="en-US" sz="2000" dirty="0" err="1">
                <a:solidFill>
                  <a:schemeClr val="bg2"/>
                </a:solidFill>
              </a:rPr>
              <a:t>RxNetty</a:t>
            </a:r>
            <a:r>
              <a:rPr lang="en-US" sz="2000" dirty="0">
                <a:solidFill>
                  <a:schemeClr val="bg2"/>
                </a:solidFill>
              </a:rPr>
              <a:t> and </a:t>
            </a:r>
            <a:r>
              <a:rPr lang="en-US" sz="2000" dirty="0" smtClean="0">
                <a:solidFill>
                  <a:schemeClr val="bg2"/>
                </a:solidFill>
              </a:rPr>
              <a:t>Tomcat</a:t>
            </a:r>
            <a:r>
              <a:rPr lang="en-US" sz="2000" dirty="0"/>
              <a:t/>
            </a:r>
            <a:br>
              <a:rPr lang="en-US" sz="2000" dirty="0"/>
            </a:br>
            <a:endParaRPr lang="en-US" sz="2000" dirty="0"/>
          </a:p>
          <a:p>
            <a:pPr marL="457200" indent="-355600">
              <a:buClr>
                <a:srgbClr val="434343"/>
              </a:buClr>
              <a:buFont typeface="Calibri"/>
              <a:buChar char="●"/>
            </a:pPr>
            <a:endParaRPr lang="en-US" sz="2000" dirty="0">
              <a:solidFill>
                <a:schemeClr val="bg2"/>
              </a:solidFill>
            </a:endParaRPr>
          </a:p>
        </p:txBody>
      </p:sp>
    </p:spTree>
    <p:extLst>
      <p:ext uri="{BB962C8B-B14F-4D97-AF65-F5344CB8AC3E}">
        <p14:creationId xmlns:p14="http://schemas.microsoft.com/office/powerpoint/2010/main" val="1349503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8" name="Shape 176"/>
          <p:cNvSpPr txBox="1">
            <a:spLocks noGrp="1"/>
          </p:cNvSpPr>
          <p:nvPr>
            <p:ph type="title"/>
          </p:nvPr>
        </p:nvSpPr>
        <p:spPr>
          <a:xfrm>
            <a:off x="226077" y="357800"/>
            <a:ext cx="2808000" cy="1828186"/>
          </a:xfrm>
          <a:prstGeom prst="rect">
            <a:avLst/>
          </a:prstGeom>
        </p:spPr>
        <p:txBody>
          <a:bodyPr lIns="91425" tIns="91425" rIns="91425" bIns="91425" anchor="b" anchorCtr="0">
            <a:noAutofit/>
          </a:bodyPr>
          <a:lstStyle/>
          <a:p>
            <a:r>
              <a:rPr lang="en-US" sz="2800" dirty="0" smtClean="0"/>
              <a:t/>
            </a:r>
            <a:br>
              <a:rPr lang="en-US" sz="2800" dirty="0" smtClean="0"/>
            </a:br>
            <a:r>
              <a:rPr lang="en-US" sz="2800" dirty="0"/>
              <a:t/>
            </a:r>
            <a:br>
              <a:rPr lang="en-US" sz="2800" dirty="0"/>
            </a:br>
            <a:r>
              <a:rPr lang="en-US" sz="2800" dirty="0" smtClean="0"/>
              <a:t>Spring 5 </a:t>
            </a:r>
            <a:r>
              <a:rPr lang="en-US" sz="2800" dirty="0" err="1" smtClean="0"/>
              <a:t>WebFlux</a:t>
            </a:r>
            <a:r>
              <a:rPr lang="en-US" sz="2800" dirty="0" smtClean="0"/>
              <a:t> and Reactive </a:t>
            </a:r>
            <a:r>
              <a:rPr lang="en-US" sz="2800" dirty="0" err="1" smtClean="0"/>
              <a:t>WebSocket</a:t>
            </a:r>
            <a:r>
              <a:rPr lang="en-US" sz="2800" dirty="0" smtClean="0"/>
              <a:t> Classes</a:t>
            </a:r>
            <a:endParaRPr lang="en" sz="2800" dirty="0"/>
          </a:p>
        </p:txBody>
      </p:sp>
      <p:sp>
        <p:nvSpPr>
          <p:cNvPr id="20" name="Shape 135"/>
          <p:cNvSpPr txBox="1">
            <a:spLocks noGrp="1"/>
          </p:cNvSpPr>
          <p:nvPr>
            <p:ph type="body" idx="4294967295"/>
          </p:nvPr>
        </p:nvSpPr>
        <p:spPr>
          <a:xfrm>
            <a:off x="3549826" y="357800"/>
            <a:ext cx="5594173" cy="4565892"/>
          </a:xfrm>
          <a:prstGeom prst="rect">
            <a:avLst/>
          </a:prstGeom>
        </p:spPr>
        <p:txBody>
          <a:bodyPr lIns="91425" tIns="91425" rIns="91425" bIns="91425" anchor="t" anchorCtr="0">
            <a:noAutofit/>
          </a:bodyPr>
          <a:lstStyle/>
          <a:p>
            <a:pPr marL="457200" indent="-355600">
              <a:buClr>
                <a:srgbClr val="434343"/>
              </a:buClr>
              <a:buFont typeface="Calibri"/>
              <a:buChar char="●"/>
            </a:pPr>
            <a:r>
              <a:rPr lang="en-US" sz="2000" b="1" dirty="0" err="1" smtClean="0">
                <a:solidFill>
                  <a:schemeClr val="bg2"/>
                </a:solidFill>
              </a:rPr>
              <a:t>WebSocketHandlerAdapter</a:t>
            </a:r>
            <a:r>
              <a:rPr lang="en-US" sz="2000" dirty="0" smtClean="0">
                <a:solidFill>
                  <a:schemeClr val="bg2"/>
                </a:solidFill>
              </a:rPr>
              <a:t> </a:t>
            </a:r>
            <a:r>
              <a:rPr lang="en-US" sz="2000" dirty="0">
                <a:solidFill>
                  <a:schemeClr val="bg2"/>
                </a:solidFill>
              </a:rPr>
              <a:t>handle </a:t>
            </a:r>
            <a:r>
              <a:rPr lang="en-US" sz="2000" dirty="0" smtClean="0">
                <a:solidFill>
                  <a:schemeClr val="bg2"/>
                </a:solidFill>
              </a:rPr>
              <a:t>the </a:t>
            </a:r>
            <a:r>
              <a:rPr lang="en-US" sz="2000" dirty="0">
                <a:solidFill>
                  <a:schemeClr val="bg2"/>
                </a:solidFill>
              </a:rPr>
              <a:t>incoming requests by delegating </a:t>
            </a:r>
            <a:r>
              <a:rPr lang="en-US" sz="2000" dirty="0" smtClean="0">
                <a:solidFill>
                  <a:schemeClr val="bg2"/>
                </a:solidFill>
              </a:rPr>
              <a:t>them to </a:t>
            </a:r>
            <a:r>
              <a:rPr lang="en-US" sz="2000" dirty="0">
                <a:solidFill>
                  <a:schemeClr val="bg2"/>
                </a:solidFill>
              </a:rPr>
              <a:t>the configured </a:t>
            </a:r>
            <a:r>
              <a:rPr lang="en-US" sz="2000" dirty="0" err="1" smtClean="0">
                <a:solidFill>
                  <a:schemeClr val="bg2"/>
                </a:solidFill>
              </a:rPr>
              <a:t>WebSocketService</a:t>
            </a:r>
            <a:r>
              <a:rPr lang="en-US" sz="2000" dirty="0" smtClean="0">
                <a:solidFill>
                  <a:schemeClr val="bg2"/>
                </a:solidFill>
              </a:rPr>
              <a:t>.</a:t>
            </a:r>
            <a:endParaRPr lang="en-US" sz="2000" dirty="0">
              <a:solidFill>
                <a:schemeClr val="bg2"/>
              </a:solidFill>
            </a:endParaRPr>
          </a:p>
          <a:p>
            <a:pPr marL="457200" indent="-355600">
              <a:buClr>
                <a:srgbClr val="434343"/>
              </a:buClr>
              <a:buFont typeface="Calibri"/>
              <a:buChar char="●"/>
            </a:pPr>
            <a:r>
              <a:rPr lang="en-US" sz="2000" b="1" dirty="0" err="1">
                <a:solidFill>
                  <a:schemeClr val="bg2"/>
                </a:solidFill>
              </a:rPr>
              <a:t>WebSocketHandler</a:t>
            </a:r>
            <a:r>
              <a:rPr lang="en-US" sz="2000" dirty="0">
                <a:solidFill>
                  <a:schemeClr val="bg2"/>
                </a:solidFill>
              </a:rPr>
              <a:t> is responsible to handle </a:t>
            </a:r>
            <a:r>
              <a:rPr lang="en-US" sz="2000" dirty="0" err="1">
                <a:solidFill>
                  <a:schemeClr val="bg2"/>
                </a:solidFill>
              </a:rPr>
              <a:t>WebSocket</a:t>
            </a:r>
            <a:r>
              <a:rPr lang="en-US" sz="2000" dirty="0">
                <a:solidFill>
                  <a:schemeClr val="bg2"/>
                </a:solidFill>
              </a:rPr>
              <a:t> </a:t>
            </a:r>
            <a:r>
              <a:rPr lang="en-US" sz="2000" dirty="0" smtClean="0">
                <a:solidFill>
                  <a:schemeClr val="bg2"/>
                </a:solidFill>
              </a:rPr>
              <a:t>sessions.</a:t>
            </a:r>
            <a:endParaRPr lang="en-US" sz="2000" dirty="0">
              <a:solidFill>
                <a:schemeClr val="bg2"/>
              </a:solidFill>
            </a:endParaRPr>
          </a:p>
          <a:p>
            <a:pPr marL="457200" indent="-355600">
              <a:buClr>
                <a:srgbClr val="434343"/>
              </a:buClr>
              <a:buFont typeface="Calibri"/>
              <a:buChar char="●"/>
            </a:pPr>
            <a:r>
              <a:rPr lang="en-US" sz="2000" b="1" dirty="0" err="1">
                <a:solidFill>
                  <a:schemeClr val="bg2"/>
                </a:solidFill>
              </a:rPr>
              <a:t>WebSocketClient</a:t>
            </a:r>
            <a:r>
              <a:rPr lang="en-US" sz="2000" dirty="0">
                <a:solidFill>
                  <a:schemeClr val="bg2"/>
                </a:solidFill>
              </a:rPr>
              <a:t> </a:t>
            </a:r>
            <a:r>
              <a:rPr lang="en-US" sz="2000" dirty="0" smtClean="0">
                <a:solidFill>
                  <a:schemeClr val="bg2"/>
                </a:solidFill>
              </a:rPr>
              <a:t>can </a:t>
            </a:r>
            <a:r>
              <a:rPr lang="en-US" sz="2000" dirty="0">
                <a:solidFill>
                  <a:schemeClr val="bg2"/>
                </a:solidFill>
              </a:rPr>
              <a:t>be used to test your </a:t>
            </a:r>
            <a:r>
              <a:rPr lang="en-US" sz="2000" dirty="0" err="1">
                <a:solidFill>
                  <a:schemeClr val="bg2"/>
                </a:solidFill>
              </a:rPr>
              <a:t>WebSocket</a:t>
            </a:r>
            <a:r>
              <a:rPr lang="en-US" sz="2000" dirty="0">
                <a:solidFill>
                  <a:schemeClr val="bg2"/>
                </a:solidFill>
              </a:rPr>
              <a:t> </a:t>
            </a:r>
            <a:r>
              <a:rPr lang="en-US" sz="2000" dirty="0" smtClean="0">
                <a:solidFill>
                  <a:schemeClr val="bg2"/>
                </a:solidFill>
              </a:rPr>
              <a:t>endpoints.</a:t>
            </a:r>
            <a:endParaRPr lang="en-US" sz="2000" dirty="0">
              <a:solidFill>
                <a:schemeClr val="bg2"/>
              </a:solidFill>
            </a:endParaRPr>
          </a:p>
          <a:p>
            <a:r>
              <a:rPr lang="en-US" sz="2000" dirty="0"/>
              <a:t/>
            </a:r>
            <a:br>
              <a:rPr lang="en-US" sz="2000" dirty="0"/>
            </a:br>
            <a:endParaRPr lang="en-US" sz="2000" dirty="0"/>
          </a:p>
          <a:p>
            <a:pPr marL="457200" indent="-355600">
              <a:buClr>
                <a:srgbClr val="434343"/>
              </a:buClr>
              <a:buFont typeface="Calibri"/>
              <a:buChar char="●"/>
            </a:pPr>
            <a:endParaRPr lang="en-US" sz="2000" dirty="0">
              <a:solidFill>
                <a:schemeClr val="bg2"/>
              </a:solidFill>
            </a:endParaRPr>
          </a:p>
        </p:txBody>
      </p:sp>
    </p:spTree>
    <p:extLst>
      <p:ext uri="{BB962C8B-B14F-4D97-AF65-F5344CB8AC3E}">
        <p14:creationId xmlns:p14="http://schemas.microsoft.com/office/powerpoint/2010/main" val="137314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anim calcmode="lin" valueType="num">
                                      <p:cBhvr additive="base">
                                        <p:cTn id="19"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0"/>
          <p:cNvSpPr txBox="1">
            <a:spLocks/>
          </p:cNvSpPr>
          <p:nvPr/>
        </p:nvSpPr>
        <p:spPr>
          <a:xfrm>
            <a:off x="1595400" y="3273925"/>
            <a:ext cx="5953200" cy="1300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800" dirty="0" smtClean="0">
                <a:solidFill>
                  <a:srgbClr val="F3F3F3"/>
                </a:solidFill>
                <a:latin typeface="Calibri"/>
                <a:ea typeface="Calibri"/>
                <a:cs typeface="Calibri"/>
                <a:sym typeface="Calibri"/>
              </a:rPr>
              <a:t>Notification Server</a:t>
            </a:r>
            <a:endParaRPr lang="en" dirty="0"/>
          </a:p>
        </p:txBody>
      </p:sp>
      <p:sp>
        <p:nvSpPr>
          <p:cNvPr id="3" name="Shape 171"/>
          <p:cNvSpPr txBox="1">
            <a:spLocks/>
          </p:cNvSpPr>
          <p:nvPr/>
        </p:nvSpPr>
        <p:spPr>
          <a:xfrm>
            <a:off x="460950" y="1248300"/>
            <a:ext cx="8222100" cy="19635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F3F3F3"/>
              </a:buClr>
              <a:buSzPct val="100000"/>
            </a:pPr>
            <a:r>
              <a:rPr lang="en-US" sz="12000" dirty="0" smtClean="0">
                <a:solidFill>
                  <a:srgbClr val="F3F3F3"/>
                </a:solidFill>
                <a:latin typeface="Calibri"/>
                <a:ea typeface="Calibri"/>
                <a:cs typeface="Calibri"/>
                <a:sym typeface="Calibri"/>
              </a:rPr>
              <a:t>Example</a:t>
            </a:r>
            <a:endParaRPr lang="en" sz="12000" dirty="0">
              <a:solidFill>
                <a:srgbClr val="F3F3F3"/>
              </a:solidFill>
              <a:latin typeface="Calibri"/>
              <a:ea typeface="Calibri"/>
              <a:cs typeface="Calibri"/>
              <a:sym typeface="Calibri"/>
            </a:endParaRPr>
          </a:p>
        </p:txBody>
      </p:sp>
    </p:spTree>
    <p:extLst>
      <p:ext uri="{BB962C8B-B14F-4D97-AF65-F5344CB8AC3E}">
        <p14:creationId xmlns:p14="http://schemas.microsoft.com/office/powerpoint/2010/main" val="20054106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1"/>
          <p:cNvSpPr txBox="1">
            <a:spLocks/>
          </p:cNvSpPr>
          <p:nvPr/>
        </p:nvSpPr>
        <p:spPr>
          <a:xfrm>
            <a:off x="460950" y="1248300"/>
            <a:ext cx="8222100" cy="19635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F3F3F3"/>
              </a:buClr>
              <a:buSzPct val="100000"/>
            </a:pPr>
            <a:r>
              <a:rPr lang="en-US" sz="12000" dirty="0" smtClean="0">
                <a:solidFill>
                  <a:srgbClr val="F3F3F3"/>
                </a:solidFill>
                <a:latin typeface="Calibri"/>
                <a:ea typeface="Calibri"/>
                <a:cs typeface="Calibri"/>
                <a:sym typeface="Calibri"/>
              </a:rPr>
              <a:t>Example</a:t>
            </a:r>
            <a:endParaRPr lang="en" sz="12000" dirty="0">
              <a:solidFill>
                <a:srgbClr val="F3F3F3"/>
              </a:solidFill>
              <a:latin typeface="Calibri"/>
              <a:ea typeface="Calibri"/>
              <a:cs typeface="Calibri"/>
              <a:sym typeface="Calibri"/>
            </a:endParaRPr>
          </a:p>
        </p:txBody>
      </p:sp>
      <p:sp>
        <p:nvSpPr>
          <p:cNvPr id="3" name="Shape 170"/>
          <p:cNvSpPr txBox="1">
            <a:spLocks/>
          </p:cNvSpPr>
          <p:nvPr/>
        </p:nvSpPr>
        <p:spPr>
          <a:xfrm>
            <a:off x="1595400" y="3273925"/>
            <a:ext cx="5953200" cy="1300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800" dirty="0">
                <a:solidFill>
                  <a:srgbClr val="F3F3F3"/>
                </a:solidFill>
                <a:latin typeface="Calibri"/>
                <a:ea typeface="Calibri"/>
                <a:cs typeface="Calibri"/>
                <a:sym typeface="Calibri"/>
              </a:rPr>
              <a:t>Notification </a:t>
            </a:r>
            <a:r>
              <a:rPr lang="en-US" sz="1800" dirty="0" smtClean="0">
                <a:solidFill>
                  <a:srgbClr val="F3F3F3"/>
                </a:solidFill>
                <a:latin typeface="Calibri"/>
                <a:ea typeface="Calibri"/>
                <a:cs typeface="Calibri"/>
                <a:sym typeface="Calibri"/>
              </a:rPr>
              <a:t>Client</a:t>
            </a:r>
            <a:endParaRPr lang="en" sz="1800" dirty="0"/>
          </a:p>
        </p:txBody>
      </p:sp>
    </p:spTree>
    <p:extLst>
      <p:ext uri="{BB962C8B-B14F-4D97-AF65-F5344CB8AC3E}">
        <p14:creationId xmlns:p14="http://schemas.microsoft.com/office/powerpoint/2010/main" val="417947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4570050" y="564750"/>
            <a:ext cx="4459650" cy="4014000"/>
          </a:xfrm>
          <a:prstGeom prst="rect">
            <a:avLst/>
          </a:prstGeom>
        </p:spPr>
        <p:txBody>
          <a:bodyPr lIns="91425" tIns="91425" rIns="91425" bIns="91425" anchor="ctr" anchorCtr="0">
            <a:noAutofit/>
          </a:bodyPr>
          <a:lstStyle/>
          <a:p>
            <a:pPr>
              <a:spcAft>
                <a:spcPts val="1000"/>
              </a:spcAft>
            </a:pPr>
            <a:r>
              <a:rPr lang="en-US" sz="2200" b="1" dirty="0" smtClean="0">
                <a:solidFill>
                  <a:schemeClr val="accent4"/>
                </a:solidFill>
              </a:rPr>
              <a:t>We saw…</a:t>
            </a:r>
            <a:endParaRPr lang="en-US" sz="2200" b="1" dirty="0">
              <a:solidFill>
                <a:schemeClr val="accent4"/>
              </a:solidFill>
            </a:endParaRPr>
          </a:p>
          <a:p>
            <a:pPr marL="342900" indent="-342900">
              <a:spcAft>
                <a:spcPts val="1000"/>
              </a:spcAft>
              <a:buFont typeface="Arial" charset="0"/>
              <a:buChar char="•"/>
            </a:pPr>
            <a:endParaRPr lang="en-US" sz="2200" b="1" dirty="0">
              <a:solidFill>
                <a:schemeClr val="accent4"/>
              </a:solidFill>
            </a:endParaRPr>
          </a:p>
          <a:p>
            <a:pPr marL="342900" indent="-342900">
              <a:spcAft>
                <a:spcPts val="1000"/>
              </a:spcAft>
              <a:buFont typeface="Arial" charset="0"/>
              <a:buChar char="•"/>
            </a:pPr>
            <a:r>
              <a:rPr lang="en-US" sz="2200" b="1" dirty="0" smtClean="0">
                <a:solidFill>
                  <a:schemeClr val="accent4"/>
                </a:solidFill>
              </a:rPr>
              <a:t>What </a:t>
            </a:r>
            <a:r>
              <a:rPr lang="en-US" sz="2200" b="1" dirty="0">
                <a:solidFill>
                  <a:schemeClr val="accent4"/>
                </a:solidFill>
              </a:rPr>
              <a:t>is </a:t>
            </a:r>
            <a:r>
              <a:rPr lang="en-US" sz="2200" b="1" dirty="0" err="1">
                <a:solidFill>
                  <a:schemeClr val="accent4"/>
                </a:solidFill>
              </a:rPr>
              <a:t>WebSocket</a:t>
            </a:r>
            <a:endParaRPr lang="en-US" sz="2200" b="1" dirty="0">
              <a:solidFill>
                <a:schemeClr val="accent4"/>
              </a:solidFill>
            </a:endParaRPr>
          </a:p>
          <a:p>
            <a:pPr marL="342900" indent="-342900">
              <a:spcAft>
                <a:spcPts val="1000"/>
              </a:spcAft>
              <a:buFont typeface="Arial" charset="0"/>
              <a:buChar char="•"/>
            </a:pPr>
            <a:r>
              <a:rPr lang="en-US" sz="2200" b="1" dirty="0">
                <a:solidFill>
                  <a:schemeClr val="accent4"/>
                </a:solidFill>
              </a:rPr>
              <a:t>Spring 5 </a:t>
            </a:r>
            <a:r>
              <a:rPr lang="en-US" sz="2200" b="1" dirty="0" err="1">
                <a:solidFill>
                  <a:schemeClr val="accent4"/>
                </a:solidFill>
              </a:rPr>
              <a:t>WebFlux</a:t>
            </a:r>
            <a:r>
              <a:rPr lang="en-US" sz="2200" b="1" dirty="0">
                <a:solidFill>
                  <a:schemeClr val="accent4"/>
                </a:solidFill>
              </a:rPr>
              <a:t> and Reactive </a:t>
            </a:r>
            <a:r>
              <a:rPr lang="en-US" sz="2200" b="1" dirty="0" err="1">
                <a:solidFill>
                  <a:schemeClr val="accent4"/>
                </a:solidFill>
              </a:rPr>
              <a:t>WebSocket</a:t>
            </a:r>
            <a:endParaRPr lang="en-US" sz="2200" b="1" dirty="0">
              <a:solidFill>
                <a:schemeClr val="accent4"/>
              </a:solidFill>
            </a:endParaRPr>
          </a:p>
          <a:p>
            <a:pPr marL="342900" indent="-342900">
              <a:spcAft>
                <a:spcPts val="1000"/>
              </a:spcAft>
              <a:buFont typeface="Arial" charset="0"/>
              <a:buChar char="•"/>
            </a:pPr>
            <a:r>
              <a:rPr lang="en-US" sz="2200" b="1" dirty="0">
                <a:solidFill>
                  <a:schemeClr val="accent4"/>
                </a:solidFill>
              </a:rPr>
              <a:t>How to create a Notification server using Spring 5 </a:t>
            </a:r>
            <a:r>
              <a:rPr lang="en-US" sz="2200" b="1" dirty="0" err="1">
                <a:solidFill>
                  <a:schemeClr val="accent4"/>
                </a:solidFill>
              </a:rPr>
              <a:t>WebFlux</a:t>
            </a:r>
            <a:r>
              <a:rPr lang="en-US" sz="2200" b="1" dirty="0">
                <a:solidFill>
                  <a:schemeClr val="accent4"/>
                </a:solidFill>
              </a:rPr>
              <a:t> </a:t>
            </a:r>
          </a:p>
          <a:p>
            <a:pPr marL="342900" indent="-342900">
              <a:spcAft>
                <a:spcPts val="1000"/>
              </a:spcAft>
              <a:buFont typeface="Arial" charset="0"/>
              <a:buChar char="•"/>
            </a:pPr>
            <a:r>
              <a:rPr lang="en-US" sz="2200" b="1" dirty="0">
                <a:solidFill>
                  <a:schemeClr val="accent4"/>
                </a:solidFill>
              </a:rPr>
              <a:t>How to create a Notification client using Spring 5 </a:t>
            </a:r>
            <a:r>
              <a:rPr lang="en-US" sz="2200" b="1" dirty="0" err="1">
                <a:solidFill>
                  <a:schemeClr val="accent4"/>
                </a:solidFill>
              </a:rPr>
              <a:t>WebFlux</a:t>
            </a:r>
            <a:r>
              <a:rPr lang="en-US" sz="2200" b="1" dirty="0">
                <a:solidFill>
                  <a:schemeClr val="accent4"/>
                </a:solidFill>
              </a:rPr>
              <a:t> </a:t>
            </a:r>
          </a:p>
        </p:txBody>
      </p:sp>
      <p:sp>
        <p:nvSpPr>
          <p:cNvPr id="195" name="Shape 195"/>
          <p:cNvSpPr txBox="1">
            <a:spLocks noGrp="1"/>
          </p:cNvSpPr>
          <p:nvPr>
            <p:ph type="title"/>
          </p:nvPr>
        </p:nvSpPr>
        <p:spPr>
          <a:xfrm>
            <a:off x="460950" y="2065350"/>
            <a:ext cx="4106100" cy="1012800"/>
          </a:xfrm>
          <a:prstGeom prst="rect">
            <a:avLst/>
          </a:prstGeom>
        </p:spPr>
        <p:txBody>
          <a:bodyPr lIns="91425" tIns="91425" rIns="91425" bIns="91425" anchor="ctr" anchorCtr="0">
            <a:noAutofit/>
          </a:bodyPr>
          <a:lstStyle/>
          <a:p>
            <a:pPr lvl="0">
              <a:spcBef>
                <a:spcPts val="0"/>
              </a:spcBef>
              <a:buNone/>
            </a:pPr>
            <a:r>
              <a:rPr lang="en"/>
              <a:t>Summary</a:t>
            </a:r>
          </a:p>
        </p:txBody>
      </p:sp>
    </p:spTree>
    <p:extLst>
      <p:ext uri="{BB962C8B-B14F-4D97-AF65-F5344CB8AC3E}">
        <p14:creationId xmlns:p14="http://schemas.microsoft.com/office/powerpoint/2010/main" val="1733158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4">
                                            <p:txEl>
                                              <p:pRg st="2" end="2"/>
                                            </p:txEl>
                                          </p:spTgt>
                                        </p:tgtEl>
                                        <p:attrNameLst>
                                          <p:attrName>style.visibility</p:attrName>
                                        </p:attrNameLst>
                                      </p:cBhvr>
                                      <p:to>
                                        <p:strVal val="visible"/>
                                      </p:to>
                                    </p:set>
                                    <p:anim calcmode="lin" valueType="num">
                                      <p:cBhvr additive="base">
                                        <p:cTn id="7" dur="500" fill="hold"/>
                                        <p:tgtEl>
                                          <p:spTgt spid="194">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9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94">
                                            <p:txEl>
                                              <p:pRg st="3" end="3"/>
                                            </p:txEl>
                                          </p:spTgt>
                                        </p:tgtEl>
                                        <p:attrNameLst>
                                          <p:attrName>style.visibility</p:attrName>
                                        </p:attrNameLst>
                                      </p:cBhvr>
                                      <p:to>
                                        <p:strVal val="visible"/>
                                      </p:to>
                                    </p:set>
                                    <p:anim calcmode="lin" valueType="num">
                                      <p:cBhvr additive="base">
                                        <p:cTn id="13" dur="500" fill="hold"/>
                                        <p:tgtEl>
                                          <p:spTgt spid="194">
                                            <p:txEl>
                                              <p:pRg st="3" end="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9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94">
                                            <p:txEl>
                                              <p:pRg st="4" end="4"/>
                                            </p:txEl>
                                          </p:spTgt>
                                        </p:tgtEl>
                                        <p:attrNameLst>
                                          <p:attrName>style.visibility</p:attrName>
                                        </p:attrNameLst>
                                      </p:cBhvr>
                                      <p:to>
                                        <p:strVal val="visible"/>
                                      </p:to>
                                    </p:set>
                                    <p:anim calcmode="lin" valueType="num">
                                      <p:cBhvr additive="base">
                                        <p:cTn id="19" dur="500" fill="hold"/>
                                        <p:tgtEl>
                                          <p:spTgt spid="194">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9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94">
                                            <p:txEl>
                                              <p:pRg st="5" end="5"/>
                                            </p:txEl>
                                          </p:spTgt>
                                        </p:tgtEl>
                                        <p:attrNameLst>
                                          <p:attrName>style.visibility</p:attrName>
                                        </p:attrNameLst>
                                      </p:cBhvr>
                                      <p:to>
                                        <p:strVal val="visible"/>
                                      </p:to>
                                    </p:set>
                                    <p:anim calcmode="lin" valueType="num">
                                      <p:cBhvr additive="base">
                                        <p:cTn id="25" dur="500" fill="hold"/>
                                        <p:tgtEl>
                                          <p:spTgt spid="194">
                                            <p:txEl>
                                              <p:pRg st="5" end="5"/>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94">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Shape 200"/>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smtClean="0"/>
              <a:t>Next </a:t>
            </a:r>
            <a:r>
              <a:rPr lang="en-US" dirty="0" smtClean="0"/>
              <a:t>Video</a:t>
            </a:r>
            <a:endParaRPr lang="en" dirty="0"/>
          </a:p>
        </p:txBody>
      </p:sp>
      <p:sp>
        <p:nvSpPr>
          <p:cNvPr id="201" name="Shape 201"/>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r>
              <a:rPr lang="en-US" dirty="0"/>
              <a:t>Spring </a:t>
            </a:r>
            <a:r>
              <a:rPr lang="en-US" dirty="0" smtClean="0"/>
              <a:t>Unit </a:t>
            </a:r>
            <a:r>
              <a:rPr lang="en-US" dirty="0"/>
              <a:t>tests</a:t>
            </a:r>
            <a:endParaRPr lang="en" dirty="0"/>
          </a:p>
        </p:txBody>
      </p:sp>
    </p:spTree>
    <p:extLst>
      <p:ext uri="{BB962C8B-B14F-4D97-AF65-F5344CB8AC3E}">
        <p14:creationId xmlns:p14="http://schemas.microsoft.com/office/powerpoint/2010/main" val="899753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r>
              <a:rPr lang="en" dirty="0" smtClean="0"/>
              <a:t>In this Section, we are going to take a look at…</a:t>
            </a:r>
            <a:endParaRPr lang="en" dirty="0">
              <a:latin typeface="Calibri"/>
              <a:ea typeface="Calibri"/>
              <a:cs typeface="Calibri"/>
              <a:sym typeface="Calibri"/>
            </a:endParaRPr>
          </a:p>
        </p:txBody>
      </p:sp>
      <p:sp>
        <p:nvSpPr>
          <p:cNvPr id="124" name="Shape 124"/>
          <p:cNvSpPr txBox="1">
            <a:spLocks noGrp="1"/>
          </p:cNvSpPr>
          <p:nvPr>
            <p:ph type="body" idx="1"/>
          </p:nvPr>
        </p:nvSpPr>
        <p:spPr>
          <a:xfrm>
            <a:off x="471900" y="1919075"/>
            <a:ext cx="5882008" cy="2710199"/>
          </a:xfrm>
          <a:prstGeom prst="rect">
            <a:avLst/>
          </a:prstGeom>
        </p:spPr>
        <p:txBody>
          <a:bodyPr lIns="91425" tIns="91425" rIns="91425" bIns="91425" anchor="t" anchorCtr="0">
            <a:noAutofit/>
          </a:bodyPr>
          <a:lstStyle/>
          <a:p>
            <a:pPr marL="457200" indent="-355600">
              <a:buFont typeface="Calibri"/>
              <a:buChar char="●"/>
            </a:pPr>
            <a:r>
              <a:rPr lang="en-US" dirty="0"/>
              <a:t>Spring Boot 2.0 based on Spring 5 - 10 min </a:t>
            </a:r>
          </a:p>
          <a:p>
            <a:pPr marL="457200" indent="-355600">
              <a:buFont typeface="Calibri"/>
              <a:buChar char="●"/>
            </a:pPr>
            <a:r>
              <a:rPr lang="en-US" dirty="0" smtClean="0"/>
              <a:t>Spring </a:t>
            </a:r>
            <a:r>
              <a:rPr lang="en-US" dirty="0" err="1"/>
              <a:t>WebSocket</a:t>
            </a:r>
            <a:r>
              <a:rPr lang="en-US" dirty="0"/>
              <a:t> - 10 min</a:t>
            </a:r>
          </a:p>
          <a:p>
            <a:pPr marL="457200" indent="-355600">
              <a:buFont typeface="Calibri"/>
              <a:buChar char="●"/>
            </a:pPr>
            <a:r>
              <a:rPr lang="en-US" dirty="0" smtClean="0"/>
              <a:t>Spring </a:t>
            </a:r>
            <a:r>
              <a:rPr lang="en-US" dirty="0"/>
              <a:t>Unit tests - 10 min</a:t>
            </a:r>
          </a:p>
          <a:p>
            <a:pPr marL="457200" indent="-355600">
              <a:buFont typeface="Calibri"/>
              <a:buChar char="●"/>
            </a:pPr>
            <a:endParaRPr lang="en-US" dirty="0"/>
          </a:p>
        </p:txBody>
      </p:sp>
    </p:spTree>
    <p:extLst>
      <p:ext uri="{BB962C8B-B14F-4D97-AF65-F5344CB8AC3E}">
        <p14:creationId xmlns:p14="http://schemas.microsoft.com/office/powerpoint/2010/main" val="54711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 calcmode="lin" valueType="num">
                                      <p:cBhvr additive="base">
                                        <p:cTn id="7" dur="500" fill="hold"/>
                                        <p:tgtEl>
                                          <p:spTgt spid="1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24">
                                            <p:txEl>
                                              <p:pRg st="1" end="1"/>
                                            </p:txEl>
                                          </p:spTgt>
                                        </p:tgtEl>
                                        <p:attrNameLst>
                                          <p:attrName>style.visibility</p:attrName>
                                        </p:attrNameLst>
                                      </p:cBhvr>
                                      <p:to>
                                        <p:strVal val="visible"/>
                                      </p:to>
                                    </p:set>
                                    <p:anim calcmode="lin" valueType="num">
                                      <p:cBhvr additive="base">
                                        <p:cTn id="13" dur="500" fill="hold"/>
                                        <p:tgtEl>
                                          <p:spTgt spid="12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4">
                                            <p:txEl>
                                              <p:pRg st="2" end="2"/>
                                            </p:txEl>
                                          </p:spTgt>
                                        </p:tgtEl>
                                        <p:attrNameLst>
                                          <p:attrName>style.visibility</p:attrName>
                                        </p:attrNameLst>
                                      </p:cBhvr>
                                      <p:to>
                                        <p:strVal val="visible"/>
                                      </p:to>
                                    </p:set>
                                    <p:anim calcmode="lin" valueType="num">
                                      <p:cBhvr additive="base">
                                        <p:cTn id="19" dur="500" fill="hold"/>
                                        <p:tgtEl>
                                          <p:spTgt spid="12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2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US" sz="4400" dirty="0"/>
              <a:t>Spring Unit tests</a:t>
            </a:r>
            <a:endParaRPr lang="en" sz="42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Video 2.3</a:t>
            </a:r>
            <a:endParaRPr lang="en" dirty="0"/>
          </a:p>
        </p:txBody>
      </p:sp>
    </p:spTree>
    <p:extLst>
      <p:ext uri="{BB962C8B-B14F-4D97-AF65-F5344CB8AC3E}">
        <p14:creationId xmlns:p14="http://schemas.microsoft.com/office/powerpoint/2010/main" val="1675485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 sz="2200" dirty="0"/>
              <a:t>In this </a:t>
            </a:r>
            <a:r>
              <a:rPr lang="en-US" sz="2200" dirty="0"/>
              <a:t>V</a:t>
            </a:r>
            <a:r>
              <a:rPr lang="en-US" sz="2200" dirty="0" smtClean="0"/>
              <a:t>ideo</a:t>
            </a:r>
            <a:r>
              <a:rPr lang="en" sz="2200" dirty="0" smtClean="0"/>
              <a:t>, </a:t>
            </a:r>
            <a:r>
              <a:rPr lang="en" sz="2200" dirty="0"/>
              <a:t>we are going to take a look at…</a:t>
            </a:r>
          </a:p>
        </p:txBody>
      </p:sp>
      <p:sp>
        <p:nvSpPr>
          <p:cNvPr id="135" name="Shape 135"/>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indent="-355600">
              <a:buClr>
                <a:srgbClr val="434343"/>
              </a:buClr>
              <a:buFont typeface="Calibri"/>
              <a:buChar char="●"/>
            </a:pPr>
            <a:r>
              <a:rPr lang="en-US" sz="2000" dirty="0" smtClean="0">
                <a:solidFill>
                  <a:schemeClr val="bg2"/>
                </a:solidFill>
              </a:rPr>
              <a:t>New annotations in </a:t>
            </a:r>
            <a:r>
              <a:rPr lang="en-US" sz="2000" dirty="0">
                <a:solidFill>
                  <a:schemeClr val="bg2"/>
                </a:solidFill>
              </a:rPr>
              <a:t>Junit 5 </a:t>
            </a:r>
            <a:endParaRPr lang="en-US" sz="2000" dirty="0" smtClean="0">
              <a:solidFill>
                <a:schemeClr val="bg2"/>
              </a:solidFill>
            </a:endParaRPr>
          </a:p>
          <a:p>
            <a:pPr marL="457200" indent="-355600">
              <a:buClr>
                <a:srgbClr val="434343"/>
              </a:buClr>
              <a:buFont typeface="Calibri"/>
              <a:buChar char="●"/>
            </a:pPr>
            <a:r>
              <a:rPr lang="en-US" sz="2000" dirty="0" err="1" smtClean="0">
                <a:solidFill>
                  <a:schemeClr val="bg2"/>
                </a:solidFill>
              </a:rPr>
              <a:t>Mockito</a:t>
            </a:r>
            <a:endParaRPr lang="en-US" sz="2000" dirty="0">
              <a:solidFill>
                <a:schemeClr val="bg2"/>
              </a:solidFill>
            </a:endParaRPr>
          </a:p>
          <a:p>
            <a:pPr marL="457200" indent="-355600">
              <a:buClr>
                <a:srgbClr val="434343"/>
              </a:buClr>
              <a:buFont typeface="Calibri"/>
              <a:buChar char="●"/>
            </a:pPr>
            <a:r>
              <a:rPr lang="en-US" sz="2000" dirty="0" smtClean="0">
                <a:solidFill>
                  <a:schemeClr val="bg2"/>
                </a:solidFill>
              </a:rPr>
              <a:t>Spring </a:t>
            </a:r>
            <a:r>
              <a:rPr lang="en-US" sz="2000" dirty="0">
                <a:solidFill>
                  <a:schemeClr val="bg2"/>
                </a:solidFill>
              </a:rPr>
              <a:t>Boot </a:t>
            </a:r>
            <a:r>
              <a:rPr lang="en-US" sz="2000" dirty="0" smtClean="0">
                <a:solidFill>
                  <a:schemeClr val="bg2"/>
                </a:solidFill>
              </a:rPr>
              <a:t>Test Annotations</a:t>
            </a:r>
            <a:endParaRPr lang="en-US" sz="2000" dirty="0" smtClean="0">
              <a:solidFill>
                <a:schemeClr val="bg2"/>
              </a:solidFill>
            </a:endParaRPr>
          </a:p>
          <a:p>
            <a:pPr marL="457200" indent="-355600">
              <a:buClr>
                <a:srgbClr val="434343"/>
              </a:buClr>
              <a:buFont typeface="Calibri"/>
              <a:buChar char="●"/>
            </a:pPr>
            <a:r>
              <a:rPr lang="en-US" sz="2000" dirty="0" smtClean="0">
                <a:solidFill>
                  <a:schemeClr val="bg2"/>
                </a:solidFill>
              </a:rPr>
              <a:t>Examples</a:t>
            </a:r>
            <a:endParaRPr lang="en-US" sz="2000" dirty="0">
              <a:solidFill>
                <a:schemeClr val="bg2"/>
              </a:solidFill>
            </a:endParaRPr>
          </a:p>
          <a:p>
            <a:endParaRPr lang="en-US" sz="2000" dirty="0" smtClean="0"/>
          </a:p>
          <a:p>
            <a:endParaRPr lang="en-US" sz="2000" dirty="0"/>
          </a:p>
          <a:p>
            <a:r>
              <a:rPr lang="en-US" sz="2000" dirty="0"/>
              <a:t/>
            </a:r>
            <a:br>
              <a:rPr lang="en-US" sz="2000" dirty="0"/>
            </a:br>
            <a:endParaRPr lang="en-US" sz="2000" dirty="0">
              <a:solidFill>
                <a:schemeClr val="bg2"/>
              </a:solidFill>
            </a:endParaRPr>
          </a:p>
        </p:txBody>
      </p:sp>
    </p:spTree>
    <p:extLst>
      <p:ext uri="{BB962C8B-B14F-4D97-AF65-F5344CB8AC3E}">
        <p14:creationId xmlns:p14="http://schemas.microsoft.com/office/powerpoint/2010/main" val="156221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
                                            <p:txEl>
                                              <p:pRg st="6" end="6"/>
                                            </p:txEl>
                                          </p:spTgt>
                                        </p:tgtEl>
                                        <p:attrNameLst>
                                          <p:attrName>style.visibility</p:attrName>
                                        </p:attrNameLst>
                                      </p:cBhvr>
                                      <p:to>
                                        <p:strVal val="visible"/>
                                      </p:to>
                                    </p:set>
                                    <p:anim calcmode="lin" valueType="num">
                                      <p:cBhvr additive="base">
                                        <p:cTn id="7" dur="500" fill="hold"/>
                                        <p:tgtEl>
                                          <p:spTgt spid="135">
                                            <p:txEl>
                                              <p:pRg st="6" end="6"/>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5">
                                            <p:txEl>
                                              <p:pRg st="0" end="0"/>
                                            </p:txEl>
                                          </p:spTgt>
                                        </p:tgtEl>
                                        <p:attrNameLst>
                                          <p:attrName>style.visibility</p:attrName>
                                        </p:attrNameLst>
                                      </p:cBhvr>
                                      <p:to>
                                        <p:strVal val="visible"/>
                                      </p:to>
                                    </p:set>
                                    <p:anim calcmode="lin" valueType="num">
                                      <p:cBhvr additive="base">
                                        <p:cTn id="13" dur="500" fill="hold"/>
                                        <p:tgtEl>
                                          <p:spTgt spid="135">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5">
                                            <p:txEl>
                                              <p:pRg st="1" end="1"/>
                                            </p:txEl>
                                          </p:spTgt>
                                        </p:tgtEl>
                                        <p:attrNameLst>
                                          <p:attrName>style.visibility</p:attrName>
                                        </p:attrNameLst>
                                      </p:cBhvr>
                                      <p:to>
                                        <p:strVal val="visible"/>
                                      </p:to>
                                    </p:set>
                                    <p:anim calcmode="lin" valueType="num">
                                      <p:cBhvr additive="base">
                                        <p:cTn id="19" dur="500" fill="hold"/>
                                        <p:tgtEl>
                                          <p:spTgt spid="135">
                                            <p:txEl>
                                              <p:pRg st="1" end="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5">
                                            <p:txEl>
                                              <p:pRg st="2" end="2"/>
                                            </p:txEl>
                                          </p:spTgt>
                                        </p:tgtEl>
                                        <p:attrNameLst>
                                          <p:attrName>style.visibility</p:attrName>
                                        </p:attrNameLst>
                                      </p:cBhvr>
                                      <p:to>
                                        <p:strVal val="visible"/>
                                      </p:to>
                                    </p:set>
                                    <p:anim calcmode="lin" valueType="num">
                                      <p:cBhvr additive="base">
                                        <p:cTn id="25" dur="500" fill="hold"/>
                                        <p:tgtEl>
                                          <p:spTgt spid="135">
                                            <p:txEl>
                                              <p:pRg st="2" end="2"/>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5">
                                            <p:txEl>
                                              <p:pRg st="3" end="3"/>
                                            </p:txEl>
                                          </p:spTgt>
                                        </p:tgtEl>
                                        <p:attrNameLst>
                                          <p:attrName>style.visibility</p:attrName>
                                        </p:attrNameLst>
                                      </p:cBhvr>
                                      <p:to>
                                        <p:strVal val="visible"/>
                                      </p:to>
                                    </p:set>
                                    <p:anim calcmode="lin" valueType="num">
                                      <p:cBhvr additive="base">
                                        <p:cTn id="31" dur="500" fill="hold"/>
                                        <p:tgtEl>
                                          <p:spTgt spid="135">
                                            <p:txEl>
                                              <p:pRg st="3" end="3"/>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r>
              <a:rPr lang="en-US" sz="2200" dirty="0" smtClean="0"/>
              <a:t>New </a:t>
            </a:r>
            <a:r>
              <a:rPr lang="en-US" sz="2200" dirty="0"/>
              <a:t>annotations in Junit 5 </a:t>
            </a:r>
            <a:endParaRPr lang="en" sz="2200" dirty="0"/>
          </a:p>
        </p:txBody>
      </p:sp>
      <p:sp>
        <p:nvSpPr>
          <p:cNvPr id="135" name="Shape 135"/>
          <p:cNvSpPr txBox="1">
            <a:spLocks noGrp="1"/>
          </p:cNvSpPr>
          <p:nvPr>
            <p:ph type="body" idx="4294967295"/>
          </p:nvPr>
        </p:nvSpPr>
        <p:spPr>
          <a:xfrm>
            <a:off x="0" y="742950"/>
            <a:ext cx="9144000" cy="4168825"/>
          </a:xfrm>
          <a:prstGeom prst="rect">
            <a:avLst/>
          </a:prstGeom>
        </p:spPr>
        <p:txBody>
          <a:bodyPr lIns="91425" tIns="91425" rIns="91425" bIns="91425" anchor="t" anchorCtr="0">
            <a:noAutofit/>
          </a:bodyPr>
          <a:lstStyle/>
          <a:p>
            <a:pPr marL="457200" indent="-355600">
              <a:buClr>
                <a:srgbClr val="434343"/>
              </a:buClr>
              <a:buFont typeface="Calibri"/>
              <a:buChar char="●"/>
            </a:pPr>
            <a:r>
              <a:rPr lang="en-US" sz="2000" b="1" dirty="0">
                <a:solidFill>
                  <a:schemeClr val="bg2"/>
                </a:solidFill>
              </a:rPr>
              <a:t>@</a:t>
            </a:r>
            <a:r>
              <a:rPr lang="en-US" sz="2000" b="1" dirty="0" err="1">
                <a:solidFill>
                  <a:schemeClr val="bg2"/>
                </a:solidFill>
              </a:rPr>
              <a:t>TestFactory</a:t>
            </a:r>
            <a:r>
              <a:rPr lang="en-US" sz="2000" b="1" dirty="0">
                <a:solidFill>
                  <a:schemeClr val="bg2"/>
                </a:solidFill>
              </a:rPr>
              <a:t>: </a:t>
            </a:r>
            <a:r>
              <a:rPr lang="en-US" sz="2000" dirty="0" smtClean="0">
                <a:solidFill>
                  <a:schemeClr val="bg2"/>
                </a:solidFill>
              </a:rPr>
              <a:t>Defines </a:t>
            </a:r>
            <a:r>
              <a:rPr lang="en-US" sz="2000" dirty="0">
                <a:solidFill>
                  <a:schemeClr val="bg2"/>
                </a:solidFill>
              </a:rPr>
              <a:t>the tests case dynamically in the runtime.</a:t>
            </a:r>
          </a:p>
          <a:p>
            <a:pPr marL="457200" indent="-355600">
              <a:buClr>
                <a:srgbClr val="434343"/>
              </a:buClr>
              <a:buFont typeface="Calibri"/>
              <a:buChar char="●"/>
            </a:pPr>
            <a:r>
              <a:rPr lang="en-US" sz="2000" b="1" dirty="0">
                <a:solidFill>
                  <a:schemeClr val="bg2"/>
                </a:solidFill>
              </a:rPr>
              <a:t>@</a:t>
            </a:r>
            <a:r>
              <a:rPr lang="en-US" sz="2000" b="1" dirty="0" err="1">
                <a:solidFill>
                  <a:schemeClr val="bg2"/>
                </a:solidFill>
              </a:rPr>
              <a:t>DisplayName</a:t>
            </a:r>
            <a:r>
              <a:rPr lang="en-US" sz="2000" b="1" dirty="0">
                <a:solidFill>
                  <a:schemeClr val="bg2"/>
                </a:solidFill>
              </a:rPr>
              <a:t>:</a:t>
            </a:r>
            <a:r>
              <a:rPr lang="en-US" sz="2000" dirty="0">
                <a:solidFill>
                  <a:schemeClr val="bg2"/>
                </a:solidFill>
              </a:rPr>
              <a:t> </a:t>
            </a:r>
            <a:r>
              <a:rPr lang="en-US" sz="2000" dirty="0" smtClean="0">
                <a:solidFill>
                  <a:schemeClr val="bg2"/>
                </a:solidFill>
              </a:rPr>
              <a:t>Defines </a:t>
            </a:r>
            <a:r>
              <a:rPr lang="en-US" sz="2000" dirty="0">
                <a:solidFill>
                  <a:schemeClr val="bg2"/>
                </a:solidFill>
              </a:rPr>
              <a:t>a custom name for a test .</a:t>
            </a:r>
          </a:p>
          <a:p>
            <a:pPr marL="457200" indent="-355600">
              <a:buClr>
                <a:srgbClr val="434343"/>
              </a:buClr>
              <a:buFont typeface="Calibri"/>
              <a:buChar char="●"/>
            </a:pPr>
            <a:r>
              <a:rPr lang="en-US" sz="2000" b="1" dirty="0">
                <a:solidFill>
                  <a:schemeClr val="bg2"/>
                </a:solidFill>
              </a:rPr>
              <a:t>@</a:t>
            </a:r>
            <a:r>
              <a:rPr lang="en-US" sz="2000" b="1" dirty="0" smtClean="0">
                <a:solidFill>
                  <a:schemeClr val="bg2"/>
                </a:solidFill>
              </a:rPr>
              <a:t>Nested: </a:t>
            </a:r>
            <a:r>
              <a:rPr lang="en-US" sz="2000" dirty="0">
                <a:solidFill>
                  <a:schemeClr val="bg2"/>
                </a:solidFill>
              </a:rPr>
              <a:t>A</a:t>
            </a:r>
            <a:r>
              <a:rPr lang="en-US" sz="2000" dirty="0" smtClean="0">
                <a:solidFill>
                  <a:schemeClr val="bg2"/>
                </a:solidFill>
              </a:rPr>
              <a:t>llows grouping tests in sub units </a:t>
            </a:r>
            <a:r>
              <a:rPr lang="en-US" sz="2000" dirty="0">
                <a:solidFill>
                  <a:schemeClr val="bg2"/>
                </a:solidFill>
              </a:rPr>
              <a:t>that can </a:t>
            </a:r>
            <a:r>
              <a:rPr lang="en-US" sz="2000" dirty="0" smtClean="0">
                <a:solidFill>
                  <a:schemeClr val="bg2"/>
                </a:solidFill>
              </a:rPr>
              <a:t>share </a:t>
            </a:r>
            <a:r>
              <a:rPr lang="en-US" sz="2000" dirty="0">
                <a:solidFill>
                  <a:schemeClr val="bg2"/>
                </a:solidFill>
              </a:rPr>
              <a:t>setup </a:t>
            </a:r>
            <a:r>
              <a:rPr lang="en-US" sz="2000" dirty="0" smtClean="0">
                <a:solidFill>
                  <a:schemeClr val="bg2"/>
                </a:solidFill>
              </a:rPr>
              <a:t>logic.</a:t>
            </a:r>
            <a:endParaRPr lang="en-US" sz="2000" dirty="0">
              <a:solidFill>
                <a:schemeClr val="bg2"/>
              </a:solidFill>
            </a:endParaRPr>
          </a:p>
          <a:p>
            <a:pPr marL="457200" indent="-355600">
              <a:buClr>
                <a:srgbClr val="434343"/>
              </a:buClr>
              <a:buFont typeface="Calibri"/>
              <a:buChar char="●"/>
            </a:pPr>
            <a:r>
              <a:rPr lang="en-US" sz="2000" b="1" dirty="0">
                <a:solidFill>
                  <a:schemeClr val="bg2"/>
                </a:solidFill>
              </a:rPr>
              <a:t>@</a:t>
            </a:r>
            <a:r>
              <a:rPr lang="en-US" sz="2000" b="1" dirty="0" smtClean="0">
                <a:solidFill>
                  <a:schemeClr val="bg2"/>
                </a:solidFill>
              </a:rPr>
              <a:t>Tag: </a:t>
            </a:r>
            <a:r>
              <a:rPr lang="en-US" sz="2000" dirty="0" smtClean="0">
                <a:solidFill>
                  <a:schemeClr val="bg2"/>
                </a:solidFill>
              </a:rPr>
              <a:t>Allows </a:t>
            </a:r>
            <a:r>
              <a:rPr lang="en-US" sz="2000" dirty="0">
                <a:solidFill>
                  <a:schemeClr val="bg2"/>
                </a:solidFill>
              </a:rPr>
              <a:t>filter tests by </a:t>
            </a:r>
            <a:r>
              <a:rPr lang="en-US" sz="2000" dirty="0" smtClean="0">
                <a:solidFill>
                  <a:schemeClr val="bg2"/>
                </a:solidFill>
              </a:rPr>
              <a:t>tag.</a:t>
            </a:r>
            <a:endParaRPr lang="en-US" sz="2000" dirty="0">
              <a:solidFill>
                <a:schemeClr val="bg2"/>
              </a:solidFill>
            </a:endParaRPr>
          </a:p>
          <a:p>
            <a:pPr marL="457200" indent="-355600">
              <a:buClr>
                <a:srgbClr val="434343"/>
              </a:buClr>
              <a:buFont typeface="Calibri"/>
              <a:buChar char="●"/>
            </a:pPr>
            <a:r>
              <a:rPr lang="en-US" sz="2000" b="1" dirty="0">
                <a:solidFill>
                  <a:schemeClr val="bg2"/>
                </a:solidFill>
              </a:rPr>
              <a:t>@</a:t>
            </a:r>
            <a:r>
              <a:rPr lang="en-US" sz="2000" b="1" dirty="0" err="1" smtClean="0">
                <a:solidFill>
                  <a:schemeClr val="bg2"/>
                </a:solidFill>
              </a:rPr>
              <a:t>ExtendWith</a:t>
            </a:r>
            <a:r>
              <a:rPr lang="en-US" sz="2000" b="1" dirty="0" smtClean="0">
                <a:solidFill>
                  <a:schemeClr val="bg2"/>
                </a:solidFill>
              </a:rPr>
              <a:t>:</a:t>
            </a:r>
            <a:r>
              <a:rPr lang="en-US" sz="2000" b="1" dirty="0"/>
              <a:t> </a:t>
            </a:r>
            <a:r>
              <a:rPr lang="en-US" sz="2000" dirty="0">
                <a:solidFill>
                  <a:schemeClr val="bg2"/>
                </a:solidFill>
              </a:rPr>
              <a:t> </a:t>
            </a:r>
            <a:r>
              <a:rPr lang="en-US" sz="2000" dirty="0" smtClean="0">
                <a:solidFill>
                  <a:schemeClr val="bg2"/>
                </a:solidFill>
              </a:rPr>
              <a:t>Extends </a:t>
            </a:r>
            <a:r>
              <a:rPr lang="en-US" sz="2000" dirty="0">
                <a:solidFill>
                  <a:schemeClr val="bg2"/>
                </a:solidFill>
              </a:rPr>
              <a:t>the behavior of test classes or </a:t>
            </a:r>
            <a:r>
              <a:rPr lang="en-US" sz="2000" dirty="0" smtClean="0">
                <a:solidFill>
                  <a:schemeClr val="bg2"/>
                </a:solidFill>
              </a:rPr>
              <a:t>methods.</a:t>
            </a:r>
            <a:endParaRPr lang="en-US" sz="2000" dirty="0">
              <a:solidFill>
                <a:schemeClr val="bg2"/>
              </a:solidFill>
            </a:endParaRPr>
          </a:p>
          <a:p>
            <a:pPr marL="457200" indent="-355600">
              <a:buClr>
                <a:srgbClr val="434343"/>
              </a:buClr>
              <a:buFont typeface="Calibri"/>
              <a:buChar char="●"/>
            </a:pPr>
            <a:r>
              <a:rPr lang="en-US" sz="2000" b="1" dirty="0">
                <a:solidFill>
                  <a:schemeClr val="bg2"/>
                </a:solidFill>
              </a:rPr>
              <a:t>@</a:t>
            </a:r>
            <a:r>
              <a:rPr lang="en-US" sz="2000" b="1" dirty="0" err="1">
                <a:solidFill>
                  <a:schemeClr val="bg2"/>
                </a:solidFill>
              </a:rPr>
              <a:t>BeforeEach</a:t>
            </a:r>
            <a:r>
              <a:rPr lang="en-US" sz="2000" b="1" dirty="0">
                <a:solidFill>
                  <a:schemeClr val="bg2"/>
                </a:solidFill>
              </a:rPr>
              <a:t> - @</a:t>
            </a:r>
            <a:r>
              <a:rPr lang="en-US" sz="2000" b="1" dirty="0" err="1" smtClean="0">
                <a:solidFill>
                  <a:schemeClr val="bg2"/>
                </a:solidFill>
              </a:rPr>
              <a:t>AfterEach</a:t>
            </a:r>
            <a:r>
              <a:rPr lang="en-US" sz="2000" b="1" dirty="0" smtClean="0">
                <a:solidFill>
                  <a:schemeClr val="bg2"/>
                </a:solidFill>
              </a:rPr>
              <a:t>:</a:t>
            </a:r>
            <a:r>
              <a:rPr lang="en-US" sz="2000" dirty="0"/>
              <a:t> </a:t>
            </a:r>
            <a:r>
              <a:rPr lang="en-US" sz="2000" dirty="0">
                <a:solidFill>
                  <a:schemeClr val="bg2"/>
                </a:solidFill>
              </a:rPr>
              <a:t>Run the annotated method before or after each test</a:t>
            </a:r>
          </a:p>
          <a:p>
            <a:pPr marL="457200" indent="-355600">
              <a:buClr>
                <a:srgbClr val="434343"/>
              </a:buClr>
              <a:buFont typeface="Calibri"/>
              <a:buChar char="●"/>
            </a:pPr>
            <a:r>
              <a:rPr lang="en-US" sz="2000" b="1" dirty="0">
                <a:solidFill>
                  <a:schemeClr val="bg2"/>
                </a:solidFill>
              </a:rPr>
              <a:t>@</a:t>
            </a:r>
            <a:r>
              <a:rPr lang="en-US" sz="2000" b="1" dirty="0" err="1">
                <a:solidFill>
                  <a:schemeClr val="bg2"/>
                </a:solidFill>
              </a:rPr>
              <a:t>BeforeAll</a:t>
            </a:r>
            <a:r>
              <a:rPr lang="en-US" sz="2000" b="1" dirty="0">
                <a:solidFill>
                  <a:schemeClr val="bg2"/>
                </a:solidFill>
              </a:rPr>
              <a:t> - @</a:t>
            </a:r>
            <a:r>
              <a:rPr lang="en-US" sz="2000" b="1" dirty="0" err="1" smtClean="0">
                <a:solidFill>
                  <a:schemeClr val="bg2"/>
                </a:solidFill>
              </a:rPr>
              <a:t>AfterAll</a:t>
            </a:r>
            <a:r>
              <a:rPr lang="en-US" sz="2000" b="1" dirty="0" smtClean="0">
                <a:solidFill>
                  <a:schemeClr val="bg2"/>
                </a:solidFill>
              </a:rPr>
              <a:t>:</a:t>
            </a:r>
            <a:r>
              <a:rPr lang="en-US" sz="2000" dirty="0"/>
              <a:t> </a:t>
            </a:r>
            <a:r>
              <a:rPr lang="en-US" sz="2000" dirty="0">
                <a:solidFill>
                  <a:schemeClr val="bg2"/>
                </a:solidFill>
              </a:rPr>
              <a:t>Run the annotated method before or after all of the test</a:t>
            </a:r>
          </a:p>
          <a:p>
            <a:pPr marL="457200" indent="-355600">
              <a:buClr>
                <a:srgbClr val="434343"/>
              </a:buClr>
              <a:buFont typeface="Calibri"/>
              <a:buChar char="●"/>
            </a:pPr>
            <a:r>
              <a:rPr lang="en-US" sz="2000" b="1" dirty="0">
                <a:solidFill>
                  <a:schemeClr val="bg2"/>
                </a:solidFill>
              </a:rPr>
              <a:t>@</a:t>
            </a:r>
            <a:r>
              <a:rPr lang="en-US" sz="2000" b="1" dirty="0" smtClean="0">
                <a:solidFill>
                  <a:schemeClr val="bg2"/>
                </a:solidFill>
              </a:rPr>
              <a:t>Disable: </a:t>
            </a:r>
            <a:r>
              <a:rPr lang="en-US" sz="2000" dirty="0">
                <a:solidFill>
                  <a:schemeClr val="bg2"/>
                </a:solidFill>
              </a:rPr>
              <a:t>Exclude a test class or method</a:t>
            </a:r>
          </a:p>
        </p:txBody>
      </p:sp>
    </p:spTree>
    <p:extLst>
      <p:ext uri="{BB962C8B-B14F-4D97-AF65-F5344CB8AC3E}">
        <p14:creationId xmlns:p14="http://schemas.microsoft.com/office/powerpoint/2010/main" val="1289486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base">
                                        <p:cTn id="7" dur="500" fill="hold"/>
                                        <p:tgtEl>
                                          <p:spTgt spid="1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5">
                                            <p:txEl>
                                              <p:pRg st="1" end="1"/>
                                            </p:txEl>
                                          </p:spTgt>
                                        </p:tgtEl>
                                        <p:attrNameLst>
                                          <p:attrName>style.visibility</p:attrName>
                                        </p:attrNameLst>
                                      </p:cBhvr>
                                      <p:to>
                                        <p:strVal val="visible"/>
                                      </p:to>
                                    </p:set>
                                    <p:anim calcmode="lin" valueType="num">
                                      <p:cBhvr additive="base">
                                        <p:cTn id="13" dur="500" fill="hold"/>
                                        <p:tgtEl>
                                          <p:spTgt spid="1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5">
                                            <p:txEl>
                                              <p:pRg st="2" end="2"/>
                                            </p:txEl>
                                          </p:spTgt>
                                        </p:tgtEl>
                                        <p:attrNameLst>
                                          <p:attrName>style.visibility</p:attrName>
                                        </p:attrNameLst>
                                      </p:cBhvr>
                                      <p:to>
                                        <p:strVal val="visible"/>
                                      </p:to>
                                    </p:set>
                                    <p:anim calcmode="lin" valueType="num">
                                      <p:cBhvr additive="base">
                                        <p:cTn id="19" dur="500" fill="hold"/>
                                        <p:tgtEl>
                                          <p:spTgt spid="1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35">
                                            <p:txEl>
                                              <p:pRg st="3" end="3"/>
                                            </p:txEl>
                                          </p:spTgt>
                                        </p:tgtEl>
                                        <p:attrNameLst>
                                          <p:attrName>style.visibility</p:attrName>
                                        </p:attrNameLst>
                                      </p:cBhvr>
                                      <p:to>
                                        <p:strVal val="visible"/>
                                      </p:to>
                                    </p:set>
                                    <p:anim calcmode="lin" valueType="num">
                                      <p:cBhvr additive="base">
                                        <p:cTn id="25" dur="500" fill="hold"/>
                                        <p:tgtEl>
                                          <p:spTgt spid="135">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3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135">
                                            <p:txEl>
                                              <p:pRg st="4" end="4"/>
                                            </p:txEl>
                                          </p:spTgt>
                                        </p:tgtEl>
                                        <p:attrNameLst>
                                          <p:attrName>style.visibility</p:attrName>
                                        </p:attrNameLst>
                                      </p:cBhvr>
                                      <p:to>
                                        <p:strVal val="visible"/>
                                      </p:to>
                                    </p:set>
                                    <p:anim calcmode="lin" valueType="num">
                                      <p:cBhvr additive="base">
                                        <p:cTn id="31" dur="500" fill="hold"/>
                                        <p:tgtEl>
                                          <p:spTgt spid="135">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nodeType="clickEffect">
                                  <p:stCondLst>
                                    <p:cond delay="0"/>
                                  </p:stCondLst>
                                  <p:childTnLst>
                                    <p:set>
                                      <p:cBhvr>
                                        <p:cTn id="36" dur="1" fill="hold">
                                          <p:stCondLst>
                                            <p:cond delay="0"/>
                                          </p:stCondLst>
                                        </p:cTn>
                                        <p:tgtEl>
                                          <p:spTgt spid="135">
                                            <p:txEl>
                                              <p:pRg st="5" end="5"/>
                                            </p:txEl>
                                          </p:spTgt>
                                        </p:tgtEl>
                                        <p:attrNameLst>
                                          <p:attrName>style.visibility</p:attrName>
                                        </p:attrNameLst>
                                      </p:cBhvr>
                                      <p:to>
                                        <p:strVal val="visible"/>
                                      </p:to>
                                    </p:set>
                                    <p:anim calcmode="lin" valueType="num">
                                      <p:cBhvr additive="base">
                                        <p:cTn id="37" dur="500" fill="hold"/>
                                        <p:tgtEl>
                                          <p:spTgt spid="135">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135">
                                            <p:txEl>
                                              <p:pRg st="6" end="6"/>
                                            </p:txEl>
                                          </p:spTgt>
                                        </p:tgtEl>
                                        <p:attrNameLst>
                                          <p:attrName>style.visibility</p:attrName>
                                        </p:attrNameLst>
                                      </p:cBhvr>
                                      <p:to>
                                        <p:strVal val="visible"/>
                                      </p:to>
                                    </p:set>
                                    <p:anim calcmode="lin" valueType="num">
                                      <p:cBhvr additive="base">
                                        <p:cTn id="43" dur="500" fill="hold"/>
                                        <p:tgtEl>
                                          <p:spTgt spid="135">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nodeType="clickEffect">
                                  <p:stCondLst>
                                    <p:cond delay="0"/>
                                  </p:stCondLst>
                                  <p:childTnLst>
                                    <p:set>
                                      <p:cBhvr>
                                        <p:cTn id="48" dur="1" fill="hold">
                                          <p:stCondLst>
                                            <p:cond delay="0"/>
                                          </p:stCondLst>
                                        </p:cTn>
                                        <p:tgtEl>
                                          <p:spTgt spid="135">
                                            <p:txEl>
                                              <p:pRg st="7" end="7"/>
                                            </p:txEl>
                                          </p:spTgt>
                                        </p:tgtEl>
                                        <p:attrNameLst>
                                          <p:attrName>style.visibility</p:attrName>
                                        </p:attrNameLst>
                                      </p:cBhvr>
                                      <p:to>
                                        <p:strVal val="visible"/>
                                      </p:to>
                                    </p:set>
                                    <p:anim calcmode="lin" valueType="num">
                                      <p:cBhvr additive="base">
                                        <p:cTn id="49" dur="500" fill="hold"/>
                                        <p:tgtEl>
                                          <p:spTgt spid="135">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35">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8" name="Shape 176"/>
          <p:cNvSpPr txBox="1">
            <a:spLocks noGrp="1"/>
          </p:cNvSpPr>
          <p:nvPr>
            <p:ph type="title"/>
          </p:nvPr>
        </p:nvSpPr>
        <p:spPr>
          <a:xfrm>
            <a:off x="100013" y="357802"/>
            <a:ext cx="3171824" cy="542312"/>
          </a:xfrm>
          <a:prstGeom prst="rect">
            <a:avLst/>
          </a:prstGeom>
        </p:spPr>
        <p:txBody>
          <a:bodyPr lIns="91425" tIns="91425" rIns="91425" bIns="91425" anchor="b" anchorCtr="0">
            <a:noAutofit/>
          </a:bodyPr>
          <a:lstStyle/>
          <a:p>
            <a:pPr marL="101600">
              <a:buClr>
                <a:srgbClr val="434343"/>
              </a:buClr>
            </a:pPr>
            <a:r>
              <a:rPr lang="en-US" sz="2800" smtClean="0"/>
              <a:t>Mockito</a:t>
            </a:r>
            <a:endParaRPr lang="en-US" sz="2800" dirty="0"/>
          </a:p>
        </p:txBody>
      </p:sp>
      <p:sp>
        <p:nvSpPr>
          <p:cNvPr id="20" name="Shape 135"/>
          <p:cNvSpPr txBox="1">
            <a:spLocks noGrp="1"/>
          </p:cNvSpPr>
          <p:nvPr>
            <p:ph type="body" idx="4294967295"/>
          </p:nvPr>
        </p:nvSpPr>
        <p:spPr>
          <a:xfrm>
            <a:off x="3549826" y="357800"/>
            <a:ext cx="5594173" cy="4565892"/>
          </a:xfrm>
          <a:prstGeom prst="rect">
            <a:avLst/>
          </a:prstGeom>
        </p:spPr>
        <p:txBody>
          <a:bodyPr lIns="91425" tIns="91425" rIns="91425" bIns="91425" numCol="1" anchor="t" anchorCtr="0">
            <a:noAutofit/>
          </a:bodyPr>
          <a:lstStyle/>
          <a:p>
            <a:pPr marL="457200" indent="-355600">
              <a:buClr>
                <a:srgbClr val="434343"/>
              </a:buClr>
              <a:buFont typeface="Calibri"/>
              <a:buChar char="●"/>
            </a:pPr>
            <a:r>
              <a:rPr lang="en-US" sz="2000" dirty="0" err="1" smtClean="0">
                <a:solidFill>
                  <a:schemeClr val="bg2"/>
                </a:solidFill>
              </a:rPr>
              <a:t>Mockito</a:t>
            </a:r>
            <a:r>
              <a:rPr lang="en-US" sz="2000" dirty="0" smtClean="0">
                <a:solidFill>
                  <a:schemeClr val="bg2"/>
                </a:solidFill>
              </a:rPr>
              <a:t> is a mock testing library.</a:t>
            </a:r>
          </a:p>
          <a:p>
            <a:pPr marL="457200" indent="-355600">
              <a:buClr>
                <a:srgbClr val="434343"/>
              </a:buClr>
              <a:buFont typeface="Calibri"/>
              <a:buChar char="●"/>
            </a:pPr>
            <a:r>
              <a:rPr lang="en-US" sz="2000" dirty="0" smtClean="0">
                <a:solidFill>
                  <a:schemeClr val="bg2"/>
                </a:solidFill>
              </a:rPr>
              <a:t>Introduce Mock class helps isolation of the tests.</a:t>
            </a:r>
          </a:p>
          <a:p>
            <a:pPr marL="457200" indent="-355600">
              <a:buClr>
                <a:srgbClr val="434343"/>
              </a:buClr>
              <a:buFont typeface="Calibri"/>
              <a:buChar char="●"/>
            </a:pPr>
            <a:r>
              <a:rPr lang="en-US" sz="2000" dirty="0">
                <a:solidFill>
                  <a:schemeClr val="bg2"/>
                </a:solidFill>
              </a:rPr>
              <a:t>The </a:t>
            </a:r>
            <a:r>
              <a:rPr lang="en-US" sz="2000" dirty="0" smtClean="0">
                <a:solidFill>
                  <a:schemeClr val="bg2"/>
                </a:solidFill>
              </a:rPr>
              <a:t>@</a:t>
            </a:r>
            <a:r>
              <a:rPr lang="en-US" sz="2000" dirty="0">
                <a:solidFill>
                  <a:schemeClr val="bg2"/>
                </a:solidFill>
              </a:rPr>
              <a:t>Mock annotation allows to inject </a:t>
            </a:r>
            <a:r>
              <a:rPr lang="en-US" sz="2000" dirty="0" smtClean="0">
                <a:solidFill>
                  <a:schemeClr val="bg2"/>
                </a:solidFill>
              </a:rPr>
              <a:t>mocked variables.</a:t>
            </a:r>
          </a:p>
          <a:p>
            <a:pPr marL="457200" indent="-355600">
              <a:buClr>
                <a:srgbClr val="434343"/>
              </a:buClr>
              <a:buFont typeface="Calibri"/>
              <a:buChar char="●"/>
            </a:pPr>
            <a:r>
              <a:rPr lang="en-US" sz="2000" dirty="0">
                <a:solidFill>
                  <a:schemeClr val="bg2"/>
                </a:solidFill>
              </a:rPr>
              <a:t>The </a:t>
            </a:r>
            <a:r>
              <a:rPr lang="en-US" sz="2000" dirty="0" smtClean="0">
                <a:solidFill>
                  <a:schemeClr val="bg2"/>
                </a:solidFill>
              </a:rPr>
              <a:t>@Spy</a:t>
            </a:r>
            <a:r>
              <a:rPr lang="en-US" sz="2000" dirty="0">
                <a:solidFill>
                  <a:schemeClr val="bg2"/>
                </a:solidFill>
              </a:rPr>
              <a:t> annotation allows to </a:t>
            </a:r>
            <a:r>
              <a:rPr lang="en-US" sz="2000" dirty="0" smtClean="0">
                <a:solidFill>
                  <a:schemeClr val="bg2"/>
                </a:solidFill>
              </a:rPr>
              <a:t>check if certain method </a:t>
            </a:r>
            <a:r>
              <a:rPr lang="en-US" sz="2000" dirty="0" smtClean="0">
                <a:solidFill>
                  <a:schemeClr val="bg2"/>
                </a:solidFill>
              </a:rPr>
              <a:t>has been </a:t>
            </a:r>
            <a:r>
              <a:rPr lang="en-US" sz="2000" dirty="0" smtClean="0">
                <a:solidFill>
                  <a:schemeClr val="bg2"/>
                </a:solidFill>
              </a:rPr>
              <a:t>invoked and with which values.</a:t>
            </a:r>
            <a:endParaRPr lang="en-US" sz="2000" dirty="0">
              <a:solidFill>
                <a:schemeClr val="bg2"/>
              </a:solidFill>
            </a:endParaRPr>
          </a:p>
          <a:p>
            <a:pPr marL="457200" indent="-355600">
              <a:buClr>
                <a:srgbClr val="434343"/>
              </a:buClr>
              <a:buFont typeface="Calibri"/>
              <a:buChar char="●"/>
            </a:pPr>
            <a:endParaRPr lang="en-US" sz="2000" dirty="0">
              <a:solidFill>
                <a:schemeClr val="bg2"/>
              </a:solidFill>
            </a:endParaRPr>
          </a:p>
        </p:txBody>
      </p:sp>
    </p:spTree>
    <p:extLst>
      <p:ext uri="{BB962C8B-B14F-4D97-AF65-F5344CB8AC3E}">
        <p14:creationId xmlns:p14="http://schemas.microsoft.com/office/powerpoint/2010/main" val="12331482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anim calcmode="lin" valueType="num">
                                      <p:cBhvr additive="base">
                                        <p:cTn id="19"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xEl>
                                              <p:pRg st="3" end="3"/>
                                            </p:txEl>
                                          </p:spTgt>
                                        </p:tgtEl>
                                        <p:attrNameLst>
                                          <p:attrName>style.visibility</p:attrName>
                                        </p:attrNameLst>
                                      </p:cBhvr>
                                      <p:to>
                                        <p:strVal val="visible"/>
                                      </p:to>
                                    </p:set>
                                    <p:anim calcmode="lin" valueType="num">
                                      <p:cBhvr additive="base">
                                        <p:cTn id="25"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8" name="Shape 176"/>
          <p:cNvSpPr txBox="1">
            <a:spLocks noGrp="1"/>
          </p:cNvSpPr>
          <p:nvPr>
            <p:ph type="title"/>
          </p:nvPr>
        </p:nvSpPr>
        <p:spPr>
          <a:xfrm>
            <a:off x="100013" y="357800"/>
            <a:ext cx="3171824" cy="1399563"/>
          </a:xfrm>
          <a:prstGeom prst="rect">
            <a:avLst/>
          </a:prstGeom>
        </p:spPr>
        <p:txBody>
          <a:bodyPr lIns="91425" tIns="91425" rIns="91425" bIns="91425" anchor="b" anchorCtr="0">
            <a:noAutofit/>
          </a:bodyPr>
          <a:lstStyle/>
          <a:p>
            <a:pPr marL="101600">
              <a:buClr>
                <a:srgbClr val="434343"/>
              </a:buClr>
            </a:pPr>
            <a:r>
              <a:rPr lang="en-US" sz="2800" dirty="0" smtClean="0"/>
              <a:t>Spring </a:t>
            </a:r>
            <a:r>
              <a:rPr lang="en-US" sz="2800" dirty="0"/>
              <a:t>Boot </a:t>
            </a:r>
            <a:r>
              <a:rPr lang="en-US" sz="2800" dirty="0" smtClean="0"/>
              <a:t>Test Annotations</a:t>
            </a:r>
            <a:br>
              <a:rPr lang="en-US" sz="2800" dirty="0" smtClean="0"/>
            </a:br>
            <a:endParaRPr lang="en-US" sz="2800" dirty="0"/>
          </a:p>
        </p:txBody>
      </p:sp>
      <p:sp>
        <p:nvSpPr>
          <p:cNvPr id="20" name="Shape 135"/>
          <p:cNvSpPr txBox="1">
            <a:spLocks noGrp="1"/>
          </p:cNvSpPr>
          <p:nvPr>
            <p:ph type="body" idx="4294967295"/>
          </p:nvPr>
        </p:nvSpPr>
        <p:spPr>
          <a:xfrm>
            <a:off x="3549826" y="357800"/>
            <a:ext cx="5594173" cy="4565892"/>
          </a:xfrm>
          <a:prstGeom prst="rect">
            <a:avLst/>
          </a:prstGeom>
        </p:spPr>
        <p:txBody>
          <a:bodyPr lIns="91425" tIns="91425" rIns="91425" bIns="91425" numCol="1" anchor="t" anchorCtr="0">
            <a:noAutofit/>
          </a:bodyPr>
          <a:lstStyle/>
          <a:p>
            <a:pPr marL="457200" indent="-355600">
              <a:buClr>
                <a:srgbClr val="434343"/>
              </a:buClr>
              <a:buFont typeface="Calibri"/>
              <a:buChar char="●"/>
            </a:pPr>
            <a:r>
              <a:rPr lang="en-US" sz="2000" b="1" dirty="0">
                <a:solidFill>
                  <a:schemeClr val="bg2"/>
                </a:solidFill>
              </a:rPr>
              <a:t>@</a:t>
            </a:r>
            <a:r>
              <a:rPr lang="en-US" sz="2000" b="1" dirty="0" err="1" smtClean="0">
                <a:solidFill>
                  <a:schemeClr val="bg2"/>
                </a:solidFill>
              </a:rPr>
              <a:t>MockBean</a:t>
            </a:r>
            <a:r>
              <a:rPr lang="en-US" sz="2000" b="1" dirty="0" smtClean="0">
                <a:solidFill>
                  <a:schemeClr val="bg2"/>
                </a:solidFill>
              </a:rPr>
              <a:t>: </a:t>
            </a:r>
            <a:r>
              <a:rPr lang="en-US" sz="2000" dirty="0">
                <a:solidFill>
                  <a:schemeClr val="bg2"/>
                </a:solidFill>
              </a:rPr>
              <a:t>Adds support for mocking of Spring beans. </a:t>
            </a:r>
          </a:p>
          <a:p>
            <a:pPr marL="457200" indent="-355600">
              <a:buClr>
                <a:srgbClr val="434343"/>
              </a:buClr>
              <a:buFont typeface="Calibri"/>
              <a:buChar char="●"/>
            </a:pPr>
            <a:r>
              <a:rPr lang="en-US" sz="2000" b="1" dirty="0">
                <a:solidFill>
                  <a:schemeClr val="bg2"/>
                </a:solidFill>
              </a:rPr>
              <a:t>@</a:t>
            </a:r>
            <a:r>
              <a:rPr lang="en-US" sz="2000" b="1" dirty="0" err="1" smtClean="0">
                <a:solidFill>
                  <a:schemeClr val="bg2"/>
                </a:solidFill>
              </a:rPr>
              <a:t>SpyBean</a:t>
            </a:r>
            <a:r>
              <a:rPr lang="en-US" sz="2000" b="1" dirty="0" smtClean="0">
                <a:solidFill>
                  <a:schemeClr val="bg2"/>
                </a:solidFill>
              </a:rPr>
              <a:t>:</a:t>
            </a:r>
            <a:r>
              <a:rPr lang="en-US" sz="2000" dirty="0"/>
              <a:t> </a:t>
            </a:r>
            <a:r>
              <a:rPr lang="en-US" sz="2000" dirty="0" smtClean="0">
                <a:solidFill>
                  <a:schemeClr val="bg2"/>
                </a:solidFill>
              </a:rPr>
              <a:t>Allows to check methods invocation </a:t>
            </a:r>
            <a:r>
              <a:rPr lang="en-US" sz="2000" dirty="0">
                <a:solidFill>
                  <a:schemeClr val="bg2"/>
                </a:solidFill>
              </a:rPr>
              <a:t>and </a:t>
            </a:r>
            <a:r>
              <a:rPr lang="en-US" sz="2000" dirty="0" smtClean="0">
                <a:solidFill>
                  <a:schemeClr val="bg2"/>
                </a:solidFill>
              </a:rPr>
              <a:t>mock methods </a:t>
            </a:r>
            <a:r>
              <a:rPr lang="en-US" sz="2000" dirty="0">
                <a:solidFill>
                  <a:schemeClr val="bg2"/>
                </a:solidFill>
              </a:rPr>
              <a:t>without affecting </a:t>
            </a:r>
            <a:r>
              <a:rPr lang="en-US" sz="2000" dirty="0" smtClean="0">
                <a:solidFill>
                  <a:schemeClr val="bg2"/>
                </a:solidFill>
              </a:rPr>
              <a:t>methods in the class.</a:t>
            </a:r>
          </a:p>
          <a:p>
            <a:pPr marL="457200" indent="-355600">
              <a:buClr>
                <a:srgbClr val="434343"/>
              </a:buClr>
              <a:buFont typeface="Calibri"/>
              <a:buChar char="●"/>
            </a:pPr>
            <a:r>
              <a:rPr lang="en-US" sz="2000" b="1" dirty="0">
                <a:solidFill>
                  <a:schemeClr val="bg2"/>
                </a:solidFill>
              </a:rPr>
              <a:t>@</a:t>
            </a:r>
            <a:r>
              <a:rPr lang="en-US" sz="2000" b="1" dirty="0" err="1">
                <a:solidFill>
                  <a:schemeClr val="bg2"/>
                </a:solidFill>
              </a:rPr>
              <a:t>DataJpaTest</a:t>
            </a:r>
            <a:r>
              <a:rPr lang="en-US" sz="2000" b="1" dirty="0">
                <a:solidFill>
                  <a:schemeClr val="bg2"/>
                </a:solidFill>
              </a:rPr>
              <a:t>: </a:t>
            </a:r>
            <a:r>
              <a:rPr lang="en-US" sz="2000" dirty="0">
                <a:solidFill>
                  <a:schemeClr val="bg2"/>
                </a:solidFill>
              </a:rPr>
              <a:t>P</a:t>
            </a:r>
            <a:r>
              <a:rPr lang="en-US" sz="2000" dirty="0" smtClean="0">
                <a:solidFill>
                  <a:schemeClr val="bg2"/>
                </a:solidFill>
              </a:rPr>
              <a:t>rovides a setup for </a:t>
            </a:r>
            <a:r>
              <a:rPr lang="en-US" sz="2000" dirty="0">
                <a:solidFill>
                  <a:schemeClr val="bg2"/>
                </a:solidFill>
              </a:rPr>
              <a:t>testing the persistence </a:t>
            </a:r>
            <a:r>
              <a:rPr lang="en-US" sz="2000" dirty="0" smtClean="0">
                <a:solidFill>
                  <a:schemeClr val="bg2"/>
                </a:solidFill>
              </a:rPr>
              <a:t>layer.</a:t>
            </a:r>
            <a:endParaRPr lang="en-US" sz="2000" dirty="0">
              <a:solidFill>
                <a:schemeClr val="bg2"/>
              </a:solidFill>
            </a:endParaRPr>
          </a:p>
          <a:p>
            <a:r>
              <a:rPr lang="en-US" sz="2000" dirty="0"/>
              <a:t/>
            </a:r>
            <a:br>
              <a:rPr lang="en-US" sz="2000" dirty="0"/>
            </a:br>
            <a:endParaRPr lang="en-US" sz="2000" dirty="0"/>
          </a:p>
          <a:p>
            <a:pPr marL="457200" indent="-355600">
              <a:buClr>
                <a:srgbClr val="434343"/>
              </a:buClr>
              <a:buFont typeface="Calibri"/>
              <a:buChar char="●"/>
            </a:pPr>
            <a:endParaRPr lang="en-US" sz="2000" b="1" dirty="0">
              <a:solidFill>
                <a:schemeClr val="bg2"/>
              </a:solidFill>
            </a:endParaRPr>
          </a:p>
        </p:txBody>
      </p:sp>
    </p:spTree>
    <p:extLst>
      <p:ext uri="{BB962C8B-B14F-4D97-AF65-F5344CB8AC3E}">
        <p14:creationId xmlns:p14="http://schemas.microsoft.com/office/powerpoint/2010/main" val="13703609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anim calcmode="lin" valueType="num">
                                      <p:cBhvr additive="base">
                                        <p:cTn id="19"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0"/>
          <p:cNvSpPr txBox="1">
            <a:spLocks/>
          </p:cNvSpPr>
          <p:nvPr/>
        </p:nvSpPr>
        <p:spPr>
          <a:xfrm>
            <a:off x="1595400" y="3273925"/>
            <a:ext cx="5953200" cy="1300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800" dirty="0" smtClean="0">
                <a:solidFill>
                  <a:srgbClr val="F3F3F3"/>
                </a:solidFill>
                <a:latin typeface="Calibri"/>
                <a:ea typeface="Calibri"/>
                <a:cs typeface="Calibri"/>
                <a:sym typeface="Calibri"/>
              </a:rPr>
              <a:t>Tests</a:t>
            </a:r>
            <a:endParaRPr lang="en" dirty="0"/>
          </a:p>
        </p:txBody>
      </p:sp>
      <p:sp>
        <p:nvSpPr>
          <p:cNvPr id="3" name="Shape 171"/>
          <p:cNvSpPr txBox="1">
            <a:spLocks/>
          </p:cNvSpPr>
          <p:nvPr/>
        </p:nvSpPr>
        <p:spPr>
          <a:xfrm>
            <a:off x="460950" y="1248300"/>
            <a:ext cx="8222100" cy="19635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F3F3F3"/>
              </a:buClr>
              <a:buSzPct val="100000"/>
            </a:pPr>
            <a:r>
              <a:rPr lang="en-US" sz="12000" dirty="0" smtClean="0">
                <a:solidFill>
                  <a:srgbClr val="F3F3F3"/>
                </a:solidFill>
                <a:latin typeface="Calibri"/>
                <a:ea typeface="Calibri"/>
                <a:cs typeface="Calibri"/>
                <a:sym typeface="Calibri"/>
              </a:rPr>
              <a:t>Example</a:t>
            </a:r>
            <a:endParaRPr lang="en" sz="12000" dirty="0">
              <a:solidFill>
                <a:srgbClr val="F3F3F3"/>
              </a:solidFill>
              <a:latin typeface="Calibri"/>
              <a:ea typeface="Calibri"/>
              <a:cs typeface="Calibri"/>
              <a:sym typeface="Calibri"/>
            </a:endParaRPr>
          </a:p>
        </p:txBody>
      </p:sp>
    </p:spTree>
    <p:extLst>
      <p:ext uri="{BB962C8B-B14F-4D97-AF65-F5344CB8AC3E}">
        <p14:creationId xmlns:p14="http://schemas.microsoft.com/office/powerpoint/2010/main" val="20257652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4570050" y="564750"/>
            <a:ext cx="3882288" cy="4014000"/>
          </a:xfrm>
          <a:prstGeom prst="rect">
            <a:avLst/>
          </a:prstGeom>
        </p:spPr>
        <p:txBody>
          <a:bodyPr lIns="91425" tIns="91425" rIns="91425" bIns="91425" anchor="ctr" anchorCtr="0">
            <a:noAutofit/>
          </a:bodyPr>
          <a:lstStyle/>
          <a:p>
            <a:pPr>
              <a:spcAft>
                <a:spcPts val="1000"/>
              </a:spcAft>
            </a:pPr>
            <a:r>
              <a:rPr lang="en-US" sz="2200" b="1" dirty="0" smtClean="0">
                <a:solidFill>
                  <a:schemeClr val="accent4"/>
                </a:solidFill>
              </a:rPr>
              <a:t>We saw…</a:t>
            </a:r>
            <a:endParaRPr lang="en-US" sz="2200" b="1" dirty="0">
              <a:solidFill>
                <a:schemeClr val="accent4"/>
              </a:solidFill>
            </a:endParaRPr>
          </a:p>
          <a:p>
            <a:pPr marL="342900" indent="-342900">
              <a:spcAft>
                <a:spcPts val="1000"/>
              </a:spcAft>
              <a:buFont typeface="Arial" charset="0"/>
              <a:buChar char="•"/>
            </a:pPr>
            <a:endParaRPr lang="en-US" sz="2200" b="1" dirty="0" smtClean="0">
              <a:solidFill>
                <a:schemeClr val="accent4"/>
              </a:solidFill>
            </a:endParaRPr>
          </a:p>
          <a:p>
            <a:pPr marL="342900" indent="-342900">
              <a:spcAft>
                <a:spcPts val="1000"/>
              </a:spcAft>
              <a:buFont typeface="Arial" charset="0"/>
              <a:buChar char="•"/>
            </a:pPr>
            <a:r>
              <a:rPr lang="en-US" sz="2200" b="1" dirty="0" smtClean="0">
                <a:solidFill>
                  <a:schemeClr val="accent4"/>
                </a:solidFill>
              </a:rPr>
              <a:t>New </a:t>
            </a:r>
            <a:r>
              <a:rPr lang="en-US" sz="2200" b="1" dirty="0">
                <a:solidFill>
                  <a:schemeClr val="accent4"/>
                </a:solidFill>
              </a:rPr>
              <a:t>annotations in Junit 5 </a:t>
            </a:r>
          </a:p>
          <a:p>
            <a:pPr marL="342900" indent="-342900">
              <a:spcAft>
                <a:spcPts val="1000"/>
              </a:spcAft>
              <a:buFont typeface="Arial" charset="0"/>
              <a:buChar char="•"/>
            </a:pPr>
            <a:r>
              <a:rPr lang="en-US" sz="2200" b="1" dirty="0" err="1">
                <a:solidFill>
                  <a:schemeClr val="accent4"/>
                </a:solidFill>
              </a:rPr>
              <a:t>Mockito</a:t>
            </a:r>
            <a:endParaRPr lang="en-US" sz="2200" b="1" dirty="0">
              <a:solidFill>
                <a:schemeClr val="accent4"/>
              </a:solidFill>
            </a:endParaRPr>
          </a:p>
          <a:p>
            <a:pPr marL="342900" indent="-342900">
              <a:spcAft>
                <a:spcPts val="1000"/>
              </a:spcAft>
              <a:buFont typeface="Arial" charset="0"/>
              <a:buChar char="•"/>
            </a:pPr>
            <a:r>
              <a:rPr lang="en-US" sz="2200" b="1" dirty="0">
                <a:solidFill>
                  <a:schemeClr val="accent4"/>
                </a:solidFill>
              </a:rPr>
              <a:t>Mocking support provided by Spring Boot Test</a:t>
            </a:r>
          </a:p>
          <a:p>
            <a:pPr marL="342900" indent="-342900">
              <a:spcAft>
                <a:spcPts val="1000"/>
              </a:spcAft>
              <a:buFont typeface="Arial" charset="0"/>
              <a:buChar char="•"/>
            </a:pPr>
            <a:r>
              <a:rPr lang="en-US" sz="2200" b="1" dirty="0">
                <a:solidFill>
                  <a:schemeClr val="accent4"/>
                </a:solidFill>
              </a:rPr>
              <a:t>Example</a:t>
            </a:r>
          </a:p>
        </p:txBody>
      </p:sp>
      <p:sp>
        <p:nvSpPr>
          <p:cNvPr id="195" name="Shape 195"/>
          <p:cNvSpPr txBox="1">
            <a:spLocks noGrp="1"/>
          </p:cNvSpPr>
          <p:nvPr>
            <p:ph type="title"/>
          </p:nvPr>
        </p:nvSpPr>
        <p:spPr>
          <a:xfrm>
            <a:off x="460950" y="2065350"/>
            <a:ext cx="4106100" cy="1012800"/>
          </a:xfrm>
          <a:prstGeom prst="rect">
            <a:avLst/>
          </a:prstGeom>
        </p:spPr>
        <p:txBody>
          <a:bodyPr lIns="91425" tIns="91425" rIns="91425" bIns="91425" anchor="ctr" anchorCtr="0">
            <a:noAutofit/>
          </a:bodyPr>
          <a:lstStyle/>
          <a:p>
            <a:pPr lvl="0">
              <a:spcBef>
                <a:spcPts val="0"/>
              </a:spcBef>
              <a:buNone/>
            </a:pPr>
            <a:r>
              <a:rPr lang="en"/>
              <a:t>Summary</a:t>
            </a:r>
          </a:p>
        </p:txBody>
      </p:sp>
    </p:spTree>
    <p:extLst>
      <p:ext uri="{BB962C8B-B14F-4D97-AF65-F5344CB8AC3E}">
        <p14:creationId xmlns:p14="http://schemas.microsoft.com/office/powerpoint/2010/main" val="1721377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
                                            <p:txEl>
                                              <p:pRg st="2" end="2"/>
                                            </p:txEl>
                                          </p:spTgt>
                                        </p:tgtEl>
                                        <p:attrNameLst>
                                          <p:attrName>style.visibility</p:attrName>
                                        </p:attrNameLst>
                                      </p:cBhvr>
                                      <p:to>
                                        <p:strVal val="visible"/>
                                      </p:to>
                                    </p:set>
                                    <p:anim calcmode="lin" valueType="num">
                                      <p:cBhvr additive="base">
                                        <p:cTn id="7" dur="500" fill="hold"/>
                                        <p:tgtEl>
                                          <p:spTgt spid="19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
                                            <p:txEl>
                                              <p:pRg st="3" end="3"/>
                                            </p:txEl>
                                          </p:spTgt>
                                        </p:tgtEl>
                                        <p:attrNameLst>
                                          <p:attrName>style.visibility</p:attrName>
                                        </p:attrNameLst>
                                      </p:cBhvr>
                                      <p:to>
                                        <p:strVal val="visible"/>
                                      </p:to>
                                    </p:set>
                                    <p:anim calcmode="lin" valueType="num">
                                      <p:cBhvr additive="base">
                                        <p:cTn id="13" dur="500" fill="hold"/>
                                        <p:tgtEl>
                                          <p:spTgt spid="194">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
                                            <p:txEl>
                                              <p:pRg st="4" end="4"/>
                                            </p:txEl>
                                          </p:spTgt>
                                        </p:tgtEl>
                                        <p:attrNameLst>
                                          <p:attrName>style.visibility</p:attrName>
                                        </p:attrNameLst>
                                      </p:cBhvr>
                                      <p:to>
                                        <p:strVal val="visible"/>
                                      </p:to>
                                    </p:set>
                                    <p:anim calcmode="lin" valueType="num">
                                      <p:cBhvr additive="base">
                                        <p:cTn id="19" dur="500" fill="hold"/>
                                        <p:tgtEl>
                                          <p:spTgt spid="19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4">
                                            <p:txEl>
                                              <p:pRg st="5" end="5"/>
                                            </p:txEl>
                                          </p:spTgt>
                                        </p:tgtEl>
                                        <p:attrNameLst>
                                          <p:attrName>style.visibility</p:attrName>
                                        </p:attrNameLst>
                                      </p:cBhvr>
                                      <p:to>
                                        <p:strVal val="visible"/>
                                      </p:to>
                                    </p:set>
                                    <p:anim calcmode="lin" valueType="num">
                                      <p:cBhvr additive="base">
                                        <p:cTn id="25" dur="500" fill="hold"/>
                                        <p:tgtEl>
                                          <p:spTgt spid="19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 sz="4000" dirty="0"/>
              <a:t>Next </a:t>
            </a:r>
            <a:r>
              <a:rPr lang="en-US" sz="4000" dirty="0" smtClean="0"/>
              <a:t>Section</a:t>
            </a:r>
            <a:endParaRPr lang="en" sz="42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sz="2400" dirty="0"/>
              <a:t>Building a Messaging application with the Integration of Angular  and Spring 5</a:t>
            </a:r>
            <a:endParaRPr lang="en" dirty="0"/>
          </a:p>
        </p:txBody>
      </p:sp>
    </p:spTree>
    <p:extLst>
      <p:ext uri="{BB962C8B-B14F-4D97-AF65-F5344CB8AC3E}">
        <p14:creationId xmlns:p14="http://schemas.microsoft.com/office/powerpoint/2010/main" val="491666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Shape 94"/>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r>
              <a:rPr lang="en-US" sz="4400" dirty="0"/>
              <a:t>Spring Boot </a:t>
            </a:r>
            <a:r>
              <a:rPr lang="en-US" sz="4400" dirty="0" smtClean="0"/>
              <a:t>2.0</a:t>
            </a:r>
            <a:endParaRPr lang="en" sz="4200" dirty="0"/>
          </a:p>
        </p:txBody>
      </p:sp>
      <p:sp>
        <p:nvSpPr>
          <p:cNvPr id="95" name="Shape 95"/>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a:r>
              <a:rPr lang="en-US" dirty="0" smtClean="0"/>
              <a:t>Video 2.1</a:t>
            </a:r>
            <a:endParaRPr lang="en" dirty="0"/>
          </a:p>
        </p:txBody>
      </p:sp>
    </p:spTree>
    <p:extLst>
      <p:ext uri="{BB962C8B-B14F-4D97-AF65-F5344CB8AC3E}">
        <p14:creationId xmlns:p14="http://schemas.microsoft.com/office/powerpoint/2010/main" val="8508572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 sz="2400" dirty="0"/>
              <a:t>In this </a:t>
            </a:r>
            <a:r>
              <a:rPr lang="en-US" sz="2400" dirty="0" smtClean="0"/>
              <a:t>video</a:t>
            </a:r>
            <a:r>
              <a:rPr lang="en" sz="2400" dirty="0" smtClean="0"/>
              <a:t>, </a:t>
            </a:r>
            <a:r>
              <a:rPr lang="en" sz="2400" dirty="0"/>
              <a:t>we are going to take a look at…</a:t>
            </a:r>
            <a:endParaRPr lang="en" sz="2200" dirty="0"/>
          </a:p>
        </p:txBody>
      </p:sp>
      <p:sp>
        <p:nvSpPr>
          <p:cNvPr id="135" name="Shape 135"/>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457200" indent="-355600">
              <a:buClr>
                <a:srgbClr val="434343"/>
              </a:buClr>
              <a:buFont typeface="Calibri"/>
              <a:buChar char="●"/>
            </a:pPr>
            <a:r>
              <a:rPr lang="en-US" sz="2000" dirty="0" smtClean="0">
                <a:solidFill>
                  <a:srgbClr val="434343"/>
                </a:solidFill>
              </a:rPr>
              <a:t>What is Spring Boot 2</a:t>
            </a:r>
          </a:p>
          <a:p>
            <a:pPr marL="457200" indent="-355600">
              <a:buClr>
                <a:srgbClr val="434343"/>
              </a:buClr>
              <a:buFont typeface="Calibri"/>
              <a:buChar char="●"/>
            </a:pPr>
            <a:r>
              <a:rPr lang="en-US" sz="2000" dirty="0" smtClean="0">
                <a:solidFill>
                  <a:srgbClr val="434343"/>
                </a:solidFill>
              </a:rPr>
              <a:t>What are the differences </a:t>
            </a:r>
            <a:r>
              <a:rPr lang="en-US" sz="2000" dirty="0">
                <a:solidFill>
                  <a:srgbClr val="434343"/>
                </a:solidFill>
              </a:rPr>
              <a:t>between </a:t>
            </a:r>
            <a:r>
              <a:rPr lang="en-US" sz="2000" dirty="0" smtClean="0">
                <a:solidFill>
                  <a:srgbClr val="434343"/>
                </a:solidFill>
              </a:rPr>
              <a:t>Spring 5 and Spring Boot 2</a:t>
            </a:r>
          </a:p>
          <a:p>
            <a:pPr marL="457200" indent="-355600">
              <a:buClr>
                <a:srgbClr val="434343"/>
              </a:buClr>
              <a:buFont typeface="Calibri"/>
              <a:buChar char="●"/>
            </a:pPr>
            <a:r>
              <a:rPr lang="en-US" sz="2000" dirty="0" smtClean="0">
                <a:solidFill>
                  <a:srgbClr val="434343"/>
                </a:solidFill>
              </a:rPr>
              <a:t>How to create an app with Spring Boot 2 and Spring 5</a:t>
            </a:r>
            <a:endParaRPr lang="en-US" sz="2000" dirty="0">
              <a:solidFill>
                <a:srgbClr val="434343"/>
              </a:solidFill>
            </a:endParaRPr>
          </a:p>
        </p:txBody>
      </p:sp>
    </p:spTree>
    <p:extLst>
      <p:ext uri="{BB962C8B-B14F-4D97-AF65-F5344CB8AC3E}">
        <p14:creationId xmlns:p14="http://schemas.microsoft.com/office/powerpoint/2010/main" val="165828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 calcmode="lin" valueType="num">
                                      <p:cBhvr additive="base">
                                        <p:cTn id="7" dur="500" fill="hold"/>
                                        <p:tgtEl>
                                          <p:spTgt spid="135">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35">
                                            <p:txEl>
                                              <p:pRg st="1" end="1"/>
                                            </p:txEl>
                                          </p:spTgt>
                                        </p:tgtEl>
                                        <p:attrNameLst>
                                          <p:attrName>style.visibility</p:attrName>
                                        </p:attrNameLst>
                                      </p:cBhvr>
                                      <p:to>
                                        <p:strVal val="visible"/>
                                      </p:to>
                                    </p:set>
                                    <p:anim calcmode="lin" valueType="num">
                                      <p:cBhvr additive="base">
                                        <p:cTn id="13" dur="500" fill="hold"/>
                                        <p:tgtEl>
                                          <p:spTgt spid="135">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35">
                                            <p:txEl>
                                              <p:pRg st="2" end="2"/>
                                            </p:txEl>
                                          </p:spTgt>
                                        </p:tgtEl>
                                        <p:attrNameLst>
                                          <p:attrName>style.visibility</p:attrName>
                                        </p:attrNameLst>
                                      </p:cBhvr>
                                      <p:to>
                                        <p:strVal val="visible"/>
                                      </p:to>
                                    </p:set>
                                    <p:anim calcmode="lin" valueType="num">
                                      <p:cBhvr additive="base">
                                        <p:cTn id="19" dur="500" fill="hold"/>
                                        <p:tgtEl>
                                          <p:spTgt spid="135">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35">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8" name="Shape 176"/>
          <p:cNvSpPr txBox="1">
            <a:spLocks noGrp="1"/>
          </p:cNvSpPr>
          <p:nvPr>
            <p:ph type="title"/>
          </p:nvPr>
        </p:nvSpPr>
        <p:spPr>
          <a:xfrm>
            <a:off x="226077" y="357800"/>
            <a:ext cx="2808000" cy="953400"/>
          </a:xfrm>
          <a:prstGeom prst="rect">
            <a:avLst/>
          </a:prstGeom>
        </p:spPr>
        <p:txBody>
          <a:bodyPr lIns="91425" tIns="91425" rIns="91425" bIns="91425" anchor="b" anchorCtr="0">
            <a:noAutofit/>
          </a:bodyPr>
          <a:lstStyle/>
          <a:p>
            <a:pPr lvl="0"/>
            <a:r>
              <a:rPr lang="en" sz="2800" dirty="0"/>
              <a:t>Spring </a:t>
            </a:r>
            <a:r>
              <a:rPr lang="en" sz="2800" dirty="0" smtClean="0"/>
              <a:t>Boot</a:t>
            </a:r>
            <a:r>
              <a:rPr lang="en-US" sz="2800" dirty="0" smtClean="0"/>
              <a:t> 2</a:t>
            </a:r>
            <a:endParaRPr lang="en" sz="2800" dirty="0"/>
          </a:p>
        </p:txBody>
      </p:sp>
      <p:sp>
        <p:nvSpPr>
          <p:cNvPr id="20" name="Shape 135"/>
          <p:cNvSpPr txBox="1">
            <a:spLocks noGrp="1"/>
          </p:cNvSpPr>
          <p:nvPr>
            <p:ph type="body" idx="4294967295"/>
          </p:nvPr>
        </p:nvSpPr>
        <p:spPr>
          <a:xfrm>
            <a:off x="3549827" y="357800"/>
            <a:ext cx="5277650" cy="4565892"/>
          </a:xfrm>
          <a:prstGeom prst="rect">
            <a:avLst/>
          </a:prstGeom>
        </p:spPr>
        <p:txBody>
          <a:bodyPr lIns="91425" tIns="91425" rIns="91425" bIns="91425" anchor="t" anchorCtr="0">
            <a:noAutofit/>
          </a:bodyPr>
          <a:lstStyle/>
          <a:p>
            <a:pPr marL="457200" indent="-355600">
              <a:buClr>
                <a:srgbClr val="434343"/>
              </a:buClr>
              <a:buFont typeface="Calibri"/>
              <a:buChar char="●"/>
            </a:pPr>
            <a:r>
              <a:rPr lang="en-US" sz="2000" dirty="0">
                <a:solidFill>
                  <a:schemeClr val="bg2"/>
                </a:solidFill>
              </a:rPr>
              <a:t>Spring Boot 2 is based on Spring 5</a:t>
            </a:r>
          </a:p>
          <a:p>
            <a:pPr marL="457200" indent="-355600">
              <a:buClr>
                <a:srgbClr val="434343"/>
              </a:buClr>
              <a:buFont typeface="Calibri"/>
              <a:buChar char="●"/>
            </a:pPr>
            <a:r>
              <a:rPr lang="en-US" sz="2000" dirty="0" smtClean="0">
                <a:solidFill>
                  <a:schemeClr val="bg2"/>
                </a:solidFill>
              </a:rPr>
              <a:t>Makes </a:t>
            </a:r>
            <a:r>
              <a:rPr lang="en-US" sz="2000" dirty="0">
                <a:solidFill>
                  <a:schemeClr val="bg2"/>
                </a:solidFill>
              </a:rPr>
              <a:t>application development faster</a:t>
            </a:r>
          </a:p>
          <a:p>
            <a:pPr marL="457200" indent="-355600">
              <a:buClr>
                <a:srgbClr val="434343"/>
              </a:buClr>
              <a:buFont typeface="Calibri"/>
              <a:buChar char="●"/>
            </a:pPr>
            <a:r>
              <a:rPr lang="en-US" sz="2000" dirty="0">
                <a:solidFill>
                  <a:schemeClr val="bg2"/>
                </a:solidFill>
              </a:rPr>
              <a:t>Helps </a:t>
            </a:r>
            <a:r>
              <a:rPr lang="en-US" sz="2000" dirty="0" smtClean="0">
                <a:solidFill>
                  <a:schemeClr val="bg2"/>
                </a:solidFill>
              </a:rPr>
              <a:t>you to focus </a:t>
            </a:r>
            <a:r>
              <a:rPr lang="en-US" sz="2000" dirty="0">
                <a:solidFill>
                  <a:schemeClr val="bg2"/>
                </a:solidFill>
              </a:rPr>
              <a:t>on the business logic</a:t>
            </a:r>
          </a:p>
          <a:p>
            <a:pPr marL="457200" indent="-355600">
              <a:buClr>
                <a:srgbClr val="434343"/>
              </a:buClr>
              <a:buFont typeface="Calibri"/>
              <a:buChar char="●"/>
            </a:pPr>
            <a:r>
              <a:rPr lang="en-US" sz="2000" dirty="0">
                <a:solidFill>
                  <a:schemeClr val="bg2"/>
                </a:solidFill>
              </a:rPr>
              <a:t>Embed Tomcat/Jetty/Undertow in your application</a:t>
            </a:r>
          </a:p>
          <a:p>
            <a:pPr marL="457200" indent="-355600">
              <a:buClr>
                <a:srgbClr val="434343"/>
              </a:buClr>
              <a:buFont typeface="Calibri"/>
              <a:buChar char="●"/>
            </a:pPr>
            <a:r>
              <a:rPr lang="en-US" sz="2000" dirty="0">
                <a:solidFill>
                  <a:schemeClr val="bg2"/>
                </a:solidFill>
              </a:rPr>
              <a:t>Eliminates version collisions problems </a:t>
            </a:r>
          </a:p>
          <a:p>
            <a:pPr marL="457200" indent="-355600">
              <a:buClr>
                <a:srgbClr val="434343"/>
              </a:buClr>
              <a:buFont typeface="Calibri"/>
              <a:buChar char="●"/>
            </a:pPr>
            <a:r>
              <a:rPr lang="en-US" sz="2000" dirty="0">
                <a:solidFill>
                  <a:schemeClr val="bg2"/>
                </a:solidFill>
              </a:rPr>
              <a:t>Micro-service oriented</a:t>
            </a:r>
          </a:p>
          <a:p>
            <a:pPr marL="457200" indent="-355600">
              <a:buClr>
                <a:srgbClr val="434343"/>
              </a:buClr>
              <a:buFont typeface="Calibri"/>
              <a:buChar char="●"/>
            </a:pPr>
            <a:r>
              <a:rPr lang="en-US" sz="2000" dirty="0">
                <a:solidFill>
                  <a:schemeClr val="bg2"/>
                </a:solidFill>
              </a:rPr>
              <a:t>Automatically configure </a:t>
            </a:r>
            <a:r>
              <a:rPr lang="en-US" sz="2000" dirty="0" smtClean="0">
                <a:solidFill>
                  <a:schemeClr val="bg2"/>
                </a:solidFill>
              </a:rPr>
              <a:t>Spring 5</a:t>
            </a:r>
            <a:endParaRPr lang="en-US" sz="2000" dirty="0">
              <a:solidFill>
                <a:schemeClr val="bg2"/>
              </a:solidFill>
            </a:endParaRPr>
          </a:p>
          <a:p>
            <a:pPr marL="457200" indent="-355600">
              <a:buClr>
                <a:srgbClr val="434343"/>
              </a:buClr>
              <a:buFont typeface="Calibri"/>
              <a:buChar char="●"/>
            </a:pPr>
            <a:endParaRPr lang="en-US" sz="2000" dirty="0" smtClean="0">
              <a:solidFill>
                <a:schemeClr val="bg2"/>
              </a:solidFill>
            </a:endParaRPr>
          </a:p>
          <a:p>
            <a:pPr marL="457200" indent="-355600">
              <a:buClr>
                <a:srgbClr val="434343"/>
              </a:buClr>
              <a:buFont typeface="Calibri"/>
              <a:buChar char="●"/>
            </a:pPr>
            <a:endParaRPr lang="en-US" sz="2000" dirty="0"/>
          </a:p>
        </p:txBody>
      </p:sp>
    </p:spTree>
    <p:extLst>
      <p:ext uri="{BB962C8B-B14F-4D97-AF65-F5344CB8AC3E}">
        <p14:creationId xmlns:p14="http://schemas.microsoft.com/office/powerpoint/2010/main" val="1588893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 calcmode="lin" valueType="num">
                                      <p:cBhvr additive="base">
                                        <p:cTn id="7" dur="500" fill="hold"/>
                                        <p:tgtEl>
                                          <p:spTgt spid="2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anim calcmode="lin" valueType="num">
                                      <p:cBhvr additive="base">
                                        <p:cTn id="13" dur="500" fill="hold"/>
                                        <p:tgtEl>
                                          <p:spTgt spid="2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
                                            <p:txEl>
                                              <p:pRg st="2" end="2"/>
                                            </p:txEl>
                                          </p:spTgt>
                                        </p:tgtEl>
                                        <p:attrNameLst>
                                          <p:attrName>style.visibility</p:attrName>
                                        </p:attrNameLst>
                                      </p:cBhvr>
                                      <p:to>
                                        <p:strVal val="visible"/>
                                      </p:to>
                                    </p:set>
                                    <p:anim calcmode="lin" valueType="num">
                                      <p:cBhvr additive="base">
                                        <p:cTn id="19" dur="500" fill="hold"/>
                                        <p:tgtEl>
                                          <p:spTgt spid="2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0">
                                            <p:txEl>
                                              <p:pRg st="3" end="3"/>
                                            </p:txEl>
                                          </p:spTgt>
                                        </p:tgtEl>
                                        <p:attrNameLst>
                                          <p:attrName>style.visibility</p:attrName>
                                        </p:attrNameLst>
                                      </p:cBhvr>
                                      <p:to>
                                        <p:strVal val="visible"/>
                                      </p:to>
                                    </p:set>
                                    <p:anim calcmode="lin" valueType="num">
                                      <p:cBhvr additive="base">
                                        <p:cTn id="25" dur="500" fill="hold"/>
                                        <p:tgtEl>
                                          <p:spTgt spid="2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
                                            <p:txEl>
                                              <p:pRg st="4" end="4"/>
                                            </p:txEl>
                                          </p:spTgt>
                                        </p:tgtEl>
                                        <p:attrNameLst>
                                          <p:attrName>style.visibility</p:attrName>
                                        </p:attrNameLst>
                                      </p:cBhvr>
                                      <p:to>
                                        <p:strVal val="visible"/>
                                      </p:to>
                                    </p:set>
                                    <p:anim calcmode="lin" valueType="num">
                                      <p:cBhvr additive="base">
                                        <p:cTn id="31" dur="500" fill="hold"/>
                                        <p:tgtEl>
                                          <p:spTgt spid="2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0">
                                            <p:txEl>
                                              <p:pRg st="5" end="5"/>
                                            </p:txEl>
                                          </p:spTgt>
                                        </p:tgtEl>
                                        <p:attrNameLst>
                                          <p:attrName>style.visibility</p:attrName>
                                        </p:attrNameLst>
                                      </p:cBhvr>
                                      <p:to>
                                        <p:strVal val="visible"/>
                                      </p:to>
                                    </p:set>
                                    <p:anim calcmode="lin" valueType="num">
                                      <p:cBhvr additive="base">
                                        <p:cTn id="37" dur="500" fill="hold"/>
                                        <p:tgtEl>
                                          <p:spTgt spid="2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0">
                                            <p:txEl>
                                              <p:pRg st="6" end="6"/>
                                            </p:txEl>
                                          </p:spTgt>
                                        </p:tgtEl>
                                        <p:attrNameLst>
                                          <p:attrName>style.visibility</p:attrName>
                                        </p:attrNameLst>
                                      </p:cBhvr>
                                      <p:to>
                                        <p:strVal val="visible"/>
                                      </p:to>
                                    </p:set>
                                    <p:anim calcmode="lin" valueType="num">
                                      <p:cBhvr additive="base">
                                        <p:cTn id="43" dur="500" fill="hold"/>
                                        <p:tgtEl>
                                          <p:spTgt spid="20">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Shape 123"/>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a:r>
              <a:rPr lang="en" dirty="0"/>
              <a:t>What </a:t>
            </a:r>
            <a:r>
              <a:rPr lang="en-US" dirty="0"/>
              <a:t>are </a:t>
            </a:r>
            <a:r>
              <a:rPr lang="en" dirty="0"/>
              <a:t>the difference</a:t>
            </a:r>
            <a:r>
              <a:rPr lang="en-US" dirty="0"/>
              <a:t>s</a:t>
            </a:r>
            <a:r>
              <a:rPr lang="en" dirty="0"/>
              <a:t> between </a:t>
            </a:r>
            <a:r>
              <a:rPr lang="en" dirty="0" smtClean="0"/>
              <a:t>Spring</a:t>
            </a:r>
            <a:r>
              <a:rPr lang="en-US" dirty="0" smtClean="0"/>
              <a:t> 5</a:t>
            </a:r>
            <a:r>
              <a:rPr lang="en" dirty="0" smtClean="0"/>
              <a:t> </a:t>
            </a:r>
            <a:r>
              <a:rPr lang="en" dirty="0"/>
              <a:t>and Spring </a:t>
            </a:r>
            <a:r>
              <a:rPr lang="en" dirty="0" smtClean="0"/>
              <a:t>Boot</a:t>
            </a:r>
            <a:r>
              <a:rPr lang="en-US" dirty="0" smtClean="0"/>
              <a:t> 2</a:t>
            </a:r>
            <a:endParaRPr lang="en" dirty="0">
              <a:latin typeface="Calibri"/>
              <a:ea typeface="Calibri"/>
              <a:cs typeface="Calibri"/>
              <a:sym typeface="Calibri"/>
            </a:endParaRPr>
          </a:p>
        </p:txBody>
      </p:sp>
      <p:sp>
        <p:nvSpPr>
          <p:cNvPr id="124" name="Shape 124"/>
          <p:cNvSpPr txBox="1">
            <a:spLocks noGrp="1"/>
          </p:cNvSpPr>
          <p:nvPr>
            <p:ph type="body" idx="1"/>
          </p:nvPr>
        </p:nvSpPr>
        <p:spPr>
          <a:xfrm>
            <a:off x="162560" y="1919075"/>
            <a:ext cx="8839200" cy="2710199"/>
          </a:xfrm>
          <a:prstGeom prst="rect">
            <a:avLst/>
          </a:prstGeom>
        </p:spPr>
        <p:txBody>
          <a:bodyPr lIns="91425" tIns="91425" rIns="91425" bIns="91425" anchor="t" anchorCtr="0">
            <a:noAutofit/>
          </a:bodyPr>
          <a:lstStyle/>
          <a:p>
            <a:pPr marL="101600"/>
            <a:r>
              <a:rPr lang="en-US" dirty="0"/>
              <a:t>Essentially</a:t>
            </a:r>
            <a:r>
              <a:rPr lang="en-US" b="1" dirty="0"/>
              <a:t> Spring Boot</a:t>
            </a:r>
            <a:r>
              <a:rPr lang="en-US" dirty="0"/>
              <a:t> is a platform based on </a:t>
            </a:r>
            <a:r>
              <a:rPr lang="en-US" b="1" dirty="0" smtClean="0"/>
              <a:t>Spring</a:t>
            </a:r>
            <a:r>
              <a:rPr lang="en-US" dirty="0"/>
              <a:t>. You could potentially </a:t>
            </a:r>
            <a:r>
              <a:rPr lang="en-US" dirty="0" smtClean="0"/>
              <a:t>crates the </a:t>
            </a:r>
            <a:r>
              <a:rPr lang="en-US" dirty="0"/>
              <a:t>same </a:t>
            </a:r>
            <a:r>
              <a:rPr lang="en-US" dirty="0" smtClean="0"/>
              <a:t>applications </a:t>
            </a:r>
            <a:r>
              <a:rPr lang="en-US" dirty="0"/>
              <a:t>using Spring or Spring Boot, but  using Spring Boot you can definitely get it done faster and with less effort. </a:t>
            </a:r>
          </a:p>
        </p:txBody>
      </p:sp>
    </p:spTree>
    <p:extLst>
      <p:ext uri="{BB962C8B-B14F-4D97-AF65-F5344CB8AC3E}">
        <p14:creationId xmlns:p14="http://schemas.microsoft.com/office/powerpoint/2010/main" val="975681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4">
                                            <p:txEl>
                                              <p:pRg st="0" end="0"/>
                                            </p:txEl>
                                          </p:spTgt>
                                        </p:tgtEl>
                                        <p:attrNameLst>
                                          <p:attrName>style.visibility</p:attrName>
                                        </p:attrNameLst>
                                      </p:cBhvr>
                                      <p:to>
                                        <p:strVal val="visible"/>
                                      </p:to>
                                    </p:set>
                                    <p:anim calcmode="lin" valueType="num">
                                      <p:cBhvr additive="base">
                                        <p:cTn id="7" dur="500" fill="hold"/>
                                        <p:tgtEl>
                                          <p:spTgt spid="12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24">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Shape 134"/>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a:r>
              <a:rPr lang="en-US" sz="2400" dirty="0" smtClean="0"/>
              <a:t>Flux</a:t>
            </a:r>
            <a:endParaRPr lang="en" sz="2200" dirty="0"/>
          </a:p>
        </p:txBody>
      </p:sp>
      <p:sp>
        <p:nvSpPr>
          <p:cNvPr id="135" name="Shape 135"/>
          <p:cNvSpPr txBox="1">
            <a:spLocks noGrp="1"/>
          </p:cNvSpPr>
          <p:nvPr>
            <p:ph type="body" idx="4294967295"/>
          </p:nvPr>
        </p:nvSpPr>
        <p:spPr>
          <a:xfrm>
            <a:off x="208750" y="888475"/>
            <a:ext cx="8716200" cy="4023300"/>
          </a:xfrm>
          <a:prstGeom prst="rect">
            <a:avLst/>
          </a:prstGeom>
        </p:spPr>
        <p:txBody>
          <a:bodyPr lIns="91425" tIns="91425" rIns="91425" bIns="91425" anchor="t" anchorCtr="0">
            <a:noAutofit/>
          </a:bodyPr>
          <a:lstStyle/>
          <a:p>
            <a:pPr marL="101600">
              <a:buClr>
                <a:srgbClr val="434343"/>
              </a:buClr>
            </a:pPr>
            <a:r>
              <a:rPr lang="en-US" sz="2000" dirty="0" smtClean="0">
                <a:solidFill>
                  <a:schemeClr val="bg2"/>
                </a:solidFill>
              </a:rPr>
              <a:t>The </a:t>
            </a:r>
            <a:r>
              <a:rPr lang="en-US" sz="2000" dirty="0">
                <a:solidFill>
                  <a:schemeClr val="bg2"/>
                </a:solidFill>
              </a:rPr>
              <a:t>response </a:t>
            </a:r>
            <a:r>
              <a:rPr lang="en-US" sz="2000" dirty="0" smtClean="0">
                <a:solidFill>
                  <a:schemeClr val="bg2"/>
                </a:solidFill>
              </a:rPr>
              <a:t>body of a reactive endpoint </a:t>
            </a:r>
            <a:r>
              <a:rPr lang="en-US" sz="2000" dirty="0">
                <a:solidFill>
                  <a:schemeClr val="bg2"/>
                </a:solidFill>
              </a:rPr>
              <a:t>can be one of the following:</a:t>
            </a:r>
            <a:endParaRPr lang="en-US" sz="2000" dirty="0" smtClean="0">
              <a:solidFill>
                <a:schemeClr val="bg2"/>
              </a:solidFill>
            </a:endParaRPr>
          </a:p>
          <a:p>
            <a:pPr marL="457200" indent="-355600">
              <a:buClr>
                <a:srgbClr val="434343"/>
              </a:buClr>
              <a:buFont typeface="Calibri"/>
              <a:buChar char="●"/>
            </a:pPr>
            <a:r>
              <a:rPr lang="en-US" sz="2000" dirty="0">
                <a:solidFill>
                  <a:srgbClr val="434343"/>
                </a:solidFill>
              </a:rPr>
              <a:t>Mono&lt;T</a:t>
            </a:r>
            <a:r>
              <a:rPr lang="en-US" sz="2000" dirty="0" smtClean="0">
                <a:solidFill>
                  <a:srgbClr val="434343"/>
                </a:solidFill>
              </a:rPr>
              <a:t>&gt; - Stream 0…1 elements</a:t>
            </a:r>
            <a:endParaRPr lang="en-US" sz="2000" dirty="0" smtClean="0">
              <a:solidFill>
                <a:srgbClr val="434343"/>
              </a:solidFill>
            </a:endParaRPr>
          </a:p>
          <a:p>
            <a:pPr marL="457200" indent="-355600">
              <a:buClr>
                <a:srgbClr val="434343"/>
              </a:buClr>
              <a:buFont typeface="Calibri"/>
              <a:buChar char="●"/>
            </a:pPr>
            <a:r>
              <a:rPr lang="en-US" sz="2000" dirty="0" smtClean="0">
                <a:solidFill>
                  <a:srgbClr val="434343"/>
                </a:solidFill>
              </a:rPr>
              <a:t>Flux&lt;T&gt; </a:t>
            </a:r>
            <a:r>
              <a:rPr lang="en-US" sz="2000" dirty="0">
                <a:solidFill>
                  <a:srgbClr val="434343"/>
                </a:solidFill>
              </a:rPr>
              <a:t>- Stream </a:t>
            </a:r>
            <a:r>
              <a:rPr lang="en-US" sz="2000" dirty="0" smtClean="0">
                <a:solidFill>
                  <a:srgbClr val="434343"/>
                </a:solidFill>
              </a:rPr>
              <a:t>0…N </a:t>
            </a:r>
            <a:r>
              <a:rPr lang="en-US" sz="2000" dirty="0">
                <a:solidFill>
                  <a:srgbClr val="434343"/>
                </a:solidFill>
              </a:rPr>
              <a:t>elements</a:t>
            </a:r>
          </a:p>
          <a:p>
            <a:pPr marL="457200" indent="-355600">
              <a:buClr>
                <a:srgbClr val="434343"/>
              </a:buClr>
              <a:buFont typeface="Calibri"/>
              <a:buChar char="●"/>
            </a:pPr>
            <a:endParaRPr lang="en-US" sz="2000" dirty="0" smtClean="0">
              <a:solidFill>
                <a:srgbClr val="434343"/>
              </a:solidFill>
            </a:endParaRPr>
          </a:p>
        </p:txBody>
      </p:sp>
    </p:spTree>
    <p:extLst>
      <p:ext uri="{BB962C8B-B14F-4D97-AF65-F5344CB8AC3E}">
        <p14:creationId xmlns:p14="http://schemas.microsoft.com/office/powerpoint/2010/main" val="1227225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5">
                                            <p:txEl>
                                              <p:pRg st="1" end="1"/>
                                            </p:txEl>
                                          </p:spTgt>
                                        </p:tgtEl>
                                        <p:attrNameLst>
                                          <p:attrName>style.visibility</p:attrName>
                                        </p:attrNameLst>
                                      </p:cBhvr>
                                      <p:to>
                                        <p:strVal val="visible"/>
                                      </p:to>
                                    </p:set>
                                    <p:anim calcmode="lin" valueType="num">
                                      <p:cBhvr additive="base">
                                        <p:cTn id="7" dur="500" fill="hold"/>
                                        <p:tgtEl>
                                          <p:spTgt spid="1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5">
                                            <p:txEl>
                                              <p:pRg st="2" end="2"/>
                                            </p:txEl>
                                          </p:spTgt>
                                        </p:tgtEl>
                                        <p:attrNameLst>
                                          <p:attrName>style.visibility</p:attrName>
                                        </p:attrNameLst>
                                      </p:cBhvr>
                                      <p:to>
                                        <p:strVal val="visible"/>
                                      </p:to>
                                    </p:set>
                                    <p:anim calcmode="lin" valueType="num">
                                      <p:cBhvr additive="base">
                                        <p:cTn id="13" dur="500" fill="hold"/>
                                        <p:tgtEl>
                                          <p:spTgt spid="13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170"/>
          <p:cNvSpPr txBox="1">
            <a:spLocks/>
          </p:cNvSpPr>
          <p:nvPr/>
        </p:nvSpPr>
        <p:spPr>
          <a:xfrm>
            <a:off x="1595400" y="3273925"/>
            <a:ext cx="5953200" cy="1300800"/>
          </a:xfrm>
          <a:prstGeom prst="rect">
            <a:avLst/>
          </a:prstGeom>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ctr"/>
            <a:r>
              <a:rPr lang="en-US" sz="1800" dirty="0" smtClean="0">
                <a:solidFill>
                  <a:srgbClr val="F3F3F3"/>
                </a:solidFill>
                <a:latin typeface="Calibri"/>
                <a:ea typeface="Calibri"/>
                <a:cs typeface="Calibri"/>
                <a:sym typeface="Calibri"/>
              </a:rPr>
              <a:t>Spring 5 application</a:t>
            </a:r>
            <a:endParaRPr lang="en-US" sz="1800" dirty="0">
              <a:solidFill>
                <a:srgbClr val="F3F3F3"/>
              </a:solidFill>
              <a:latin typeface="Calibri"/>
              <a:ea typeface="Calibri"/>
              <a:cs typeface="Calibri"/>
              <a:sym typeface="Calibri"/>
            </a:endParaRPr>
          </a:p>
          <a:p>
            <a:endParaRPr lang="en" dirty="0"/>
          </a:p>
        </p:txBody>
      </p:sp>
      <p:sp>
        <p:nvSpPr>
          <p:cNvPr id="3" name="Shape 171"/>
          <p:cNvSpPr txBox="1">
            <a:spLocks/>
          </p:cNvSpPr>
          <p:nvPr/>
        </p:nvSpPr>
        <p:spPr>
          <a:xfrm>
            <a:off x="460950" y="1248300"/>
            <a:ext cx="8222100" cy="1963500"/>
          </a:xfrm>
          <a:prstGeom prst="rect">
            <a:avLst/>
          </a:prstGeom>
        </p:spPr>
        <p:txBody>
          <a:bodyPr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pPr algn="ctr">
              <a:buClr>
                <a:srgbClr val="F3F3F3"/>
              </a:buClr>
              <a:buSzPct val="100000"/>
            </a:pPr>
            <a:r>
              <a:rPr lang="en-US" sz="12000" dirty="0" smtClean="0">
                <a:solidFill>
                  <a:srgbClr val="F3F3F3"/>
                </a:solidFill>
                <a:latin typeface="Calibri"/>
                <a:ea typeface="Calibri"/>
                <a:cs typeface="Calibri"/>
                <a:sym typeface="Calibri"/>
              </a:rPr>
              <a:t>Create</a:t>
            </a:r>
            <a:endParaRPr lang="en" sz="12000" dirty="0">
              <a:solidFill>
                <a:srgbClr val="F3F3F3"/>
              </a:solidFill>
              <a:latin typeface="Calibri"/>
              <a:ea typeface="Calibri"/>
              <a:cs typeface="Calibri"/>
              <a:sym typeface="Calibri"/>
            </a:endParaRPr>
          </a:p>
        </p:txBody>
      </p:sp>
    </p:spTree>
    <p:extLst>
      <p:ext uri="{BB962C8B-B14F-4D97-AF65-F5344CB8AC3E}">
        <p14:creationId xmlns:p14="http://schemas.microsoft.com/office/powerpoint/2010/main" val="207295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Shape 194"/>
          <p:cNvSpPr txBox="1">
            <a:spLocks noGrp="1"/>
          </p:cNvSpPr>
          <p:nvPr>
            <p:ph type="body" idx="1"/>
          </p:nvPr>
        </p:nvSpPr>
        <p:spPr>
          <a:xfrm>
            <a:off x="4570050" y="564750"/>
            <a:ext cx="3882288" cy="4014000"/>
          </a:xfrm>
          <a:prstGeom prst="rect">
            <a:avLst/>
          </a:prstGeom>
        </p:spPr>
        <p:txBody>
          <a:bodyPr lIns="91425" tIns="91425" rIns="91425" bIns="91425" anchor="ctr" anchorCtr="0">
            <a:noAutofit/>
          </a:bodyPr>
          <a:lstStyle/>
          <a:p>
            <a:pPr marL="444500" indent="-342900">
              <a:spcAft>
                <a:spcPts val="1000"/>
              </a:spcAft>
              <a:buFont typeface="Arial" charset="0"/>
              <a:buChar char="•"/>
            </a:pPr>
            <a:r>
              <a:rPr lang="en-US" sz="2200" b="1" dirty="0" smtClean="0">
                <a:solidFill>
                  <a:schemeClr val="accent4"/>
                </a:solidFill>
              </a:rPr>
              <a:t>What </a:t>
            </a:r>
            <a:r>
              <a:rPr lang="en-US" sz="2200" b="1" dirty="0">
                <a:solidFill>
                  <a:schemeClr val="accent4"/>
                </a:solidFill>
              </a:rPr>
              <a:t>is Spring </a:t>
            </a:r>
            <a:r>
              <a:rPr lang="en-US" sz="2200" b="1" dirty="0" smtClean="0">
                <a:solidFill>
                  <a:schemeClr val="accent4"/>
                </a:solidFill>
              </a:rPr>
              <a:t>Boot 2</a:t>
            </a:r>
            <a:endParaRPr lang="en-US" sz="2200" b="1" dirty="0">
              <a:solidFill>
                <a:schemeClr val="accent4"/>
              </a:solidFill>
            </a:endParaRPr>
          </a:p>
          <a:p>
            <a:pPr marL="444500" indent="-342900">
              <a:spcAft>
                <a:spcPts val="1000"/>
              </a:spcAft>
              <a:buFont typeface="Arial" charset="0"/>
              <a:buChar char="•"/>
            </a:pPr>
            <a:r>
              <a:rPr lang="en-US" sz="2200" b="1" dirty="0">
                <a:solidFill>
                  <a:schemeClr val="accent4"/>
                </a:solidFill>
              </a:rPr>
              <a:t>What is the difference between </a:t>
            </a:r>
            <a:r>
              <a:rPr lang="en-US" sz="2200" b="1" dirty="0" smtClean="0">
                <a:solidFill>
                  <a:schemeClr val="accent4"/>
                </a:solidFill>
              </a:rPr>
              <a:t>Spring 5 </a:t>
            </a:r>
            <a:r>
              <a:rPr lang="en-US" sz="2200" b="1" dirty="0">
                <a:solidFill>
                  <a:schemeClr val="accent4"/>
                </a:solidFill>
              </a:rPr>
              <a:t>and Spring </a:t>
            </a:r>
            <a:r>
              <a:rPr lang="en-US" sz="2200" b="1" dirty="0" smtClean="0">
                <a:solidFill>
                  <a:schemeClr val="accent4"/>
                </a:solidFill>
              </a:rPr>
              <a:t>Boot 2</a:t>
            </a:r>
            <a:endParaRPr lang="en-US" sz="2200" b="1" dirty="0">
              <a:solidFill>
                <a:schemeClr val="accent4"/>
              </a:solidFill>
            </a:endParaRPr>
          </a:p>
          <a:p>
            <a:pPr marL="444500" indent="-342900">
              <a:spcAft>
                <a:spcPts val="1000"/>
              </a:spcAft>
              <a:buFont typeface="Arial" charset="0"/>
              <a:buChar char="•"/>
            </a:pPr>
            <a:r>
              <a:rPr lang="en-US" sz="2200" b="1" dirty="0" smtClean="0">
                <a:solidFill>
                  <a:schemeClr val="accent4"/>
                </a:solidFill>
              </a:rPr>
              <a:t>How </a:t>
            </a:r>
            <a:r>
              <a:rPr lang="en-US" sz="2200" b="1" dirty="0">
                <a:solidFill>
                  <a:schemeClr val="accent4"/>
                </a:solidFill>
              </a:rPr>
              <a:t>to create an app with Spring </a:t>
            </a:r>
            <a:r>
              <a:rPr lang="en-US" sz="2200" b="1" dirty="0" smtClean="0">
                <a:solidFill>
                  <a:schemeClr val="accent4"/>
                </a:solidFill>
              </a:rPr>
              <a:t>Boot 2</a:t>
            </a:r>
            <a:endParaRPr lang="en-US" sz="2200" b="1" dirty="0">
              <a:solidFill>
                <a:schemeClr val="accent4"/>
              </a:solidFill>
            </a:endParaRPr>
          </a:p>
        </p:txBody>
      </p:sp>
      <p:sp>
        <p:nvSpPr>
          <p:cNvPr id="195" name="Shape 195"/>
          <p:cNvSpPr txBox="1">
            <a:spLocks noGrp="1"/>
          </p:cNvSpPr>
          <p:nvPr>
            <p:ph type="title"/>
          </p:nvPr>
        </p:nvSpPr>
        <p:spPr>
          <a:xfrm>
            <a:off x="460950" y="2065350"/>
            <a:ext cx="4106100" cy="1012800"/>
          </a:xfrm>
          <a:prstGeom prst="rect">
            <a:avLst/>
          </a:prstGeom>
        </p:spPr>
        <p:txBody>
          <a:bodyPr lIns="91425" tIns="91425" rIns="91425" bIns="91425" anchor="ctr" anchorCtr="0">
            <a:noAutofit/>
          </a:bodyPr>
          <a:lstStyle/>
          <a:p>
            <a:pPr lvl="0">
              <a:spcBef>
                <a:spcPts val="0"/>
              </a:spcBef>
              <a:buNone/>
            </a:pPr>
            <a:r>
              <a:rPr lang="en" dirty="0"/>
              <a:t>Summary</a:t>
            </a:r>
          </a:p>
        </p:txBody>
      </p:sp>
    </p:spTree>
    <p:extLst>
      <p:ext uri="{BB962C8B-B14F-4D97-AF65-F5344CB8AC3E}">
        <p14:creationId xmlns:p14="http://schemas.microsoft.com/office/powerpoint/2010/main" val="14816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anim calcmode="lin" valueType="num">
                                      <p:cBhvr additive="base">
                                        <p:cTn id="7" dur="500" fill="hold"/>
                                        <p:tgtEl>
                                          <p:spTgt spid="1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
                                            <p:txEl>
                                              <p:pRg st="1" end="1"/>
                                            </p:txEl>
                                          </p:spTgt>
                                        </p:tgtEl>
                                        <p:attrNameLst>
                                          <p:attrName>style.visibility</p:attrName>
                                        </p:attrNameLst>
                                      </p:cBhvr>
                                      <p:to>
                                        <p:strVal val="visible"/>
                                      </p:to>
                                    </p:set>
                                    <p:anim calcmode="lin" valueType="num">
                                      <p:cBhvr additive="base">
                                        <p:cTn id="13" dur="500" fill="hold"/>
                                        <p:tgtEl>
                                          <p:spTgt spid="1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4">
                                            <p:txEl>
                                              <p:pRg st="2" end="2"/>
                                            </p:txEl>
                                          </p:spTgt>
                                        </p:tgtEl>
                                        <p:attrNameLst>
                                          <p:attrName>style.visibility</p:attrName>
                                        </p:attrNameLst>
                                      </p:cBhvr>
                                      <p:to>
                                        <p:strVal val="visible"/>
                                      </p:to>
                                    </p:set>
                                    <p:anim calcmode="lin" valueType="num">
                                      <p:cBhvr additive="base">
                                        <p:cTn id="19" dur="500" fill="hold"/>
                                        <p:tgtEl>
                                          <p:spTgt spid="1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10350</TotalTime>
  <Words>2002</Words>
  <Application>Microsoft Macintosh PowerPoint</Application>
  <PresentationFormat>On-screen Show (16:9)</PresentationFormat>
  <Paragraphs>324</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Calibri</vt:lpstr>
      <vt:lpstr>Roboto</vt:lpstr>
      <vt:lpstr>Arial</vt:lpstr>
      <vt:lpstr>Packt</vt:lpstr>
      <vt:lpstr>Building a Messaging/Notification service with Spring 5 </vt:lpstr>
      <vt:lpstr>In this Section, we are going to take a look at…</vt:lpstr>
      <vt:lpstr>Spring Boot 2.0</vt:lpstr>
      <vt:lpstr>In this video, we are going to take a look at…</vt:lpstr>
      <vt:lpstr>Spring Boot 2</vt:lpstr>
      <vt:lpstr>What are the differences between Spring 5 and Spring Boot 2</vt:lpstr>
      <vt:lpstr>Flux</vt:lpstr>
      <vt:lpstr>PowerPoint Presentation</vt:lpstr>
      <vt:lpstr>Summary</vt:lpstr>
      <vt:lpstr>Next Video</vt:lpstr>
      <vt:lpstr>Spring WebSocket</vt:lpstr>
      <vt:lpstr>In this Video, we are going to take a look at…</vt:lpstr>
      <vt:lpstr>WebSocket</vt:lpstr>
      <vt:lpstr>  Spring 5 WebFlux and Reactive WebSocket</vt:lpstr>
      <vt:lpstr>  Spring 5 WebFlux and Reactive WebSocket Classes</vt:lpstr>
      <vt:lpstr>PowerPoint Presentation</vt:lpstr>
      <vt:lpstr>PowerPoint Presentation</vt:lpstr>
      <vt:lpstr>Summary</vt:lpstr>
      <vt:lpstr>Next Video</vt:lpstr>
      <vt:lpstr>Spring Unit tests</vt:lpstr>
      <vt:lpstr>In this Video, we are going to take a look at…</vt:lpstr>
      <vt:lpstr>New annotations in Junit 5 </vt:lpstr>
      <vt:lpstr>Mockito</vt:lpstr>
      <vt:lpstr>Spring Boot Test Annotations </vt:lpstr>
      <vt:lpstr>PowerPoint Presentation</vt:lpstr>
      <vt:lpstr>Summary</vt:lpstr>
      <vt:lpstr>Next Section</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Course Title Here</dc:title>
  <cp:lastModifiedBy>Mario Romano</cp:lastModifiedBy>
  <cp:revision>628</cp:revision>
  <dcterms:modified xsi:type="dcterms:W3CDTF">2017-11-17T02:53:43Z</dcterms:modified>
</cp:coreProperties>
</file>