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33"/>
  </p:notesMasterIdLst>
  <p:sldIdLst>
    <p:sldId id="260" r:id="rId2"/>
    <p:sldId id="261" r:id="rId3"/>
    <p:sldId id="262" r:id="rId4"/>
    <p:sldId id="263" r:id="rId5"/>
    <p:sldId id="295" r:id="rId6"/>
    <p:sldId id="301" r:id="rId7"/>
    <p:sldId id="297" r:id="rId8"/>
    <p:sldId id="296" r:id="rId9"/>
    <p:sldId id="271" r:id="rId10"/>
    <p:sldId id="276" r:id="rId11"/>
    <p:sldId id="284" r:id="rId12"/>
    <p:sldId id="285" r:id="rId13"/>
    <p:sldId id="298" r:id="rId14"/>
    <p:sldId id="300" r:id="rId15"/>
    <p:sldId id="299" r:id="rId16"/>
    <p:sldId id="286" r:id="rId17"/>
    <p:sldId id="287" r:id="rId18"/>
    <p:sldId id="288" r:id="rId19"/>
    <p:sldId id="289" r:id="rId20"/>
    <p:sldId id="302" r:id="rId21"/>
    <p:sldId id="303" r:id="rId22"/>
    <p:sldId id="304" r:id="rId23"/>
    <p:sldId id="290" r:id="rId24"/>
    <p:sldId id="291" r:id="rId25"/>
    <p:sldId id="292" r:id="rId26"/>
    <p:sldId id="293" r:id="rId27"/>
    <p:sldId id="305" r:id="rId28"/>
    <p:sldId id="306" r:id="rId29"/>
    <p:sldId id="307" r:id="rId30"/>
    <p:sldId id="309" r:id="rId31"/>
    <p:sldId id="308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51AE6-F123-4FE9-9EAB-6BB8A84920B0}">
  <a:tblStyle styleId="{C2251AE6-F123-4FE9-9EAB-6BB8A84920B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8"/>
    <p:restoredTop sz="74612"/>
  </p:normalViewPr>
  <p:slideViewPr>
    <p:cSldViewPr snapToGrid="0" snapToObjects="1">
      <p:cViewPr>
        <p:scale>
          <a:sx n="90" d="100"/>
          <a:sy n="90" d="100"/>
        </p:scale>
        <p:origin x="2456" y="144"/>
      </p:cViewPr>
      <p:guideLst/>
    </p:cSldViewPr>
  </p:slideViewPr>
  <p:notesTextViewPr>
    <p:cViewPr>
      <p:scale>
        <a:sx n="1" d="1"/>
        <a:sy n="1" d="1"/>
      </p:scale>
      <p:origin x="0" y="-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github.com/verdaccio/verdaccio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docs.npmjs.com/cli/npm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forth</a:t>
            </a:r>
            <a:r>
              <a:rPr lang="en-US" baseline="0" dirty="0" smtClean="0"/>
              <a:t> section </a:t>
            </a:r>
            <a:r>
              <a:rPr lang="en-US" dirty="0" smtClean="0"/>
              <a:t>we will see</a:t>
            </a:r>
            <a:r>
              <a:rPr lang="en-US" baseline="0" dirty="0" smtClean="0"/>
              <a:t> </a:t>
            </a:r>
            <a:r>
              <a:rPr lang="en-US" sz="1100" baseline="0" dirty="0" smtClean="0"/>
              <a:t>h</a:t>
            </a:r>
            <a:r>
              <a:rPr lang="en-US" sz="1100" dirty="0" smtClean="0"/>
              <a:t>ow to Package, Distribute, Deploy and CI your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058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next video we will see What is Test coverage &amp; </a:t>
            </a:r>
            <a:r>
              <a:rPr lang="en-US" dirty="0" err="1" smtClean="0"/>
              <a:t>Codecov</a:t>
            </a:r>
            <a:r>
              <a:rPr lang="en-US" dirty="0" smtClean="0"/>
              <a:t> tool,</a:t>
            </a:r>
            <a:r>
              <a:rPr lang="en-US" baseline="0" dirty="0" smtClean="0"/>
              <a:t> but for now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baseline="0" dirty="0" smtClean="0"/>
              <a:t>everything. Thank you for watching this video.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450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second video</a:t>
            </a:r>
            <a:r>
              <a:rPr lang="en-US" baseline="0" dirty="0" smtClean="0"/>
              <a:t> we will see what is </a:t>
            </a:r>
            <a:r>
              <a:rPr lang="en-US" sz="1100" dirty="0" smtClean="0"/>
              <a:t>Test coverage &amp; </a:t>
            </a:r>
            <a:r>
              <a:rPr lang="en-US" sz="1100" dirty="0" err="1" smtClean="0"/>
              <a:t>Codecov</a:t>
            </a:r>
            <a:r>
              <a:rPr lang="en-US" sz="1100" dirty="0" smtClean="0"/>
              <a:t> tool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060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will learn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 test coverage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 is </a:t>
            </a:r>
            <a:r>
              <a:rPr lang="en-US" sz="1100" dirty="0" err="1" smtClean="0">
                <a:solidFill>
                  <a:srgbClr val="434343"/>
                </a:solidFill>
              </a:rPr>
              <a:t>Codecov</a:t>
            </a: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How to integrate </a:t>
            </a:r>
            <a:r>
              <a:rPr lang="en-US" sz="1100" dirty="0" err="1" smtClean="0">
                <a:solidFill>
                  <a:srgbClr val="434343"/>
                </a:solidFill>
              </a:rPr>
              <a:t>Codecov</a:t>
            </a:r>
            <a:endParaRPr lang="en-US" sz="11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66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indent="0">
              <a:buClr>
                <a:srgbClr val="434343"/>
              </a:buClr>
              <a:buFont typeface="Calibri"/>
              <a:buNone/>
            </a:pPr>
            <a:endParaRPr lang="en-US" sz="1100" baseline="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4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indent="0">
              <a:buClr>
                <a:srgbClr val="434343"/>
              </a:buClr>
              <a:buFont typeface="Calibri"/>
              <a:buNone/>
            </a:pPr>
            <a:endParaRPr lang="en-US" sz="1100" baseline="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69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generate the code</a:t>
            </a:r>
            <a:r>
              <a: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coverage report Angular CLI uses the </a:t>
            </a:r>
            <a:r>
              <a:rPr lang="en-US" sz="11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istanbul</a:t>
            </a:r>
            <a:r>
              <a: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istanbul.js.org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 test --code-coverage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434343"/>
                </a:solidFill>
              </a:rPr>
              <a:t>./coverage/</a:t>
            </a:r>
            <a:r>
              <a:rPr lang="en-US" sz="1100" baseline="0" dirty="0" err="1" smtClean="0">
                <a:solidFill>
                  <a:srgbClr val="434343"/>
                </a:solidFill>
              </a:rPr>
              <a:t>index.html</a:t>
            </a:r>
            <a:r>
              <a:rPr lang="en-US" sz="1100" baseline="0" dirty="0" smtClean="0">
                <a:solidFill>
                  <a:srgbClr val="434343"/>
                </a:solidFill>
              </a:rPr>
              <a:t> to see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09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Let’s summarize what we saw in this video, we</a:t>
            </a:r>
            <a:r>
              <a:rPr lang="en-US" baseline="0" dirty="0" smtClean="0"/>
              <a:t> saw: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What test coverage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What is </a:t>
            </a:r>
            <a:r>
              <a:rPr lang="en-US" sz="1100" b="1" dirty="0" err="1" smtClean="0">
                <a:solidFill>
                  <a:schemeClr val="accent4"/>
                </a:solidFill>
              </a:rPr>
              <a:t>Codecov</a:t>
            </a:r>
            <a:endParaRPr lang="en-US" sz="11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How to integrate </a:t>
            </a:r>
            <a:r>
              <a:rPr lang="en-US" sz="1100" b="1" dirty="0" err="1" smtClean="0">
                <a:solidFill>
                  <a:schemeClr val="accent4"/>
                </a:solidFill>
              </a:rPr>
              <a:t>Codecov</a:t>
            </a:r>
            <a:endParaRPr lang="en-US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91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next video we will see What is Continuous integration  &amp; Travis</a:t>
            </a:r>
            <a:r>
              <a:rPr lang="en-US" baseline="0" dirty="0" smtClean="0"/>
              <a:t> tool </a:t>
            </a:r>
            <a:r>
              <a:rPr lang="en-US" dirty="0" smtClean="0"/>
              <a:t>,</a:t>
            </a:r>
            <a:r>
              <a:rPr lang="en-US" baseline="0" dirty="0" smtClean="0"/>
              <a:t> but for now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baseline="0" dirty="0" smtClean="0"/>
              <a:t>everything. Thank you for watching this video.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1605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In This third video</a:t>
            </a:r>
            <a:r>
              <a:rPr lang="en-US" baseline="0" dirty="0" smtClean="0"/>
              <a:t> we will see what is </a:t>
            </a:r>
            <a:r>
              <a:rPr lang="en-US" dirty="0" smtClean="0"/>
              <a:t>Continuous integration  &amp; Travis tool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38956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will learn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 is continuous integration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 is Travis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How to integrate Travis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65642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In this Section, </a:t>
            </a:r>
            <a:r>
              <a:rPr lang="en-US" dirty="0" smtClean="0"/>
              <a:t>W</a:t>
            </a:r>
            <a:r>
              <a:rPr lang="en" dirty="0" smtClean="0"/>
              <a:t>e are going to learn</a:t>
            </a:r>
          </a:p>
          <a:p>
            <a:endParaRPr lang="en-US" b="1" dirty="0" smtClean="0"/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Package manager &amp; </a:t>
            </a:r>
            <a:r>
              <a:rPr lang="en-US" dirty="0" err="1" smtClean="0"/>
              <a:t>Npm</a:t>
            </a:r>
            <a:r>
              <a:rPr lang="en-US" dirty="0" smtClean="0"/>
              <a:t>  - 6 min</a:t>
            </a:r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Test coverage &amp; </a:t>
            </a:r>
            <a:r>
              <a:rPr lang="en-US" dirty="0" err="1" smtClean="0"/>
              <a:t>Codecov</a:t>
            </a:r>
            <a:r>
              <a:rPr lang="en-US" dirty="0" smtClean="0"/>
              <a:t> - 6 min</a:t>
            </a:r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Continuous integration &amp; Travis - 6 min</a:t>
            </a:r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Deploy &amp; GitHub pages – 6min</a:t>
            </a:r>
          </a:p>
          <a:p>
            <a:endParaRPr lang="en" b="1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96581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Continues integration Is the practice of build and test the code at any submission to the version control.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Continues integration systems are used to test the quality of each code contribution and be sure it doesn’t decrease the code quality causing regressions.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If a CI also distribute the code is a continues delivery system.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And If a CI also distribute and deploy the code is a continues deployment system.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1100" dirty="0" smtClean="0">
              <a:solidFill>
                <a:schemeClr val="bg2"/>
              </a:solidFill>
            </a:endParaRPr>
          </a:p>
          <a:p>
            <a:pPr marL="101600" indent="0">
              <a:buClr>
                <a:srgbClr val="434343"/>
              </a:buClr>
              <a:buFont typeface="Calibri"/>
              <a:buNone/>
            </a:pPr>
            <a:endParaRPr lang="en-US" sz="1100" baseline="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28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If you are looking for a hosted continues integration  system you can use</a:t>
            </a:r>
            <a:r>
              <a:rPr lang="en-US" sz="1100" baseline="0" dirty="0" smtClean="0">
                <a:solidFill>
                  <a:schemeClr val="bg2"/>
                </a:solidFill>
              </a:rPr>
              <a:t> </a:t>
            </a:r>
            <a:r>
              <a:rPr lang="en-US" sz="1100" dirty="0" smtClean="0">
                <a:solidFill>
                  <a:schemeClr val="bg2"/>
                </a:solidFill>
              </a:rPr>
              <a:t>Travis 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Is free for open source projects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Integrates only with GitHub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Is configurable with a </a:t>
            </a:r>
            <a:r>
              <a:rPr lang="en-US" sz="1100" dirty="0" err="1" smtClean="0">
                <a:solidFill>
                  <a:schemeClr val="bg2"/>
                </a:solidFill>
              </a:rPr>
              <a:t>yml</a:t>
            </a:r>
            <a:r>
              <a:rPr lang="en-US" sz="1100" dirty="0" smtClean="0">
                <a:solidFill>
                  <a:schemeClr val="bg2"/>
                </a:solidFill>
              </a:rPr>
              <a:t> file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Other CI systems are : </a:t>
            </a:r>
            <a:r>
              <a:rPr lang="en-US" sz="1100" dirty="0" err="1" smtClean="0">
                <a:solidFill>
                  <a:schemeClr val="bg2"/>
                </a:solidFill>
              </a:rPr>
              <a:t>circleci</a:t>
            </a:r>
            <a:r>
              <a:rPr lang="en-US" sz="1100" dirty="0" smtClean="0">
                <a:solidFill>
                  <a:schemeClr val="bg2"/>
                </a:solidFill>
              </a:rPr>
              <a:t>, </a:t>
            </a:r>
            <a:r>
              <a:rPr lang="en-US" sz="1100" dirty="0" err="1" smtClean="0">
                <a:solidFill>
                  <a:schemeClr val="bg2"/>
                </a:solidFill>
              </a:rPr>
              <a:t>jenkins</a:t>
            </a:r>
            <a:r>
              <a:rPr lang="en-US" sz="1100" dirty="0" smtClean="0">
                <a:solidFill>
                  <a:schemeClr val="bg2"/>
                </a:solidFill>
              </a:rPr>
              <a:t>, </a:t>
            </a:r>
            <a:r>
              <a:rPr lang="en-US" sz="1100" dirty="0" err="1" smtClean="0">
                <a:solidFill>
                  <a:schemeClr val="bg2"/>
                </a:solidFill>
              </a:rPr>
              <a:t>codeship</a:t>
            </a:r>
            <a:r>
              <a:rPr lang="en-US" sz="1100" dirty="0" smtClean="0">
                <a:solidFill>
                  <a:schemeClr val="bg2"/>
                </a:solidFill>
              </a:rPr>
              <a:t>  bamboo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101600" indent="0">
              <a:buClr>
                <a:srgbClr val="434343"/>
              </a:buClr>
              <a:buFont typeface="Calibri"/>
              <a:buNone/>
            </a:pPr>
            <a:endParaRPr lang="en-US" sz="1100" baseline="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58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language: </a:t>
            </a:r>
            <a:r>
              <a:rPr lang="en-US" dirty="0" err="1" smtClean="0"/>
              <a:t>node_js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trusty</a:t>
            </a:r>
            <a:br>
              <a:rPr lang="en-US" dirty="0" smtClean="0"/>
            </a:b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false</a:t>
            </a:r>
            <a:br>
              <a:rPr lang="en-US" dirty="0" smtClean="0"/>
            </a:b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node_js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-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"8"</a:t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addons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apt: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sources: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google-chrome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packages: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google-chrome-stable</a:t>
            </a:r>
            <a:br>
              <a:rPr lang="en-US" dirty="0" smtClean="0"/>
            </a:br>
            <a:r>
              <a:rPr lang="en-US" dirty="0" smtClean="0"/>
              <a:t>    - google-chrome-beta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before_install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- export CHROME_BIN=chromium-browser</a:t>
            </a:r>
            <a:br>
              <a:rPr lang="en-US" dirty="0" smtClean="0"/>
            </a:br>
            <a:r>
              <a:rPr lang="en-US" dirty="0" smtClean="0"/>
              <a:t>  - export DISPLAY=:99.0</a:t>
            </a:r>
            <a:br>
              <a:rPr lang="en-US" dirty="0" smtClean="0"/>
            </a:br>
            <a:r>
              <a:rPr lang="en-US" dirty="0" smtClean="0"/>
              <a:t>  - </a:t>
            </a:r>
            <a:r>
              <a:rPr lang="en-US" dirty="0" err="1" smtClean="0"/>
              <a:t>sh</a:t>
            </a:r>
            <a:r>
              <a:rPr lang="en-US" dirty="0" smtClean="0"/>
              <a:t> -e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xvfb</a:t>
            </a:r>
            <a:r>
              <a:rPr lang="en-US" dirty="0" smtClean="0"/>
              <a:t> start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before_script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- </a:t>
            </a:r>
            <a:r>
              <a:rPr lang="en-US" dirty="0" err="1" smtClean="0"/>
              <a:t>npm</a:t>
            </a:r>
            <a:r>
              <a:rPr lang="en-US" dirty="0" smtClean="0"/>
              <a:t> install -g angular-cli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npm</a:t>
            </a:r>
            <a:r>
              <a:rPr lang="en-US" dirty="0" smtClean="0"/>
              <a:t> install -g karma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npm</a:t>
            </a:r>
            <a:r>
              <a:rPr lang="en-US" dirty="0" smtClean="0"/>
              <a:t> install</a:t>
            </a:r>
            <a:br>
              <a:rPr lang="en-US" dirty="0" smtClean="0"/>
            </a:br>
            <a:r>
              <a:rPr lang="en-US" dirty="0" smtClean="0"/>
              <a:t>- ng build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script: </a:t>
            </a:r>
            <a:r>
              <a:rPr lang="en-US" dirty="0" smtClean="0"/>
              <a:t>ng test</a:t>
            </a:r>
            <a:endParaRPr lang="en-US" sz="1100" baseline="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5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Let’s summarize what we saw in this video, we</a:t>
            </a:r>
            <a:r>
              <a:rPr lang="en-US" baseline="0" dirty="0" smtClean="0"/>
              <a:t> saw: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What is continuous integration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What is Travis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How to integrate Travis</a:t>
            </a:r>
          </a:p>
        </p:txBody>
      </p:sp>
    </p:spTree>
    <p:extLst>
      <p:ext uri="{BB962C8B-B14F-4D97-AF65-F5344CB8AC3E}">
        <p14:creationId xmlns:p14="http://schemas.microsoft.com/office/powerpoint/2010/main" val="1711523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next video we will see how to </a:t>
            </a:r>
            <a:r>
              <a:rPr lang="en-US" sz="1100" dirty="0" smtClean="0"/>
              <a:t>Deploy an application &amp; ho</a:t>
            </a:r>
            <a:r>
              <a:rPr lang="en-US" sz="1100" baseline="0" dirty="0" smtClean="0"/>
              <a:t>w to do it with</a:t>
            </a:r>
            <a:r>
              <a:rPr lang="en-US" sz="1100" dirty="0" smtClean="0"/>
              <a:t> GitHub pages</a:t>
            </a:r>
            <a:r>
              <a:rPr lang="en-US" sz="1100" baseline="0" dirty="0" smtClean="0"/>
              <a:t> </a:t>
            </a:r>
            <a:r>
              <a:rPr lang="en-US" dirty="0" smtClean="0"/>
              <a:t>,</a:t>
            </a:r>
            <a:r>
              <a:rPr lang="en-US" baseline="0" dirty="0" smtClean="0"/>
              <a:t> but for now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baseline="0" dirty="0" smtClean="0"/>
              <a:t>everything. Thank you for watching this video.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274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forth video</a:t>
            </a:r>
            <a:r>
              <a:rPr lang="en-US" baseline="0" dirty="0" smtClean="0"/>
              <a:t> we will see </a:t>
            </a:r>
            <a:r>
              <a:rPr lang="en-US" dirty="0" smtClean="0"/>
              <a:t>how to </a:t>
            </a:r>
            <a:r>
              <a:rPr lang="en-US" sz="1100" dirty="0" smtClean="0"/>
              <a:t>Deploy an application &amp; ho</a:t>
            </a:r>
            <a:r>
              <a:rPr lang="en-US" sz="1100" baseline="0" dirty="0" smtClean="0"/>
              <a:t>w to do it with</a:t>
            </a:r>
            <a:r>
              <a:rPr lang="en-US" sz="1100" dirty="0" smtClean="0"/>
              <a:t> GitHub pages</a:t>
            </a:r>
            <a:r>
              <a:rPr lang="en-US" sz="1100" baseline="0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38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will learn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How to deploy an Angular app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 is GitHub pages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How to deploy on GitHub pages</a:t>
            </a:r>
          </a:p>
        </p:txBody>
      </p:sp>
    </p:spTree>
    <p:extLst>
      <p:ext uri="{BB962C8B-B14F-4D97-AF65-F5344CB8AC3E}">
        <p14:creationId xmlns:p14="http://schemas.microsoft.com/office/powerpoint/2010/main" val="690825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indent="0">
              <a:buClr>
                <a:srgbClr val="434343"/>
              </a:buClr>
              <a:buFont typeface="Calibri"/>
              <a:buNone/>
            </a:pPr>
            <a:r>
              <a:rPr lang="en-US" sz="1100" dirty="0" smtClean="0">
                <a:solidFill>
                  <a:schemeClr val="bg2"/>
                </a:solidFill>
              </a:rPr>
              <a:t>When you want to deploy an Angular app you should pay attention</a:t>
            </a:r>
            <a:r>
              <a:rPr lang="en-US" sz="1100" baseline="0" dirty="0" smtClean="0">
                <a:solidFill>
                  <a:schemeClr val="bg2"/>
                </a:solidFill>
              </a:rPr>
              <a:t> at the following things:</a:t>
            </a:r>
            <a:endParaRPr lang="en-US" sz="1100" dirty="0" smtClean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When the app is </a:t>
            </a:r>
            <a:r>
              <a:rPr lang="is-IS" sz="1100" dirty="0" smtClean="0">
                <a:solidFill>
                  <a:schemeClr val="bg2"/>
                </a:solidFill>
              </a:rPr>
              <a:t>deployed in a sub folder </a:t>
            </a:r>
            <a:r>
              <a:rPr lang="en-US" sz="1100" dirty="0" smtClean="0">
                <a:solidFill>
                  <a:schemeClr val="bg2"/>
                </a:solidFill>
              </a:rPr>
              <a:t>you will need to change the </a:t>
            </a:r>
            <a:r>
              <a:rPr lang="is-IS" sz="1100" b="1" dirty="0" smtClean="0">
                <a:solidFill>
                  <a:schemeClr val="bg2"/>
                </a:solidFill>
              </a:rPr>
              <a:t>&lt;base href="..."/&gt; </a:t>
            </a:r>
            <a:r>
              <a:rPr lang="is-IS" sz="1100" dirty="0" smtClean="0">
                <a:solidFill>
                  <a:schemeClr val="bg2"/>
                </a:solidFill>
              </a:rPr>
              <a:t>in the index.htm.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Don</a:t>
            </a:r>
            <a:r>
              <a:rPr lang="fr-FR" sz="1100" dirty="0" smtClean="0">
                <a:solidFill>
                  <a:schemeClr val="bg2"/>
                </a:solidFill>
              </a:rPr>
              <a:t>’</a:t>
            </a:r>
            <a:r>
              <a:rPr lang="en-US" sz="1100" dirty="0" smtClean="0">
                <a:solidFill>
                  <a:schemeClr val="bg2"/>
                </a:solidFill>
              </a:rPr>
              <a:t>t use the ng serve for production deployment 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For production deployment use any production ready web server, but in some cases you will need to setup it to work with single page app.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If you are looking for a quick solution to host you app you can use GitHub Page, </a:t>
            </a:r>
            <a:r>
              <a:rPr lang="en-US" sz="1100" dirty="0" err="1" smtClean="0">
                <a:solidFill>
                  <a:schemeClr val="bg2"/>
                </a:solidFill>
              </a:rPr>
              <a:t>Heroku</a:t>
            </a:r>
            <a:r>
              <a:rPr lang="en-US" sz="1100" dirty="0" smtClean="0">
                <a:solidFill>
                  <a:schemeClr val="bg2"/>
                </a:solidFill>
              </a:rPr>
              <a:t> and </a:t>
            </a:r>
            <a:r>
              <a:rPr lang="en-US" sz="1100" dirty="0" err="1" smtClean="0">
                <a:solidFill>
                  <a:schemeClr val="bg2"/>
                </a:solidFill>
              </a:rPr>
              <a:t>FireBase</a:t>
            </a:r>
            <a:r>
              <a:rPr lang="en-US" sz="1100" dirty="0" smtClean="0">
                <a:solidFill>
                  <a:schemeClr val="bg2"/>
                </a:solidFill>
              </a:rPr>
              <a:t>, or use any html &amp; </a:t>
            </a:r>
            <a:r>
              <a:rPr lang="en-US" sz="1100" dirty="0" err="1" smtClean="0">
                <a:solidFill>
                  <a:schemeClr val="bg2"/>
                </a:solidFill>
              </a:rPr>
              <a:t>javascript</a:t>
            </a:r>
            <a:r>
              <a:rPr lang="en-US" sz="1100" dirty="0" smtClean="0">
                <a:solidFill>
                  <a:schemeClr val="bg2"/>
                </a:solidFill>
              </a:rPr>
              <a:t> compatible host</a:t>
            </a:r>
            <a:endParaRPr lang="en-US" sz="1100" dirty="0" smtClean="0"/>
          </a:p>
          <a:p>
            <a:pPr marL="101600" indent="0">
              <a:buClr>
                <a:srgbClr val="434343"/>
              </a:buClr>
              <a:buFont typeface="Calibri"/>
              <a:buNone/>
            </a:pPr>
            <a:endParaRPr lang="en-US" sz="1100" baseline="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11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GitHub Pages is a static site hosting service. 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GitHub Pages hosts projects from a GitHub repository.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Any GitHub page is hosted on the domain </a:t>
            </a:r>
            <a:r>
              <a:rPr lang="en-US" sz="1100" dirty="0" err="1" smtClean="0">
                <a:solidFill>
                  <a:schemeClr val="bg2"/>
                </a:solidFill>
              </a:rPr>
              <a:t>github.io</a:t>
            </a:r>
            <a:r>
              <a:rPr lang="en-US" sz="1100" dirty="0" smtClean="0">
                <a:solidFill>
                  <a:schemeClr val="bg2"/>
                </a:solidFill>
              </a:rPr>
              <a:t> 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Has a suggested limit of 10Gb.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And Even if it runs on https, GitHub page shouldn’t  be used for sensitive transactions.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1100" dirty="0" smtClean="0"/>
          </a:p>
          <a:p>
            <a:pPr marL="101600" indent="0">
              <a:buClr>
                <a:srgbClr val="434343"/>
              </a:buClr>
              <a:buFont typeface="Calibri"/>
              <a:buNone/>
            </a:pPr>
            <a:endParaRPr lang="en-US" sz="1100" baseline="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91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 build --output-path=docs --base-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</a:t>
            </a:r>
            <a:endParaRPr lang="en-US" sz="1100" baseline="0" dirty="0" smtClean="0">
              <a:solidFill>
                <a:srgbClr val="434343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solidFill>
                <a:srgbClr val="434343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err="1" smtClean="0">
                <a:solidFill>
                  <a:srgbClr val="434343"/>
                </a:solidFill>
              </a:rPr>
              <a:t>heroku</a:t>
            </a:r>
            <a:r>
              <a:rPr lang="en-US" sz="1100" baseline="0" dirty="0" smtClean="0">
                <a:solidFill>
                  <a:srgbClr val="434343"/>
                </a:solidFill>
              </a:rPr>
              <a:t> login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err="1" smtClean="0">
                <a:solidFill>
                  <a:srgbClr val="434343"/>
                </a:solidFill>
              </a:rPr>
              <a:t>git</a:t>
            </a:r>
            <a:r>
              <a:rPr lang="en-US" sz="1100" baseline="0" dirty="0" smtClean="0">
                <a:solidFill>
                  <a:srgbClr val="434343"/>
                </a:solidFill>
              </a:rPr>
              <a:t> </a:t>
            </a:r>
            <a:r>
              <a:rPr lang="en-US" sz="1100" baseline="0" dirty="0" err="1" smtClean="0">
                <a:solidFill>
                  <a:srgbClr val="434343"/>
                </a:solidFill>
              </a:rPr>
              <a:t>init</a:t>
            </a:r>
            <a:endParaRPr lang="en-US" sz="1100" baseline="0" dirty="0" smtClean="0">
              <a:solidFill>
                <a:srgbClr val="434343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434343"/>
                </a:solidFill>
              </a:rPr>
              <a:t>$ </a:t>
            </a:r>
            <a:r>
              <a:rPr lang="en-US" sz="1100" baseline="0" dirty="0" err="1" smtClean="0">
                <a:solidFill>
                  <a:srgbClr val="434343"/>
                </a:solidFill>
              </a:rPr>
              <a:t>git</a:t>
            </a:r>
            <a:r>
              <a:rPr lang="en-US" sz="1100" baseline="0" dirty="0" smtClean="0">
                <a:solidFill>
                  <a:srgbClr val="434343"/>
                </a:solidFill>
              </a:rPr>
              <a:t> add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434343"/>
                </a:solidFill>
              </a:rPr>
              <a:t>$ </a:t>
            </a:r>
            <a:r>
              <a:rPr lang="en-US" sz="1100" baseline="0" dirty="0" err="1" smtClean="0">
                <a:solidFill>
                  <a:srgbClr val="434343"/>
                </a:solidFill>
              </a:rPr>
              <a:t>git</a:t>
            </a:r>
            <a:r>
              <a:rPr lang="en-US" sz="1100" baseline="0" dirty="0" smtClean="0">
                <a:solidFill>
                  <a:srgbClr val="434343"/>
                </a:solidFill>
              </a:rPr>
              <a:t> commit -m "first commit”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err="1" smtClean="0">
                <a:solidFill>
                  <a:srgbClr val="434343"/>
                </a:solidFill>
              </a:rPr>
              <a:t>heroku</a:t>
            </a:r>
            <a:r>
              <a:rPr lang="en-US" sz="1100" baseline="0" dirty="0" smtClean="0">
                <a:solidFill>
                  <a:srgbClr val="434343"/>
                </a:solidFill>
              </a:rPr>
              <a:t> create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err="1" smtClean="0">
                <a:solidFill>
                  <a:srgbClr val="434343"/>
                </a:solidFill>
              </a:rPr>
              <a:t>git</a:t>
            </a:r>
            <a:r>
              <a:rPr lang="en-US" sz="1100" baseline="0" dirty="0" smtClean="0">
                <a:solidFill>
                  <a:srgbClr val="434343"/>
                </a:solidFill>
              </a:rPr>
              <a:t> push </a:t>
            </a:r>
            <a:r>
              <a:rPr lang="en-US" sz="1100" baseline="0" dirty="0" err="1" smtClean="0">
                <a:solidFill>
                  <a:srgbClr val="434343"/>
                </a:solidFill>
              </a:rPr>
              <a:t>heroku</a:t>
            </a:r>
            <a:r>
              <a:rPr lang="en-US" sz="1100" baseline="0" dirty="0" smtClean="0">
                <a:solidFill>
                  <a:srgbClr val="434343"/>
                </a:solidFill>
              </a:rPr>
              <a:t> master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err="1" smtClean="0">
                <a:solidFill>
                  <a:srgbClr val="434343"/>
                </a:solidFill>
              </a:rPr>
              <a:t>heroku</a:t>
            </a:r>
            <a:r>
              <a:rPr lang="en-US" sz="1100" baseline="0" dirty="0" smtClean="0">
                <a:solidFill>
                  <a:srgbClr val="434343"/>
                </a:solidFill>
              </a:rPr>
              <a:t> open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err="1" smtClean="0">
                <a:solidFill>
                  <a:srgbClr val="434343"/>
                </a:solidFill>
              </a:rPr>
              <a:t>heroku</a:t>
            </a:r>
            <a:r>
              <a:rPr lang="en-US" sz="1100" baseline="0" dirty="0" smtClean="0">
                <a:solidFill>
                  <a:srgbClr val="434343"/>
                </a:solidFill>
              </a:rPr>
              <a:t> logs --tail</a:t>
            </a:r>
            <a:endParaRPr lang="en-US" sz="1100" baseline="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7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first video</a:t>
            </a:r>
            <a:r>
              <a:rPr lang="en-US" baseline="0" dirty="0" smtClean="0"/>
              <a:t> we will see what is a </a:t>
            </a:r>
            <a:r>
              <a:rPr lang="en-US" sz="1100" dirty="0" smtClean="0"/>
              <a:t>Package manager &amp; </a:t>
            </a:r>
            <a:r>
              <a:rPr lang="en-US" baseline="0" dirty="0" smtClean="0"/>
              <a:t>how to use the </a:t>
            </a:r>
            <a:r>
              <a:rPr lang="en-US" sz="1100" dirty="0" err="1" smtClean="0"/>
              <a:t>Npm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815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Let’s summarize what we saw in this video, we</a:t>
            </a:r>
            <a:r>
              <a:rPr lang="en-US" baseline="0" dirty="0" smtClean="0"/>
              <a:t> saw: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How to deploy an Angular app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What is GitHub pages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1100" b="1" dirty="0" smtClean="0">
                <a:solidFill>
                  <a:schemeClr val="accent4"/>
                </a:solidFill>
              </a:rPr>
              <a:t>How to deploy on GitHub pages</a:t>
            </a:r>
            <a:endParaRPr lang="en-US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24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</a:t>
            </a:r>
            <a:r>
              <a:rPr lang="en-US" baseline="0" dirty="0" smtClean="0"/>
              <a:t> next section </a:t>
            </a:r>
            <a:r>
              <a:rPr lang="en-US" dirty="0" smtClean="0"/>
              <a:t>we will see</a:t>
            </a:r>
            <a:r>
              <a:rPr lang="en-US" baseline="0" dirty="0" smtClean="0"/>
              <a:t> </a:t>
            </a:r>
            <a:r>
              <a:rPr lang="en-US" sz="1100" baseline="0" dirty="0" smtClean="0"/>
              <a:t>h</a:t>
            </a:r>
            <a:r>
              <a:rPr lang="en-US" sz="1100" dirty="0" smtClean="0"/>
              <a:t>ow to create a Messaging/Notification service</a:t>
            </a:r>
            <a:r>
              <a:rPr lang="en-US" sz="1100" baseline="0" dirty="0" smtClean="0"/>
              <a:t> using Spring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24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will learn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 is a package manager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 is </a:t>
            </a:r>
            <a:r>
              <a:rPr lang="en-US" sz="1100" dirty="0" err="1" smtClean="0">
                <a:solidFill>
                  <a:srgbClr val="434343"/>
                </a:solidFill>
              </a:rPr>
              <a:t>Npm</a:t>
            </a: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rgbClr val="434343"/>
                </a:solidFill>
              </a:rPr>
              <a:t>Npm</a:t>
            </a:r>
            <a:r>
              <a:rPr lang="en-US" sz="1100" dirty="0" smtClean="0">
                <a:solidFill>
                  <a:srgbClr val="434343"/>
                </a:solidFill>
              </a:rPr>
              <a:t> commands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How to publish on </a:t>
            </a:r>
            <a:r>
              <a:rPr lang="en-US" sz="1100" dirty="0" err="1" smtClean="0">
                <a:solidFill>
                  <a:srgbClr val="434343"/>
                </a:solidFill>
              </a:rPr>
              <a:t>Npm</a:t>
            </a:r>
            <a:endParaRPr lang="en-US" sz="11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730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Tx/>
              <a:buFont typeface="Arial" charset="0"/>
              <a:buChar char="•"/>
              <a:tabLst/>
              <a:defRPr/>
            </a:pPr>
            <a:r>
              <a:rPr lang="en-US" sz="1100" dirty="0" smtClean="0">
                <a:solidFill>
                  <a:schemeClr val="bg2"/>
                </a:solidFill>
              </a:rPr>
              <a:t>A package</a:t>
            </a:r>
            <a:r>
              <a:rPr lang="en-US" sz="1100" baseline="0" dirty="0" smtClean="0">
                <a:solidFill>
                  <a:schemeClr val="bg2"/>
                </a:solidFill>
              </a:rPr>
              <a:t> manager is </a:t>
            </a:r>
            <a:r>
              <a:rPr lang="en-US" sz="1100" dirty="0" smtClean="0">
                <a:solidFill>
                  <a:schemeClr val="bg2"/>
                </a:solidFill>
              </a:rPr>
              <a:t>a centralized place where to publish packages or libraries 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A package manager automates the installation, upgrade, configuration, and removal of libraries in your project.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And It also manage package versions</a:t>
            </a:r>
          </a:p>
          <a:p>
            <a:pPr marL="101600" indent="0">
              <a:buClr>
                <a:srgbClr val="434343"/>
              </a:buClr>
              <a:buFont typeface="Calibri"/>
              <a:buNone/>
            </a:pPr>
            <a:endParaRPr lang="en-US" sz="1100" baseline="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12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indent="0">
              <a:buClr>
                <a:srgbClr val="434343"/>
              </a:buClr>
              <a:buFont typeface="Calibri"/>
              <a:buNone/>
            </a:pPr>
            <a:endParaRPr lang="en-US" sz="1100" dirty="0" smtClean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If</a:t>
            </a:r>
            <a:r>
              <a:rPr lang="en-US" sz="1100" baseline="0" dirty="0" smtClean="0">
                <a:solidFill>
                  <a:schemeClr val="bg2"/>
                </a:solidFill>
              </a:rPr>
              <a:t> you are a </a:t>
            </a:r>
            <a:r>
              <a:rPr lang="en-US" sz="1100" baseline="0" dirty="0" err="1" smtClean="0">
                <a:solidFill>
                  <a:schemeClr val="bg2"/>
                </a:solidFill>
              </a:rPr>
              <a:t>javascript</a:t>
            </a:r>
            <a:r>
              <a:rPr lang="en-US" sz="1100" baseline="0" dirty="0" smtClean="0">
                <a:solidFill>
                  <a:schemeClr val="bg2"/>
                </a:solidFill>
              </a:rPr>
              <a:t> developer</a:t>
            </a:r>
            <a:r>
              <a:rPr lang="en-US" sz="1100" dirty="0" smtClean="0">
                <a:solidFill>
                  <a:schemeClr val="bg2"/>
                </a:solidFill>
              </a:rPr>
              <a:t> that works with</a:t>
            </a:r>
            <a:r>
              <a:rPr lang="en-US" sz="1100" baseline="0" dirty="0" smtClean="0">
                <a:solidFill>
                  <a:schemeClr val="bg2"/>
                </a:solidFill>
              </a:rPr>
              <a:t> </a:t>
            </a:r>
            <a:r>
              <a:rPr lang="en-US" sz="1100" baseline="0" dirty="0" err="1" smtClean="0">
                <a:solidFill>
                  <a:schemeClr val="bg2"/>
                </a:solidFill>
              </a:rPr>
              <a:t>Node.js</a:t>
            </a:r>
            <a:r>
              <a:rPr lang="en-US" sz="1100" baseline="0" dirty="0" smtClean="0">
                <a:solidFill>
                  <a:schemeClr val="bg2"/>
                </a:solidFill>
              </a:rPr>
              <a:t> </a:t>
            </a:r>
            <a:r>
              <a:rPr lang="en-US" sz="1100" baseline="0" dirty="0" err="1" smtClean="0">
                <a:solidFill>
                  <a:schemeClr val="bg2"/>
                </a:solidFill>
              </a:rPr>
              <a:t>enviroment</a:t>
            </a:r>
            <a:r>
              <a:rPr lang="en-US" sz="1100" baseline="0" dirty="0" smtClean="0">
                <a:solidFill>
                  <a:schemeClr val="bg2"/>
                </a:solidFill>
              </a:rPr>
              <a:t> </a:t>
            </a:r>
            <a:r>
              <a:rPr lang="en-US" sz="1100" dirty="0" smtClean="0">
                <a:solidFill>
                  <a:schemeClr val="bg2"/>
                </a:solidFill>
              </a:rPr>
              <a:t>the default package manager for</a:t>
            </a:r>
            <a:r>
              <a:rPr lang="en-US" sz="1100" baseline="0" dirty="0" smtClean="0">
                <a:solidFill>
                  <a:schemeClr val="bg2"/>
                </a:solidFill>
              </a:rPr>
              <a:t> you </a:t>
            </a:r>
            <a:r>
              <a:rPr lang="en-US" sz="1100" dirty="0" smtClean="0">
                <a:solidFill>
                  <a:schemeClr val="bg2"/>
                </a:solidFill>
              </a:rPr>
              <a:t>is </a:t>
            </a:r>
            <a:r>
              <a:rPr lang="en-US" sz="1100" dirty="0" err="1" smtClean="0">
                <a:solidFill>
                  <a:schemeClr val="bg2"/>
                </a:solidFill>
              </a:rPr>
              <a:t>npm</a:t>
            </a:r>
            <a:endParaRPr lang="en-US" sz="1100" dirty="0" smtClean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chemeClr val="bg2"/>
                </a:solidFill>
              </a:rPr>
              <a:t>Npm</a:t>
            </a:r>
            <a:r>
              <a:rPr lang="en-US" sz="1100" dirty="0" smtClean="0">
                <a:solidFill>
                  <a:schemeClr val="bg2"/>
                </a:solidFill>
              </a:rPr>
              <a:t> is a composed of a command line client, and an remote registry.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chemeClr val="bg2"/>
                </a:solidFill>
              </a:rPr>
              <a:t>Npm</a:t>
            </a:r>
            <a:r>
              <a:rPr lang="en-US" sz="1100" dirty="0" smtClean="0">
                <a:solidFill>
                  <a:schemeClr val="bg2"/>
                </a:solidFill>
              </a:rPr>
              <a:t> makes it easy for JavaScript developers to distribute, install and update dependencies.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chemeClr val="bg2"/>
                </a:solidFill>
              </a:rPr>
              <a:t>In case you want to run</a:t>
            </a:r>
            <a:r>
              <a:rPr lang="en-US" sz="1100" baseline="0" dirty="0" smtClean="0">
                <a:solidFill>
                  <a:schemeClr val="bg2"/>
                </a:solidFill>
              </a:rPr>
              <a:t> some test y</a:t>
            </a:r>
            <a:r>
              <a:rPr lang="en-US" sz="1100" dirty="0" smtClean="0">
                <a:solidFill>
                  <a:schemeClr val="bg2"/>
                </a:solidFill>
              </a:rPr>
              <a:t>ou can install your local </a:t>
            </a:r>
            <a:r>
              <a:rPr lang="en-US" sz="1100" dirty="0" err="1" smtClean="0">
                <a:solidFill>
                  <a:schemeClr val="bg2"/>
                </a:solidFill>
              </a:rPr>
              <a:t>npm</a:t>
            </a:r>
            <a:r>
              <a:rPr lang="en-US" sz="1100" dirty="0" smtClean="0">
                <a:solidFill>
                  <a:schemeClr val="bg2"/>
                </a:solidFill>
              </a:rPr>
              <a:t> registry using </a:t>
            </a:r>
            <a:r>
              <a:rPr lang="en-US" sz="1100" dirty="0" err="1" smtClean="0">
                <a:solidFill>
                  <a:schemeClr val="bg2"/>
                </a:solidFill>
              </a:rPr>
              <a:t>verdaccio</a:t>
            </a:r>
            <a:r>
              <a:rPr lang="en-US" sz="1100" dirty="0" smtClean="0">
                <a:solidFill>
                  <a:schemeClr val="bg2"/>
                </a:solidFill>
              </a:rPr>
              <a:t> </a:t>
            </a:r>
            <a:r>
              <a:rPr lang="en-US" sz="1100" dirty="0" smtClean="0">
                <a:solidFill>
                  <a:schemeClr val="bg2"/>
                </a:solidFill>
                <a:hlinkClick r:id="rId3"/>
              </a:rPr>
              <a:t>https://github.com/verdaccio/verdaccio</a:t>
            </a:r>
            <a:endParaRPr lang="en-US" sz="1100" dirty="0" smtClean="0">
              <a:solidFill>
                <a:schemeClr val="bg2"/>
              </a:solidFill>
            </a:endParaRPr>
          </a:p>
          <a:p>
            <a:pPr marL="101600" indent="0">
              <a:buClr>
                <a:srgbClr val="434343"/>
              </a:buClr>
              <a:buFont typeface="Calibri"/>
              <a:buNone/>
            </a:pPr>
            <a:endParaRPr lang="en-US" sz="1100" baseline="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indent="0">
              <a:buClr>
                <a:srgbClr val="434343"/>
              </a:buClr>
              <a:buFont typeface="Calibri"/>
              <a:buNone/>
            </a:pPr>
            <a:r>
              <a:rPr lang="en-US" sz="1100" dirty="0" smtClean="0">
                <a:solidFill>
                  <a:schemeClr val="bg2"/>
                </a:solidFill>
              </a:rPr>
              <a:t>The</a:t>
            </a:r>
            <a:r>
              <a:rPr lang="en-US" sz="1100" baseline="0" dirty="0" smtClean="0">
                <a:solidFill>
                  <a:schemeClr val="bg2"/>
                </a:solidFill>
              </a:rPr>
              <a:t> most used </a:t>
            </a:r>
            <a:r>
              <a:rPr lang="en-US" sz="1100" baseline="0" dirty="0" err="1" smtClean="0">
                <a:solidFill>
                  <a:schemeClr val="bg2"/>
                </a:solidFill>
              </a:rPr>
              <a:t>npm</a:t>
            </a:r>
            <a:r>
              <a:rPr lang="en-US" sz="1100" baseline="0" dirty="0" smtClean="0">
                <a:solidFill>
                  <a:schemeClr val="bg2"/>
                </a:solidFill>
              </a:rPr>
              <a:t> commands are:</a:t>
            </a:r>
            <a:endParaRPr lang="en-US" sz="1100" dirty="0" smtClean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chemeClr val="bg2"/>
                </a:solidFill>
              </a:rPr>
              <a:t>npm</a:t>
            </a:r>
            <a:r>
              <a:rPr lang="en-US" sz="1100" dirty="0" smtClean="0">
                <a:solidFill>
                  <a:schemeClr val="bg2"/>
                </a:solidFill>
              </a:rPr>
              <a:t> install – to install all</a:t>
            </a:r>
            <a:r>
              <a:rPr lang="en-US" sz="1100" baseline="0" dirty="0" smtClean="0">
                <a:solidFill>
                  <a:schemeClr val="bg2"/>
                </a:solidFill>
              </a:rPr>
              <a:t> the </a:t>
            </a:r>
            <a:r>
              <a:rPr lang="en-US" sz="1100" baseline="0" dirty="0" err="1" smtClean="0">
                <a:solidFill>
                  <a:schemeClr val="bg2"/>
                </a:solidFill>
              </a:rPr>
              <a:t>dependecy</a:t>
            </a:r>
            <a:r>
              <a:rPr lang="en-US" sz="1100" baseline="0" dirty="0" smtClean="0">
                <a:solidFill>
                  <a:schemeClr val="bg2"/>
                </a:solidFill>
              </a:rPr>
              <a:t> in the </a:t>
            </a:r>
            <a:r>
              <a:rPr lang="en-US" sz="1100" baseline="0" dirty="0" err="1" smtClean="0">
                <a:solidFill>
                  <a:schemeClr val="bg2"/>
                </a:solidFill>
              </a:rPr>
              <a:t>package.json</a:t>
            </a:r>
            <a:r>
              <a:rPr lang="en-US" sz="1100" baseline="0" dirty="0" smtClean="0">
                <a:solidFill>
                  <a:schemeClr val="bg2"/>
                </a:solidFill>
              </a:rPr>
              <a:t> or single dependencies </a:t>
            </a:r>
            <a:endParaRPr lang="en-US" sz="1100" dirty="0" smtClean="0">
              <a:solidFill>
                <a:schemeClr val="bg2"/>
              </a:solidFill>
            </a:endParaRPr>
          </a:p>
          <a:p>
            <a:pPr marL="457200" marR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Tx/>
              <a:buFont typeface="Calibri"/>
              <a:buChar char="●"/>
              <a:tabLst/>
              <a:defRPr/>
            </a:pPr>
            <a:r>
              <a:rPr lang="en-US" sz="1100" dirty="0" err="1" smtClean="0">
                <a:solidFill>
                  <a:schemeClr val="bg2"/>
                </a:solidFill>
              </a:rPr>
              <a:t>npm</a:t>
            </a:r>
            <a:r>
              <a:rPr lang="en-US" sz="1100" dirty="0" smtClean="0">
                <a:solidFill>
                  <a:schemeClr val="bg2"/>
                </a:solidFill>
              </a:rPr>
              <a:t> update – to update all </a:t>
            </a:r>
            <a:r>
              <a:rPr lang="en-US" sz="1100" baseline="0" dirty="0" smtClean="0">
                <a:solidFill>
                  <a:schemeClr val="bg2"/>
                </a:solidFill>
              </a:rPr>
              <a:t>the </a:t>
            </a:r>
            <a:r>
              <a:rPr lang="en-US" sz="1100" baseline="0" dirty="0" err="1" smtClean="0">
                <a:solidFill>
                  <a:schemeClr val="bg2"/>
                </a:solidFill>
              </a:rPr>
              <a:t>dependecy</a:t>
            </a:r>
            <a:r>
              <a:rPr lang="en-US" sz="1100" baseline="0" dirty="0" smtClean="0">
                <a:solidFill>
                  <a:schemeClr val="bg2"/>
                </a:solidFill>
              </a:rPr>
              <a:t> in the </a:t>
            </a:r>
            <a:r>
              <a:rPr lang="en-US" sz="1100" baseline="0" dirty="0" err="1" smtClean="0">
                <a:solidFill>
                  <a:schemeClr val="bg2"/>
                </a:solidFill>
              </a:rPr>
              <a:t>package.json</a:t>
            </a:r>
            <a:r>
              <a:rPr lang="en-US" sz="1100" baseline="0" dirty="0" smtClean="0">
                <a:solidFill>
                  <a:schemeClr val="bg2"/>
                </a:solidFill>
              </a:rPr>
              <a:t> or single dependencies </a:t>
            </a:r>
            <a:endParaRPr lang="en-US" sz="1100" dirty="0" smtClean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chemeClr val="bg2"/>
                </a:solidFill>
              </a:rPr>
              <a:t>npm</a:t>
            </a:r>
            <a:r>
              <a:rPr lang="en-US" sz="1100" dirty="0" smtClean="0">
                <a:solidFill>
                  <a:schemeClr val="bg2"/>
                </a:solidFill>
              </a:rPr>
              <a:t> run </a:t>
            </a:r>
            <a:r>
              <a:rPr lang="en-US" sz="1100" b="1" i="1" dirty="0" smtClean="0">
                <a:solidFill>
                  <a:schemeClr val="bg2"/>
                </a:solidFill>
              </a:rPr>
              <a:t>&lt;</a:t>
            </a:r>
            <a:r>
              <a:rPr lang="en-US" sz="1100" b="1" i="1" dirty="0" err="1" smtClean="0">
                <a:solidFill>
                  <a:schemeClr val="bg2"/>
                </a:solidFill>
              </a:rPr>
              <a:t>package.json</a:t>
            </a:r>
            <a:r>
              <a:rPr lang="en-US" sz="1100" b="1" i="1" dirty="0" smtClean="0">
                <a:solidFill>
                  <a:schemeClr val="bg2"/>
                </a:solidFill>
              </a:rPr>
              <a:t> command&gt; </a:t>
            </a:r>
            <a:r>
              <a:rPr lang="en-US" sz="1100" b="1" i="1" baseline="0" dirty="0" smtClean="0">
                <a:solidFill>
                  <a:schemeClr val="bg2"/>
                </a:solidFill>
              </a:rPr>
              <a:t> -</a:t>
            </a:r>
            <a:r>
              <a:rPr lang="en-US" sz="1100" b="1" i="1" dirty="0" smtClean="0">
                <a:solidFill>
                  <a:schemeClr val="bg2"/>
                </a:solidFill>
              </a:rPr>
              <a:t> it</a:t>
            </a:r>
            <a:r>
              <a:rPr lang="en-US" sz="1100" b="1" i="1" baseline="0" dirty="0" smtClean="0">
                <a:solidFill>
                  <a:schemeClr val="bg2"/>
                </a:solidFill>
              </a:rPr>
              <a:t> runs any command in the </a:t>
            </a:r>
            <a:r>
              <a:rPr lang="en-US" sz="1100" b="1" i="1" baseline="0" dirty="0" err="1" smtClean="0">
                <a:solidFill>
                  <a:schemeClr val="bg2"/>
                </a:solidFill>
              </a:rPr>
              <a:t>scipts</a:t>
            </a:r>
            <a:r>
              <a:rPr lang="en-US" sz="1100" b="1" i="1" baseline="0" dirty="0" smtClean="0">
                <a:solidFill>
                  <a:schemeClr val="bg2"/>
                </a:solidFill>
              </a:rPr>
              <a:t> section of the </a:t>
            </a:r>
            <a:r>
              <a:rPr lang="en-US" sz="1100" b="1" i="1" baseline="0" dirty="0" err="1" smtClean="0">
                <a:solidFill>
                  <a:schemeClr val="bg2"/>
                </a:solidFill>
              </a:rPr>
              <a:t>package.json</a:t>
            </a:r>
            <a:endParaRPr lang="en-US" sz="1100" b="1" i="1" dirty="0" smtClean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chemeClr val="bg2"/>
                </a:solidFill>
              </a:rPr>
              <a:t>npm</a:t>
            </a:r>
            <a:r>
              <a:rPr lang="en-US" sz="1100" dirty="0" smtClean="0">
                <a:solidFill>
                  <a:schemeClr val="bg2"/>
                </a:solidFill>
              </a:rPr>
              <a:t> pack – to</a:t>
            </a:r>
            <a:r>
              <a:rPr lang="en-US" sz="1100" baseline="0" dirty="0" smtClean="0">
                <a:solidFill>
                  <a:schemeClr val="bg2"/>
                </a:solidFill>
              </a:rPr>
              <a:t> check what is going to be the published package </a:t>
            </a:r>
            <a:endParaRPr lang="en-US" sz="1100" dirty="0" smtClean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chemeClr val="bg2"/>
                </a:solidFill>
              </a:rPr>
              <a:t>npm</a:t>
            </a:r>
            <a:r>
              <a:rPr lang="en-US" sz="1100" dirty="0" smtClean="0">
                <a:solidFill>
                  <a:schemeClr val="bg2"/>
                </a:solidFill>
              </a:rPr>
              <a:t> login – to</a:t>
            </a:r>
            <a:r>
              <a:rPr lang="en-US" sz="1100" baseline="0" dirty="0" smtClean="0">
                <a:solidFill>
                  <a:schemeClr val="bg2"/>
                </a:solidFill>
              </a:rPr>
              <a:t> </a:t>
            </a:r>
            <a:r>
              <a:rPr lang="en-US" sz="1100" baseline="0" dirty="0" err="1" smtClean="0">
                <a:solidFill>
                  <a:schemeClr val="bg2"/>
                </a:solidFill>
              </a:rPr>
              <a:t>autentichate</a:t>
            </a:r>
            <a:r>
              <a:rPr lang="en-US" sz="1100" baseline="0" dirty="0" smtClean="0">
                <a:solidFill>
                  <a:schemeClr val="bg2"/>
                </a:solidFill>
              </a:rPr>
              <a:t> on </a:t>
            </a:r>
            <a:r>
              <a:rPr lang="en-US" sz="1100" baseline="0" dirty="0" err="1" smtClean="0">
                <a:solidFill>
                  <a:schemeClr val="bg2"/>
                </a:solidFill>
              </a:rPr>
              <a:t>npm</a:t>
            </a:r>
            <a:endParaRPr lang="en-US" sz="1100" dirty="0" smtClean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chemeClr val="bg2"/>
                </a:solidFill>
              </a:rPr>
              <a:t>npm</a:t>
            </a:r>
            <a:r>
              <a:rPr lang="en-US" sz="1100" dirty="0" smtClean="0">
                <a:solidFill>
                  <a:schemeClr val="bg2"/>
                </a:solidFill>
              </a:rPr>
              <a:t> publish – to publish a package on </a:t>
            </a:r>
            <a:r>
              <a:rPr lang="en-US" sz="1100" dirty="0" err="1" smtClean="0">
                <a:solidFill>
                  <a:schemeClr val="bg2"/>
                </a:solidFill>
              </a:rPr>
              <a:t>npm</a:t>
            </a:r>
            <a:endParaRPr lang="en-US" sz="1100" dirty="0" smtClean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chemeClr val="bg2"/>
                </a:solidFill>
              </a:rPr>
              <a:t>npm</a:t>
            </a:r>
            <a:r>
              <a:rPr lang="en-US" sz="1100" dirty="0" smtClean="0">
                <a:solidFill>
                  <a:schemeClr val="bg2"/>
                </a:solidFill>
              </a:rPr>
              <a:t> view </a:t>
            </a:r>
            <a:r>
              <a:rPr lang="en-US" sz="1100" b="1" i="1" dirty="0" smtClean="0">
                <a:solidFill>
                  <a:schemeClr val="bg2"/>
                </a:solidFill>
              </a:rPr>
              <a:t>&lt;package name&gt; </a:t>
            </a:r>
            <a:r>
              <a:rPr lang="en-US" sz="1100" dirty="0" smtClean="0">
                <a:solidFill>
                  <a:schemeClr val="bg2"/>
                </a:solidFill>
              </a:rPr>
              <a:t>version – to</a:t>
            </a:r>
            <a:r>
              <a:rPr lang="en-US" sz="1100" baseline="0" dirty="0" smtClean="0">
                <a:solidFill>
                  <a:schemeClr val="bg2"/>
                </a:solidFill>
              </a:rPr>
              <a:t> check latest published version of a certain </a:t>
            </a:r>
            <a:r>
              <a:rPr lang="en-US" sz="1100" baseline="0" dirty="0" err="1" smtClean="0">
                <a:solidFill>
                  <a:schemeClr val="bg2"/>
                </a:solidFill>
              </a:rPr>
              <a:t>pakcage</a:t>
            </a:r>
            <a:endParaRPr lang="en-US" sz="1100" dirty="0" smtClean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chemeClr val="bg2"/>
                </a:solidFill>
              </a:rPr>
              <a:t>npm</a:t>
            </a:r>
            <a:r>
              <a:rPr lang="en-US" sz="1100" dirty="0" smtClean="0">
                <a:solidFill>
                  <a:schemeClr val="bg2"/>
                </a:solidFill>
              </a:rPr>
              <a:t> set registry </a:t>
            </a:r>
            <a:r>
              <a:rPr lang="en-US" sz="1100" b="1" i="1" dirty="0" smtClean="0">
                <a:solidFill>
                  <a:schemeClr val="bg2"/>
                </a:solidFill>
              </a:rPr>
              <a:t>&lt;</a:t>
            </a:r>
            <a:r>
              <a:rPr lang="en-US" sz="1100" b="1" i="1" dirty="0" err="1" smtClean="0">
                <a:solidFill>
                  <a:schemeClr val="bg2"/>
                </a:solidFill>
              </a:rPr>
              <a:t>url_registry</a:t>
            </a:r>
            <a:r>
              <a:rPr lang="en-US" sz="1100" b="1" i="1" dirty="0" smtClean="0">
                <a:solidFill>
                  <a:schemeClr val="bg2"/>
                </a:solidFill>
              </a:rPr>
              <a:t>&gt; - to change</a:t>
            </a:r>
            <a:r>
              <a:rPr lang="en-US" sz="1100" b="1" i="1" baseline="0" dirty="0" smtClean="0">
                <a:solidFill>
                  <a:schemeClr val="bg2"/>
                </a:solidFill>
              </a:rPr>
              <a:t> the address of an </a:t>
            </a:r>
            <a:r>
              <a:rPr lang="en-US" sz="1100" b="1" i="1" baseline="0" dirty="0" err="1" smtClean="0">
                <a:solidFill>
                  <a:schemeClr val="bg2"/>
                </a:solidFill>
              </a:rPr>
              <a:t>npm</a:t>
            </a:r>
            <a:r>
              <a:rPr lang="en-US" sz="1100" b="1" i="1" baseline="0" dirty="0" smtClean="0">
                <a:solidFill>
                  <a:schemeClr val="bg2"/>
                </a:solidFill>
              </a:rPr>
              <a:t> registry for example you could point to your local </a:t>
            </a:r>
            <a:r>
              <a:rPr lang="en-US" sz="1100" b="1" i="1" baseline="0" dirty="0" err="1" smtClean="0">
                <a:solidFill>
                  <a:schemeClr val="bg2"/>
                </a:solidFill>
              </a:rPr>
              <a:t>npm</a:t>
            </a:r>
            <a:r>
              <a:rPr lang="en-US" sz="1100" b="1" i="1" baseline="0" dirty="0" smtClean="0">
                <a:solidFill>
                  <a:schemeClr val="bg2"/>
                </a:solidFill>
              </a:rPr>
              <a:t> </a:t>
            </a:r>
            <a:r>
              <a:rPr lang="en-US" sz="1100" b="1" i="1" baseline="0" dirty="0" err="1" smtClean="0">
                <a:solidFill>
                  <a:schemeClr val="bg2"/>
                </a:solidFill>
              </a:rPr>
              <a:t>verdaccio</a:t>
            </a:r>
            <a:r>
              <a:rPr lang="en-US" sz="1100" b="1" i="1" baseline="0" dirty="0" smtClean="0">
                <a:solidFill>
                  <a:schemeClr val="bg2"/>
                </a:solidFill>
              </a:rPr>
              <a:t> instance</a:t>
            </a:r>
            <a:endParaRPr lang="en-US" sz="1100" b="1" i="1" dirty="0" smtClean="0">
              <a:solidFill>
                <a:schemeClr val="bg2"/>
              </a:solidFill>
            </a:endParaRPr>
          </a:p>
          <a:p>
            <a:pPr marL="101600" indent="0">
              <a:buClr>
                <a:srgbClr val="434343"/>
              </a:buClr>
              <a:buFont typeface="Calibri"/>
              <a:buNone/>
            </a:pPr>
            <a:endParaRPr lang="en-US" sz="1100" b="1" i="1" dirty="0" smtClean="0">
              <a:solidFill>
                <a:schemeClr val="bg2"/>
              </a:solidFill>
            </a:endParaRPr>
          </a:p>
          <a:p>
            <a:pPr marL="101600" indent="0">
              <a:buClr>
                <a:srgbClr val="434343"/>
              </a:buClr>
              <a:buFont typeface="Calibri"/>
              <a:buNone/>
            </a:pPr>
            <a:r>
              <a:rPr lang="en-US" sz="1100" b="1" i="1" dirty="0" smtClean="0">
                <a:solidFill>
                  <a:schemeClr val="bg2"/>
                </a:solidFill>
              </a:rPr>
              <a:t>If</a:t>
            </a:r>
            <a:r>
              <a:rPr lang="en-US" sz="1100" b="1" i="1" baseline="0" dirty="0" smtClean="0">
                <a:solidFill>
                  <a:schemeClr val="bg2"/>
                </a:solidFill>
              </a:rPr>
              <a:t> you want to know all the </a:t>
            </a:r>
            <a:r>
              <a:rPr lang="en-US" sz="1100" b="1" i="1" baseline="0" dirty="0" err="1" smtClean="0">
                <a:solidFill>
                  <a:schemeClr val="bg2"/>
                </a:solidFill>
              </a:rPr>
              <a:t>npm</a:t>
            </a:r>
            <a:r>
              <a:rPr lang="en-US" sz="1100" b="1" i="1" baseline="0" dirty="0" smtClean="0">
                <a:solidFill>
                  <a:schemeClr val="bg2"/>
                </a:solidFill>
              </a:rPr>
              <a:t> commands visit the </a:t>
            </a:r>
            <a:r>
              <a:rPr lang="en-US" sz="1100" b="1" i="1" baseline="0" dirty="0" err="1" smtClean="0">
                <a:solidFill>
                  <a:schemeClr val="bg2"/>
                </a:solidFill>
              </a:rPr>
              <a:t>webiste</a:t>
            </a:r>
            <a:r>
              <a:rPr lang="en-US" sz="1100" b="1" i="1" baseline="0" dirty="0" smtClean="0">
                <a:solidFill>
                  <a:schemeClr val="bg2"/>
                </a:solidFill>
              </a:rPr>
              <a:t>:</a:t>
            </a:r>
            <a:endParaRPr lang="en-US" sz="1100" b="1" i="1" dirty="0" smtClean="0">
              <a:solidFill>
                <a:schemeClr val="bg2"/>
              </a:solidFill>
            </a:endParaRPr>
          </a:p>
          <a:p>
            <a:pPr marL="101600">
              <a:buClr>
                <a:srgbClr val="434343"/>
              </a:buClr>
            </a:pPr>
            <a:r>
              <a:rPr lang="en-US" sz="1100" b="1" dirty="0" smtClean="0">
                <a:solidFill>
                  <a:schemeClr val="bg2"/>
                </a:solidFill>
                <a:hlinkClick r:id="rId3"/>
              </a:rPr>
              <a:t>https://docs.npmjs.com/cli/npm</a:t>
            </a:r>
            <a:endParaRPr lang="en-US" sz="1100" b="1" dirty="0" smtClean="0">
              <a:solidFill>
                <a:schemeClr val="bg2"/>
              </a:solidFill>
            </a:endParaRPr>
          </a:p>
          <a:p>
            <a:pPr marL="101600" indent="0">
              <a:buClr>
                <a:srgbClr val="434343"/>
              </a:buClr>
              <a:buFont typeface="Calibri"/>
              <a:buNone/>
            </a:pPr>
            <a:endParaRPr lang="en-US" sz="1100" baseline="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95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in the 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package.json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npmignore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control what will be published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err="1" smtClean="0">
                <a:solidFill>
                  <a:srgbClr val="434343"/>
                </a:solidFill>
              </a:rPr>
              <a:t>npm</a:t>
            </a:r>
            <a:r>
              <a:rPr lang="en-US" sz="1100" baseline="0" dirty="0" smtClean="0">
                <a:solidFill>
                  <a:srgbClr val="434343"/>
                </a:solidFill>
              </a:rPr>
              <a:t> publish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solidFill>
                <a:srgbClr val="434343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err="1" smtClean="0">
                <a:solidFill>
                  <a:srgbClr val="434343"/>
                </a:solidFill>
              </a:rPr>
              <a:t>Npm</a:t>
            </a:r>
            <a:r>
              <a:rPr lang="en-US" sz="1100" baseline="0" dirty="0" smtClean="0">
                <a:solidFill>
                  <a:srgbClr val="434343"/>
                </a:solidFill>
              </a:rPr>
              <a:t> install &lt;</a:t>
            </a:r>
            <a:r>
              <a:rPr lang="en-US" sz="1100" baseline="0" dirty="0" err="1" smtClean="0">
                <a:solidFill>
                  <a:srgbClr val="434343"/>
                </a:solidFill>
              </a:rPr>
              <a:t>name_package</a:t>
            </a:r>
            <a:r>
              <a:rPr lang="en-US" sz="1100" baseline="0" dirty="0" smtClean="0">
                <a:solidFill>
                  <a:srgbClr val="434343"/>
                </a:solidFill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solidFill>
                <a:srgbClr val="434343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 registry http://localhost:4873</a:t>
            </a:r>
            <a:endParaRPr lang="en-US" sz="1100" baseline="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23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Let’s summarize what we saw in this video, we</a:t>
            </a:r>
            <a:r>
              <a:rPr lang="en-US" baseline="0" dirty="0" smtClean="0"/>
              <a:t> saw: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 is a package manager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What is </a:t>
            </a:r>
            <a:r>
              <a:rPr lang="en-US" sz="1100" dirty="0" err="1" smtClean="0">
                <a:solidFill>
                  <a:srgbClr val="434343"/>
                </a:solidFill>
              </a:rPr>
              <a:t>Npm</a:t>
            </a:r>
            <a:endParaRPr lang="en-US" sz="11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err="1" smtClean="0">
                <a:solidFill>
                  <a:srgbClr val="434343"/>
                </a:solidFill>
              </a:rPr>
              <a:t>Npm</a:t>
            </a:r>
            <a:r>
              <a:rPr lang="en-US" sz="1100" dirty="0" smtClean="0">
                <a:solidFill>
                  <a:srgbClr val="434343"/>
                </a:solidFill>
              </a:rPr>
              <a:t> commands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1100" dirty="0" smtClean="0">
                <a:solidFill>
                  <a:srgbClr val="434343"/>
                </a:solidFill>
              </a:rPr>
              <a:t>How to publish on </a:t>
            </a:r>
            <a:r>
              <a:rPr lang="en-US" sz="1100" dirty="0" err="1" smtClean="0">
                <a:solidFill>
                  <a:srgbClr val="434343"/>
                </a:solidFill>
              </a:rPr>
              <a:t>Npm</a:t>
            </a:r>
            <a:endParaRPr lang="en-US" sz="11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0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 and Author Name">
    <p:bg>
      <p:bgPr>
        <a:solidFill>
          <a:srgbClr val="F370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04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053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20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End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0050" y="564750"/>
            <a:ext cx="4106100" cy="4014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106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188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71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71" r:id="rId4"/>
    <p:sldLayoutId id="2147483673" r:id="rId5"/>
    <p:sldLayoutId id="2147483674" r:id="rId6"/>
    <p:sldLayoutId id="2147483679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verdaccio/verdacci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npmjs.com/cli/np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dirty="0"/>
              <a:t>How to Package, Distribute and </a:t>
            </a:r>
            <a:r>
              <a:rPr lang="en-US" sz="4400" dirty="0" smtClean="0"/>
              <a:t>CI </a:t>
            </a:r>
            <a:r>
              <a:rPr lang="en-US" sz="4400" dirty="0"/>
              <a:t>your App</a:t>
            </a:r>
            <a:endParaRPr lang="en" sz="42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Section 4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225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Next </a:t>
            </a:r>
            <a:r>
              <a:rPr lang="en-US" dirty="0" smtClean="0"/>
              <a:t>Video</a:t>
            </a:r>
            <a:endParaRPr lang="en" dirty="0"/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Test coverage &amp; </a:t>
            </a:r>
            <a:r>
              <a:rPr lang="en-US" sz="2400" dirty="0" err="1" smtClean="0"/>
              <a:t>istanbul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092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dirty="0" smtClean="0"/>
              <a:t>Code coverage </a:t>
            </a:r>
            <a:r>
              <a:rPr lang="en-US" sz="4400" dirty="0"/>
              <a:t>&amp; I</a:t>
            </a:r>
            <a:r>
              <a:rPr lang="en-US" sz="4400" dirty="0" smtClean="0"/>
              <a:t>stanbul </a:t>
            </a:r>
            <a:endParaRPr lang="en" sz="44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Video 4.2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508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2200" dirty="0"/>
              <a:t>In this </a:t>
            </a:r>
            <a:r>
              <a:rPr lang="en-US" sz="2200" dirty="0"/>
              <a:t>V</a:t>
            </a:r>
            <a:r>
              <a:rPr lang="en-US" sz="2200" dirty="0" smtClean="0"/>
              <a:t>ideo</a:t>
            </a:r>
            <a:r>
              <a:rPr lang="en" sz="2200" dirty="0" smtClean="0"/>
              <a:t>, </a:t>
            </a:r>
            <a:r>
              <a:rPr lang="en" sz="2200" dirty="0"/>
              <a:t>we are going to take a look at…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What </a:t>
            </a:r>
            <a:r>
              <a:rPr lang="en-US" sz="2000" dirty="0" smtClean="0">
                <a:solidFill>
                  <a:srgbClr val="434343"/>
                </a:solidFill>
              </a:rPr>
              <a:t>is code coverage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What is Istanbul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How to </a:t>
            </a:r>
            <a:r>
              <a:rPr lang="en-US" sz="2000" dirty="0" smtClean="0">
                <a:solidFill>
                  <a:srgbClr val="434343"/>
                </a:solidFill>
              </a:rPr>
              <a:t>run Istanbul</a:t>
            </a:r>
            <a:endParaRPr lang="en-US" sz="20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2000" dirty="0" smtClean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20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68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3017186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What is code coverage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Code Coverage is a measure that describe of how many lines of your code are executed when the automated tests suite runs.</a:t>
            </a:r>
          </a:p>
        </p:txBody>
      </p:sp>
    </p:spTree>
    <p:extLst>
      <p:ext uri="{BB962C8B-B14F-4D97-AF65-F5344CB8AC3E}">
        <p14:creationId xmlns:p14="http://schemas.microsoft.com/office/powerpoint/2010/main" val="17745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What </a:t>
            </a:r>
            <a:r>
              <a:rPr lang="en-US" sz="2800" dirty="0"/>
              <a:t>is </a:t>
            </a:r>
            <a:r>
              <a:rPr lang="en-US" sz="2800" dirty="0" smtClean="0"/>
              <a:t>Istanbul 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Istanbul is a JavaScript reporting tool that is intended to track how well your unit tests exercise your code.</a:t>
            </a:r>
          </a:p>
        </p:txBody>
      </p:sp>
    </p:spTree>
    <p:extLst>
      <p:ext uri="{BB962C8B-B14F-4D97-AF65-F5344CB8AC3E}">
        <p14:creationId xmlns:p14="http://schemas.microsoft.com/office/powerpoint/2010/main" val="6284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 algn="ctr">
              <a:buClr>
                <a:srgbClr val="434343"/>
              </a:buClr>
            </a:pPr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How </a:t>
            </a:r>
            <a:r>
              <a:rPr lang="en-US" sz="1800" dirty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to </a:t>
            </a:r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run code coverage</a:t>
            </a:r>
            <a:endParaRPr lang="en-US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18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0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0050" y="564750"/>
            <a:ext cx="3882288" cy="40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200" b="1" dirty="0" smtClean="0">
                <a:solidFill>
                  <a:schemeClr val="accent4"/>
                </a:solidFill>
              </a:rPr>
              <a:t>We saw…</a:t>
            </a:r>
            <a:endParaRPr lang="en-US" sz="2200" b="1" dirty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What test coverage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What </a:t>
            </a:r>
            <a:r>
              <a:rPr lang="en-US" sz="2200" b="1" dirty="0" smtClean="0">
                <a:solidFill>
                  <a:schemeClr val="accent4"/>
                </a:solidFill>
              </a:rPr>
              <a:t>is Istanbul </a:t>
            </a: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How to </a:t>
            </a:r>
            <a:r>
              <a:rPr lang="en-US" sz="2200" b="1" dirty="0" smtClean="0">
                <a:solidFill>
                  <a:schemeClr val="accent4"/>
                </a:solidFill>
              </a:rPr>
              <a:t>run Istanbul </a:t>
            </a:r>
            <a:endParaRPr lang="en-US" sz="2200" b="1" dirty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What is </a:t>
            </a:r>
            <a:r>
              <a:rPr lang="en-US" sz="2200" b="1" dirty="0" err="1" smtClean="0">
                <a:solidFill>
                  <a:schemeClr val="accent4"/>
                </a:solidFill>
              </a:rPr>
              <a:t>JaCoCo</a:t>
            </a: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How to integrate </a:t>
            </a:r>
            <a:r>
              <a:rPr lang="en-US" sz="2200" b="1" dirty="0" smtClean="0">
                <a:solidFill>
                  <a:schemeClr val="accent4"/>
                </a:solidFill>
              </a:rPr>
              <a:t>and run </a:t>
            </a:r>
            <a:r>
              <a:rPr lang="en-US" sz="2200" b="1" dirty="0" err="1">
                <a:solidFill>
                  <a:schemeClr val="accent4"/>
                </a:solidFill>
              </a:rPr>
              <a:t>JaCoCo</a:t>
            </a:r>
            <a:endParaRPr lang="en-US" sz="2200" b="1" dirty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endParaRPr lang="en-US" sz="2200" b="1" dirty="0">
              <a:solidFill>
                <a:schemeClr val="accent4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106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256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Next </a:t>
            </a:r>
            <a:r>
              <a:rPr lang="en-US" dirty="0" smtClean="0"/>
              <a:t>Video</a:t>
            </a:r>
            <a:endParaRPr lang="en" dirty="0"/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Continuous integration  &amp; Travis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333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dirty="0"/>
              <a:t>Continuous integration </a:t>
            </a:r>
            <a:r>
              <a:rPr lang="en-US" sz="4400" dirty="0" smtClean="0"/>
              <a:t>&amp; </a:t>
            </a:r>
            <a:r>
              <a:rPr lang="en-US" sz="4400" dirty="0"/>
              <a:t>Travis</a:t>
            </a:r>
            <a:endParaRPr lang="en" sz="42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Video 4.3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1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2200" dirty="0"/>
              <a:t>In this </a:t>
            </a:r>
            <a:r>
              <a:rPr lang="en-US" sz="2200" dirty="0"/>
              <a:t>V</a:t>
            </a:r>
            <a:r>
              <a:rPr lang="en-US" sz="2200" dirty="0" smtClean="0"/>
              <a:t>ideo</a:t>
            </a:r>
            <a:r>
              <a:rPr lang="en" sz="2200" dirty="0" smtClean="0"/>
              <a:t>, </a:t>
            </a:r>
            <a:r>
              <a:rPr lang="en" sz="2200" dirty="0"/>
              <a:t>we are going to take a look at…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What is continuous </a:t>
            </a:r>
            <a:r>
              <a:rPr lang="en-US" sz="2000" dirty="0">
                <a:solidFill>
                  <a:srgbClr val="434343"/>
                </a:solidFill>
              </a:rPr>
              <a:t>integration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What </a:t>
            </a:r>
            <a:r>
              <a:rPr lang="en-US" sz="2000" dirty="0">
                <a:solidFill>
                  <a:srgbClr val="434343"/>
                </a:solidFill>
              </a:rPr>
              <a:t>is </a:t>
            </a:r>
            <a:r>
              <a:rPr lang="en-US" sz="2000" dirty="0" smtClean="0">
                <a:solidFill>
                  <a:srgbClr val="434343"/>
                </a:solidFill>
              </a:rPr>
              <a:t>Travis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How to integrate </a:t>
            </a:r>
            <a:r>
              <a:rPr lang="en-US" sz="2000" dirty="0" smtClean="0">
                <a:solidFill>
                  <a:srgbClr val="434343"/>
                </a:solidFill>
              </a:rPr>
              <a:t>Travis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2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In this Section, we are going to take a look at…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882008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Font typeface="Calibri"/>
              <a:buChar char="●"/>
            </a:pPr>
            <a:r>
              <a:rPr lang="en-US" dirty="0"/>
              <a:t>P</a:t>
            </a:r>
            <a:r>
              <a:rPr lang="en-US" dirty="0" smtClean="0"/>
              <a:t>ackage manager &amp; </a:t>
            </a:r>
            <a:r>
              <a:rPr lang="en-US" dirty="0" err="1" smtClean="0"/>
              <a:t>Npm</a:t>
            </a:r>
            <a:r>
              <a:rPr lang="en-US" dirty="0" smtClean="0"/>
              <a:t>  </a:t>
            </a:r>
            <a:r>
              <a:rPr lang="en-US" dirty="0"/>
              <a:t>- 6 min</a:t>
            </a:r>
          </a:p>
          <a:p>
            <a:pPr marL="457200" indent="-355600">
              <a:buFont typeface="Calibri"/>
              <a:buChar char="●"/>
            </a:pPr>
            <a:r>
              <a:rPr lang="en-US" dirty="0" smtClean="0"/>
              <a:t>Code coverage &amp; Istanbul - </a:t>
            </a:r>
            <a:r>
              <a:rPr lang="en-US" dirty="0"/>
              <a:t>6 min</a:t>
            </a:r>
          </a:p>
          <a:p>
            <a:pPr marL="457200" indent="-355600">
              <a:buFont typeface="Calibri"/>
              <a:buChar char="●"/>
            </a:pPr>
            <a:r>
              <a:rPr lang="en-US" dirty="0"/>
              <a:t>C</a:t>
            </a:r>
            <a:r>
              <a:rPr lang="en-US" dirty="0" smtClean="0"/>
              <a:t>ontinuous </a:t>
            </a:r>
            <a:r>
              <a:rPr lang="en-US" dirty="0"/>
              <a:t>integration </a:t>
            </a:r>
            <a:r>
              <a:rPr lang="en-US" dirty="0" smtClean="0"/>
              <a:t>&amp; Travis </a:t>
            </a:r>
            <a:r>
              <a:rPr lang="en-US" dirty="0"/>
              <a:t>- 6 </a:t>
            </a:r>
            <a:r>
              <a:rPr lang="en-US" dirty="0" smtClean="0"/>
              <a:t>min</a:t>
            </a:r>
          </a:p>
          <a:p>
            <a:pPr marL="457200" indent="-355600">
              <a:buFont typeface="Calibri"/>
              <a:buChar char="●"/>
            </a:pPr>
            <a:r>
              <a:rPr lang="en-US" dirty="0"/>
              <a:t>Deploy &amp; GitHub </a:t>
            </a:r>
            <a:r>
              <a:rPr lang="en-US" dirty="0" smtClean="0"/>
              <a:t>pages – 6min</a:t>
            </a:r>
            <a:endParaRPr lang="en-US" dirty="0"/>
          </a:p>
          <a:p>
            <a:pPr marL="457200" indent="-355600">
              <a:buFont typeface="Calibri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1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3017186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What </a:t>
            </a:r>
            <a:r>
              <a:rPr lang="en-US" sz="2800" dirty="0"/>
              <a:t>is continuous integration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Is the practice of build and test the code at any submission to the version control.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Continues integration systems are used to test the quality of each code contribution and be sure it doesn’t decrease the code quality causing regressions.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If a CI also distribute the code is a continues delivery </a:t>
            </a:r>
            <a:r>
              <a:rPr lang="en-US" sz="2000" dirty="0">
                <a:solidFill>
                  <a:schemeClr val="bg2"/>
                </a:solidFill>
              </a:rPr>
              <a:t>system</a:t>
            </a:r>
            <a:r>
              <a:rPr lang="en-US" sz="2000" dirty="0" smtClean="0">
                <a:solidFill>
                  <a:schemeClr val="bg2"/>
                </a:solidFill>
              </a:rPr>
              <a:t>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If a CI </a:t>
            </a:r>
            <a:r>
              <a:rPr lang="en-US" sz="2000" dirty="0" smtClean="0">
                <a:solidFill>
                  <a:schemeClr val="bg2"/>
                </a:solidFill>
              </a:rPr>
              <a:t>also distribute and deploy </a:t>
            </a:r>
            <a:r>
              <a:rPr lang="en-US" sz="2000" dirty="0">
                <a:solidFill>
                  <a:schemeClr val="bg2"/>
                </a:solidFill>
              </a:rPr>
              <a:t>the code is a continues </a:t>
            </a:r>
            <a:r>
              <a:rPr lang="en-US" sz="2000" dirty="0" smtClean="0">
                <a:solidFill>
                  <a:schemeClr val="bg2"/>
                </a:solidFill>
              </a:rPr>
              <a:t>deployment system.</a:t>
            </a:r>
            <a:endParaRPr lang="en-US" sz="2000" dirty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20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What </a:t>
            </a:r>
            <a:r>
              <a:rPr lang="en-US" sz="2800" dirty="0"/>
              <a:t>is </a:t>
            </a:r>
            <a:r>
              <a:rPr lang="en-US" sz="2800" dirty="0" smtClean="0"/>
              <a:t>Travis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Travis</a:t>
            </a:r>
            <a:r>
              <a:rPr lang="en-US" sz="2000" dirty="0">
                <a:solidFill>
                  <a:schemeClr val="bg2"/>
                </a:solidFill>
              </a:rPr>
              <a:t> is a </a:t>
            </a:r>
            <a:r>
              <a:rPr lang="en-US" sz="2000" dirty="0" smtClean="0">
                <a:solidFill>
                  <a:schemeClr val="bg2"/>
                </a:solidFill>
              </a:rPr>
              <a:t>hosted CI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I</a:t>
            </a:r>
            <a:r>
              <a:rPr lang="en-US" sz="2000" dirty="0" smtClean="0">
                <a:solidFill>
                  <a:schemeClr val="bg2"/>
                </a:solidFill>
              </a:rPr>
              <a:t>s free for open source projects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Integrates only with GitHub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I</a:t>
            </a:r>
            <a:r>
              <a:rPr lang="en-US" sz="2000" dirty="0" smtClean="0">
                <a:solidFill>
                  <a:schemeClr val="bg2"/>
                </a:solidFill>
              </a:rPr>
              <a:t>s configurable with a </a:t>
            </a:r>
            <a:r>
              <a:rPr lang="en-US" sz="2000" dirty="0" err="1" smtClean="0">
                <a:solidFill>
                  <a:schemeClr val="bg2"/>
                </a:solidFill>
              </a:rPr>
              <a:t>yml</a:t>
            </a:r>
            <a:r>
              <a:rPr lang="en-US" sz="2000" dirty="0" smtClean="0">
                <a:solidFill>
                  <a:schemeClr val="bg2"/>
                </a:solidFill>
              </a:rPr>
              <a:t> file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Other CI systems: </a:t>
            </a:r>
            <a:r>
              <a:rPr lang="en-US" sz="2000" dirty="0" err="1" smtClean="0">
                <a:solidFill>
                  <a:schemeClr val="bg2"/>
                </a:solidFill>
              </a:rPr>
              <a:t>circleci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dirty="0" err="1">
                <a:solidFill>
                  <a:schemeClr val="bg2"/>
                </a:solidFill>
              </a:rPr>
              <a:t>jenkins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dirty="0" err="1">
                <a:solidFill>
                  <a:schemeClr val="bg2"/>
                </a:solidFill>
              </a:rPr>
              <a:t>codeship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 bamboo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90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 algn="ctr">
              <a:buClr>
                <a:srgbClr val="434343"/>
              </a:buClr>
            </a:pPr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How </a:t>
            </a:r>
            <a:r>
              <a:rPr lang="en-US" sz="1800" dirty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to integrate </a:t>
            </a:r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Travis</a:t>
            </a:r>
            <a:endParaRPr lang="en-US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18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Integrate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6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0050" y="564750"/>
            <a:ext cx="4402500" cy="40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200" b="1" dirty="0" smtClean="0">
                <a:solidFill>
                  <a:schemeClr val="accent4"/>
                </a:solidFill>
              </a:rPr>
              <a:t>We saw…</a:t>
            </a:r>
            <a:endParaRPr lang="en-US" sz="2200" b="1" dirty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What </a:t>
            </a:r>
            <a:r>
              <a:rPr lang="en-US" sz="2200" b="1" dirty="0">
                <a:solidFill>
                  <a:schemeClr val="accent4"/>
                </a:solidFill>
              </a:rPr>
              <a:t>is continuous integration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What is Travis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How to integrate Travis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endParaRPr lang="en-US" sz="2200" b="1" dirty="0" smtClean="0">
              <a:solidFill>
                <a:schemeClr val="accent4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106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7508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Next </a:t>
            </a:r>
            <a:r>
              <a:rPr lang="en-US" dirty="0" smtClean="0"/>
              <a:t>Video</a:t>
            </a:r>
            <a:endParaRPr lang="en" dirty="0"/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Deploy &amp; GitHub pages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43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dirty="0" smtClean="0"/>
              <a:t>Deploy &amp; GitHub pages</a:t>
            </a:r>
            <a:endParaRPr lang="en" sz="42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Video 4.4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927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2200" dirty="0"/>
              <a:t>In this </a:t>
            </a:r>
            <a:r>
              <a:rPr lang="en-US" sz="2200" dirty="0"/>
              <a:t>V</a:t>
            </a:r>
            <a:r>
              <a:rPr lang="en-US" sz="2200" dirty="0" smtClean="0"/>
              <a:t>ideo</a:t>
            </a:r>
            <a:r>
              <a:rPr lang="en" sz="2200" dirty="0" smtClean="0"/>
              <a:t>, </a:t>
            </a:r>
            <a:r>
              <a:rPr lang="en" sz="2200" dirty="0"/>
              <a:t>we are going to take a look at…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How to deploy an Angular app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What </a:t>
            </a:r>
            <a:r>
              <a:rPr lang="en-US" sz="2000" dirty="0">
                <a:solidFill>
                  <a:srgbClr val="434343"/>
                </a:solidFill>
              </a:rPr>
              <a:t>is </a:t>
            </a:r>
            <a:r>
              <a:rPr lang="en-US" sz="2000" dirty="0" smtClean="0">
                <a:solidFill>
                  <a:srgbClr val="434343"/>
                </a:solidFill>
              </a:rPr>
              <a:t>GitHub pages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How to </a:t>
            </a:r>
            <a:r>
              <a:rPr lang="en-US" sz="2000" dirty="0" smtClean="0">
                <a:solidFill>
                  <a:srgbClr val="434343"/>
                </a:solidFill>
              </a:rPr>
              <a:t>deploy on </a:t>
            </a:r>
            <a:r>
              <a:rPr lang="en-US" sz="2000" dirty="0">
                <a:solidFill>
                  <a:srgbClr val="434343"/>
                </a:solidFill>
              </a:rPr>
              <a:t>GitHub </a:t>
            </a:r>
            <a:r>
              <a:rPr lang="en-US" sz="2000" dirty="0" smtClean="0">
                <a:solidFill>
                  <a:srgbClr val="434343"/>
                </a:solidFill>
              </a:rPr>
              <a:t>pages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2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3017186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How </a:t>
            </a:r>
            <a:r>
              <a:rPr lang="en-US" sz="2800" dirty="0"/>
              <a:t>to deploy an Angular app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6" y="0"/>
            <a:ext cx="5594173" cy="49236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When the app is </a:t>
            </a:r>
            <a:r>
              <a:rPr lang="is-IS" sz="2000" dirty="0">
                <a:solidFill>
                  <a:schemeClr val="bg2"/>
                </a:solidFill>
              </a:rPr>
              <a:t>deployed in a sub </a:t>
            </a:r>
            <a:r>
              <a:rPr lang="is-IS" sz="2000" dirty="0" smtClean="0">
                <a:solidFill>
                  <a:schemeClr val="bg2"/>
                </a:solidFill>
              </a:rPr>
              <a:t>folder </a:t>
            </a:r>
            <a:r>
              <a:rPr lang="en-US" sz="2000" dirty="0" smtClean="0">
                <a:solidFill>
                  <a:schemeClr val="bg2"/>
                </a:solidFill>
              </a:rPr>
              <a:t>you will need to change the </a:t>
            </a:r>
            <a:r>
              <a:rPr lang="is-IS" sz="2000" b="1" dirty="0">
                <a:solidFill>
                  <a:schemeClr val="bg2"/>
                </a:solidFill>
              </a:rPr>
              <a:t>&lt;base href</a:t>
            </a:r>
            <a:r>
              <a:rPr lang="is-IS" sz="2000" b="1" dirty="0" smtClean="0">
                <a:solidFill>
                  <a:schemeClr val="bg2"/>
                </a:solidFill>
              </a:rPr>
              <a:t>="..."/&gt; </a:t>
            </a:r>
            <a:r>
              <a:rPr lang="is-IS" sz="2000" dirty="0">
                <a:solidFill>
                  <a:schemeClr val="bg2"/>
                </a:solidFill>
              </a:rPr>
              <a:t>in the </a:t>
            </a:r>
            <a:r>
              <a:rPr lang="is-IS" sz="2000" dirty="0" smtClean="0">
                <a:solidFill>
                  <a:schemeClr val="bg2"/>
                </a:solidFill>
              </a:rPr>
              <a:t>index.htm.</a:t>
            </a:r>
            <a:endParaRPr lang="is-IS" sz="2000" dirty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Don</a:t>
            </a:r>
            <a:r>
              <a:rPr lang="fr-FR" sz="2000" dirty="0" smtClean="0">
                <a:solidFill>
                  <a:schemeClr val="bg2"/>
                </a:solidFill>
              </a:rPr>
              <a:t>’</a:t>
            </a:r>
            <a:r>
              <a:rPr lang="en-US" sz="2000" dirty="0" smtClean="0">
                <a:solidFill>
                  <a:schemeClr val="bg2"/>
                </a:solidFill>
              </a:rPr>
              <a:t>t use the ng serve for </a:t>
            </a:r>
            <a:r>
              <a:rPr lang="en-US" sz="2000" dirty="0">
                <a:solidFill>
                  <a:schemeClr val="bg2"/>
                </a:solidFill>
              </a:rPr>
              <a:t>production deployment .</a:t>
            </a:r>
            <a:endParaRPr lang="en-US" sz="2000" dirty="0" smtClean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For production deployment use any production ready web server, but in some cases you will need to setup it to work with single page app.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If you are looking for a quick solution to host you app you can use GitHub Page, </a:t>
            </a:r>
            <a:r>
              <a:rPr lang="en-US" sz="2000" dirty="0" err="1" smtClean="0">
                <a:solidFill>
                  <a:schemeClr val="bg2"/>
                </a:solidFill>
              </a:rPr>
              <a:t>Heroku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and </a:t>
            </a:r>
            <a:r>
              <a:rPr lang="en-US" sz="2000" dirty="0" err="1" smtClean="0">
                <a:solidFill>
                  <a:schemeClr val="bg2"/>
                </a:solidFill>
              </a:rPr>
              <a:t>FireBase</a:t>
            </a:r>
            <a:r>
              <a:rPr lang="en-US" sz="2000" dirty="0" smtClean="0">
                <a:solidFill>
                  <a:schemeClr val="bg2"/>
                </a:solidFill>
              </a:rPr>
              <a:t>, or use any html &amp; </a:t>
            </a:r>
            <a:r>
              <a:rPr lang="en-US" sz="2000" dirty="0" err="1" smtClean="0">
                <a:solidFill>
                  <a:schemeClr val="bg2"/>
                </a:solidFill>
              </a:rPr>
              <a:t>javascript</a:t>
            </a:r>
            <a:r>
              <a:rPr lang="en-US" sz="2000" dirty="0" smtClean="0">
                <a:solidFill>
                  <a:schemeClr val="bg2"/>
                </a:solidFill>
              </a:rPr>
              <a:t> compatible host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30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What is GitHub pages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0"/>
            <a:ext cx="5277650" cy="49236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GitHub Pages is a static site hosting service. </a:t>
            </a:r>
            <a:endParaRPr lang="en-US" sz="2000" dirty="0" smtClean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GitHub </a:t>
            </a:r>
            <a:r>
              <a:rPr lang="en-US" sz="2000" dirty="0">
                <a:solidFill>
                  <a:schemeClr val="bg2"/>
                </a:solidFill>
              </a:rPr>
              <a:t>Pages </a:t>
            </a:r>
            <a:r>
              <a:rPr lang="en-US" sz="2000" dirty="0" smtClean="0">
                <a:solidFill>
                  <a:schemeClr val="bg2"/>
                </a:solidFill>
              </a:rPr>
              <a:t>hosts projects from a</a:t>
            </a:r>
            <a:r>
              <a:rPr lang="en-US" sz="2000" dirty="0">
                <a:solidFill>
                  <a:schemeClr val="bg2"/>
                </a:solidFill>
              </a:rPr>
              <a:t> GitHub repository</a:t>
            </a:r>
            <a:r>
              <a:rPr lang="en-US" sz="2000" dirty="0" smtClean="0">
                <a:solidFill>
                  <a:schemeClr val="bg2"/>
                </a:solidFill>
              </a:rPr>
              <a:t>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Any GitHub page is hosted on the domain </a:t>
            </a:r>
            <a:r>
              <a:rPr lang="en-US" sz="2000" dirty="0" err="1" smtClean="0">
                <a:solidFill>
                  <a:schemeClr val="bg2"/>
                </a:solidFill>
              </a:rPr>
              <a:t>github.io</a:t>
            </a:r>
            <a:r>
              <a:rPr lang="en-US" sz="2000" dirty="0" smtClean="0">
                <a:solidFill>
                  <a:schemeClr val="bg2"/>
                </a:solidFill>
              </a:rPr>
              <a:t> 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Has a suggested limit of 10Gb.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Even if it runs on https, GitHub page shouldn’t  be used for sensitive transactions.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705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 algn="ctr">
              <a:buClr>
                <a:srgbClr val="434343"/>
              </a:buClr>
            </a:pPr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How </a:t>
            </a:r>
            <a:r>
              <a:rPr lang="en-US" sz="1800" dirty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to deploy on GitHub </a:t>
            </a:r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pages</a:t>
            </a:r>
            <a:endParaRPr lang="en-US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18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dirty="0"/>
              <a:t>Package manager &amp; </a:t>
            </a:r>
            <a:r>
              <a:rPr lang="en-US" sz="4400" dirty="0" err="1"/>
              <a:t>Npm</a:t>
            </a:r>
            <a:endParaRPr lang="en" sz="42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Video </a:t>
            </a:r>
            <a:r>
              <a:rPr lang="en-US" dirty="0"/>
              <a:t>4</a:t>
            </a:r>
            <a:r>
              <a:rPr lang="en-US" dirty="0" smtClean="0"/>
              <a:t>.1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099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0050" y="564750"/>
            <a:ext cx="4402500" cy="40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200" b="1" dirty="0" smtClean="0">
                <a:solidFill>
                  <a:schemeClr val="accent4"/>
                </a:solidFill>
              </a:rPr>
              <a:t>We saw…</a:t>
            </a:r>
            <a:endParaRPr lang="en-US" sz="2200" b="1" dirty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How </a:t>
            </a:r>
            <a:r>
              <a:rPr lang="en-US" sz="2200" b="1" dirty="0">
                <a:solidFill>
                  <a:schemeClr val="accent4"/>
                </a:solidFill>
              </a:rPr>
              <a:t>to deploy an Angular app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What is GitHub pages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How to deploy on GitHub </a:t>
            </a:r>
            <a:r>
              <a:rPr lang="en-US" sz="2200" b="1" dirty="0" smtClean="0">
                <a:solidFill>
                  <a:schemeClr val="accent4"/>
                </a:solidFill>
              </a:rPr>
              <a:t>pages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How to deploy on </a:t>
            </a:r>
            <a:r>
              <a:rPr lang="en-US" sz="2200" b="1" dirty="0" err="1" smtClean="0">
                <a:solidFill>
                  <a:schemeClr val="accent4"/>
                </a:solidFill>
              </a:rPr>
              <a:t>Heroku</a:t>
            </a:r>
            <a:endParaRPr lang="en-US" sz="2200" b="1" dirty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endParaRPr lang="en-US" sz="2200" b="1" dirty="0" smtClean="0">
              <a:solidFill>
                <a:schemeClr val="accent4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106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7142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4000" dirty="0"/>
              <a:t>Next </a:t>
            </a:r>
            <a:r>
              <a:rPr lang="en-US" sz="4000" dirty="0" smtClean="0"/>
              <a:t>Section</a:t>
            </a:r>
            <a:endParaRPr lang="en" sz="42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Angular 5 New Features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17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2200" dirty="0"/>
              <a:t>In this </a:t>
            </a:r>
            <a:r>
              <a:rPr lang="en-US" sz="2200" dirty="0"/>
              <a:t>V</a:t>
            </a:r>
            <a:r>
              <a:rPr lang="en-US" sz="2200" dirty="0" smtClean="0"/>
              <a:t>ideo</a:t>
            </a:r>
            <a:r>
              <a:rPr lang="en" sz="2200" dirty="0" smtClean="0"/>
              <a:t>, </a:t>
            </a:r>
            <a:r>
              <a:rPr lang="en" sz="2200" dirty="0"/>
              <a:t>we are going to take a look at…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208750" y="888475"/>
            <a:ext cx="87162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What is </a:t>
            </a:r>
            <a:r>
              <a:rPr lang="en-US" sz="2000" dirty="0" smtClean="0">
                <a:solidFill>
                  <a:srgbClr val="434343"/>
                </a:solidFill>
              </a:rPr>
              <a:t>a package manager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rgbClr val="434343"/>
                </a:solidFill>
              </a:rPr>
              <a:t>What is </a:t>
            </a:r>
            <a:r>
              <a:rPr lang="en-US" sz="2000" dirty="0" err="1">
                <a:solidFill>
                  <a:srgbClr val="434343"/>
                </a:solidFill>
              </a:rPr>
              <a:t>Npm</a:t>
            </a:r>
            <a:endParaRPr lang="en-US" sz="2000" dirty="0">
              <a:solidFill>
                <a:srgbClr val="434343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Most used </a:t>
            </a:r>
            <a:r>
              <a:rPr lang="en-US" sz="2000" dirty="0" err="1" smtClean="0">
                <a:solidFill>
                  <a:srgbClr val="434343"/>
                </a:solidFill>
              </a:rPr>
              <a:t>Npm</a:t>
            </a:r>
            <a:r>
              <a:rPr lang="en-US" sz="2000" dirty="0" smtClean="0">
                <a:solidFill>
                  <a:srgbClr val="434343"/>
                </a:solidFill>
              </a:rPr>
              <a:t> commands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rgbClr val="434343"/>
                </a:solidFill>
              </a:rPr>
              <a:t>How to publish on </a:t>
            </a:r>
            <a:r>
              <a:rPr lang="en-US" sz="2000" dirty="0" err="1" smtClean="0">
                <a:solidFill>
                  <a:srgbClr val="434343"/>
                </a:solidFill>
              </a:rPr>
              <a:t>Npm</a:t>
            </a:r>
            <a:endParaRPr lang="en-US" sz="20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What </a:t>
            </a:r>
            <a:r>
              <a:rPr lang="en-US" sz="2800" dirty="0"/>
              <a:t>is </a:t>
            </a:r>
            <a:r>
              <a:rPr lang="en-US" sz="2800" dirty="0" smtClean="0"/>
              <a:t>a package manager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Is a centralized place where to publish packages or libraries 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A</a:t>
            </a:r>
            <a:r>
              <a:rPr lang="en-US" sz="2000" dirty="0">
                <a:solidFill>
                  <a:schemeClr val="bg2"/>
                </a:solidFill>
              </a:rPr>
              <a:t> package manager automates the installation, upgrade, configuration, and removal of </a:t>
            </a:r>
            <a:r>
              <a:rPr lang="en-US" sz="2000" dirty="0" smtClean="0">
                <a:solidFill>
                  <a:schemeClr val="bg2"/>
                </a:solidFill>
              </a:rPr>
              <a:t>libraries in your project. 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It </a:t>
            </a:r>
            <a:r>
              <a:rPr lang="en-US" sz="2000" dirty="0">
                <a:solidFill>
                  <a:schemeClr val="bg2"/>
                </a:solidFill>
              </a:rPr>
              <a:t>manage package </a:t>
            </a:r>
            <a:r>
              <a:rPr lang="en-US" sz="2000" dirty="0" smtClean="0">
                <a:solidFill>
                  <a:schemeClr val="bg2"/>
                </a:solidFill>
              </a:rPr>
              <a:t>versions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4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smtClean="0"/>
              <a:t>What </a:t>
            </a:r>
            <a:r>
              <a:rPr lang="en-US" sz="2800" dirty="0"/>
              <a:t>is </a:t>
            </a:r>
            <a:r>
              <a:rPr lang="en-US" sz="2800" dirty="0" err="1" smtClean="0"/>
              <a:t>Npm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357800"/>
            <a:ext cx="5277650" cy="4565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D</a:t>
            </a:r>
            <a:r>
              <a:rPr lang="en-US" sz="2000" dirty="0" smtClean="0">
                <a:solidFill>
                  <a:schemeClr val="bg2"/>
                </a:solidFill>
              </a:rPr>
              <a:t>efault </a:t>
            </a:r>
            <a:r>
              <a:rPr lang="en-US" sz="2000" dirty="0">
                <a:solidFill>
                  <a:schemeClr val="bg2"/>
                </a:solidFill>
              </a:rPr>
              <a:t>package manager for the JavaScript </a:t>
            </a:r>
            <a:r>
              <a:rPr lang="en-US" sz="2000" dirty="0" smtClean="0">
                <a:solidFill>
                  <a:schemeClr val="bg2"/>
                </a:solidFill>
              </a:rPr>
              <a:t>developers that are using </a:t>
            </a:r>
            <a:r>
              <a:rPr lang="en-US" sz="2000" dirty="0" err="1" smtClean="0">
                <a:solidFill>
                  <a:schemeClr val="bg2"/>
                </a:solidFill>
              </a:rPr>
              <a:t>Node.js</a:t>
            </a:r>
            <a:r>
              <a:rPr lang="en-US" sz="2000" dirty="0" smtClean="0">
                <a:solidFill>
                  <a:schemeClr val="bg2"/>
                </a:solidFill>
              </a:rPr>
              <a:t> as dev environment.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It is a composed of a </a:t>
            </a:r>
            <a:r>
              <a:rPr lang="en-US" sz="2000" dirty="0">
                <a:solidFill>
                  <a:schemeClr val="bg2"/>
                </a:solidFill>
              </a:rPr>
              <a:t>command line client, </a:t>
            </a:r>
            <a:r>
              <a:rPr lang="en-US" sz="2000" dirty="0" smtClean="0">
                <a:solidFill>
                  <a:schemeClr val="bg2"/>
                </a:solidFill>
              </a:rPr>
              <a:t>and </a:t>
            </a:r>
            <a:r>
              <a:rPr lang="en-US" sz="2000" dirty="0">
                <a:solidFill>
                  <a:schemeClr val="bg2"/>
                </a:solidFill>
              </a:rPr>
              <a:t>an </a:t>
            </a:r>
            <a:r>
              <a:rPr lang="en-US" sz="2000" dirty="0" smtClean="0">
                <a:solidFill>
                  <a:schemeClr val="bg2"/>
                </a:solidFill>
              </a:rPr>
              <a:t>remote registry.</a:t>
            </a:r>
            <a:endParaRPr lang="en-US" sz="2000" dirty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chemeClr val="bg2"/>
                </a:solidFill>
              </a:rPr>
              <a:t>N</a:t>
            </a:r>
            <a:r>
              <a:rPr lang="en-US" sz="2000" dirty="0" err="1" smtClean="0">
                <a:solidFill>
                  <a:schemeClr val="bg2"/>
                </a:solidFill>
              </a:rPr>
              <a:t>pm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makes it easy for JavaScript </a:t>
            </a:r>
            <a:r>
              <a:rPr lang="en-US" sz="2000" dirty="0" smtClean="0">
                <a:solidFill>
                  <a:schemeClr val="bg2"/>
                </a:solidFill>
              </a:rPr>
              <a:t>developers </a:t>
            </a:r>
            <a:r>
              <a:rPr lang="en-US" sz="2000" dirty="0">
                <a:solidFill>
                  <a:schemeClr val="bg2"/>
                </a:solidFill>
              </a:rPr>
              <a:t>to </a:t>
            </a:r>
            <a:r>
              <a:rPr lang="en-US" sz="2000" dirty="0" smtClean="0">
                <a:solidFill>
                  <a:schemeClr val="bg2"/>
                </a:solidFill>
              </a:rPr>
              <a:t>distribute, install and update dependencies.</a:t>
            </a:r>
            <a:endParaRPr lang="en-US" sz="2000" dirty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smtClean="0">
                <a:solidFill>
                  <a:schemeClr val="bg2"/>
                </a:solidFill>
              </a:rPr>
              <a:t>You can install your local </a:t>
            </a:r>
            <a:r>
              <a:rPr lang="en-US" sz="2000" dirty="0" err="1" smtClean="0">
                <a:solidFill>
                  <a:schemeClr val="bg2"/>
                </a:solidFill>
              </a:rPr>
              <a:t>npm</a:t>
            </a:r>
            <a:r>
              <a:rPr lang="en-US" sz="2000" dirty="0" smtClean="0">
                <a:solidFill>
                  <a:schemeClr val="bg2"/>
                </a:solidFill>
              </a:rPr>
              <a:t> registry using </a:t>
            </a:r>
            <a:r>
              <a:rPr lang="en-US" sz="2000" dirty="0" err="1" smtClean="0">
                <a:solidFill>
                  <a:schemeClr val="bg2"/>
                </a:solidFill>
              </a:rPr>
              <a:t>verdaccio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hlinkClick r:id="rId3"/>
              </a:rPr>
              <a:t>https</a:t>
            </a:r>
            <a:r>
              <a:rPr lang="en-US" sz="2000" dirty="0">
                <a:solidFill>
                  <a:schemeClr val="bg2"/>
                </a:solidFill>
                <a:hlinkClick r:id="rId3"/>
              </a:rPr>
              <a:t>://</a:t>
            </a:r>
            <a:r>
              <a:rPr lang="en-US" sz="2000" dirty="0" smtClean="0">
                <a:solidFill>
                  <a:schemeClr val="bg2"/>
                </a:solidFill>
                <a:hlinkClick r:id="rId3"/>
              </a:rPr>
              <a:t>github.com/verdaccio/verdaccio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4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76"/>
          <p:cNvSpPr txBox="1">
            <a:spLocks noGrp="1"/>
          </p:cNvSpPr>
          <p:nvPr>
            <p:ph type="title"/>
          </p:nvPr>
        </p:nvSpPr>
        <p:spPr>
          <a:xfrm>
            <a:off x="226077" y="357799"/>
            <a:ext cx="2808000" cy="13424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 err="1" smtClean="0"/>
              <a:t>Npm</a:t>
            </a:r>
            <a:r>
              <a:rPr lang="en-US" sz="2800" dirty="0" smtClean="0"/>
              <a:t> most used commands</a:t>
            </a:r>
            <a:endParaRPr lang="en" sz="2800" dirty="0"/>
          </a:p>
        </p:txBody>
      </p:sp>
      <p:sp>
        <p:nvSpPr>
          <p:cNvPr id="20" name="Shape 135"/>
          <p:cNvSpPr txBox="1">
            <a:spLocks noGrp="1"/>
          </p:cNvSpPr>
          <p:nvPr>
            <p:ph type="body" idx="4294967295"/>
          </p:nvPr>
        </p:nvSpPr>
        <p:spPr>
          <a:xfrm>
            <a:off x="3549827" y="114300"/>
            <a:ext cx="5277650" cy="48093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chemeClr val="bg2"/>
                </a:solidFill>
              </a:rPr>
              <a:t>npm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install</a:t>
            </a:r>
            <a:endParaRPr lang="en-US" sz="2000" dirty="0">
              <a:solidFill>
                <a:schemeClr val="bg2"/>
              </a:solidFill>
            </a:endParaRP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chemeClr val="bg2"/>
                </a:solidFill>
              </a:rPr>
              <a:t>npm</a:t>
            </a:r>
            <a:r>
              <a:rPr lang="en-US" sz="2000" dirty="0">
                <a:solidFill>
                  <a:schemeClr val="bg2"/>
                </a:solidFill>
              </a:rPr>
              <a:t> update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chemeClr val="bg2"/>
                </a:solidFill>
              </a:rPr>
              <a:t>npm</a:t>
            </a:r>
            <a:r>
              <a:rPr lang="en-US" sz="2000" dirty="0">
                <a:solidFill>
                  <a:schemeClr val="bg2"/>
                </a:solidFill>
              </a:rPr>
              <a:t> run </a:t>
            </a:r>
            <a:r>
              <a:rPr lang="en-US" sz="2000" b="1" i="1" dirty="0">
                <a:solidFill>
                  <a:schemeClr val="bg2"/>
                </a:solidFill>
              </a:rPr>
              <a:t>&lt;</a:t>
            </a:r>
            <a:r>
              <a:rPr lang="en-US" sz="2000" b="1" i="1" dirty="0" err="1">
                <a:solidFill>
                  <a:schemeClr val="bg2"/>
                </a:solidFill>
              </a:rPr>
              <a:t>package.json</a:t>
            </a:r>
            <a:r>
              <a:rPr lang="en-US" sz="2000" b="1" i="1" dirty="0">
                <a:solidFill>
                  <a:schemeClr val="bg2"/>
                </a:solidFill>
              </a:rPr>
              <a:t> command&gt;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chemeClr val="bg2"/>
                </a:solidFill>
              </a:rPr>
              <a:t>npm</a:t>
            </a:r>
            <a:r>
              <a:rPr lang="en-US" sz="2000" dirty="0">
                <a:solidFill>
                  <a:schemeClr val="bg2"/>
                </a:solidFill>
              </a:rPr>
              <a:t> pack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chemeClr val="bg2"/>
                </a:solidFill>
              </a:rPr>
              <a:t>npm</a:t>
            </a:r>
            <a:r>
              <a:rPr lang="en-US" sz="2000" dirty="0">
                <a:solidFill>
                  <a:schemeClr val="bg2"/>
                </a:solidFill>
              </a:rPr>
              <a:t> login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chemeClr val="bg2"/>
                </a:solidFill>
              </a:rPr>
              <a:t>npm</a:t>
            </a:r>
            <a:r>
              <a:rPr lang="en-US" sz="2000" dirty="0">
                <a:solidFill>
                  <a:schemeClr val="bg2"/>
                </a:solidFill>
              </a:rPr>
              <a:t> publish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chemeClr val="bg2"/>
                </a:solidFill>
              </a:rPr>
              <a:t>npm</a:t>
            </a:r>
            <a:r>
              <a:rPr lang="en-US" sz="2000" dirty="0">
                <a:solidFill>
                  <a:schemeClr val="bg2"/>
                </a:solidFill>
              </a:rPr>
              <a:t> view </a:t>
            </a:r>
            <a:r>
              <a:rPr lang="en-US" sz="2000" b="1" i="1" dirty="0">
                <a:solidFill>
                  <a:schemeClr val="bg2"/>
                </a:solidFill>
              </a:rPr>
              <a:t>&lt;package name&gt; </a:t>
            </a:r>
            <a:r>
              <a:rPr lang="en-US" sz="2000" dirty="0">
                <a:solidFill>
                  <a:schemeClr val="bg2"/>
                </a:solidFill>
              </a:rPr>
              <a:t>version</a:t>
            </a:r>
          </a:p>
          <a:p>
            <a:pPr marL="457200" indent="-355600">
              <a:buClr>
                <a:srgbClr val="434343"/>
              </a:buClr>
              <a:buFont typeface="Calibri"/>
              <a:buChar char="●"/>
            </a:pPr>
            <a:r>
              <a:rPr lang="en-US" sz="2000" dirty="0" err="1">
                <a:solidFill>
                  <a:schemeClr val="bg2"/>
                </a:solidFill>
              </a:rPr>
              <a:t>npm</a:t>
            </a:r>
            <a:r>
              <a:rPr lang="en-US" sz="2000" dirty="0">
                <a:solidFill>
                  <a:schemeClr val="bg2"/>
                </a:solidFill>
              </a:rPr>
              <a:t> set registry </a:t>
            </a:r>
            <a:r>
              <a:rPr lang="en-US" sz="2000" b="1" i="1" dirty="0">
                <a:solidFill>
                  <a:schemeClr val="bg2"/>
                </a:solidFill>
              </a:rPr>
              <a:t>&lt;</a:t>
            </a:r>
            <a:r>
              <a:rPr lang="en-US" sz="2000" b="1" i="1" dirty="0" err="1">
                <a:solidFill>
                  <a:schemeClr val="bg2"/>
                </a:solidFill>
              </a:rPr>
              <a:t>url_registry</a:t>
            </a:r>
            <a:r>
              <a:rPr lang="en-US" sz="2000" b="1" i="1" dirty="0" smtClean="0">
                <a:solidFill>
                  <a:schemeClr val="bg2"/>
                </a:solidFill>
              </a:rPr>
              <a:t>&gt;</a:t>
            </a:r>
          </a:p>
          <a:p>
            <a:pPr marL="101600">
              <a:buClr>
                <a:srgbClr val="434343"/>
              </a:buClr>
            </a:pPr>
            <a:r>
              <a:rPr lang="en-US" sz="2000" b="1" dirty="0">
                <a:solidFill>
                  <a:schemeClr val="bg2"/>
                </a:solidFill>
                <a:hlinkClick r:id="rId3"/>
              </a:rPr>
              <a:t>https://</a:t>
            </a:r>
            <a:r>
              <a:rPr lang="en-US" sz="2000" b="1" dirty="0" err="1">
                <a:solidFill>
                  <a:schemeClr val="bg2"/>
                </a:solidFill>
                <a:hlinkClick r:id="rId3"/>
              </a:rPr>
              <a:t>docs.npmjs.com</a:t>
            </a:r>
            <a:r>
              <a:rPr lang="en-US" sz="2000" b="1" dirty="0">
                <a:solidFill>
                  <a:schemeClr val="bg2"/>
                </a:solidFill>
                <a:hlinkClick r:id="rId3"/>
              </a:rPr>
              <a:t>/cli/</a:t>
            </a:r>
            <a:r>
              <a:rPr lang="en-US" sz="2000" b="1" dirty="0" err="1">
                <a:solidFill>
                  <a:schemeClr val="bg2"/>
                </a:solidFill>
                <a:hlinkClick r:id="rId3"/>
              </a:rPr>
              <a:t>npm</a:t>
            </a:r>
            <a:endParaRPr lang="en-US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0"/>
          <p:cNvSpPr txBox="1">
            <a:spLocks/>
          </p:cNvSpPr>
          <p:nvPr/>
        </p:nvSpPr>
        <p:spPr>
          <a:xfrm>
            <a:off x="1595400" y="3273925"/>
            <a:ext cx="59532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smtClean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How </a:t>
            </a:r>
            <a:r>
              <a:rPr lang="en-US" sz="1800" dirty="0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to publish on </a:t>
            </a:r>
            <a:r>
              <a:rPr lang="en-US" sz="1800" dirty="0" err="1">
                <a:solidFill>
                  <a:srgbClr val="F3F3F3"/>
                </a:solidFill>
                <a:latin typeface="Calibri"/>
                <a:ea typeface="Calibri"/>
                <a:cs typeface="Calibri"/>
              </a:rPr>
              <a:t>Npm</a:t>
            </a:r>
            <a:endParaRPr lang="en-US" sz="1800" dirty="0">
              <a:solidFill>
                <a:srgbClr val="F3F3F3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18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" dirty="0"/>
          </a:p>
        </p:txBody>
      </p:sp>
      <p:sp>
        <p:nvSpPr>
          <p:cNvPr id="3" name="Shape 171"/>
          <p:cNvSpPr txBox="1">
            <a:spLocks/>
          </p:cNvSpPr>
          <p:nvPr/>
        </p:nvSpPr>
        <p:spPr>
          <a:xfrm>
            <a:off x="460950" y="1248300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3F3F3"/>
              </a:buClr>
              <a:buSzPct val="100000"/>
            </a:pPr>
            <a:r>
              <a:rPr lang="en-US" sz="12000" dirty="0" smtClean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Publish</a:t>
            </a:r>
            <a:endParaRPr lang="en" sz="120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0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0050" y="564750"/>
            <a:ext cx="3882288" cy="40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1000"/>
              </a:spcAft>
            </a:pPr>
            <a:endParaRPr lang="en-US" sz="2200" b="1" dirty="0" smtClean="0">
              <a:solidFill>
                <a:schemeClr val="accent4"/>
              </a:solidFill>
            </a:endParaRPr>
          </a:p>
          <a:p>
            <a:pPr>
              <a:spcAft>
                <a:spcPts val="1000"/>
              </a:spcAft>
            </a:pPr>
            <a:r>
              <a:rPr lang="en-US" sz="2200" b="1" dirty="0" smtClean="0">
                <a:solidFill>
                  <a:schemeClr val="accent4"/>
                </a:solidFill>
              </a:rPr>
              <a:t>We saw…</a:t>
            </a:r>
            <a:endParaRPr lang="en-US" sz="2200" b="1" dirty="0">
              <a:solidFill>
                <a:schemeClr val="accent4"/>
              </a:solidFill>
            </a:endParaRPr>
          </a:p>
          <a:p>
            <a:pPr>
              <a:spcAft>
                <a:spcPts val="1000"/>
              </a:spcAft>
            </a:pP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/>
                </a:solidFill>
              </a:rPr>
              <a:t>What </a:t>
            </a:r>
            <a:r>
              <a:rPr lang="en-US" sz="2200" b="1" dirty="0">
                <a:solidFill>
                  <a:schemeClr val="accent4"/>
                </a:solidFill>
              </a:rPr>
              <a:t>is a package manager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What is </a:t>
            </a:r>
            <a:r>
              <a:rPr lang="en-US" sz="2200" b="1" dirty="0" err="1">
                <a:solidFill>
                  <a:schemeClr val="accent4"/>
                </a:solidFill>
              </a:rPr>
              <a:t>Npm</a:t>
            </a:r>
            <a:endParaRPr lang="en-US" sz="2200" b="1" dirty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 err="1">
                <a:solidFill>
                  <a:schemeClr val="accent4"/>
                </a:solidFill>
              </a:rPr>
              <a:t>Npm</a:t>
            </a:r>
            <a:r>
              <a:rPr lang="en-US" sz="2200" b="1" dirty="0">
                <a:solidFill>
                  <a:schemeClr val="accent4"/>
                </a:solidFill>
              </a:rPr>
              <a:t> commands</a:t>
            </a: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How to publish on </a:t>
            </a:r>
            <a:r>
              <a:rPr lang="en-US" sz="2200" b="1" dirty="0" err="1" smtClean="0">
                <a:solidFill>
                  <a:schemeClr val="accent4"/>
                </a:solidFill>
              </a:rPr>
              <a:t>Npm</a:t>
            </a:r>
            <a:endParaRPr lang="en-US" sz="2200" b="1" dirty="0" smtClean="0">
              <a:solidFill>
                <a:schemeClr val="accent4"/>
              </a:solidFill>
            </a:endParaRPr>
          </a:p>
          <a:p>
            <a:pPr marL="342900" indent="-342900">
              <a:spcAft>
                <a:spcPts val="1000"/>
              </a:spcAft>
              <a:buFont typeface="Arial" charset="0"/>
              <a:buChar char="•"/>
            </a:pPr>
            <a:endParaRPr lang="en-US" sz="2200" b="1" dirty="0">
              <a:solidFill>
                <a:schemeClr val="accent4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4106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3315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6185</TotalTime>
  <Words>1499</Words>
  <Application>Microsoft Macintosh PowerPoint</Application>
  <PresentationFormat>On-screen Show (16:9)</PresentationFormat>
  <Paragraphs>237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Roboto</vt:lpstr>
      <vt:lpstr>Arial</vt:lpstr>
      <vt:lpstr>Packt</vt:lpstr>
      <vt:lpstr>How to Package, Distribute and CI your App</vt:lpstr>
      <vt:lpstr>In this Section, we are going to take a look at…</vt:lpstr>
      <vt:lpstr>Package manager &amp; Npm</vt:lpstr>
      <vt:lpstr>In this Video, we are going to take a look at…</vt:lpstr>
      <vt:lpstr>What is a package manager</vt:lpstr>
      <vt:lpstr>What is Npm</vt:lpstr>
      <vt:lpstr>Npm most used commands</vt:lpstr>
      <vt:lpstr>PowerPoint Presentation</vt:lpstr>
      <vt:lpstr>Summary</vt:lpstr>
      <vt:lpstr>Next Video</vt:lpstr>
      <vt:lpstr>Code coverage &amp; Istanbul </vt:lpstr>
      <vt:lpstr>In this Video, we are going to take a look at…</vt:lpstr>
      <vt:lpstr>What is code coverage</vt:lpstr>
      <vt:lpstr>What is Istanbul </vt:lpstr>
      <vt:lpstr>PowerPoint Presentation</vt:lpstr>
      <vt:lpstr>Summary</vt:lpstr>
      <vt:lpstr>Next Video</vt:lpstr>
      <vt:lpstr>Continuous integration &amp; Travis</vt:lpstr>
      <vt:lpstr>In this Video, we are going to take a look at…</vt:lpstr>
      <vt:lpstr>What is continuous integration</vt:lpstr>
      <vt:lpstr>What is Travis</vt:lpstr>
      <vt:lpstr>PowerPoint Presentation</vt:lpstr>
      <vt:lpstr>Summary</vt:lpstr>
      <vt:lpstr>Next Video</vt:lpstr>
      <vt:lpstr>Deploy &amp; GitHub pages</vt:lpstr>
      <vt:lpstr>In this Video, we are going to take a look at…</vt:lpstr>
      <vt:lpstr>How to deploy an Angular app</vt:lpstr>
      <vt:lpstr>What is GitHub pages</vt:lpstr>
      <vt:lpstr>PowerPoint Presentation</vt:lpstr>
      <vt:lpstr>Summary</vt:lpstr>
      <vt:lpstr>Next Section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Here</dc:title>
  <cp:lastModifiedBy>Mario Romano</cp:lastModifiedBy>
  <cp:revision>639</cp:revision>
  <dcterms:modified xsi:type="dcterms:W3CDTF">2017-11-25T12:11:41Z</dcterms:modified>
</cp:coreProperties>
</file>