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93" r:id="rId1"/>
  </p:sldMasterIdLst>
  <p:notesMasterIdLst>
    <p:notesMasterId r:id="rId21"/>
  </p:notesMasterIdLst>
  <p:handoutMasterIdLst>
    <p:handoutMasterId r:id="rId22"/>
  </p:handoutMasterIdLst>
  <p:sldIdLst>
    <p:sldId id="256" r:id="rId2"/>
    <p:sldId id="257" r:id="rId3"/>
    <p:sldId id="258" r:id="rId4"/>
    <p:sldId id="260" r:id="rId5"/>
    <p:sldId id="281" r:id="rId6"/>
    <p:sldId id="272" r:id="rId7"/>
    <p:sldId id="261" r:id="rId8"/>
    <p:sldId id="273" r:id="rId9"/>
    <p:sldId id="262" r:id="rId10"/>
    <p:sldId id="268" r:id="rId11"/>
    <p:sldId id="274" r:id="rId12"/>
    <p:sldId id="278" r:id="rId13"/>
    <p:sldId id="276" r:id="rId14"/>
    <p:sldId id="265" r:id="rId15"/>
    <p:sldId id="280" r:id="rId16"/>
    <p:sldId id="266" r:id="rId17"/>
    <p:sldId id="269" r:id="rId18"/>
    <p:sldId id="270" r:id="rId19"/>
    <p:sldId id="279"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379"/>
    <p:restoredTop sz="94647"/>
  </p:normalViewPr>
  <p:slideViewPr>
    <p:cSldViewPr snapToGrid="0" snapToObjects="1">
      <p:cViewPr>
        <p:scale>
          <a:sx n="60" d="100"/>
          <a:sy n="60" d="100"/>
        </p:scale>
        <p:origin x="392" y="18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handoutMaster" Target="handoutMasters/handoutMaster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0E75BF4-8613-B447-994B-3DFCFF35DC1C}" type="datetimeFigureOut">
              <a:rPr lang="en-US" smtClean="0"/>
              <a:t>5/19/17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219A01E-5FED-CF49-BA4B-912499EA4FDD}" type="slidenum">
              <a:rPr lang="en-US" smtClean="0"/>
              <a:t>‹#›</a:t>
            </a:fld>
            <a:endParaRPr lang="en-US"/>
          </a:p>
        </p:txBody>
      </p:sp>
    </p:spTree>
    <p:extLst>
      <p:ext uri="{BB962C8B-B14F-4D97-AF65-F5344CB8AC3E}">
        <p14:creationId xmlns:p14="http://schemas.microsoft.com/office/powerpoint/2010/main" val="5856839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974B4F-B1E2-9D43-ABA7-59243E7FF749}" type="datetimeFigureOut">
              <a:rPr lang="en-US" smtClean="0"/>
              <a:t>5/19/17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67C598-30AF-1249-ABD3-210B26460B33}" type="slidenum">
              <a:rPr lang="en-US" smtClean="0"/>
              <a:t>‹#›</a:t>
            </a:fld>
            <a:endParaRPr lang="en-US"/>
          </a:p>
        </p:txBody>
      </p:sp>
    </p:spTree>
    <p:extLst>
      <p:ext uri="{BB962C8B-B14F-4D97-AF65-F5344CB8AC3E}">
        <p14:creationId xmlns:p14="http://schemas.microsoft.com/office/powerpoint/2010/main" val="11535710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08B9EBBA-996F-894A-B54A-D6246ED52CEA}" type="datetimeFigureOut">
              <a:rPr lang="en-US" smtClean="0"/>
              <a:pPr/>
              <a:t>5/19/17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5/19/17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5/19/17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5/19/17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5/19/17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5/19/17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5/19/17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5/19/17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5/19/17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5/19/17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smtClean="0"/>
              <a:pPr/>
              <a:t>5/19/17</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9B482E8-6E0E-1B4F-B1FD-C69DB9E858D9}" type="datetimeFigureOut">
              <a:rPr lang="en-US" smtClean="0"/>
              <a:pPr/>
              <a:t>5/19/17</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57F1E4F-1CFF-5643-939E-217C01CDF565}"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7663934"/>
      </p:ext>
    </p:extLst>
  </p:cSld>
  <p:clrMap bg1="lt1" tx1="dk1" bg2="lt2" tx2="dk2" accent1="accent1" accent2="accent2" accent3="accent3" accent4="accent4" accent5="accent5" accent6="accent6" hlink="hlink" folHlink="folHlink"/>
  <p:sldLayoutIdLst>
    <p:sldLayoutId id="2147483894" r:id="rId1"/>
    <p:sldLayoutId id="2147483895" r:id="rId2"/>
    <p:sldLayoutId id="2147483896" r:id="rId3"/>
    <p:sldLayoutId id="2147483897" r:id="rId4"/>
    <p:sldLayoutId id="2147483898" r:id="rId5"/>
    <p:sldLayoutId id="2147483899" r:id="rId6"/>
    <p:sldLayoutId id="2147483900" r:id="rId7"/>
    <p:sldLayoutId id="2147483901" r:id="rId8"/>
    <p:sldLayoutId id="2147483902" r:id="rId9"/>
    <p:sldLayoutId id="2147483903" r:id="rId10"/>
    <p:sldLayoutId id="2147483904"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CSC4005 </a:t>
            </a:r>
            <a:r>
              <a:rPr lang="en-US" dirty="0" smtClean="0">
                <a:ea typeface="Tw Cen MT" charset="0"/>
                <a:cs typeface="Tw Cen MT" charset="0"/>
              </a:rPr>
              <a:t>HPC</a:t>
            </a:r>
            <a:r>
              <a:rPr lang="en-US" dirty="0" smtClean="0"/>
              <a:t> Project</a:t>
            </a:r>
            <a:endParaRPr lang="en-US" dirty="0"/>
          </a:p>
        </p:txBody>
      </p:sp>
      <p:sp>
        <p:nvSpPr>
          <p:cNvPr id="3" name="Subtitle 2"/>
          <p:cNvSpPr>
            <a:spLocks noGrp="1"/>
          </p:cNvSpPr>
          <p:nvPr>
            <p:ph type="subTitle" idx="1"/>
          </p:nvPr>
        </p:nvSpPr>
        <p:spPr/>
        <p:txBody>
          <a:bodyPr/>
          <a:lstStyle/>
          <a:p>
            <a:r>
              <a:rPr lang="en-US" dirty="0" smtClean="0"/>
              <a:t>Paul Johnston 40081039</a:t>
            </a:r>
            <a:endParaRPr lang="en-US" dirty="0"/>
          </a:p>
        </p:txBody>
      </p:sp>
    </p:spTree>
    <p:extLst>
      <p:ext uri="{BB962C8B-B14F-4D97-AF65-F5344CB8AC3E}">
        <p14:creationId xmlns:p14="http://schemas.microsoft.com/office/powerpoint/2010/main" val="13223695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OMP results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65388964"/>
              </p:ext>
            </p:extLst>
          </p:nvPr>
        </p:nvGraphicFramePr>
        <p:xfrm>
          <a:off x="2412095" y="2084832"/>
          <a:ext cx="6944138" cy="4077426"/>
        </p:xfrm>
        <a:graphic>
          <a:graphicData uri="http://schemas.openxmlformats.org/drawingml/2006/table">
            <a:tbl>
              <a:tblPr>
                <a:tableStyleId>{5C22544A-7EE6-4342-B048-85BDC9FD1C3A}</a:tableStyleId>
              </a:tblPr>
              <a:tblGrid>
                <a:gridCol w="1561830"/>
                <a:gridCol w="1465718"/>
                <a:gridCol w="1994337"/>
                <a:gridCol w="1922253"/>
              </a:tblGrid>
              <a:tr h="858406">
                <a:tc gridSpan="4">
                  <a:txBody>
                    <a:bodyPr/>
                    <a:lstStyle/>
                    <a:p>
                      <a:pPr algn="ctr" fontAlgn="b"/>
                      <a:r>
                        <a:rPr lang="en-US" sz="2400" u="none" strike="noStrike" dirty="0" smtClean="0">
                          <a:solidFill>
                            <a:schemeClr val="bg1"/>
                          </a:solidFill>
                          <a:effectLst/>
                        </a:rPr>
                        <a:t>Elapsed</a:t>
                      </a:r>
                      <a:r>
                        <a:rPr lang="en-US" sz="2400" u="none" strike="noStrike" baseline="0" dirty="0" smtClean="0">
                          <a:solidFill>
                            <a:schemeClr val="bg1"/>
                          </a:solidFill>
                          <a:effectLst/>
                        </a:rPr>
                        <a:t> </a:t>
                      </a:r>
                      <a:r>
                        <a:rPr lang="en-US" sz="2400" u="none" strike="noStrike" dirty="0" smtClean="0">
                          <a:solidFill>
                            <a:schemeClr val="bg1"/>
                          </a:solidFill>
                          <a:effectLst/>
                        </a:rPr>
                        <a:t>Time</a:t>
                      </a:r>
                      <a:r>
                        <a:rPr lang="en-US" sz="2400" u="none" strike="noStrike" baseline="0" dirty="0" smtClean="0">
                          <a:solidFill>
                            <a:schemeClr val="bg1"/>
                          </a:solidFill>
                          <a:effectLst/>
                        </a:rPr>
                        <a:t> </a:t>
                      </a:r>
                      <a:r>
                        <a:rPr lang="en-US" sz="2400" u="none" strike="noStrike" dirty="0" smtClean="0">
                          <a:solidFill>
                            <a:schemeClr val="bg1"/>
                          </a:solidFill>
                          <a:effectLst/>
                        </a:rPr>
                        <a:t>(Seconds</a:t>
                      </a:r>
                      <a:r>
                        <a:rPr lang="en-US" sz="2400" u="none" strike="noStrike" dirty="0">
                          <a:solidFill>
                            <a:schemeClr val="bg1"/>
                          </a:solidFill>
                          <a:effectLst/>
                        </a:rPr>
                        <a:t>)</a:t>
                      </a:r>
                      <a:endParaRPr lang="en-US" sz="2400" b="1" i="0" u="none" strike="noStrike" dirty="0">
                        <a:solidFill>
                          <a:schemeClr val="bg1"/>
                        </a:solidFill>
                        <a:effectLst/>
                        <a:latin typeface="Calibri" charset="0"/>
                      </a:endParaRPr>
                    </a:p>
                  </a:txBody>
                  <a:tcPr marL="6350" marR="6350" marT="6350" marB="0" anchor="ctr">
                    <a:solidFill>
                      <a:schemeClr val="accent2"/>
                    </a:solidFill>
                  </a:tcPr>
                </a:tc>
                <a:tc hMerge="1">
                  <a:txBody>
                    <a:bodyPr/>
                    <a:lstStyle/>
                    <a:p>
                      <a:pPr algn="r" fontAlgn="b"/>
                      <a:endParaRPr lang="en-US" sz="1100" b="1" i="0" u="none" strike="noStrike">
                        <a:solidFill>
                          <a:srgbClr val="000000"/>
                        </a:solidFill>
                        <a:effectLst/>
                        <a:latin typeface="Calibri" charset="0"/>
                      </a:endParaRPr>
                    </a:p>
                  </a:txBody>
                  <a:tcPr marL="6350" marR="6350" marT="6350" marB="0" anchor="ctr"/>
                </a:tc>
                <a:tc hMerge="1">
                  <a:txBody>
                    <a:bodyPr/>
                    <a:lstStyle/>
                    <a:p>
                      <a:endParaRPr lang="en-US"/>
                    </a:p>
                  </a:txBody>
                  <a:tcPr/>
                </a:tc>
                <a:tc hMerge="1">
                  <a:txBody>
                    <a:bodyPr/>
                    <a:lstStyle/>
                    <a:p>
                      <a:pPr algn="r" fontAlgn="b"/>
                      <a:endParaRPr lang="en-US" sz="1100" b="0" i="0" u="none" strike="noStrike" dirty="0">
                        <a:solidFill>
                          <a:srgbClr val="000000"/>
                        </a:solidFill>
                        <a:effectLst/>
                        <a:latin typeface="Calibri" charset="0"/>
                      </a:endParaRPr>
                    </a:p>
                  </a:txBody>
                  <a:tcPr marL="6350" marR="6350" marT="6350" marB="0" anchor="ctr"/>
                </a:tc>
              </a:tr>
              <a:tr h="804755">
                <a:tc>
                  <a:txBody>
                    <a:bodyPr/>
                    <a:lstStyle/>
                    <a:p>
                      <a:pPr algn="l" fontAlgn="b"/>
                      <a:r>
                        <a:rPr lang="en-US" sz="2000" u="none" strike="noStrike" dirty="0">
                          <a:effectLst/>
                        </a:rPr>
                        <a:t>TEST INPUTS </a:t>
                      </a:r>
                      <a:endParaRPr lang="en-US" sz="2000" b="1" i="0" u="none" strike="noStrike" dirty="0">
                        <a:solidFill>
                          <a:srgbClr val="000000"/>
                        </a:solidFill>
                        <a:effectLst/>
                        <a:latin typeface="Calibri" charset="0"/>
                      </a:endParaRPr>
                    </a:p>
                  </a:txBody>
                  <a:tcPr marL="6350" marR="6350" marT="6350" marB="0" anchor="ctr"/>
                </a:tc>
                <a:tc>
                  <a:txBody>
                    <a:bodyPr/>
                    <a:lstStyle/>
                    <a:p>
                      <a:pPr algn="l" fontAlgn="b"/>
                      <a:r>
                        <a:rPr lang="en-US" sz="2000" u="none" strike="noStrike" dirty="0">
                          <a:effectLst/>
                        </a:rPr>
                        <a:t>OMP_0</a:t>
                      </a:r>
                      <a:endParaRPr lang="en-US" sz="2000" b="1" i="0" u="none" strike="noStrike" dirty="0">
                        <a:solidFill>
                          <a:srgbClr val="000000"/>
                        </a:solidFill>
                        <a:effectLst/>
                        <a:latin typeface="Calibri" charset="0"/>
                      </a:endParaRPr>
                    </a:p>
                  </a:txBody>
                  <a:tcPr marL="6350" marR="6350" marT="6350" marB="0" anchor="ctr"/>
                </a:tc>
                <a:tc>
                  <a:txBody>
                    <a:bodyPr/>
                    <a:lstStyle/>
                    <a:p>
                      <a:pPr algn="l" fontAlgn="b"/>
                      <a:r>
                        <a:rPr lang="en-US" sz="2000" u="none" strike="noStrike" dirty="0" err="1">
                          <a:effectLst/>
                        </a:rPr>
                        <a:t>OMP_Final</a:t>
                      </a:r>
                      <a:endParaRPr lang="en-US" sz="2000" b="1" i="0" u="none" strike="noStrike" dirty="0">
                        <a:solidFill>
                          <a:srgbClr val="000000"/>
                        </a:solidFill>
                        <a:effectLst/>
                        <a:latin typeface="Calibri" charset="0"/>
                      </a:endParaRPr>
                    </a:p>
                  </a:txBody>
                  <a:tcPr marL="6350" marR="6350" marT="6350" marB="0" anchor="ctr"/>
                </a:tc>
                <a:tc>
                  <a:txBody>
                    <a:bodyPr/>
                    <a:lstStyle/>
                    <a:p>
                      <a:pPr algn="l" fontAlgn="b"/>
                      <a:r>
                        <a:rPr lang="en-US" sz="2000" u="none" strike="noStrike" dirty="0" err="1">
                          <a:effectLst/>
                        </a:rPr>
                        <a:t>OMP_Nested</a:t>
                      </a:r>
                      <a:endParaRPr lang="en-US" sz="2000" b="1" i="0" u="none" strike="noStrike" dirty="0">
                        <a:solidFill>
                          <a:srgbClr val="000000"/>
                        </a:solidFill>
                        <a:effectLst/>
                        <a:latin typeface="Calibri" charset="0"/>
                      </a:endParaRPr>
                    </a:p>
                  </a:txBody>
                  <a:tcPr marL="6350" marR="6350" marT="6350" marB="0" anchor="ctr"/>
                </a:tc>
              </a:tr>
              <a:tr h="804755">
                <a:tc>
                  <a:txBody>
                    <a:bodyPr/>
                    <a:lstStyle/>
                    <a:p>
                      <a:pPr algn="l" fontAlgn="b"/>
                      <a:r>
                        <a:rPr lang="en-US" sz="2000" u="none" strike="noStrike" dirty="0" err="1">
                          <a:effectLst/>
                        </a:rPr>
                        <a:t>small_inputs</a:t>
                      </a:r>
                      <a:endParaRPr lang="en-US" sz="2000" b="1" i="0" u="none" strike="noStrike" dirty="0">
                        <a:solidFill>
                          <a:srgbClr val="000000"/>
                        </a:solidFill>
                        <a:effectLst/>
                        <a:latin typeface="Calibri" charset="0"/>
                      </a:endParaRPr>
                    </a:p>
                  </a:txBody>
                  <a:tcPr marL="6350" marR="6350" marT="6350" marB="0" anchor="ctr"/>
                </a:tc>
                <a:tc>
                  <a:txBody>
                    <a:bodyPr/>
                    <a:lstStyle/>
                    <a:p>
                      <a:pPr algn="r" fontAlgn="b"/>
                      <a:r>
                        <a:rPr lang="nb-NO" sz="2000" u="none" strike="noStrike" dirty="0">
                          <a:effectLst/>
                        </a:rPr>
                        <a:t>0.25</a:t>
                      </a:r>
                      <a:endParaRPr lang="nb-NO" sz="2000" b="0" i="0" u="none" strike="noStrike" dirty="0">
                        <a:solidFill>
                          <a:srgbClr val="000000"/>
                        </a:solidFill>
                        <a:effectLst/>
                        <a:latin typeface="Calibri" charset="0"/>
                      </a:endParaRPr>
                    </a:p>
                  </a:txBody>
                  <a:tcPr marL="6350" marR="6350" marT="6350" marB="0" anchor="ctr"/>
                </a:tc>
                <a:tc>
                  <a:txBody>
                    <a:bodyPr/>
                    <a:lstStyle/>
                    <a:p>
                      <a:pPr algn="r" fontAlgn="b"/>
                      <a:r>
                        <a:rPr lang="nb-NO" sz="2000" u="none" strike="noStrike">
                          <a:effectLst/>
                        </a:rPr>
                        <a:t>0.023</a:t>
                      </a:r>
                      <a:endParaRPr lang="nb-NO" sz="2000" b="0" i="0" u="none" strike="noStrike">
                        <a:solidFill>
                          <a:srgbClr val="000000"/>
                        </a:solidFill>
                        <a:effectLst/>
                        <a:latin typeface="Calibri" charset="0"/>
                      </a:endParaRPr>
                    </a:p>
                  </a:txBody>
                  <a:tcPr marL="6350" marR="6350" marT="6350" marB="0" anchor="ctr"/>
                </a:tc>
                <a:tc>
                  <a:txBody>
                    <a:bodyPr/>
                    <a:lstStyle/>
                    <a:p>
                      <a:pPr algn="r" fontAlgn="b"/>
                      <a:r>
                        <a:rPr lang="nb-NO" sz="2000" u="none" strike="noStrike" dirty="0">
                          <a:effectLst/>
                        </a:rPr>
                        <a:t>0.021</a:t>
                      </a:r>
                      <a:endParaRPr lang="nb-NO" sz="2000" b="0" i="0" u="none" strike="noStrike" dirty="0">
                        <a:solidFill>
                          <a:srgbClr val="000000"/>
                        </a:solidFill>
                        <a:effectLst/>
                        <a:latin typeface="Calibri" charset="0"/>
                      </a:endParaRPr>
                    </a:p>
                  </a:txBody>
                  <a:tcPr marL="6350" marR="6350" marT="6350" marB="0" anchor="ctr"/>
                </a:tc>
              </a:tr>
              <a:tr h="804755">
                <a:tc>
                  <a:txBody>
                    <a:bodyPr/>
                    <a:lstStyle/>
                    <a:p>
                      <a:pPr algn="l" fontAlgn="b"/>
                      <a:r>
                        <a:rPr lang="en-US" sz="2000" u="none" strike="noStrike">
                          <a:effectLst/>
                        </a:rPr>
                        <a:t>test_inputs0</a:t>
                      </a:r>
                      <a:endParaRPr lang="en-US" sz="2000" b="1" i="0" u="none" strike="noStrike">
                        <a:solidFill>
                          <a:srgbClr val="000000"/>
                        </a:solidFill>
                        <a:effectLst/>
                        <a:latin typeface="Calibri" charset="0"/>
                      </a:endParaRPr>
                    </a:p>
                  </a:txBody>
                  <a:tcPr marL="6350" marR="6350" marT="6350" marB="0" anchor="ctr"/>
                </a:tc>
                <a:tc>
                  <a:txBody>
                    <a:bodyPr/>
                    <a:lstStyle/>
                    <a:p>
                      <a:pPr algn="r" fontAlgn="b"/>
                      <a:r>
                        <a:rPr lang="hr-HR" sz="2000" b="1" u="none" strike="noStrike" dirty="0">
                          <a:effectLst/>
                        </a:rPr>
                        <a:t>62.315</a:t>
                      </a:r>
                      <a:endParaRPr lang="hr-HR" sz="2000" b="1" i="0" u="none" strike="noStrike" dirty="0">
                        <a:solidFill>
                          <a:srgbClr val="000000"/>
                        </a:solidFill>
                        <a:effectLst/>
                        <a:latin typeface="Calibri" charset="0"/>
                      </a:endParaRPr>
                    </a:p>
                  </a:txBody>
                  <a:tcPr marL="6350" marR="6350" marT="6350" marB="0" anchor="ctr"/>
                </a:tc>
                <a:tc>
                  <a:txBody>
                    <a:bodyPr/>
                    <a:lstStyle/>
                    <a:p>
                      <a:pPr algn="r" fontAlgn="b"/>
                      <a:r>
                        <a:rPr lang="hr-HR" sz="2000" u="none" strike="noStrike" dirty="0">
                          <a:effectLst/>
                        </a:rPr>
                        <a:t>66.155</a:t>
                      </a:r>
                      <a:endParaRPr lang="hr-HR" sz="2000" b="0" i="0" u="none" strike="noStrike" dirty="0">
                        <a:solidFill>
                          <a:srgbClr val="000000"/>
                        </a:solidFill>
                        <a:effectLst/>
                        <a:latin typeface="Calibri" charset="0"/>
                      </a:endParaRPr>
                    </a:p>
                  </a:txBody>
                  <a:tcPr marL="6350" marR="6350" marT="6350" marB="0" anchor="ctr"/>
                </a:tc>
                <a:tc>
                  <a:txBody>
                    <a:bodyPr/>
                    <a:lstStyle/>
                    <a:p>
                      <a:pPr algn="r" fontAlgn="b"/>
                      <a:r>
                        <a:rPr lang="en-US" sz="2000" b="0" i="0" u="none" strike="noStrike" dirty="0" smtClean="0">
                          <a:solidFill>
                            <a:schemeClr val="dk1"/>
                          </a:solidFill>
                          <a:effectLst/>
                          <a:latin typeface="+mn-lt"/>
                        </a:rPr>
                        <a:t>&gt;360</a:t>
                      </a:r>
                      <a:endParaRPr lang="mr-IN" sz="2000" b="0" i="0" u="none" strike="noStrike" dirty="0">
                        <a:solidFill>
                          <a:srgbClr val="000000"/>
                        </a:solidFill>
                        <a:effectLst/>
                        <a:latin typeface="Calibri" charset="0"/>
                      </a:endParaRPr>
                    </a:p>
                  </a:txBody>
                  <a:tcPr marL="6350" marR="6350" marT="6350" marB="0" anchor="ctr"/>
                </a:tc>
              </a:tr>
              <a:tr h="804755">
                <a:tc>
                  <a:txBody>
                    <a:bodyPr/>
                    <a:lstStyle/>
                    <a:p>
                      <a:pPr algn="l" fontAlgn="b"/>
                      <a:r>
                        <a:rPr lang="en-US" sz="2000" u="none" strike="noStrike" dirty="0">
                          <a:effectLst/>
                        </a:rPr>
                        <a:t>test_inputs2</a:t>
                      </a:r>
                      <a:endParaRPr lang="en-US" sz="2000" b="1" i="0" u="none" strike="noStrike" dirty="0">
                        <a:solidFill>
                          <a:srgbClr val="000000"/>
                        </a:solidFill>
                        <a:effectLst/>
                        <a:latin typeface="Calibri" charset="0"/>
                      </a:endParaRPr>
                    </a:p>
                  </a:txBody>
                  <a:tcPr marL="6350" marR="6350" marT="6350" marB="0" anchor="ctr"/>
                </a:tc>
                <a:tc>
                  <a:txBody>
                    <a:bodyPr/>
                    <a:lstStyle/>
                    <a:p>
                      <a:pPr algn="r" fontAlgn="b"/>
                      <a:r>
                        <a:rPr lang="is-IS" sz="2000" u="none" strike="noStrike" dirty="0">
                          <a:effectLst/>
                        </a:rPr>
                        <a:t>12.164</a:t>
                      </a:r>
                      <a:endParaRPr lang="is-IS" sz="2000" b="0" i="0" u="none" strike="noStrike" dirty="0">
                        <a:solidFill>
                          <a:srgbClr val="000000"/>
                        </a:solidFill>
                        <a:effectLst/>
                        <a:latin typeface="Calibri" charset="0"/>
                      </a:endParaRPr>
                    </a:p>
                  </a:txBody>
                  <a:tcPr marL="6350" marR="6350" marT="6350" marB="0" anchor="ctr"/>
                </a:tc>
                <a:tc>
                  <a:txBody>
                    <a:bodyPr/>
                    <a:lstStyle/>
                    <a:p>
                      <a:pPr algn="r" fontAlgn="b"/>
                      <a:r>
                        <a:rPr lang="nb-NO" sz="2000" b="1" u="none" strike="noStrike" dirty="0">
                          <a:effectLst/>
                        </a:rPr>
                        <a:t>9.789</a:t>
                      </a:r>
                      <a:endParaRPr lang="nb-NO" sz="2000" b="1" i="0" u="none" strike="noStrike" dirty="0">
                        <a:solidFill>
                          <a:srgbClr val="000000"/>
                        </a:solidFill>
                        <a:effectLst/>
                        <a:latin typeface="Calibri" charset="0"/>
                      </a:endParaRPr>
                    </a:p>
                  </a:txBody>
                  <a:tcPr marL="6350" marR="6350" marT="6350" marB="0" anchor="ctr"/>
                </a:tc>
                <a:tc>
                  <a:txBody>
                    <a:bodyPr/>
                    <a:lstStyle/>
                    <a:p>
                      <a:pPr algn="r" fontAlgn="b"/>
                      <a:r>
                        <a:rPr lang="hr-HR" sz="2000" u="none" strike="noStrike" dirty="0">
                          <a:effectLst/>
                        </a:rPr>
                        <a:t>114.89</a:t>
                      </a:r>
                      <a:endParaRPr lang="hr-HR" sz="2000" b="0" i="0" u="none" strike="noStrike" dirty="0">
                        <a:solidFill>
                          <a:srgbClr val="000000"/>
                        </a:solidFill>
                        <a:effectLst/>
                        <a:latin typeface="Calibri" charset="0"/>
                      </a:endParaRPr>
                    </a:p>
                  </a:txBody>
                  <a:tcPr marL="6350" marR="6350" marT="6350" marB="0" anchor="ctr"/>
                </a:tc>
              </a:tr>
            </a:tbl>
          </a:graphicData>
        </a:graphic>
      </p:graphicFrame>
    </p:spTree>
    <p:extLst>
      <p:ext uri="{BB962C8B-B14F-4D97-AF65-F5344CB8AC3E}">
        <p14:creationId xmlns:p14="http://schemas.microsoft.com/office/powerpoint/2010/main" val="8669760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OMP Conclusion</a:t>
            </a:r>
            <a:endParaRPr lang="en-US" dirty="0"/>
          </a:p>
        </p:txBody>
      </p:sp>
      <p:sp>
        <p:nvSpPr>
          <p:cNvPr id="3" name="Content Placeholder 2"/>
          <p:cNvSpPr>
            <a:spLocks noGrp="1"/>
          </p:cNvSpPr>
          <p:nvPr>
            <p:ph idx="1"/>
          </p:nvPr>
        </p:nvSpPr>
        <p:spPr>
          <a:xfrm>
            <a:off x="1024128" y="2084832"/>
            <a:ext cx="9720073" cy="4224528"/>
          </a:xfrm>
        </p:spPr>
        <p:txBody>
          <a:bodyPr>
            <a:normAutofit/>
          </a:bodyPr>
          <a:lstStyle/>
          <a:p>
            <a:r>
              <a:rPr lang="en-US" dirty="0" smtClean="0"/>
              <a:t>Using max threads (20) in OMP_0 was effective on test_input0. </a:t>
            </a:r>
          </a:p>
          <a:p>
            <a:pPr lvl="1"/>
            <a:r>
              <a:rPr lang="en-US" dirty="0" smtClean="0"/>
              <a:t>This was due to the test cases being worst case and often required large amount of threads.</a:t>
            </a:r>
          </a:p>
          <a:p>
            <a:pPr lvl="1"/>
            <a:r>
              <a:rPr lang="en-US" dirty="0" smtClean="0"/>
              <a:t>The additional time calculating the optimal number of threads was often unnecessary causing OMP_1 to show a slightly slower performance.</a:t>
            </a:r>
          </a:p>
          <a:p>
            <a:r>
              <a:rPr lang="en-US" dirty="0" smtClean="0"/>
              <a:t>However, given a varied test set, as in test_inputs1. </a:t>
            </a:r>
          </a:p>
          <a:p>
            <a:pPr lvl="1"/>
            <a:r>
              <a:rPr lang="en-US" dirty="0" smtClean="0"/>
              <a:t>Calculating the number of threads to use proved valuable as it was shown to improve performance.</a:t>
            </a:r>
          </a:p>
          <a:p>
            <a:pPr lvl="1"/>
            <a:r>
              <a:rPr lang="en-US" dirty="0" smtClean="0"/>
              <a:t>This test set better reflects how the program </a:t>
            </a:r>
            <a:r>
              <a:rPr lang="en-US" dirty="0" err="1" smtClean="0"/>
              <a:t>generalises</a:t>
            </a:r>
            <a:r>
              <a:rPr lang="en-US" dirty="0" smtClean="0"/>
              <a:t> to real problems</a:t>
            </a:r>
          </a:p>
          <a:p>
            <a:r>
              <a:rPr lang="en-US" dirty="0" smtClean="0"/>
              <a:t>Additionally, nested parallelism (OMP_2) of the control for loop and the inner pattern matching loops was interesting to explore but was not show to improve performance. This may be due to the overheads of using nested threads or using smaller number of threads per test case.</a:t>
            </a:r>
            <a:endParaRPr lang="en-US" dirty="0"/>
          </a:p>
        </p:txBody>
      </p:sp>
    </p:spTree>
    <p:extLst>
      <p:ext uri="{BB962C8B-B14F-4D97-AF65-F5344CB8AC3E}">
        <p14:creationId xmlns:p14="http://schemas.microsoft.com/office/powerpoint/2010/main" val="16763567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24128" y="585216"/>
            <a:ext cx="8018272" cy="1499616"/>
          </a:xfrm>
        </p:spPr>
        <p:txBody>
          <a:bodyPr>
            <a:normAutofit/>
          </a:bodyPr>
          <a:lstStyle/>
          <a:p>
            <a:r>
              <a:rPr lang="en-US" dirty="0"/>
              <a:t>MPI_0 Coarse Grain </a:t>
            </a:r>
          </a:p>
        </p:txBody>
      </p:sp>
      <p:sp>
        <p:nvSpPr>
          <p:cNvPr id="3" name="Content Placeholder 2"/>
          <p:cNvSpPr>
            <a:spLocks noGrp="1"/>
          </p:cNvSpPr>
          <p:nvPr>
            <p:ph idx="1"/>
          </p:nvPr>
        </p:nvSpPr>
        <p:spPr>
          <a:xfrm>
            <a:off x="1024128" y="2286000"/>
            <a:ext cx="8018271" cy="4023360"/>
          </a:xfrm>
        </p:spPr>
        <p:txBody>
          <a:bodyPr>
            <a:normAutofit/>
          </a:bodyPr>
          <a:lstStyle/>
          <a:p>
            <a:r>
              <a:rPr lang="en-US" dirty="0"/>
              <a:t>All processes read in texts, patterns and control</a:t>
            </a:r>
          </a:p>
          <a:p>
            <a:r>
              <a:rPr lang="en-US" dirty="0"/>
              <a:t>The control data is looped and each process performs a different test case</a:t>
            </a:r>
          </a:p>
          <a:p>
            <a:r>
              <a:rPr lang="en-US" dirty="0"/>
              <a:t>The results are written to a results string on the current process</a:t>
            </a:r>
          </a:p>
          <a:p>
            <a:r>
              <a:rPr lang="en-US" dirty="0"/>
              <a:t>The results are gathered to the master process and output to file</a:t>
            </a:r>
          </a:p>
          <a:p>
            <a:endParaRPr lang="en-US" dirty="0"/>
          </a:p>
          <a:p>
            <a:r>
              <a:rPr lang="en-US" dirty="0"/>
              <a:t>Only as fast as the slowest thread!</a:t>
            </a:r>
          </a:p>
          <a:p>
            <a:r>
              <a:rPr lang="en-US" dirty="0"/>
              <a:t>Poor load balancing!</a:t>
            </a:r>
          </a:p>
        </p:txBody>
      </p:sp>
    </p:spTree>
    <p:extLst>
      <p:ext uri="{BB962C8B-B14F-4D97-AF65-F5344CB8AC3E}">
        <p14:creationId xmlns:p14="http://schemas.microsoft.com/office/powerpoint/2010/main" val="23478832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24128" y="585216"/>
            <a:ext cx="8018272" cy="1499616"/>
          </a:xfrm>
        </p:spPr>
        <p:txBody>
          <a:bodyPr>
            <a:normAutofit/>
          </a:bodyPr>
          <a:lstStyle/>
          <a:p>
            <a:r>
              <a:rPr lang="en-US" dirty="0"/>
              <a:t>MPI_1 Fine Grain </a:t>
            </a:r>
            <a:r>
              <a:rPr lang="en-US" dirty="0" err="1"/>
              <a:t>ScatterV</a:t>
            </a:r>
            <a:endParaRPr lang="en-US" dirty="0"/>
          </a:p>
        </p:txBody>
      </p:sp>
      <p:sp>
        <p:nvSpPr>
          <p:cNvPr id="3" name="Content Placeholder 2"/>
          <p:cNvSpPr>
            <a:spLocks noGrp="1"/>
          </p:cNvSpPr>
          <p:nvPr>
            <p:ph idx="1"/>
          </p:nvPr>
        </p:nvSpPr>
        <p:spPr>
          <a:xfrm>
            <a:off x="1024128" y="2286000"/>
            <a:ext cx="8018271" cy="4023360"/>
          </a:xfrm>
        </p:spPr>
        <p:txBody>
          <a:bodyPr>
            <a:normAutofit/>
          </a:bodyPr>
          <a:lstStyle/>
          <a:p>
            <a:pPr>
              <a:lnSpc>
                <a:spcPct val="80000"/>
              </a:lnSpc>
            </a:pPr>
            <a:r>
              <a:rPr lang="en-US" sz="1700" dirty="0"/>
              <a:t>Master reads in texts and control data</a:t>
            </a:r>
          </a:p>
          <a:p>
            <a:pPr>
              <a:lnSpc>
                <a:spcPct val="80000"/>
              </a:lnSpc>
            </a:pPr>
            <a:r>
              <a:rPr lang="en-US" sz="1700" dirty="0"/>
              <a:t>All processes read in pattern data.</a:t>
            </a:r>
          </a:p>
          <a:p>
            <a:pPr>
              <a:lnSpc>
                <a:spcPct val="80000"/>
              </a:lnSpc>
            </a:pPr>
            <a:r>
              <a:rPr lang="en-US" sz="1700" dirty="0"/>
              <a:t>Master loops through test cases in control</a:t>
            </a:r>
          </a:p>
          <a:p>
            <a:pPr lvl="1">
              <a:lnSpc>
                <a:spcPct val="80000"/>
              </a:lnSpc>
            </a:pPr>
            <a:r>
              <a:rPr lang="en-US" sz="1700" dirty="0"/>
              <a:t>Master calculates </a:t>
            </a:r>
            <a:r>
              <a:rPr lang="en-US" sz="1700" dirty="0" err="1"/>
              <a:t>sendcounts</a:t>
            </a:r>
            <a:r>
              <a:rPr lang="en-US" sz="1700" dirty="0"/>
              <a:t> and </a:t>
            </a:r>
            <a:r>
              <a:rPr lang="en-US" sz="1700" dirty="0" err="1"/>
              <a:t>displs</a:t>
            </a:r>
            <a:r>
              <a:rPr lang="en-US" sz="1700" dirty="0"/>
              <a:t> (including remainder and overlap)</a:t>
            </a:r>
          </a:p>
          <a:p>
            <a:pPr lvl="1">
              <a:lnSpc>
                <a:spcPct val="80000"/>
              </a:lnSpc>
            </a:pPr>
            <a:r>
              <a:rPr lang="en-US" sz="1700" dirty="0"/>
              <a:t>Master </a:t>
            </a:r>
            <a:r>
              <a:rPr lang="en-US" sz="1700" dirty="0" err="1"/>
              <a:t>bcasts</a:t>
            </a:r>
            <a:r>
              <a:rPr lang="en-US" sz="1700" dirty="0"/>
              <a:t> </a:t>
            </a:r>
            <a:r>
              <a:rPr lang="en-US" sz="1700" dirty="0" err="1"/>
              <a:t>sendcounts</a:t>
            </a:r>
            <a:r>
              <a:rPr lang="en-US" sz="1700" dirty="0"/>
              <a:t> array to all processes</a:t>
            </a:r>
          </a:p>
          <a:p>
            <a:pPr lvl="1">
              <a:lnSpc>
                <a:spcPct val="80000"/>
              </a:lnSpc>
            </a:pPr>
            <a:r>
              <a:rPr lang="en-US" sz="1700" dirty="0"/>
              <a:t>Master sends text portions to all processes using </a:t>
            </a:r>
            <a:r>
              <a:rPr lang="en-US" sz="1700" dirty="0" err="1"/>
              <a:t>Scatterv</a:t>
            </a:r>
            <a:endParaRPr lang="en-US" sz="1700" dirty="0"/>
          </a:p>
          <a:p>
            <a:pPr>
              <a:lnSpc>
                <a:spcPct val="80000"/>
              </a:lnSpc>
            </a:pPr>
            <a:r>
              <a:rPr lang="en-US" sz="1700" dirty="0"/>
              <a:t>All processes perform </a:t>
            </a:r>
            <a:r>
              <a:rPr lang="en-US" sz="1700" dirty="0" err="1"/>
              <a:t>patternMatch</a:t>
            </a:r>
            <a:r>
              <a:rPr lang="en-US" sz="1700" dirty="0"/>
              <a:t> on their portion </a:t>
            </a:r>
          </a:p>
          <a:p>
            <a:pPr>
              <a:lnSpc>
                <a:spcPct val="80000"/>
              </a:lnSpc>
            </a:pPr>
            <a:r>
              <a:rPr lang="en-US" sz="1700" dirty="0"/>
              <a:t>Reduction is used to ensure that, when pattern is not found, -1 is returned once per test case and not for each process</a:t>
            </a:r>
          </a:p>
          <a:p>
            <a:pPr>
              <a:lnSpc>
                <a:spcPct val="80000"/>
              </a:lnSpc>
            </a:pPr>
            <a:r>
              <a:rPr lang="en-US" sz="1700" dirty="0"/>
              <a:t>Results from each process are gathered to master using </a:t>
            </a:r>
            <a:r>
              <a:rPr lang="en-US" sz="1700" dirty="0" err="1"/>
              <a:t>Gatherv</a:t>
            </a:r>
            <a:endParaRPr lang="en-US" sz="1700" dirty="0"/>
          </a:p>
          <a:p>
            <a:pPr>
              <a:lnSpc>
                <a:spcPct val="80000"/>
              </a:lnSpc>
            </a:pPr>
            <a:r>
              <a:rPr lang="en-US" sz="1700" dirty="0"/>
              <a:t>Master outputs results to file</a:t>
            </a:r>
          </a:p>
          <a:p>
            <a:pPr>
              <a:lnSpc>
                <a:spcPct val="80000"/>
              </a:lnSpc>
            </a:pPr>
            <a:endParaRPr lang="en-US" sz="1700" dirty="0"/>
          </a:p>
        </p:txBody>
      </p:sp>
    </p:spTree>
    <p:extLst>
      <p:ext uri="{BB962C8B-B14F-4D97-AF65-F5344CB8AC3E}">
        <p14:creationId xmlns:p14="http://schemas.microsoft.com/office/powerpoint/2010/main" val="19634685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24128" y="585216"/>
            <a:ext cx="8018272" cy="1499616"/>
          </a:xfrm>
        </p:spPr>
        <p:txBody>
          <a:bodyPr>
            <a:normAutofit/>
          </a:bodyPr>
          <a:lstStyle/>
          <a:p>
            <a:r>
              <a:rPr lang="en-US" dirty="0"/>
              <a:t>MPI_2 </a:t>
            </a:r>
            <a:r>
              <a:rPr lang="en-US" dirty="0" err="1"/>
              <a:t>FinE</a:t>
            </a:r>
            <a:r>
              <a:rPr lang="en-US" dirty="0"/>
              <a:t> Grain Master slave</a:t>
            </a:r>
          </a:p>
        </p:txBody>
      </p:sp>
      <p:sp>
        <p:nvSpPr>
          <p:cNvPr id="3" name="Content Placeholder 2"/>
          <p:cNvSpPr>
            <a:spLocks noGrp="1"/>
          </p:cNvSpPr>
          <p:nvPr>
            <p:ph idx="1"/>
          </p:nvPr>
        </p:nvSpPr>
        <p:spPr>
          <a:xfrm>
            <a:off x="1024128" y="2286000"/>
            <a:ext cx="8018271" cy="4023360"/>
          </a:xfrm>
        </p:spPr>
        <p:txBody>
          <a:bodyPr>
            <a:normAutofit/>
          </a:bodyPr>
          <a:lstStyle/>
          <a:p>
            <a:pPr>
              <a:lnSpc>
                <a:spcPct val="80000"/>
              </a:lnSpc>
            </a:pPr>
            <a:r>
              <a:rPr lang="en-US" sz="1700" dirty="0"/>
              <a:t>All processes read texts and patterns.</a:t>
            </a:r>
          </a:p>
          <a:p>
            <a:pPr lvl="1">
              <a:lnSpc>
                <a:spcPct val="80000"/>
              </a:lnSpc>
            </a:pPr>
            <a:r>
              <a:rPr lang="en-US" sz="1700" dirty="0"/>
              <a:t>Prevents </a:t>
            </a:r>
            <a:r>
              <a:rPr lang="en-US" sz="1700" dirty="0" err="1"/>
              <a:t>bcast</a:t>
            </a:r>
            <a:r>
              <a:rPr lang="en-US" sz="1700" dirty="0"/>
              <a:t>/</a:t>
            </a:r>
            <a:r>
              <a:rPr lang="en-US" sz="1700" dirty="0" err="1"/>
              <a:t>scatterv</a:t>
            </a:r>
            <a:r>
              <a:rPr lang="en-US" sz="1700" dirty="0"/>
              <a:t> of text portions for each test case</a:t>
            </a:r>
          </a:p>
          <a:p>
            <a:pPr>
              <a:lnSpc>
                <a:spcPct val="80000"/>
              </a:lnSpc>
            </a:pPr>
            <a:r>
              <a:rPr lang="en-US" sz="1700" dirty="0"/>
              <a:t>Master process loops controls and sends pattern match data for each thread using sends and receives.</a:t>
            </a:r>
          </a:p>
          <a:p>
            <a:pPr lvl="1">
              <a:lnSpc>
                <a:spcPct val="80000"/>
              </a:lnSpc>
            </a:pPr>
            <a:r>
              <a:rPr lang="en-US" sz="1700" dirty="0"/>
              <a:t>Pattern match data contains the text number, pattern number, start position and text chunk size for each thread to search.</a:t>
            </a:r>
          </a:p>
          <a:p>
            <a:pPr>
              <a:lnSpc>
                <a:spcPct val="80000"/>
              </a:lnSpc>
            </a:pPr>
            <a:r>
              <a:rPr lang="en-US" sz="1700" dirty="0"/>
              <a:t>For large cases and </a:t>
            </a:r>
            <a:r>
              <a:rPr lang="en-US" sz="1700" dirty="0" err="1"/>
              <a:t>searchtype</a:t>
            </a:r>
            <a:r>
              <a:rPr lang="en-US" sz="1700" dirty="0"/>
              <a:t> 1:</a:t>
            </a:r>
          </a:p>
          <a:p>
            <a:pPr lvl="1">
              <a:lnSpc>
                <a:spcPct val="80000"/>
              </a:lnSpc>
            </a:pPr>
            <a:r>
              <a:rPr lang="en-US" sz="1700" dirty="0"/>
              <a:t>The text chunk (relative start position) is allocated for each thread by the (text/number of threads) * thread number (including remainder if it doesn't divide evenly. The pattern match algorithms allow for the overlap (in case pattern occurred between two text chunks) </a:t>
            </a:r>
          </a:p>
          <a:p>
            <a:pPr>
              <a:lnSpc>
                <a:spcPct val="80000"/>
              </a:lnSpc>
            </a:pPr>
            <a:r>
              <a:rPr lang="en-US" sz="1700" dirty="0"/>
              <a:t>For small test cases and </a:t>
            </a:r>
            <a:r>
              <a:rPr lang="en-US" sz="1700" dirty="0" err="1"/>
              <a:t>searchtype</a:t>
            </a:r>
            <a:r>
              <a:rPr lang="en-US" sz="1700" dirty="0"/>
              <a:t> 0:</a:t>
            </a:r>
          </a:p>
          <a:p>
            <a:pPr lvl="1">
              <a:lnSpc>
                <a:spcPct val="80000"/>
              </a:lnSpc>
            </a:pPr>
            <a:r>
              <a:rPr lang="en-US" sz="1700" dirty="0"/>
              <a:t>Default chunk size 1000 is used and pattern match data is continuously sent to slaves until test is complete. </a:t>
            </a:r>
          </a:p>
        </p:txBody>
      </p:sp>
    </p:spTree>
    <p:extLst>
      <p:ext uri="{BB962C8B-B14F-4D97-AF65-F5344CB8AC3E}">
        <p14:creationId xmlns:p14="http://schemas.microsoft.com/office/powerpoint/2010/main" val="10842738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24128" y="585216"/>
            <a:ext cx="8311258" cy="1499616"/>
          </a:xfrm>
        </p:spPr>
        <p:txBody>
          <a:bodyPr>
            <a:normAutofit/>
          </a:bodyPr>
          <a:lstStyle/>
          <a:p>
            <a:r>
              <a:rPr lang="en-US" dirty="0"/>
              <a:t>MPI_2 </a:t>
            </a:r>
            <a:r>
              <a:rPr lang="en-US" dirty="0" err="1"/>
              <a:t>FinE</a:t>
            </a:r>
            <a:r>
              <a:rPr lang="en-US" dirty="0"/>
              <a:t> Grain Master slave Cont.</a:t>
            </a:r>
          </a:p>
        </p:txBody>
      </p:sp>
      <p:sp>
        <p:nvSpPr>
          <p:cNvPr id="3" name="Content Placeholder 2"/>
          <p:cNvSpPr>
            <a:spLocks noGrp="1"/>
          </p:cNvSpPr>
          <p:nvPr>
            <p:ph idx="1"/>
          </p:nvPr>
        </p:nvSpPr>
        <p:spPr>
          <a:xfrm>
            <a:off x="1024128" y="2285999"/>
            <a:ext cx="8018271" cy="4138263"/>
          </a:xfrm>
        </p:spPr>
        <p:txBody>
          <a:bodyPr>
            <a:normAutofit lnSpcReduction="10000"/>
          </a:bodyPr>
          <a:lstStyle/>
          <a:p>
            <a:r>
              <a:rPr lang="en-US" sz="2000" dirty="0" smtClean="0"/>
              <a:t>Slave processe</a:t>
            </a:r>
            <a:r>
              <a:rPr lang="en-US" sz="2000" dirty="0"/>
              <a:t>s</a:t>
            </a:r>
            <a:r>
              <a:rPr lang="en-US" sz="2000" dirty="0" smtClean="0"/>
              <a:t> await pattern match data from Master</a:t>
            </a:r>
          </a:p>
          <a:p>
            <a:r>
              <a:rPr lang="en-US" sz="2000" dirty="0" smtClean="0"/>
              <a:t>Slave </a:t>
            </a:r>
            <a:r>
              <a:rPr lang="en-US" sz="2000" dirty="0"/>
              <a:t>processes perform pattern match</a:t>
            </a:r>
          </a:p>
          <a:p>
            <a:pPr lvl="1"/>
            <a:r>
              <a:rPr lang="en-US" dirty="0" err="1"/>
              <a:t>Searchtype</a:t>
            </a:r>
            <a:r>
              <a:rPr lang="en-US" dirty="0"/>
              <a:t> 0: Find any occurrence, returns flag if pattern found or not </a:t>
            </a:r>
            <a:r>
              <a:rPr lang="en-US" dirty="0" smtClean="0"/>
              <a:t>on given </a:t>
            </a:r>
            <a:r>
              <a:rPr lang="en-US" dirty="0"/>
              <a:t>thread</a:t>
            </a:r>
          </a:p>
          <a:p>
            <a:pPr lvl="1"/>
            <a:r>
              <a:rPr lang="en-US" dirty="0" err="1"/>
              <a:t>Searchtype</a:t>
            </a:r>
            <a:r>
              <a:rPr lang="en-US" dirty="0"/>
              <a:t> 1: Find all occurrences, if pattern found, writes to result string and continue </a:t>
            </a:r>
            <a:r>
              <a:rPr lang="en-US" dirty="0" smtClean="0"/>
              <a:t>searching. </a:t>
            </a:r>
            <a:r>
              <a:rPr lang="en-US" dirty="0"/>
              <a:t>Returns flag if pattern not found on </a:t>
            </a:r>
            <a:r>
              <a:rPr lang="en-US" dirty="0" smtClean="0"/>
              <a:t>thread.</a:t>
            </a:r>
            <a:endParaRPr lang="en-US" dirty="0"/>
          </a:p>
          <a:p>
            <a:r>
              <a:rPr lang="en-US" sz="2000" dirty="0"/>
              <a:t>Slaves send found flag to master</a:t>
            </a:r>
          </a:p>
          <a:p>
            <a:r>
              <a:rPr lang="en-US" sz="2000" dirty="0"/>
              <a:t>Master writes results </a:t>
            </a:r>
            <a:r>
              <a:rPr lang="en-US" sz="2000" dirty="0" smtClean="0"/>
              <a:t>for cases where pattern not found</a:t>
            </a:r>
          </a:p>
          <a:p>
            <a:r>
              <a:rPr lang="en-US" sz="2000" dirty="0" smtClean="0"/>
              <a:t>After all tests completed, master signals slaves that tests are finished</a:t>
            </a:r>
          </a:p>
          <a:p>
            <a:r>
              <a:rPr lang="en-US" sz="2000" dirty="0" smtClean="0"/>
              <a:t>Results from each process are gathered to the master using </a:t>
            </a:r>
            <a:r>
              <a:rPr lang="en-US" sz="2000" dirty="0" err="1"/>
              <a:t>G</a:t>
            </a:r>
            <a:r>
              <a:rPr lang="en-US" sz="2000" dirty="0" err="1" smtClean="0"/>
              <a:t>atherv</a:t>
            </a:r>
            <a:endParaRPr lang="en-US" sz="2000" dirty="0"/>
          </a:p>
          <a:p>
            <a:r>
              <a:rPr lang="en-US" sz="2000" dirty="0" smtClean="0"/>
              <a:t>Master process outputs results to text file</a:t>
            </a:r>
            <a:endParaRPr lang="en-US" sz="2000" dirty="0"/>
          </a:p>
        </p:txBody>
      </p:sp>
    </p:spTree>
    <p:extLst>
      <p:ext uri="{BB962C8B-B14F-4D97-AF65-F5344CB8AC3E}">
        <p14:creationId xmlns:p14="http://schemas.microsoft.com/office/powerpoint/2010/main" val="32001869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MPI Results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1625806"/>
              </p:ext>
            </p:extLst>
          </p:nvPr>
        </p:nvGraphicFramePr>
        <p:xfrm>
          <a:off x="2302693" y="2085683"/>
          <a:ext cx="7162942" cy="3507895"/>
        </p:xfrm>
        <a:graphic>
          <a:graphicData uri="http://schemas.openxmlformats.org/drawingml/2006/table">
            <a:tbl>
              <a:tblPr>
                <a:tableStyleId>{5C22544A-7EE6-4342-B048-85BDC9FD1C3A}</a:tableStyleId>
              </a:tblPr>
              <a:tblGrid>
                <a:gridCol w="1848008"/>
                <a:gridCol w="2016010"/>
                <a:gridCol w="1603644"/>
                <a:gridCol w="1695280"/>
              </a:tblGrid>
              <a:tr h="898364">
                <a:tc gridSpan="4">
                  <a:txBody>
                    <a:bodyPr/>
                    <a:lstStyle/>
                    <a:p>
                      <a:pPr algn="ctr" fontAlgn="b"/>
                      <a:r>
                        <a:rPr lang="en-US" sz="2400" b="0" i="0" u="none" strike="noStrike" dirty="0" smtClean="0">
                          <a:solidFill>
                            <a:schemeClr val="bg1"/>
                          </a:solidFill>
                          <a:effectLst/>
                          <a:latin typeface="+mn-lt"/>
                        </a:rPr>
                        <a:t>Elapsed</a:t>
                      </a:r>
                      <a:r>
                        <a:rPr lang="en-US" sz="2400" b="0" i="0" u="none" strike="noStrike" baseline="0" dirty="0" smtClean="0">
                          <a:solidFill>
                            <a:schemeClr val="bg1"/>
                          </a:solidFill>
                          <a:effectLst/>
                          <a:latin typeface="+mn-lt"/>
                        </a:rPr>
                        <a:t> Time (Seconds)</a:t>
                      </a:r>
                      <a:endParaRPr lang="en-US" sz="2400" b="1" i="0" u="none" strike="noStrike" dirty="0">
                        <a:solidFill>
                          <a:schemeClr val="bg1"/>
                        </a:solidFill>
                        <a:effectLst/>
                        <a:latin typeface="Calibri" charset="0"/>
                      </a:endParaRPr>
                    </a:p>
                  </a:txBody>
                  <a:tcPr marL="6350" marR="6350" marT="6350" marB="0" anchor="ctr">
                    <a:solidFill>
                      <a:schemeClr val="accent2"/>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684467">
                <a:tc>
                  <a:txBody>
                    <a:bodyPr/>
                    <a:lstStyle/>
                    <a:p>
                      <a:pPr algn="l" fontAlgn="b"/>
                      <a:r>
                        <a:rPr lang="en-US" sz="2000" u="none" strike="noStrike" dirty="0">
                          <a:effectLst/>
                        </a:rPr>
                        <a:t>TEST INPUTS </a:t>
                      </a:r>
                      <a:endParaRPr lang="en-US" sz="2000" b="1" i="0" u="none" strike="noStrike" dirty="0">
                        <a:solidFill>
                          <a:srgbClr val="000000"/>
                        </a:solidFill>
                        <a:effectLst/>
                        <a:latin typeface="Calibri" charset="0"/>
                      </a:endParaRPr>
                    </a:p>
                  </a:txBody>
                  <a:tcPr marL="6350" marR="6350" marT="6350" marB="0" anchor="ctr"/>
                </a:tc>
                <a:tc>
                  <a:txBody>
                    <a:bodyPr/>
                    <a:lstStyle/>
                    <a:p>
                      <a:pPr algn="l" fontAlgn="b"/>
                      <a:r>
                        <a:rPr lang="en-US" sz="2000" u="none" strike="noStrike" dirty="0">
                          <a:effectLst/>
                        </a:rPr>
                        <a:t>MPI_0</a:t>
                      </a:r>
                      <a:endParaRPr lang="en-US" sz="2000" b="1" i="0" u="none" strike="noStrike" dirty="0">
                        <a:solidFill>
                          <a:srgbClr val="000000"/>
                        </a:solidFill>
                        <a:effectLst/>
                        <a:latin typeface="Calibri" charset="0"/>
                      </a:endParaRPr>
                    </a:p>
                  </a:txBody>
                  <a:tcPr marL="6350" marR="6350" marT="6350" marB="0" anchor="ctr"/>
                </a:tc>
                <a:tc>
                  <a:txBody>
                    <a:bodyPr/>
                    <a:lstStyle/>
                    <a:p>
                      <a:pPr algn="l" fontAlgn="b"/>
                      <a:r>
                        <a:rPr lang="en-US" sz="2000" b="0" i="0" u="none" strike="noStrike" dirty="0">
                          <a:solidFill>
                            <a:srgbClr val="000000"/>
                          </a:solidFill>
                          <a:effectLst/>
                          <a:latin typeface="Calibri" charset="0"/>
                        </a:rPr>
                        <a:t>MPI_1</a:t>
                      </a:r>
                    </a:p>
                  </a:txBody>
                  <a:tcPr marL="6350" marR="6350" marT="6350" marB="0" anchor="ctr"/>
                </a:tc>
                <a:tc>
                  <a:txBody>
                    <a:bodyPr/>
                    <a:lstStyle/>
                    <a:p>
                      <a:pPr algn="l" fontAlgn="b"/>
                      <a:r>
                        <a:rPr lang="en-US" sz="2000" u="none" strike="noStrike" dirty="0" smtClean="0">
                          <a:effectLst/>
                        </a:rPr>
                        <a:t>MPI_2</a:t>
                      </a:r>
                      <a:endParaRPr lang="en-US" sz="2000" b="1" i="0" u="none" strike="noStrike" dirty="0">
                        <a:solidFill>
                          <a:srgbClr val="000000"/>
                        </a:solidFill>
                        <a:effectLst/>
                        <a:latin typeface="Calibri" charset="0"/>
                      </a:endParaRPr>
                    </a:p>
                  </a:txBody>
                  <a:tcPr marL="6350" marR="6350" marT="6350" marB="0" anchor="ctr"/>
                </a:tc>
              </a:tr>
              <a:tr h="641688">
                <a:tc>
                  <a:txBody>
                    <a:bodyPr/>
                    <a:lstStyle/>
                    <a:p>
                      <a:pPr algn="l" fontAlgn="b"/>
                      <a:r>
                        <a:rPr lang="en-US" sz="2000" u="none" strike="noStrike" dirty="0" err="1">
                          <a:effectLst/>
                        </a:rPr>
                        <a:t>small_inputs</a:t>
                      </a:r>
                      <a:endParaRPr lang="en-US" sz="2000" b="1" i="0" u="none" strike="noStrike" dirty="0">
                        <a:solidFill>
                          <a:srgbClr val="000000"/>
                        </a:solidFill>
                        <a:effectLst/>
                        <a:latin typeface="Calibri" charset="0"/>
                      </a:endParaRPr>
                    </a:p>
                  </a:txBody>
                  <a:tcPr marL="6350" marR="6350" marT="6350" marB="0" anchor="ctr"/>
                </a:tc>
                <a:tc>
                  <a:txBody>
                    <a:bodyPr/>
                    <a:lstStyle/>
                    <a:p>
                      <a:pPr algn="r" fontAlgn="b"/>
                      <a:r>
                        <a:rPr lang="nb-NO" sz="2000" u="none" strike="noStrike" dirty="0">
                          <a:effectLst/>
                        </a:rPr>
                        <a:t>1.651</a:t>
                      </a:r>
                      <a:endParaRPr lang="nb-NO" sz="2000" b="0" i="0" u="none" strike="noStrike" dirty="0">
                        <a:solidFill>
                          <a:srgbClr val="000000"/>
                        </a:solidFill>
                        <a:effectLst/>
                        <a:latin typeface="Calibri" charset="0"/>
                      </a:endParaRPr>
                    </a:p>
                  </a:txBody>
                  <a:tcPr marL="6350" marR="6350" marT="6350" marB="0" anchor="ctr"/>
                </a:tc>
                <a:tc>
                  <a:txBody>
                    <a:bodyPr/>
                    <a:lstStyle/>
                    <a:p>
                      <a:pPr algn="r" fontAlgn="b"/>
                      <a:r>
                        <a:rPr lang="is-IS" sz="2000" b="0" i="0" u="none" strike="noStrike" dirty="0">
                          <a:solidFill>
                            <a:srgbClr val="000000"/>
                          </a:solidFill>
                          <a:effectLst/>
                          <a:latin typeface="Calibri" charset="0"/>
                        </a:rPr>
                        <a:t>2.232</a:t>
                      </a:r>
                    </a:p>
                  </a:txBody>
                  <a:tcPr marL="6350" marR="6350" marT="6350" marB="0" anchor="ctr"/>
                </a:tc>
                <a:tc>
                  <a:txBody>
                    <a:bodyPr/>
                    <a:lstStyle/>
                    <a:p>
                      <a:pPr algn="r" fontAlgn="b"/>
                      <a:r>
                        <a:rPr lang="nb-NO" sz="2000" u="none" strike="noStrike" dirty="0">
                          <a:effectLst/>
                        </a:rPr>
                        <a:t>1.757</a:t>
                      </a:r>
                      <a:endParaRPr lang="nb-NO" sz="2000" b="0" i="0" u="none" strike="noStrike" dirty="0">
                        <a:solidFill>
                          <a:srgbClr val="000000"/>
                        </a:solidFill>
                        <a:effectLst/>
                        <a:latin typeface="Calibri" charset="0"/>
                      </a:endParaRPr>
                    </a:p>
                  </a:txBody>
                  <a:tcPr marL="6350" marR="6350" marT="6350" marB="0" anchor="ctr"/>
                </a:tc>
              </a:tr>
              <a:tr h="641688">
                <a:tc>
                  <a:txBody>
                    <a:bodyPr/>
                    <a:lstStyle/>
                    <a:p>
                      <a:pPr algn="l" fontAlgn="b"/>
                      <a:r>
                        <a:rPr lang="en-US" sz="2000" u="none" strike="noStrike" dirty="0">
                          <a:effectLst/>
                        </a:rPr>
                        <a:t>test_inputs0</a:t>
                      </a:r>
                      <a:endParaRPr lang="en-US" sz="2000" b="1" i="0" u="none" strike="noStrike" dirty="0">
                        <a:solidFill>
                          <a:srgbClr val="000000"/>
                        </a:solidFill>
                        <a:effectLst/>
                        <a:latin typeface="Calibri" charset="0"/>
                      </a:endParaRPr>
                    </a:p>
                  </a:txBody>
                  <a:tcPr marL="6350" marR="6350" marT="6350" marB="0" anchor="ctr"/>
                </a:tc>
                <a:tc>
                  <a:txBody>
                    <a:bodyPr/>
                    <a:lstStyle/>
                    <a:p>
                      <a:pPr algn="r" fontAlgn="b"/>
                      <a:r>
                        <a:rPr lang="en-US" sz="2000" b="0" i="0" u="none" strike="noStrike" dirty="0" smtClean="0">
                          <a:solidFill>
                            <a:schemeClr val="dk1"/>
                          </a:solidFill>
                          <a:effectLst/>
                          <a:latin typeface="+mn-lt"/>
                        </a:rPr>
                        <a:t>&gt;360</a:t>
                      </a:r>
                      <a:endParaRPr lang="mr-IN" sz="2000" b="0" i="0" u="none" strike="noStrike" dirty="0">
                        <a:solidFill>
                          <a:srgbClr val="000000"/>
                        </a:solidFill>
                        <a:effectLst/>
                        <a:latin typeface="Calibri" charset="0"/>
                      </a:endParaRPr>
                    </a:p>
                  </a:txBody>
                  <a:tcPr marL="6350" marR="6350" marT="6350" marB="0" anchor="ctr"/>
                </a:tc>
                <a:tc>
                  <a:txBody>
                    <a:bodyPr/>
                    <a:lstStyle/>
                    <a:p>
                      <a:pPr algn="r" fontAlgn="b"/>
                      <a:r>
                        <a:rPr lang="nb-NO" sz="2000" b="0" i="0" u="none" strike="noStrike" dirty="0">
                          <a:solidFill>
                            <a:srgbClr val="000000"/>
                          </a:solidFill>
                          <a:effectLst/>
                          <a:latin typeface="Calibri" charset="0"/>
                        </a:rPr>
                        <a:t>85.425</a:t>
                      </a:r>
                    </a:p>
                  </a:txBody>
                  <a:tcPr marL="6350" marR="6350" marT="6350" marB="0" anchor="ctr"/>
                </a:tc>
                <a:tc>
                  <a:txBody>
                    <a:bodyPr/>
                    <a:lstStyle/>
                    <a:p>
                      <a:pPr algn="r" fontAlgn="b"/>
                      <a:r>
                        <a:rPr lang="hr-HR" sz="2000" b="1" u="none" strike="noStrike" dirty="0">
                          <a:effectLst/>
                        </a:rPr>
                        <a:t>63.694</a:t>
                      </a:r>
                      <a:endParaRPr lang="hr-HR" sz="2000" b="1" i="0" u="none" strike="noStrike" dirty="0">
                        <a:solidFill>
                          <a:srgbClr val="000000"/>
                        </a:solidFill>
                        <a:effectLst/>
                        <a:latin typeface="Calibri" charset="0"/>
                      </a:endParaRPr>
                    </a:p>
                  </a:txBody>
                  <a:tcPr marL="6350" marR="6350" marT="6350" marB="0" anchor="ctr"/>
                </a:tc>
              </a:tr>
              <a:tr h="641688">
                <a:tc>
                  <a:txBody>
                    <a:bodyPr/>
                    <a:lstStyle/>
                    <a:p>
                      <a:pPr algn="l" fontAlgn="b"/>
                      <a:r>
                        <a:rPr lang="en-US" sz="2000" u="none" strike="noStrike" dirty="0">
                          <a:effectLst/>
                        </a:rPr>
                        <a:t>test_inputs2</a:t>
                      </a:r>
                      <a:endParaRPr lang="en-US" sz="2000" b="1" i="0" u="none" strike="noStrike" dirty="0">
                        <a:solidFill>
                          <a:srgbClr val="000000"/>
                        </a:solidFill>
                        <a:effectLst/>
                        <a:latin typeface="Calibri" charset="0"/>
                      </a:endParaRPr>
                    </a:p>
                  </a:txBody>
                  <a:tcPr marL="6350" marR="6350" marT="6350" marB="0" anchor="ctr"/>
                </a:tc>
                <a:tc>
                  <a:txBody>
                    <a:bodyPr/>
                    <a:lstStyle/>
                    <a:p>
                      <a:pPr algn="r" fontAlgn="b"/>
                      <a:r>
                        <a:rPr lang="is-IS" sz="2000" u="none" strike="noStrike" dirty="0">
                          <a:effectLst/>
                        </a:rPr>
                        <a:t>163.404</a:t>
                      </a:r>
                      <a:endParaRPr lang="is-IS" sz="2000" b="0" i="0" u="none" strike="noStrike" dirty="0">
                        <a:solidFill>
                          <a:srgbClr val="000000"/>
                        </a:solidFill>
                        <a:effectLst/>
                        <a:latin typeface="Calibri" charset="0"/>
                      </a:endParaRPr>
                    </a:p>
                  </a:txBody>
                  <a:tcPr marL="6350" marR="6350" marT="6350" marB="0" anchor="ctr"/>
                </a:tc>
                <a:tc>
                  <a:txBody>
                    <a:bodyPr/>
                    <a:lstStyle/>
                    <a:p>
                      <a:pPr algn="r" fontAlgn="b"/>
                      <a:r>
                        <a:rPr lang="fi-FI" sz="2000" b="0" i="0" u="none" strike="noStrike" dirty="0">
                          <a:solidFill>
                            <a:srgbClr val="000000"/>
                          </a:solidFill>
                          <a:effectLst/>
                          <a:latin typeface="Calibri" charset="0"/>
                        </a:rPr>
                        <a:t>19.873</a:t>
                      </a:r>
                    </a:p>
                  </a:txBody>
                  <a:tcPr marL="6350" marR="6350" marT="6350" marB="0" anchor="ctr"/>
                </a:tc>
                <a:tc>
                  <a:txBody>
                    <a:bodyPr/>
                    <a:lstStyle/>
                    <a:p>
                      <a:pPr algn="r" fontAlgn="b"/>
                      <a:r>
                        <a:rPr lang="is-IS" sz="2000" b="1" u="none" strike="noStrike" dirty="0">
                          <a:effectLst/>
                        </a:rPr>
                        <a:t>13.164</a:t>
                      </a:r>
                      <a:endParaRPr lang="is-IS" sz="2000" b="1" i="0" u="none" strike="noStrike" dirty="0">
                        <a:solidFill>
                          <a:srgbClr val="000000"/>
                        </a:solidFill>
                        <a:effectLst/>
                        <a:latin typeface="Calibri" charset="0"/>
                      </a:endParaRPr>
                    </a:p>
                  </a:txBody>
                  <a:tcPr marL="6350" marR="6350" marT="6350" marB="0" anchor="ctr"/>
                </a:tc>
              </a:tr>
            </a:tbl>
          </a:graphicData>
        </a:graphic>
      </p:graphicFrame>
    </p:spTree>
    <p:extLst>
      <p:ext uri="{BB962C8B-B14F-4D97-AF65-F5344CB8AC3E}">
        <p14:creationId xmlns:p14="http://schemas.microsoft.com/office/powerpoint/2010/main" val="11814604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MPI </a:t>
            </a:r>
            <a:r>
              <a:rPr lang="en-US" dirty="0" err="1" smtClean="0"/>
              <a:t>CONclusion</a:t>
            </a:r>
            <a:endParaRPr lang="en-US" dirty="0"/>
          </a:p>
        </p:txBody>
      </p:sp>
      <p:sp>
        <p:nvSpPr>
          <p:cNvPr id="3" name="Content Placeholder 2"/>
          <p:cNvSpPr>
            <a:spLocks noGrp="1"/>
          </p:cNvSpPr>
          <p:nvPr>
            <p:ph idx="1"/>
          </p:nvPr>
        </p:nvSpPr>
        <p:spPr/>
        <p:txBody>
          <a:bodyPr>
            <a:normAutofit lnSpcReduction="10000"/>
          </a:bodyPr>
          <a:lstStyle/>
          <a:p>
            <a:r>
              <a:rPr lang="en-US" dirty="0" smtClean="0"/>
              <a:t>A fine grain approach was shown to provide the best performance as this improved load balancing and prevented threads from waiting on a test case that required a large amount of comparisons. </a:t>
            </a:r>
          </a:p>
          <a:p>
            <a:r>
              <a:rPr lang="en-US" dirty="0" smtClean="0"/>
              <a:t>When using MPI for </a:t>
            </a:r>
            <a:r>
              <a:rPr lang="en-US" dirty="0" err="1" smtClean="0"/>
              <a:t>parallelisation</a:t>
            </a:r>
            <a:r>
              <a:rPr lang="en-US" dirty="0" smtClean="0"/>
              <a:t> it was important to limit the use of collective communication, such as </a:t>
            </a:r>
            <a:r>
              <a:rPr lang="en-US" dirty="0" err="1" smtClean="0"/>
              <a:t>bcasts</a:t>
            </a:r>
            <a:r>
              <a:rPr lang="en-US" dirty="0" smtClean="0"/>
              <a:t> and </a:t>
            </a:r>
            <a:r>
              <a:rPr lang="en-US" dirty="0" err="1" smtClean="0"/>
              <a:t>scatterv</a:t>
            </a:r>
            <a:r>
              <a:rPr lang="en-US" dirty="0" smtClean="0"/>
              <a:t>, as these often caused a bottleneck and reduced performance.</a:t>
            </a:r>
          </a:p>
          <a:p>
            <a:r>
              <a:rPr lang="en-US" dirty="0" smtClean="0"/>
              <a:t>The master slave model using send and receives provided the best performance for both test inputs, therefore was chosen as the final version.</a:t>
            </a:r>
          </a:p>
          <a:p>
            <a:r>
              <a:rPr lang="en-US" dirty="0" smtClean="0"/>
              <a:t>The program could be further improved by using performing multiple test cases in parallel, for example, if a small case only required small number of threads, master could then allocate remaining threads to begin work on next test case, when previous case is finished it could then utilize the rest of the threads.</a:t>
            </a:r>
            <a:endParaRPr lang="en-US" dirty="0"/>
          </a:p>
        </p:txBody>
      </p:sp>
    </p:spTree>
    <p:extLst>
      <p:ext uri="{BB962C8B-B14F-4D97-AF65-F5344CB8AC3E}">
        <p14:creationId xmlns:p14="http://schemas.microsoft.com/office/powerpoint/2010/main" val="16846282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Overall Results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3931767"/>
              </p:ext>
            </p:extLst>
          </p:nvPr>
        </p:nvGraphicFramePr>
        <p:xfrm>
          <a:off x="1947320" y="2085683"/>
          <a:ext cx="7873687" cy="3454830"/>
        </p:xfrm>
        <a:graphic>
          <a:graphicData uri="http://schemas.openxmlformats.org/drawingml/2006/table">
            <a:tbl>
              <a:tblPr>
                <a:tableStyleId>{5C22544A-7EE6-4342-B048-85BDC9FD1C3A}</a:tableStyleId>
              </a:tblPr>
              <a:tblGrid>
                <a:gridCol w="1982841"/>
                <a:gridCol w="1793631"/>
                <a:gridCol w="2057400"/>
                <a:gridCol w="2039815"/>
              </a:tblGrid>
              <a:tr h="838581">
                <a:tc gridSpan="4">
                  <a:txBody>
                    <a:bodyPr/>
                    <a:lstStyle/>
                    <a:p>
                      <a:pPr algn="ctr" fontAlgn="b"/>
                      <a:r>
                        <a:rPr lang="en-US" sz="2000" u="none" strike="noStrike" dirty="0" smtClean="0">
                          <a:solidFill>
                            <a:schemeClr val="bg1"/>
                          </a:solidFill>
                          <a:effectLst/>
                        </a:rPr>
                        <a:t>FINAL RESULTS</a:t>
                      </a:r>
                      <a:endParaRPr lang="en-US" sz="2000" b="1" i="0" u="none" strike="noStrike" dirty="0">
                        <a:solidFill>
                          <a:schemeClr val="bg1"/>
                        </a:solidFill>
                        <a:effectLst/>
                        <a:latin typeface="Calibri" charset="0"/>
                      </a:endParaRPr>
                    </a:p>
                  </a:txBody>
                  <a:tcPr marL="6350" marR="6350" marT="6350" marB="0" anchor="ctr">
                    <a:solidFill>
                      <a:schemeClr val="accent2"/>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686229">
                <a:tc>
                  <a:txBody>
                    <a:bodyPr/>
                    <a:lstStyle/>
                    <a:p>
                      <a:pPr algn="l" fontAlgn="b"/>
                      <a:r>
                        <a:rPr lang="en-US" sz="2000" u="none" strike="noStrike" dirty="0" smtClean="0">
                          <a:effectLst/>
                        </a:rPr>
                        <a:t>TEST INPUTS </a:t>
                      </a:r>
                      <a:endParaRPr lang="en-US" sz="2000" b="1" i="0" u="none" strike="noStrike" dirty="0">
                        <a:solidFill>
                          <a:srgbClr val="000000"/>
                        </a:solidFill>
                        <a:effectLst/>
                        <a:latin typeface="Calibri" charset="0"/>
                      </a:endParaRPr>
                    </a:p>
                  </a:txBody>
                  <a:tcPr marL="6350" marR="6350" marT="6350" marB="0" anchor="ctr"/>
                </a:tc>
                <a:tc>
                  <a:txBody>
                    <a:bodyPr/>
                    <a:lstStyle/>
                    <a:p>
                      <a:pPr algn="l" fontAlgn="b"/>
                      <a:r>
                        <a:rPr lang="en-US" sz="2000" u="none" strike="noStrike" smtClean="0">
                          <a:effectLst/>
                        </a:rPr>
                        <a:t>Sequential</a:t>
                      </a:r>
                      <a:endParaRPr lang="en-US" sz="2000" b="1" i="0" u="none" strike="noStrike">
                        <a:solidFill>
                          <a:srgbClr val="000000"/>
                        </a:solidFill>
                        <a:effectLst/>
                        <a:latin typeface="Calibri" charset="0"/>
                      </a:endParaRPr>
                    </a:p>
                  </a:txBody>
                  <a:tcPr marL="6350" marR="6350" marT="6350" marB="0" anchor="ctr"/>
                </a:tc>
                <a:tc>
                  <a:txBody>
                    <a:bodyPr/>
                    <a:lstStyle/>
                    <a:p>
                      <a:pPr algn="l" fontAlgn="b"/>
                      <a:r>
                        <a:rPr lang="en-US" sz="2000" u="none" strike="noStrike" dirty="0" err="1" smtClean="0">
                          <a:effectLst/>
                        </a:rPr>
                        <a:t>OMP_Final</a:t>
                      </a:r>
                      <a:endParaRPr lang="en-US" sz="2000" b="1" i="0" u="none" strike="noStrike" dirty="0">
                        <a:solidFill>
                          <a:srgbClr val="000000"/>
                        </a:solidFill>
                        <a:effectLst/>
                        <a:latin typeface="Calibri" charset="0"/>
                      </a:endParaRPr>
                    </a:p>
                  </a:txBody>
                  <a:tcPr marL="6350" marR="6350" marT="6350" marB="0" anchor="ctr"/>
                </a:tc>
                <a:tc>
                  <a:txBody>
                    <a:bodyPr/>
                    <a:lstStyle/>
                    <a:p>
                      <a:pPr algn="l" fontAlgn="b"/>
                      <a:r>
                        <a:rPr lang="en-US" sz="2000" u="none" strike="noStrike" dirty="0" err="1" smtClean="0">
                          <a:effectLst/>
                        </a:rPr>
                        <a:t>MPI_Final</a:t>
                      </a:r>
                      <a:endParaRPr lang="en-US" sz="2000" b="1" i="0" u="none" strike="noStrike" dirty="0">
                        <a:solidFill>
                          <a:srgbClr val="000000"/>
                        </a:solidFill>
                        <a:effectLst/>
                        <a:latin typeface="Calibri" charset="0"/>
                      </a:endParaRPr>
                    </a:p>
                  </a:txBody>
                  <a:tcPr marL="6350" marR="6350" marT="6350" marB="0" anchor="ctr"/>
                </a:tc>
              </a:tr>
              <a:tr h="643340">
                <a:tc>
                  <a:txBody>
                    <a:bodyPr/>
                    <a:lstStyle/>
                    <a:p>
                      <a:pPr algn="l" fontAlgn="b"/>
                      <a:r>
                        <a:rPr lang="en-US" sz="2000" u="none" strike="noStrike" dirty="0" err="1" smtClean="0">
                          <a:effectLst/>
                        </a:rPr>
                        <a:t>small_inputs</a:t>
                      </a:r>
                      <a:endParaRPr lang="en-US" sz="2000" b="1" i="0" u="none" strike="noStrike" dirty="0">
                        <a:solidFill>
                          <a:srgbClr val="000000"/>
                        </a:solidFill>
                        <a:effectLst/>
                        <a:latin typeface="Calibri" charset="0"/>
                      </a:endParaRPr>
                    </a:p>
                  </a:txBody>
                  <a:tcPr marL="6350" marR="6350" marT="6350" marB="0" anchor="ctr"/>
                </a:tc>
                <a:tc>
                  <a:txBody>
                    <a:bodyPr/>
                    <a:lstStyle/>
                    <a:p>
                      <a:pPr algn="r" fontAlgn="b"/>
                      <a:r>
                        <a:rPr lang="hr-HR" sz="2000" u="none" strike="noStrike" dirty="0" smtClean="0">
                          <a:effectLst/>
                        </a:rPr>
                        <a:t>0.011</a:t>
                      </a:r>
                      <a:endParaRPr lang="hr-HR" sz="2000" b="0" i="0" u="none" strike="noStrike" dirty="0">
                        <a:solidFill>
                          <a:srgbClr val="000000"/>
                        </a:solidFill>
                        <a:effectLst/>
                        <a:latin typeface="Calibri" charset="0"/>
                      </a:endParaRPr>
                    </a:p>
                  </a:txBody>
                  <a:tcPr marL="6350" marR="6350" marT="6350" marB="0" anchor="ctr"/>
                </a:tc>
                <a:tc>
                  <a:txBody>
                    <a:bodyPr/>
                    <a:lstStyle/>
                    <a:p>
                      <a:pPr algn="r" fontAlgn="b"/>
                      <a:r>
                        <a:rPr lang="nb-NO" sz="2000" u="none" strike="noStrike" dirty="0" smtClean="0">
                          <a:effectLst/>
                        </a:rPr>
                        <a:t>0.023</a:t>
                      </a:r>
                      <a:endParaRPr lang="nb-NO" sz="2000" b="0" i="0" u="none" strike="noStrike" dirty="0">
                        <a:solidFill>
                          <a:srgbClr val="000000"/>
                        </a:solidFill>
                        <a:effectLst/>
                        <a:latin typeface="Calibri" charset="0"/>
                      </a:endParaRPr>
                    </a:p>
                  </a:txBody>
                  <a:tcPr marL="6350" marR="6350" marT="6350" marB="0" anchor="ctr"/>
                </a:tc>
                <a:tc>
                  <a:txBody>
                    <a:bodyPr/>
                    <a:lstStyle/>
                    <a:p>
                      <a:pPr algn="r" fontAlgn="b"/>
                      <a:r>
                        <a:rPr lang="nb-NO" sz="2000" u="none" strike="noStrike" dirty="0" smtClean="0">
                          <a:effectLst/>
                        </a:rPr>
                        <a:t>1.757</a:t>
                      </a:r>
                      <a:endParaRPr lang="nb-NO" sz="2000" b="0" i="0" u="none" strike="noStrike" dirty="0">
                        <a:solidFill>
                          <a:srgbClr val="000000"/>
                        </a:solidFill>
                        <a:effectLst/>
                        <a:latin typeface="Calibri" charset="0"/>
                      </a:endParaRPr>
                    </a:p>
                  </a:txBody>
                  <a:tcPr marL="6350" marR="6350" marT="6350" marB="0" anchor="ctr"/>
                </a:tc>
              </a:tr>
              <a:tr h="643340">
                <a:tc>
                  <a:txBody>
                    <a:bodyPr/>
                    <a:lstStyle/>
                    <a:p>
                      <a:pPr algn="l" fontAlgn="b"/>
                      <a:r>
                        <a:rPr lang="en-US" sz="2000" u="none" strike="noStrike" smtClean="0">
                          <a:effectLst/>
                        </a:rPr>
                        <a:t>test_inputs0</a:t>
                      </a:r>
                      <a:endParaRPr lang="en-US" sz="2000" b="1" i="0" u="none" strike="noStrike">
                        <a:solidFill>
                          <a:srgbClr val="000000"/>
                        </a:solidFill>
                        <a:effectLst/>
                        <a:latin typeface="Calibri" charset="0"/>
                      </a:endParaRPr>
                    </a:p>
                  </a:txBody>
                  <a:tcPr marL="6350" marR="6350" marT="6350" marB="0" anchor="ctr"/>
                </a:tc>
                <a:tc>
                  <a:txBody>
                    <a:bodyPr/>
                    <a:lstStyle/>
                    <a:p>
                      <a:pPr algn="r" fontAlgn="b"/>
                      <a:r>
                        <a:rPr lang="nb-NO" sz="2000" u="none" strike="noStrike" dirty="0" smtClean="0">
                          <a:effectLst/>
                        </a:rPr>
                        <a:t>720.62</a:t>
                      </a:r>
                      <a:endParaRPr lang="nb-NO" sz="2000" b="0" i="0" u="none" strike="noStrike" dirty="0">
                        <a:solidFill>
                          <a:srgbClr val="000000"/>
                        </a:solidFill>
                        <a:effectLst/>
                        <a:latin typeface="Calibri" charset="0"/>
                      </a:endParaRPr>
                    </a:p>
                  </a:txBody>
                  <a:tcPr marL="6350" marR="6350" marT="6350" marB="0" anchor="ctr"/>
                </a:tc>
                <a:tc>
                  <a:txBody>
                    <a:bodyPr/>
                    <a:lstStyle/>
                    <a:p>
                      <a:pPr algn="r" fontAlgn="b"/>
                      <a:r>
                        <a:rPr lang="hr-HR" sz="2000" u="none" strike="noStrike" dirty="0" smtClean="0">
                          <a:effectLst/>
                        </a:rPr>
                        <a:t>66.155</a:t>
                      </a:r>
                      <a:endParaRPr lang="hr-HR" sz="2000" b="0" i="0" u="none" strike="noStrike" dirty="0">
                        <a:solidFill>
                          <a:srgbClr val="000000"/>
                        </a:solidFill>
                        <a:effectLst/>
                        <a:latin typeface="Calibri" charset="0"/>
                      </a:endParaRPr>
                    </a:p>
                  </a:txBody>
                  <a:tcPr marL="6350" marR="6350" marT="6350" marB="0" anchor="ctr"/>
                </a:tc>
                <a:tc>
                  <a:txBody>
                    <a:bodyPr/>
                    <a:lstStyle/>
                    <a:p>
                      <a:pPr algn="r" fontAlgn="b"/>
                      <a:r>
                        <a:rPr lang="hr-HR" sz="2000" b="1" u="none" strike="noStrike" dirty="0" smtClean="0">
                          <a:effectLst/>
                        </a:rPr>
                        <a:t>63.694</a:t>
                      </a:r>
                      <a:endParaRPr lang="hr-HR" sz="2000" b="1" i="0" u="none" strike="noStrike" dirty="0">
                        <a:solidFill>
                          <a:srgbClr val="000000"/>
                        </a:solidFill>
                        <a:effectLst/>
                        <a:latin typeface="Calibri" charset="0"/>
                      </a:endParaRPr>
                    </a:p>
                  </a:txBody>
                  <a:tcPr marL="6350" marR="6350" marT="6350" marB="0" anchor="ctr"/>
                </a:tc>
              </a:tr>
              <a:tr h="643340">
                <a:tc>
                  <a:txBody>
                    <a:bodyPr/>
                    <a:lstStyle/>
                    <a:p>
                      <a:pPr algn="l" fontAlgn="b"/>
                      <a:r>
                        <a:rPr lang="en-US" sz="2000" u="none" strike="noStrike" smtClean="0">
                          <a:effectLst/>
                        </a:rPr>
                        <a:t>test_inputs2</a:t>
                      </a:r>
                      <a:endParaRPr lang="en-US" sz="2000" b="1" i="0" u="none" strike="noStrike">
                        <a:solidFill>
                          <a:srgbClr val="000000"/>
                        </a:solidFill>
                        <a:effectLst/>
                        <a:latin typeface="Calibri" charset="0"/>
                      </a:endParaRPr>
                    </a:p>
                  </a:txBody>
                  <a:tcPr marL="6350" marR="6350" marT="6350" marB="0" anchor="ctr"/>
                </a:tc>
                <a:tc>
                  <a:txBody>
                    <a:bodyPr/>
                    <a:lstStyle/>
                    <a:p>
                      <a:pPr algn="r" fontAlgn="b"/>
                      <a:r>
                        <a:rPr lang="hr-HR" sz="2000" u="none" strike="noStrike" dirty="0" smtClean="0">
                          <a:effectLst/>
                        </a:rPr>
                        <a:t>134.606</a:t>
                      </a:r>
                      <a:endParaRPr lang="hr-HR" sz="2000" b="0" i="0" u="none" strike="noStrike" dirty="0">
                        <a:solidFill>
                          <a:srgbClr val="000000"/>
                        </a:solidFill>
                        <a:effectLst/>
                        <a:latin typeface="Calibri" charset="0"/>
                      </a:endParaRPr>
                    </a:p>
                  </a:txBody>
                  <a:tcPr marL="6350" marR="6350" marT="6350" marB="0" anchor="ctr"/>
                </a:tc>
                <a:tc>
                  <a:txBody>
                    <a:bodyPr/>
                    <a:lstStyle/>
                    <a:p>
                      <a:pPr algn="r" fontAlgn="b"/>
                      <a:r>
                        <a:rPr lang="nb-NO" sz="2000" b="1" u="none" strike="noStrike" dirty="0" smtClean="0">
                          <a:effectLst/>
                        </a:rPr>
                        <a:t>9.789</a:t>
                      </a:r>
                      <a:endParaRPr lang="nb-NO" sz="2000" b="1" i="0" u="none" strike="noStrike" dirty="0">
                        <a:solidFill>
                          <a:srgbClr val="000000"/>
                        </a:solidFill>
                        <a:effectLst/>
                        <a:latin typeface="Calibri" charset="0"/>
                      </a:endParaRPr>
                    </a:p>
                  </a:txBody>
                  <a:tcPr marL="6350" marR="6350" marT="6350" marB="0" anchor="ctr"/>
                </a:tc>
                <a:tc>
                  <a:txBody>
                    <a:bodyPr/>
                    <a:lstStyle/>
                    <a:p>
                      <a:pPr algn="r" fontAlgn="b"/>
                      <a:r>
                        <a:rPr lang="is-IS" sz="2000" u="none" strike="noStrike" dirty="0" smtClean="0">
                          <a:effectLst/>
                        </a:rPr>
                        <a:t>13.164</a:t>
                      </a:r>
                      <a:endParaRPr lang="is-IS" sz="2000" b="0" i="0" u="none" strike="noStrike" dirty="0">
                        <a:solidFill>
                          <a:srgbClr val="000000"/>
                        </a:solidFill>
                        <a:effectLst/>
                        <a:latin typeface="Calibri" charset="0"/>
                      </a:endParaRPr>
                    </a:p>
                  </a:txBody>
                  <a:tcPr marL="6350" marR="6350" marT="6350" marB="0" anchor="ctr"/>
                </a:tc>
              </a:tr>
            </a:tbl>
          </a:graphicData>
        </a:graphic>
      </p:graphicFrame>
    </p:spTree>
    <p:extLst>
      <p:ext uri="{BB962C8B-B14F-4D97-AF65-F5344CB8AC3E}">
        <p14:creationId xmlns:p14="http://schemas.microsoft.com/office/powerpoint/2010/main" val="20972456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r>
              <a:rPr lang="en-US" dirty="0" smtClean="0"/>
              <a:t>Any questions?</a:t>
            </a:r>
            <a:endParaRPr lang="en-US" dirty="0"/>
          </a:p>
        </p:txBody>
      </p:sp>
    </p:spTree>
    <p:extLst>
      <p:ext uri="{BB962C8B-B14F-4D97-AF65-F5344CB8AC3E}">
        <p14:creationId xmlns:p14="http://schemas.microsoft.com/office/powerpoint/2010/main" val="11767311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8018272" cy="1499616"/>
          </a:xfrm>
        </p:spPr>
        <p:txBody>
          <a:bodyPr>
            <a:normAutofit/>
          </a:bodyPr>
          <a:lstStyle/>
          <a:p>
            <a:r>
              <a:rPr lang="en-US" dirty="0"/>
              <a:t>Project Overview</a:t>
            </a:r>
          </a:p>
        </p:txBody>
      </p:sp>
      <p:sp>
        <p:nvSpPr>
          <p:cNvPr id="3" name="Content Placeholder 2"/>
          <p:cNvSpPr>
            <a:spLocks noGrp="1"/>
          </p:cNvSpPr>
          <p:nvPr>
            <p:ph idx="1"/>
          </p:nvPr>
        </p:nvSpPr>
        <p:spPr>
          <a:xfrm>
            <a:off x="1024128" y="2286000"/>
            <a:ext cx="8146376" cy="4023360"/>
          </a:xfrm>
        </p:spPr>
        <p:txBody>
          <a:bodyPr>
            <a:normAutofit/>
          </a:bodyPr>
          <a:lstStyle/>
          <a:p>
            <a:pPr lvl="1"/>
            <a:r>
              <a:rPr lang="en-US" sz="2000" dirty="0" smtClean="0"/>
              <a:t>Develop </a:t>
            </a:r>
            <a:r>
              <a:rPr lang="en-US" sz="2000" dirty="0"/>
              <a:t>an </a:t>
            </a:r>
            <a:r>
              <a:rPr lang="en-US" sz="2000" dirty="0" err="1"/>
              <a:t>OpenMP</a:t>
            </a:r>
            <a:r>
              <a:rPr lang="en-US" sz="2000" dirty="0"/>
              <a:t> and MPI solution to search for a pattern in a given </a:t>
            </a:r>
            <a:r>
              <a:rPr lang="en-US" sz="2000" dirty="0" smtClean="0"/>
              <a:t>text, using the straightforward algorithm.</a:t>
            </a:r>
            <a:endParaRPr lang="en-US" sz="2000" dirty="0"/>
          </a:p>
          <a:p>
            <a:pPr lvl="2"/>
            <a:r>
              <a:rPr lang="en-US" sz="1800" dirty="0" smtClean="0"/>
              <a:t>Read in control file and perform a set of test cases</a:t>
            </a:r>
          </a:p>
          <a:p>
            <a:pPr lvl="2"/>
            <a:r>
              <a:rPr lang="en-US" sz="1800" dirty="0" smtClean="0"/>
              <a:t>Two search types: </a:t>
            </a:r>
          </a:p>
          <a:p>
            <a:pPr lvl="3"/>
            <a:r>
              <a:rPr lang="en-US" sz="1800" dirty="0" smtClean="0"/>
              <a:t>Find any occurrence: return -2 if found, -1 if not found</a:t>
            </a:r>
          </a:p>
          <a:p>
            <a:pPr lvl="3"/>
            <a:r>
              <a:rPr lang="en-US" sz="1800" dirty="0" smtClean="0"/>
              <a:t>Find all occurrences: return all positions if patterns found, return -1 if not found</a:t>
            </a:r>
          </a:p>
          <a:p>
            <a:pPr lvl="3"/>
            <a:endParaRPr lang="en-US" sz="2000" dirty="0"/>
          </a:p>
          <a:p>
            <a:pPr lvl="1"/>
            <a:r>
              <a:rPr lang="en-US" sz="2000" dirty="0"/>
              <a:t>Aim is to ensure correctness and optimise performance</a:t>
            </a:r>
          </a:p>
          <a:p>
            <a:endParaRPr lang="en-US" dirty="0"/>
          </a:p>
        </p:txBody>
      </p:sp>
    </p:spTree>
    <p:extLst>
      <p:ext uri="{BB962C8B-B14F-4D97-AF65-F5344CB8AC3E}">
        <p14:creationId xmlns:p14="http://schemas.microsoft.com/office/powerpoint/2010/main" val="27225684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inputs</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138599943"/>
              </p:ext>
            </p:extLst>
          </p:nvPr>
        </p:nvGraphicFramePr>
        <p:xfrm>
          <a:off x="1024128" y="2027583"/>
          <a:ext cx="9935420" cy="4131945"/>
        </p:xfrm>
        <a:graphic>
          <a:graphicData uri="http://schemas.openxmlformats.org/drawingml/2006/table">
            <a:tbl>
              <a:tblPr>
                <a:tableStyleId>{5C22544A-7EE6-4342-B048-85BDC9FD1C3A}</a:tableStyleId>
              </a:tblPr>
              <a:tblGrid>
                <a:gridCol w="1891350"/>
                <a:gridCol w="8044070"/>
              </a:tblGrid>
              <a:tr h="507466">
                <a:tc>
                  <a:txBody>
                    <a:bodyPr/>
                    <a:lstStyle/>
                    <a:p>
                      <a:pPr lvl="1" algn="l" fontAlgn="b"/>
                      <a:r>
                        <a:rPr lang="en-US" sz="1600" b="1" u="none" strike="noStrike" dirty="0">
                          <a:solidFill>
                            <a:schemeClr val="bg1"/>
                          </a:solidFill>
                          <a:effectLst/>
                        </a:rPr>
                        <a:t>TEST INPUTS </a:t>
                      </a:r>
                      <a:endParaRPr lang="en-US" sz="1600" b="1" i="0" u="none" strike="noStrike" dirty="0">
                        <a:solidFill>
                          <a:schemeClr val="bg1"/>
                        </a:solidFill>
                        <a:effectLst/>
                        <a:latin typeface="Calibri" charset="0"/>
                      </a:endParaRPr>
                    </a:p>
                  </a:txBody>
                  <a:tcPr marL="5209" marR="5209" marT="5209" marB="0" anchor="ctr">
                    <a:solidFill>
                      <a:schemeClr val="accent2"/>
                    </a:solidFill>
                  </a:tcPr>
                </a:tc>
                <a:tc>
                  <a:txBody>
                    <a:bodyPr/>
                    <a:lstStyle/>
                    <a:p>
                      <a:pPr lvl="1" algn="l" fontAlgn="b"/>
                      <a:r>
                        <a:rPr lang="en-US" sz="1600" b="1" u="none" strike="noStrike" dirty="0">
                          <a:solidFill>
                            <a:schemeClr val="bg1"/>
                          </a:solidFill>
                          <a:effectLst/>
                        </a:rPr>
                        <a:t>DESCRIPTION </a:t>
                      </a:r>
                      <a:endParaRPr lang="en-US" sz="1600" b="1" i="0" u="none" strike="noStrike" dirty="0">
                        <a:solidFill>
                          <a:schemeClr val="bg1"/>
                        </a:solidFill>
                        <a:effectLst/>
                        <a:latin typeface="Calibri" charset="0"/>
                      </a:endParaRPr>
                    </a:p>
                  </a:txBody>
                  <a:tcPr marL="5209" marR="5209" marT="5209" marB="0" anchor="ctr">
                    <a:solidFill>
                      <a:schemeClr val="accent2"/>
                    </a:solidFill>
                  </a:tcPr>
                </a:tc>
              </a:tr>
              <a:tr h="990029">
                <a:tc>
                  <a:txBody>
                    <a:bodyPr/>
                    <a:lstStyle/>
                    <a:p>
                      <a:pPr lvl="1" algn="l" fontAlgn="b"/>
                      <a:r>
                        <a:rPr lang="en-US" sz="1600" u="none" strike="noStrike" dirty="0" err="1">
                          <a:effectLst/>
                        </a:rPr>
                        <a:t>small_inputs</a:t>
                      </a:r>
                      <a:endParaRPr lang="en-US" sz="1600" b="0" i="0" u="none" strike="noStrike" dirty="0">
                        <a:solidFill>
                          <a:srgbClr val="000000"/>
                        </a:solidFill>
                        <a:effectLst/>
                        <a:latin typeface="Calibri" charset="0"/>
                      </a:endParaRPr>
                    </a:p>
                  </a:txBody>
                  <a:tcPr marL="5209" marR="5209" marT="5209" marB="0" anchor="ctr"/>
                </a:tc>
                <a:tc>
                  <a:txBody>
                    <a:bodyPr/>
                    <a:lstStyle/>
                    <a:p>
                      <a:pPr lvl="1" algn="l" fontAlgn="b"/>
                      <a:r>
                        <a:rPr lang="en-US" sz="1600" u="none" strike="noStrike" dirty="0">
                          <a:effectLst/>
                        </a:rPr>
                        <a:t>Small </a:t>
                      </a:r>
                      <a:r>
                        <a:rPr lang="en-US" sz="1600" u="none" strike="noStrike" dirty="0" smtClean="0">
                          <a:effectLst/>
                        </a:rPr>
                        <a:t>texts </a:t>
                      </a:r>
                      <a:r>
                        <a:rPr lang="en-US" sz="1600" u="none" strike="noStrike" dirty="0">
                          <a:effectLst/>
                        </a:rPr>
                        <a:t>and patterns to test programs correctness given a range of test cases. Not useful for performance testing.</a:t>
                      </a:r>
                      <a:endParaRPr lang="en-US" sz="1600" b="0" i="0" u="none" strike="noStrike" dirty="0">
                        <a:solidFill>
                          <a:srgbClr val="000000"/>
                        </a:solidFill>
                        <a:effectLst/>
                        <a:latin typeface="Calibri" charset="0"/>
                      </a:endParaRPr>
                    </a:p>
                  </a:txBody>
                  <a:tcPr marL="5209" marR="5209" marT="5209" marB="0" anchor="ctr"/>
                </a:tc>
              </a:tr>
              <a:tr h="1391479">
                <a:tc>
                  <a:txBody>
                    <a:bodyPr/>
                    <a:lstStyle/>
                    <a:p>
                      <a:pPr lvl="1" algn="l" fontAlgn="b"/>
                      <a:r>
                        <a:rPr lang="en-US" sz="1600" u="none" strike="noStrike" dirty="0">
                          <a:effectLst/>
                        </a:rPr>
                        <a:t>test_inputs0</a:t>
                      </a:r>
                      <a:endParaRPr lang="en-US" sz="1600" b="0" i="0" u="none" strike="noStrike" dirty="0">
                        <a:solidFill>
                          <a:srgbClr val="000000"/>
                        </a:solidFill>
                        <a:effectLst/>
                        <a:latin typeface="Calibri" charset="0"/>
                      </a:endParaRPr>
                    </a:p>
                  </a:txBody>
                  <a:tcPr marL="5209" marR="5209" marT="5209" marB="0" anchor="ctr"/>
                </a:tc>
                <a:tc>
                  <a:txBody>
                    <a:bodyPr/>
                    <a:lstStyle/>
                    <a:p>
                      <a:pPr lvl="1" algn="l" fontAlgn="b"/>
                      <a:r>
                        <a:rPr lang="en-US" sz="1600" u="none" strike="noStrike" dirty="0">
                          <a:effectLst/>
                        </a:rPr>
                        <a:t>Worst case set of test cases with increasing product (</a:t>
                      </a:r>
                      <a:r>
                        <a:rPr lang="en-US" sz="1600" u="none" strike="noStrike" dirty="0" err="1">
                          <a:effectLst/>
                        </a:rPr>
                        <a:t>patternLength</a:t>
                      </a:r>
                      <a:r>
                        <a:rPr lang="en-US" sz="1600" u="none" strike="noStrike" dirty="0">
                          <a:effectLst/>
                        </a:rPr>
                        <a:t> * </a:t>
                      </a:r>
                      <a:r>
                        <a:rPr lang="en-US" sz="1600" u="none" strike="noStrike" dirty="0" err="1">
                          <a:effectLst/>
                        </a:rPr>
                        <a:t>textLength</a:t>
                      </a:r>
                      <a:r>
                        <a:rPr lang="en-US" sz="1600" u="none" strike="noStrike" dirty="0">
                          <a:effectLst/>
                        </a:rPr>
                        <a:t>), useful for testing performance in extreme cases where pattern is not found. Pattern is made up of m-1 As </a:t>
                      </a:r>
                      <a:r>
                        <a:rPr lang="en-US" sz="1600" u="none" strike="noStrike" dirty="0" err="1">
                          <a:effectLst/>
                        </a:rPr>
                        <a:t>follwed</a:t>
                      </a:r>
                      <a:r>
                        <a:rPr lang="en-US" sz="1600" u="none" strike="noStrike" dirty="0">
                          <a:effectLst/>
                        </a:rPr>
                        <a:t> by a B and text is made up of n As</a:t>
                      </a:r>
                      <a:r>
                        <a:rPr lang="en-US" sz="1600" u="none" strike="noStrike" dirty="0" smtClean="0">
                          <a:effectLst/>
                        </a:rPr>
                        <a:t>.</a:t>
                      </a:r>
                      <a:endParaRPr lang="en-US" sz="1600" b="0" i="0" u="none" strike="noStrike" dirty="0">
                        <a:solidFill>
                          <a:srgbClr val="000000"/>
                        </a:solidFill>
                        <a:effectLst/>
                        <a:latin typeface="Calibri" charset="0"/>
                      </a:endParaRPr>
                    </a:p>
                  </a:txBody>
                  <a:tcPr marL="5209" marR="5209" marT="5209" marB="0" anchor="ctr"/>
                </a:tc>
              </a:tr>
              <a:tr h="1242971">
                <a:tc>
                  <a:txBody>
                    <a:bodyPr/>
                    <a:lstStyle/>
                    <a:p>
                      <a:pPr lvl="1" algn="l" fontAlgn="b"/>
                      <a:r>
                        <a:rPr lang="en-US" sz="1600" u="none" strike="noStrike" dirty="0" smtClean="0">
                          <a:effectLst/>
                        </a:rPr>
                        <a:t>test_inputs1</a:t>
                      </a:r>
                      <a:endParaRPr lang="en-US" sz="1600" b="0" i="0" u="none" strike="noStrike" dirty="0">
                        <a:solidFill>
                          <a:srgbClr val="000000"/>
                        </a:solidFill>
                        <a:effectLst/>
                        <a:latin typeface="Calibri" charset="0"/>
                      </a:endParaRPr>
                    </a:p>
                  </a:txBody>
                  <a:tcPr marL="5209" marR="5209" marT="5209" marB="0" anchor="ctr"/>
                </a:tc>
                <a:tc>
                  <a:txBody>
                    <a:bodyPr/>
                    <a:lstStyle/>
                    <a:p>
                      <a:pPr lvl="1" algn="l" fontAlgn="b"/>
                      <a:r>
                        <a:rPr lang="en-US" sz="1600" u="none" strike="noStrike" dirty="0">
                          <a:effectLst/>
                        </a:rPr>
                        <a:t>Large test </a:t>
                      </a:r>
                      <a:r>
                        <a:rPr lang="en-US" sz="1600" u="none" strike="noStrike" dirty="0" smtClean="0">
                          <a:effectLst/>
                        </a:rPr>
                        <a:t>cases, </a:t>
                      </a:r>
                      <a:r>
                        <a:rPr lang="en-US" sz="1600" u="none" strike="noStrike" dirty="0">
                          <a:effectLst/>
                        </a:rPr>
                        <a:t>similar to small </a:t>
                      </a:r>
                      <a:r>
                        <a:rPr lang="en-US" sz="1600" u="none" strike="noStrike" dirty="0" smtClean="0">
                          <a:effectLst/>
                        </a:rPr>
                        <a:t>inputs, testing </a:t>
                      </a:r>
                      <a:r>
                        <a:rPr lang="en-US" sz="1600" u="none" strike="noStrike" dirty="0">
                          <a:effectLst/>
                        </a:rPr>
                        <a:t>a range of cases. Provides insight into correctness, load balancing and performance given a range of test cases.</a:t>
                      </a:r>
                      <a:endParaRPr lang="en-US" sz="1600" b="0" i="0" u="none" strike="noStrike" dirty="0">
                        <a:solidFill>
                          <a:srgbClr val="000000"/>
                        </a:solidFill>
                        <a:effectLst/>
                        <a:latin typeface="Calibri" charset="0"/>
                      </a:endParaRPr>
                    </a:p>
                  </a:txBody>
                  <a:tcPr marL="5209" marR="5209" marT="5209" marB="0" anchor="ctr"/>
                </a:tc>
              </a:tr>
            </a:tbl>
          </a:graphicData>
        </a:graphic>
      </p:graphicFrame>
    </p:spTree>
    <p:extLst>
      <p:ext uri="{BB962C8B-B14F-4D97-AF65-F5344CB8AC3E}">
        <p14:creationId xmlns:p14="http://schemas.microsoft.com/office/powerpoint/2010/main" val="3638676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24128" y="585216"/>
            <a:ext cx="8018272" cy="1499616"/>
          </a:xfrm>
        </p:spPr>
        <p:txBody>
          <a:bodyPr>
            <a:normAutofit/>
          </a:bodyPr>
          <a:lstStyle/>
          <a:p>
            <a:r>
              <a:rPr lang="en-US" dirty="0"/>
              <a:t>Sequential Program</a:t>
            </a:r>
            <a:endParaRPr lang="en-US" dirty="0"/>
          </a:p>
        </p:txBody>
      </p:sp>
      <p:sp>
        <p:nvSpPr>
          <p:cNvPr id="3" name="Content Placeholder 2"/>
          <p:cNvSpPr>
            <a:spLocks noGrp="1"/>
          </p:cNvSpPr>
          <p:nvPr>
            <p:ph idx="1"/>
          </p:nvPr>
        </p:nvSpPr>
        <p:spPr>
          <a:xfrm>
            <a:off x="1024128" y="2286000"/>
            <a:ext cx="8018271" cy="4023360"/>
          </a:xfrm>
        </p:spPr>
        <p:txBody>
          <a:bodyPr>
            <a:normAutofit/>
          </a:bodyPr>
          <a:lstStyle/>
          <a:p>
            <a:r>
              <a:rPr lang="en-US" sz="1600" dirty="0"/>
              <a:t>Loops through control file and performs each test case sequentially. </a:t>
            </a:r>
          </a:p>
          <a:p>
            <a:r>
              <a:rPr lang="en-US" sz="1600" dirty="0"/>
              <a:t>Used as a baseline for comparison of parallel performance enhancement. </a:t>
            </a:r>
          </a:p>
          <a:p>
            <a:r>
              <a:rPr lang="en-US" sz="1600" dirty="0"/>
              <a:t>Reads all texts and patterns at beginning indexed in a multidimensional array (read once, use many).</a:t>
            </a:r>
          </a:p>
          <a:p>
            <a:r>
              <a:rPr lang="en-US" sz="1600" dirty="0"/>
              <a:t>If pattern is longer than text, doesn't enter search, prevents unnecessary comparisons. </a:t>
            </a:r>
          </a:p>
          <a:p>
            <a:r>
              <a:rPr lang="en-US" sz="1600" dirty="0"/>
              <a:t>Writes results of each test to a result string, outputs to file at the end.</a:t>
            </a:r>
            <a:endParaRPr lang="en-US" sz="1600" dirty="0"/>
          </a:p>
        </p:txBody>
      </p:sp>
      <p:sp>
        <p:nvSpPr>
          <p:cNvPr id="6" name="Rounded Rectangle 5"/>
          <p:cNvSpPr/>
          <p:nvPr/>
        </p:nvSpPr>
        <p:spPr>
          <a:xfrm>
            <a:off x="1024128" y="5025563"/>
            <a:ext cx="2005973" cy="1107223"/>
          </a:xfrm>
          <a:prstGeom prst="roundRect">
            <a:avLst>
              <a:gd name="adj"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Reads in all texts, patterns and control</a:t>
            </a:r>
            <a:endParaRPr lang="en-US" dirty="0"/>
          </a:p>
        </p:txBody>
      </p:sp>
      <p:sp>
        <p:nvSpPr>
          <p:cNvPr id="7" name="Rounded Rectangle 6"/>
          <p:cNvSpPr/>
          <p:nvPr/>
        </p:nvSpPr>
        <p:spPr>
          <a:xfrm>
            <a:off x="3563197" y="5025563"/>
            <a:ext cx="2013826" cy="1107223"/>
          </a:xfrm>
          <a:prstGeom prst="roundRect">
            <a:avLst>
              <a:gd name="adj"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Loops through each test case in control file, performs search and writes result to string </a:t>
            </a:r>
            <a:endParaRPr lang="en-US" sz="1600" dirty="0"/>
          </a:p>
        </p:txBody>
      </p:sp>
      <p:sp>
        <p:nvSpPr>
          <p:cNvPr id="9" name="Right Arrow 8"/>
          <p:cNvSpPr/>
          <p:nvPr/>
        </p:nvSpPr>
        <p:spPr>
          <a:xfrm>
            <a:off x="3030101" y="5537334"/>
            <a:ext cx="540949" cy="2364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ight Arrow 10"/>
          <p:cNvSpPr/>
          <p:nvPr/>
        </p:nvSpPr>
        <p:spPr>
          <a:xfrm>
            <a:off x="5569170" y="5537333"/>
            <a:ext cx="540949" cy="2364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6110119" y="5029201"/>
            <a:ext cx="2013826" cy="1107223"/>
          </a:xfrm>
          <a:prstGeom prst="roundRect">
            <a:avLst>
              <a:gd name="adj"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Outputs the results to a text file</a:t>
            </a:r>
            <a:endParaRPr lang="en-US" dirty="0"/>
          </a:p>
        </p:txBody>
      </p:sp>
    </p:spTree>
    <p:extLst>
      <p:ext uri="{BB962C8B-B14F-4D97-AF65-F5344CB8AC3E}">
        <p14:creationId xmlns:p14="http://schemas.microsoft.com/office/powerpoint/2010/main" val="6738141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24128" y="585216"/>
            <a:ext cx="8018272" cy="1499616"/>
          </a:xfrm>
        </p:spPr>
        <p:txBody>
          <a:bodyPr>
            <a:normAutofit/>
          </a:bodyPr>
          <a:lstStyle/>
          <a:p>
            <a:r>
              <a:rPr lang="en-US" dirty="0"/>
              <a:t>OMP_0 First Iteration</a:t>
            </a:r>
          </a:p>
        </p:txBody>
      </p:sp>
      <p:sp>
        <p:nvSpPr>
          <p:cNvPr id="3" name="Content Placeholder 2"/>
          <p:cNvSpPr>
            <a:spLocks noGrp="1"/>
          </p:cNvSpPr>
          <p:nvPr>
            <p:ph idx="1"/>
          </p:nvPr>
        </p:nvSpPr>
        <p:spPr>
          <a:xfrm>
            <a:off x="1024128" y="2286000"/>
            <a:ext cx="8018271" cy="4023360"/>
          </a:xfrm>
        </p:spPr>
        <p:txBody>
          <a:bodyPr>
            <a:normAutofit/>
          </a:bodyPr>
          <a:lstStyle/>
          <a:p>
            <a:pPr marL="0" indent="0">
              <a:lnSpc>
                <a:spcPct val="70000"/>
              </a:lnSpc>
              <a:buNone/>
            </a:pPr>
            <a:r>
              <a:rPr lang="en-US" sz="1700" dirty="0" err="1"/>
              <a:t>Parallelise</a:t>
            </a:r>
            <a:r>
              <a:rPr lang="en-US" sz="1700" dirty="0"/>
              <a:t> pattern matching for loops, using max </a:t>
            </a:r>
            <a:r>
              <a:rPr lang="en-US" sz="1700" dirty="0" err="1"/>
              <a:t>num</a:t>
            </a:r>
            <a:r>
              <a:rPr lang="en-US" sz="1700" dirty="0"/>
              <a:t> threads (20). </a:t>
            </a:r>
          </a:p>
          <a:p>
            <a:pPr marL="0" indent="0">
              <a:lnSpc>
                <a:spcPct val="70000"/>
              </a:lnSpc>
              <a:buNone/>
            </a:pPr>
            <a:r>
              <a:rPr lang="en-US" sz="1700" dirty="0"/>
              <a:t>Scheduler experimentation lead to using ‘scheduler (static, </a:t>
            </a:r>
            <a:r>
              <a:rPr lang="en-US" sz="1700" dirty="0" err="1"/>
              <a:t>patternLength</a:t>
            </a:r>
            <a:r>
              <a:rPr lang="en-US" sz="1700" dirty="0"/>
              <a:t>)’</a:t>
            </a:r>
          </a:p>
          <a:p>
            <a:pPr marL="0" indent="0">
              <a:lnSpc>
                <a:spcPct val="70000"/>
              </a:lnSpc>
              <a:buNone/>
            </a:pPr>
            <a:endParaRPr lang="en-US" sz="1700" dirty="0"/>
          </a:p>
          <a:p>
            <a:pPr marL="0" indent="0">
              <a:lnSpc>
                <a:spcPct val="70000"/>
              </a:lnSpc>
              <a:buNone/>
            </a:pPr>
            <a:r>
              <a:rPr lang="en-US" sz="1700" dirty="0" err="1"/>
              <a:t>Searchtype</a:t>
            </a:r>
            <a:r>
              <a:rPr lang="en-US" sz="1700" dirty="0"/>
              <a:t> 0: Find any </a:t>
            </a:r>
            <a:r>
              <a:rPr lang="en-US" sz="1700" dirty="0" smtClean="0"/>
              <a:t>pattern, </a:t>
            </a:r>
            <a:r>
              <a:rPr lang="en-US" sz="1700" dirty="0"/>
              <a:t>uses a shared found flag to signal other threads if a pattern had been found, skip iterations, limiting unnecessary work. </a:t>
            </a:r>
          </a:p>
          <a:p>
            <a:pPr lvl="1">
              <a:lnSpc>
                <a:spcPct val="70000"/>
              </a:lnSpc>
              <a:buFont typeface="Courier New" charset="0"/>
              <a:buChar char="o"/>
            </a:pPr>
            <a:r>
              <a:rPr lang="en-US" sz="1700" dirty="0"/>
              <a:t>Critical section: when pattern is found, update found flag, update search result to -2.</a:t>
            </a:r>
          </a:p>
          <a:p>
            <a:pPr lvl="1">
              <a:lnSpc>
                <a:spcPct val="70000"/>
              </a:lnSpc>
              <a:buFont typeface="Courier New" charset="0"/>
              <a:buChar char="o"/>
            </a:pPr>
            <a:r>
              <a:rPr lang="en-US" sz="1700" dirty="0"/>
              <a:t>After parallel for completed, write search result of test case to result string. </a:t>
            </a:r>
          </a:p>
          <a:p>
            <a:pPr marL="0" indent="0">
              <a:lnSpc>
                <a:spcPct val="70000"/>
              </a:lnSpc>
              <a:buNone/>
            </a:pPr>
            <a:endParaRPr lang="en-US" sz="1700" dirty="0"/>
          </a:p>
          <a:p>
            <a:pPr marL="0" indent="0">
              <a:lnSpc>
                <a:spcPct val="70000"/>
              </a:lnSpc>
              <a:buNone/>
            </a:pPr>
            <a:r>
              <a:rPr lang="en-US" sz="1700" dirty="0" err="1"/>
              <a:t>Searchtype</a:t>
            </a:r>
            <a:r>
              <a:rPr lang="en-US" sz="1700" dirty="0"/>
              <a:t> 1: Find all occurrences of the pattern, requires whole text to be searched.</a:t>
            </a:r>
          </a:p>
          <a:p>
            <a:pPr lvl="1">
              <a:lnSpc>
                <a:spcPct val="70000"/>
              </a:lnSpc>
              <a:buFont typeface="Courier New" charset="0"/>
              <a:buChar char="o"/>
            </a:pPr>
            <a:r>
              <a:rPr lang="en-US" sz="1700" dirty="0"/>
              <a:t>Critical section: when pattern is found, write result to result string.</a:t>
            </a:r>
          </a:p>
          <a:p>
            <a:pPr lvl="1">
              <a:lnSpc>
                <a:spcPct val="70000"/>
              </a:lnSpc>
              <a:buFont typeface="Courier New" charset="0"/>
              <a:buChar char="o"/>
            </a:pPr>
            <a:r>
              <a:rPr lang="en-US" sz="1700" dirty="0"/>
              <a:t>After all test cases completed, output result string to text file.</a:t>
            </a:r>
          </a:p>
        </p:txBody>
      </p:sp>
    </p:spTree>
    <p:extLst>
      <p:ext uri="{BB962C8B-B14F-4D97-AF65-F5344CB8AC3E}">
        <p14:creationId xmlns:p14="http://schemas.microsoft.com/office/powerpoint/2010/main" val="2215155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OMP_0 First Iteration</a:t>
            </a:r>
          </a:p>
        </p:txBody>
      </p:sp>
      <p:sp>
        <p:nvSpPr>
          <p:cNvPr id="4" name="Rounded Rectangle 3"/>
          <p:cNvSpPr/>
          <p:nvPr/>
        </p:nvSpPr>
        <p:spPr>
          <a:xfrm>
            <a:off x="604435" y="3157438"/>
            <a:ext cx="2005973" cy="1107223"/>
          </a:xfrm>
          <a:prstGeom prst="roundRect">
            <a:avLst>
              <a:gd name="adj"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Reads in all text patterns and control</a:t>
            </a:r>
            <a:endParaRPr lang="en-US" dirty="0"/>
          </a:p>
        </p:txBody>
      </p:sp>
      <p:sp>
        <p:nvSpPr>
          <p:cNvPr id="5" name="Rounded Rectangle 4"/>
          <p:cNvSpPr/>
          <p:nvPr/>
        </p:nvSpPr>
        <p:spPr>
          <a:xfrm>
            <a:off x="3106012" y="3157195"/>
            <a:ext cx="2013826" cy="1107223"/>
          </a:xfrm>
          <a:prstGeom prst="roundRect">
            <a:avLst>
              <a:gd name="adj"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Loops through each test case in control file</a:t>
            </a:r>
            <a:endParaRPr lang="en-US" sz="1600" dirty="0"/>
          </a:p>
        </p:txBody>
      </p:sp>
      <p:sp>
        <p:nvSpPr>
          <p:cNvPr id="6" name="Right Arrow 5"/>
          <p:cNvSpPr/>
          <p:nvPr/>
        </p:nvSpPr>
        <p:spPr>
          <a:xfrm>
            <a:off x="2606482" y="3592566"/>
            <a:ext cx="540949" cy="2364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le 7"/>
          <p:cNvSpPr/>
          <p:nvPr/>
        </p:nvSpPr>
        <p:spPr>
          <a:xfrm>
            <a:off x="9544991" y="3157193"/>
            <a:ext cx="2013826" cy="1107223"/>
          </a:xfrm>
          <a:prstGeom prst="roundRect">
            <a:avLst>
              <a:gd name="adj"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Outputs the results to a text file</a:t>
            </a:r>
            <a:endParaRPr lang="en-US" dirty="0"/>
          </a:p>
        </p:txBody>
      </p:sp>
      <p:sp>
        <p:nvSpPr>
          <p:cNvPr id="9" name="Rounded Rectangle 8"/>
          <p:cNvSpPr/>
          <p:nvPr/>
        </p:nvSpPr>
        <p:spPr>
          <a:xfrm>
            <a:off x="5983688" y="1921521"/>
            <a:ext cx="2719987" cy="515486"/>
          </a:xfrm>
          <a:prstGeom prst="roundRect">
            <a:avLst>
              <a:gd name="adj"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 Pattern match for loop</a:t>
            </a:r>
            <a:endParaRPr lang="en-US" dirty="0"/>
          </a:p>
        </p:txBody>
      </p:sp>
      <p:cxnSp>
        <p:nvCxnSpPr>
          <p:cNvPr id="30" name="Elbow Connector 29"/>
          <p:cNvCxnSpPr>
            <a:stCxn id="5" idx="3"/>
            <a:endCxn id="9" idx="1"/>
          </p:cNvCxnSpPr>
          <p:nvPr/>
        </p:nvCxnSpPr>
        <p:spPr>
          <a:xfrm flipV="1">
            <a:off x="5119838" y="2179264"/>
            <a:ext cx="863850" cy="1531543"/>
          </a:xfrm>
          <a:prstGeom prst="bentConnector3">
            <a:avLst/>
          </a:prstGeom>
          <a:ln w="50800">
            <a:headEnd w="med" len="med"/>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5" idx="3"/>
            <a:endCxn id="39" idx="1"/>
          </p:cNvCxnSpPr>
          <p:nvPr/>
        </p:nvCxnSpPr>
        <p:spPr>
          <a:xfrm>
            <a:off x="5119838" y="3710807"/>
            <a:ext cx="862748" cy="802530"/>
          </a:xfrm>
          <a:prstGeom prst="bentConnector3">
            <a:avLst/>
          </a:prstGeom>
          <a:ln w="50800">
            <a:headEnd w="med" len="med"/>
            <a:tailEnd type="triangle"/>
          </a:ln>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5" idx="3"/>
            <a:endCxn id="38" idx="1"/>
          </p:cNvCxnSpPr>
          <p:nvPr/>
        </p:nvCxnSpPr>
        <p:spPr>
          <a:xfrm flipV="1">
            <a:off x="5119838" y="3709537"/>
            <a:ext cx="863850" cy="1270"/>
          </a:xfrm>
          <a:prstGeom prst="bentConnector3">
            <a:avLst/>
          </a:prstGeom>
          <a:ln w="50800">
            <a:headEnd w="med" len="med"/>
            <a:tailEnd type="triangle"/>
          </a:ln>
        </p:spPr>
        <p:style>
          <a:lnRef idx="1">
            <a:schemeClr val="accent1"/>
          </a:lnRef>
          <a:fillRef idx="0">
            <a:schemeClr val="accent1"/>
          </a:fillRef>
          <a:effectRef idx="0">
            <a:schemeClr val="accent1"/>
          </a:effectRef>
          <a:fontRef idx="minor">
            <a:schemeClr val="tx1"/>
          </a:fontRef>
        </p:style>
      </p:cxnSp>
      <p:sp>
        <p:nvSpPr>
          <p:cNvPr id="37" name="Rounded Rectangle 36"/>
          <p:cNvSpPr/>
          <p:nvPr/>
        </p:nvSpPr>
        <p:spPr>
          <a:xfrm>
            <a:off x="5962256" y="2758348"/>
            <a:ext cx="2719987" cy="497841"/>
          </a:xfrm>
          <a:prstGeom prst="roundRect">
            <a:avLst>
              <a:gd name="adj"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 Pattern </a:t>
            </a:r>
            <a:r>
              <a:rPr lang="en-US" dirty="0"/>
              <a:t>match for loop</a:t>
            </a:r>
            <a:endParaRPr lang="en-US" dirty="0"/>
          </a:p>
        </p:txBody>
      </p:sp>
      <p:sp>
        <p:nvSpPr>
          <p:cNvPr id="38" name="Rounded Rectangle 37"/>
          <p:cNvSpPr/>
          <p:nvPr/>
        </p:nvSpPr>
        <p:spPr>
          <a:xfrm>
            <a:off x="5983688" y="3460616"/>
            <a:ext cx="2719987" cy="497841"/>
          </a:xfrm>
          <a:prstGeom prst="roundRect">
            <a:avLst>
              <a:gd name="adj"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 Pattern </a:t>
            </a:r>
            <a:r>
              <a:rPr lang="en-US" dirty="0"/>
              <a:t>match for loop</a:t>
            </a:r>
            <a:endParaRPr lang="en-US" dirty="0"/>
          </a:p>
        </p:txBody>
      </p:sp>
      <p:sp>
        <p:nvSpPr>
          <p:cNvPr id="39" name="Rounded Rectangle 38"/>
          <p:cNvSpPr/>
          <p:nvPr/>
        </p:nvSpPr>
        <p:spPr>
          <a:xfrm>
            <a:off x="5982586" y="4264416"/>
            <a:ext cx="2719987" cy="497841"/>
          </a:xfrm>
          <a:prstGeom prst="roundRect">
            <a:avLst>
              <a:gd name="adj"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mr-IN" dirty="0" smtClean="0"/>
              <a:t>…</a:t>
            </a:r>
            <a:endParaRPr lang="en-US" dirty="0"/>
          </a:p>
        </p:txBody>
      </p:sp>
      <p:sp>
        <p:nvSpPr>
          <p:cNvPr id="40" name="Rounded Rectangle 39"/>
          <p:cNvSpPr/>
          <p:nvPr/>
        </p:nvSpPr>
        <p:spPr>
          <a:xfrm>
            <a:off x="5982586" y="5043270"/>
            <a:ext cx="2719987" cy="497841"/>
          </a:xfrm>
          <a:prstGeom prst="roundRect">
            <a:avLst>
              <a:gd name="adj"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20: Pattern </a:t>
            </a:r>
            <a:r>
              <a:rPr lang="en-US" dirty="0"/>
              <a:t>match for loop</a:t>
            </a:r>
            <a:endParaRPr lang="en-US" dirty="0"/>
          </a:p>
        </p:txBody>
      </p:sp>
      <p:cxnSp>
        <p:nvCxnSpPr>
          <p:cNvPr id="44" name="Elbow Connector 43"/>
          <p:cNvCxnSpPr>
            <a:stCxn id="5" idx="3"/>
            <a:endCxn id="40" idx="1"/>
          </p:cNvCxnSpPr>
          <p:nvPr/>
        </p:nvCxnSpPr>
        <p:spPr>
          <a:xfrm>
            <a:off x="5119838" y="3710807"/>
            <a:ext cx="862748" cy="1581384"/>
          </a:xfrm>
          <a:prstGeom prst="bentConnector3">
            <a:avLst/>
          </a:prstGeom>
          <a:ln w="50800">
            <a:headEnd w="med" len="med"/>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p:cNvCxnSpPr>
            <a:stCxn id="5" idx="3"/>
            <a:endCxn id="37" idx="1"/>
          </p:cNvCxnSpPr>
          <p:nvPr/>
        </p:nvCxnSpPr>
        <p:spPr>
          <a:xfrm flipV="1">
            <a:off x="5119838" y="3007269"/>
            <a:ext cx="842418" cy="703538"/>
          </a:xfrm>
          <a:prstGeom prst="bentConnector3">
            <a:avLst/>
          </a:prstGeom>
          <a:ln w="50800">
            <a:headEnd w="med" len="med"/>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p:cNvCxnSpPr>
            <a:stCxn id="9" idx="3"/>
            <a:endCxn id="8" idx="1"/>
          </p:cNvCxnSpPr>
          <p:nvPr/>
        </p:nvCxnSpPr>
        <p:spPr>
          <a:xfrm>
            <a:off x="8703675" y="2179264"/>
            <a:ext cx="841316" cy="1531541"/>
          </a:xfrm>
          <a:prstGeom prst="bentConnector3">
            <a:avLst/>
          </a:prstGeom>
          <a:ln w="50800">
            <a:headEnd w="med" len="med"/>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p:cNvCxnSpPr>
            <a:stCxn id="37" idx="3"/>
            <a:endCxn id="8" idx="1"/>
          </p:cNvCxnSpPr>
          <p:nvPr/>
        </p:nvCxnSpPr>
        <p:spPr>
          <a:xfrm>
            <a:off x="8682243" y="3007269"/>
            <a:ext cx="862748" cy="703536"/>
          </a:xfrm>
          <a:prstGeom prst="bentConnector3">
            <a:avLst/>
          </a:prstGeom>
          <a:ln w="50800">
            <a:headEnd w="med" len="med"/>
            <a:tailEnd type="triangle"/>
          </a:ln>
        </p:spPr>
        <p:style>
          <a:lnRef idx="1">
            <a:schemeClr val="accent1"/>
          </a:lnRef>
          <a:fillRef idx="0">
            <a:schemeClr val="accent1"/>
          </a:fillRef>
          <a:effectRef idx="0">
            <a:schemeClr val="accent1"/>
          </a:effectRef>
          <a:fontRef idx="minor">
            <a:schemeClr val="tx1"/>
          </a:fontRef>
        </p:style>
      </p:cxnSp>
      <p:cxnSp>
        <p:nvCxnSpPr>
          <p:cNvPr id="55" name="Elbow Connector 54"/>
          <p:cNvCxnSpPr>
            <a:stCxn id="38" idx="3"/>
          </p:cNvCxnSpPr>
          <p:nvPr/>
        </p:nvCxnSpPr>
        <p:spPr>
          <a:xfrm flipV="1">
            <a:off x="8703675" y="3709536"/>
            <a:ext cx="820986" cy="1"/>
          </a:xfrm>
          <a:prstGeom prst="bentConnector3">
            <a:avLst/>
          </a:prstGeom>
          <a:ln w="50800">
            <a:headEnd w="med" len="med"/>
            <a:tailEnd type="triangle"/>
          </a:ln>
        </p:spPr>
        <p:style>
          <a:lnRef idx="1">
            <a:schemeClr val="accent1"/>
          </a:lnRef>
          <a:fillRef idx="0">
            <a:schemeClr val="accent1"/>
          </a:fillRef>
          <a:effectRef idx="0">
            <a:schemeClr val="accent1"/>
          </a:effectRef>
          <a:fontRef idx="minor">
            <a:schemeClr val="tx1"/>
          </a:fontRef>
        </p:style>
      </p:cxnSp>
      <p:cxnSp>
        <p:nvCxnSpPr>
          <p:cNvPr id="58" name="Elbow Connector 57"/>
          <p:cNvCxnSpPr>
            <a:stCxn id="39" idx="3"/>
            <a:endCxn id="8" idx="1"/>
          </p:cNvCxnSpPr>
          <p:nvPr/>
        </p:nvCxnSpPr>
        <p:spPr>
          <a:xfrm flipV="1">
            <a:off x="8702573" y="3710805"/>
            <a:ext cx="842418" cy="802532"/>
          </a:xfrm>
          <a:prstGeom prst="bentConnector3">
            <a:avLst/>
          </a:prstGeom>
          <a:ln w="50800">
            <a:headEnd w="med" len="med"/>
            <a:tailEnd type="triangle"/>
          </a:ln>
        </p:spPr>
        <p:style>
          <a:lnRef idx="1">
            <a:schemeClr val="accent1"/>
          </a:lnRef>
          <a:fillRef idx="0">
            <a:schemeClr val="accent1"/>
          </a:fillRef>
          <a:effectRef idx="0">
            <a:schemeClr val="accent1"/>
          </a:effectRef>
          <a:fontRef idx="minor">
            <a:schemeClr val="tx1"/>
          </a:fontRef>
        </p:style>
      </p:cxnSp>
      <p:cxnSp>
        <p:nvCxnSpPr>
          <p:cNvPr id="61" name="Elbow Connector 60"/>
          <p:cNvCxnSpPr>
            <a:stCxn id="40" idx="3"/>
            <a:endCxn id="8" idx="1"/>
          </p:cNvCxnSpPr>
          <p:nvPr/>
        </p:nvCxnSpPr>
        <p:spPr>
          <a:xfrm flipV="1">
            <a:off x="8702573" y="3710805"/>
            <a:ext cx="842418" cy="1581386"/>
          </a:xfrm>
          <a:prstGeom prst="bentConnector3">
            <a:avLst>
              <a:gd name="adj1" fmla="val 50000"/>
            </a:avLst>
          </a:prstGeom>
          <a:ln w="50800">
            <a:headEnd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7090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24128" y="585216"/>
            <a:ext cx="8018272" cy="1499616"/>
          </a:xfrm>
        </p:spPr>
        <p:txBody>
          <a:bodyPr>
            <a:normAutofit/>
          </a:bodyPr>
          <a:lstStyle/>
          <a:p>
            <a:r>
              <a:rPr lang="en-US" dirty="0"/>
              <a:t>OMP_1 Allocate number of threads</a:t>
            </a:r>
          </a:p>
        </p:txBody>
      </p:sp>
      <p:sp>
        <p:nvSpPr>
          <p:cNvPr id="3" name="Content Placeholder 2"/>
          <p:cNvSpPr>
            <a:spLocks noGrp="1"/>
          </p:cNvSpPr>
          <p:nvPr>
            <p:ph idx="1"/>
          </p:nvPr>
        </p:nvSpPr>
        <p:spPr>
          <a:xfrm>
            <a:off x="1024128" y="2286000"/>
            <a:ext cx="8018271" cy="4023360"/>
          </a:xfrm>
        </p:spPr>
        <p:txBody>
          <a:bodyPr>
            <a:normAutofit/>
          </a:bodyPr>
          <a:lstStyle/>
          <a:p>
            <a:pPr>
              <a:lnSpc>
                <a:spcPct val="80000"/>
              </a:lnSpc>
            </a:pPr>
            <a:r>
              <a:rPr lang="en-US" dirty="0"/>
              <a:t>Similarly to omp_0, it </a:t>
            </a:r>
            <a:r>
              <a:rPr lang="en-US" dirty="0" err="1"/>
              <a:t>parallelises</a:t>
            </a:r>
            <a:r>
              <a:rPr lang="en-US" dirty="0"/>
              <a:t> the pattern matching for loops.</a:t>
            </a:r>
          </a:p>
          <a:p>
            <a:pPr>
              <a:lnSpc>
                <a:spcPct val="80000"/>
              </a:lnSpc>
            </a:pPr>
            <a:r>
              <a:rPr lang="en-US" dirty="0"/>
              <a:t>However, the number of threads used is determined by the worst case number of comparisons for each test case.</a:t>
            </a:r>
          </a:p>
          <a:p>
            <a:pPr>
              <a:lnSpc>
                <a:spcPct val="80000"/>
              </a:lnSpc>
            </a:pPr>
            <a:r>
              <a:rPr lang="en-US" dirty="0"/>
              <a:t>Experimentation was carried out using test_inputs1 (worst case, increasing product) to determine suitable worst case comparison boundaries when deciding optimal number of threads.</a:t>
            </a:r>
          </a:p>
          <a:p>
            <a:pPr>
              <a:lnSpc>
                <a:spcPct val="80000"/>
              </a:lnSpc>
            </a:pPr>
            <a:r>
              <a:rPr lang="en-US" dirty="0"/>
              <a:t>Program was run in a loop, timing each test case and incrementing the number of threads. For each test case, the number of threads which returned the minimum time was considered optimal. This was then used, along with the test cases worst case number of comparisons, to determine boundaries for allocating number of threads.</a:t>
            </a:r>
          </a:p>
          <a:p>
            <a:pPr>
              <a:lnSpc>
                <a:spcPct val="80000"/>
              </a:lnSpc>
            </a:pPr>
            <a:r>
              <a:rPr lang="en-US" dirty="0"/>
              <a:t>Reduces overheads of using max threads for all test cases.</a:t>
            </a:r>
          </a:p>
        </p:txBody>
      </p:sp>
    </p:spTree>
    <p:extLst>
      <p:ext uri="{BB962C8B-B14F-4D97-AF65-F5344CB8AC3E}">
        <p14:creationId xmlns:p14="http://schemas.microsoft.com/office/powerpoint/2010/main" val="26885517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OMP_1 </a:t>
            </a:r>
            <a:r>
              <a:rPr lang="en-US" dirty="0"/>
              <a:t>Allocate number of threads</a:t>
            </a:r>
          </a:p>
        </p:txBody>
      </p:sp>
      <p:sp>
        <p:nvSpPr>
          <p:cNvPr id="4" name="Rounded Rectangle 3"/>
          <p:cNvSpPr/>
          <p:nvPr/>
        </p:nvSpPr>
        <p:spPr>
          <a:xfrm>
            <a:off x="327990" y="3157438"/>
            <a:ext cx="1373221" cy="1107223"/>
          </a:xfrm>
          <a:prstGeom prst="roundRect">
            <a:avLst>
              <a:gd name="adj"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Reads in all text patterns and control</a:t>
            </a:r>
            <a:endParaRPr lang="en-US" dirty="0"/>
          </a:p>
        </p:txBody>
      </p:sp>
      <p:sp>
        <p:nvSpPr>
          <p:cNvPr id="6" name="Right Arrow 5"/>
          <p:cNvSpPr/>
          <p:nvPr/>
        </p:nvSpPr>
        <p:spPr>
          <a:xfrm>
            <a:off x="1722644" y="3677625"/>
            <a:ext cx="218449" cy="1088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ounded Rectangle 6"/>
          <p:cNvSpPr/>
          <p:nvPr/>
        </p:nvSpPr>
        <p:spPr>
          <a:xfrm>
            <a:off x="10568762" y="3149318"/>
            <a:ext cx="1422845" cy="1107223"/>
          </a:xfrm>
          <a:prstGeom prst="roundRect">
            <a:avLst>
              <a:gd name="adj"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Outputs the results to a text file</a:t>
            </a:r>
            <a:endParaRPr lang="en-US" dirty="0"/>
          </a:p>
        </p:txBody>
      </p:sp>
      <p:sp>
        <p:nvSpPr>
          <p:cNvPr id="8" name="Rounded Rectangle 7"/>
          <p:cNvSpPr/>
          <p:nvPr/>
        </p:nvSpPr>
        <p:spPr>
          <a:xfrm>
            <a:off x="6939511" y="2533569"/>
            <a:ext cx="2719987" cy="515486"/>
          </a:xfrm>
          <a:prstGeom prst="roundRect">
            <a:avLst>
              <a:gd name="adj"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 Pattern match for loop</a:t>
            </a:r>
            <a:endParaRPr lang="en-US" dirty="0"/>
          </a:p>
        </p:txBody>
      </p:sp>
      <p:cxnSp>
        <p:nvCxnSpPr>
          <p:cNvPr id="9" name="Elbow Connector 8"/>
          <p:cNvCxnSpPr>
            <a:endCxn id="8" idx="1"/>
          </p:cNvCxnSpPr>
          <p:nvPr/>
        </p:nvCxnSpPr>
        <p:spPr>
          <a:xfrm flipV="1">
            <a:off x="5644282" y="2791312"/>
            <a:ext cx="1295229" cy="910145"/>
          </a:xfrm>
          <a:prstGeom prst="bentConnector3">
            <a:avLst>
              <a:gd name="adj1" fmla="val 50000"/>
            </a:avLst>
          </a:prstGeom>
          <a:ln w="50800">
            <a:headEnd w="med" len="med"/>
            <a:tailEnd type="triangle"/>
          </a:ln>
        </p:spPr>
        <p:style>
          <a:lnRef idx="1">
            <a:schemeClr val="accent1"/>
          </a:lnRef>
          <a:fillRef idx="0">
            <a:schemeClr val="accent1"/>
          </a:fillRef>
          <a:effectRef idx="0">
            <a:schemeClr val="accent1"/>
          </a:effectRef>
          <a:fontRef idx="minor">
            <a:schemeClr val="tx1"/>
          </a:fontRef>
        </p:style>
      </p:cxnSp>
      <p:cxnSp>
        <p:nvCxnSpPr>
          <p:cNvPr id="10" name="Elbow Connector 9"/>
          <p:cNvCxnSpPr>
            <a:endCxn id="15" idx="1"/>
          </p:cNvCxnSpPr>
          <p:nvPr/>
        </p:nvCxnSpPr>
        <p:spPr>
          <a:xfrm>
            <a:off x="5644282" y="3701457"/>
            <a:ext cx="1273797" cy="756112"/>
          </a:xfrm>
          <a:prstGeom prst="bentConnector3">
            <a:avLst/>
          </a:prstGeom>
          <a:ln w="50800">
            <a:headEnd w="med" len="med"/>
            <a:tailEnd type="triangle"/>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a:off x="6918079" y="3445890"/>
            <a:ext cx="2719987" cy="497841"/>
          </a:xfrm>
          <a:prstGeom prst="roundRect">
            <a:avLst>
              <a:gd name="adj"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mr-IN" dirty="0" smtClean="0"/>
              <a:t>…</a:t>
            </a:r>
            <a:endParaRPr lang="en-US" dirty="0"/>
          </a:p>
        </p:txBody>
      </p:sp>
      <p:sp>
        <p:nvSpPr>
          <p:cNvPr id="15" name="Rounded Rectangle 14"/>
          <p:cNvSpPr/>
          <p:nvPr/>
        </p:nvSpPr>
        <p:spPr>
          <a:xfrm>
            <a:off x="6918079" y="4208648"/>
            <a:ext cx="2719987" cy="497841"/>
          </a:xfrm>
          <a:prstGeom prst="roundRect">
            <a:avLst>
              <a:gd name="adj"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
            </a:r>
            <a:r>
              <a:rPr lang="en-US" dirty="0" smtClean="0"/>
              <a:t>: Pattern </a:t>
            </a:r>
            <a:r>
              <a:rPr lang="en-US" dirty="0"/>
              <a:t>match for loop</a:t>
            </a:r>
            <a:endParaRPr lang="en-US" dirty="0"/>
          </a:p>
        </p:txBody>
      </p:sp>
      <p:cxnSp>
        <p:nvCxnSpPr>
          <p:cNvPr id="16" name="Elbow Connector 15"/>
          <p:cNvCxnSpPr>
            <a:endCxn id="14" idx="1"/>
          </p:cNvCxnSpPr>
          <p:nvPr/>
        </p:nvCxnSpPr>
        <p:spPr>
          <a:xfrm flipV="1">
            <a:off x="5884164" y="3694811"/>
            <a:ext cx="1033915" cy="6645"/>
          </a:xfrm>
          <a:prstGeom prst="bentConnector3">
            <a:avLst>
              <a:gd name="adj1" fmla="val 50000"/>
            </a:avLst>
          </a:prstGeom>
          <a:ln w="50800">
            <a:headEnd w="med" len="med"/>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8" idx="3"/>
            <a:endCxn id="7" idx="1"/>
          </p:cNvCxnSpPr>
          <p:nvPr/>
        </p:nvCxnSpPr>
        <p:spPr>
          <a:xfrm>
            <a:off x="9659498" y="2791312"/>
            <a:ext cx="909264" cy="911618"/>
          </a:xfrm>
          <a:prstGeom prst="bentConnector3">
            <a:avLst>
              <a:gd name="adj1" fmla="val 50000"/>
            </a:avLst>
          </a:prstGeom>
          <a:ln w="50800">
            <a:headEnd w="med" len="med"/>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15" idx="3"/>
            <a:endCxn id="7" idx="1"/>
          </p:cNvCxnSpPr>
          <p:nvPr/>
        </p:nvCxnSpPr>
        <p:spPr>
          <a:xfrm flipV="1">
            <a:off x="9638066" y="3702930"/>
            <a:ext cx="930696" cy="754639"/>
          </a:xfrm>
          <a:prstGeom prst="bentConnector3">
            <a:avLst/>
          </a:prstGeom>
          <a:ln w="50800">
            <a:headEnd w="med" len="med"/>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14" idx="3"/>
            <a:endCxn id="7" idx="1"/>
          </p:cNvCxnSpPr>
          <p:nvPr/>
        </p:nvCxnSpPr>
        <p:spPr>
          <a:xfrm>
            <a:off x="9638066" y="3694811"/>
            <a:ext cx="930696" cy="8119"/>
          </a:xfrm>
          <a:prstGeom prst="bentConnector3">
            <a:avLst>
              <a:gd name="adj1" fmla="val 50000"/>
            </a:avLst>
          </a:prstGeom>
          <a:ln w="50800">
            <a:headEnd w="med" len="med"/>
            <a:tailEnd type="triangle"/>
          </a:ln>
        </p:spPr>
        <p:style>
          <a:lnRef idx="1">
            <a:schemeClr val="accent1"/>
          </a:lnRef>
          <a:fillRef idx="0">
            <a:schemeClr val="accent1"/>
          </a:fillRef>
          <a:effectRef idx="0">
            <a:schemeClr val="accent1"/>
          </a:effectRef>
          <a:fontRef idx="minor">
            <a:schemeClr val="tx1"/>
          </a:fontRef>
        </p:style>
      </p:cxnSp>
      <p:sp>
        <p:nvSpPr>
          <p:cNvPr id="46" name="Rounded Rectangle 45"/>
          <p:cNvSpPr/>
          <p:nvPr/>
        </p:nvSpPr>
        <p:spPr>
          <a:xfrm>
            <a:off x="3667723" y="3157489"/>
            <a:ext cx="2360234" cy="1107223"/>
          </a:xfrm>
          <a:prstGeom prst="roundRect">
            <a:avLst>
              <a:gd name="adj"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Calculates worst case number of comparisons and allocates n threads based on </a:t>
            </a:r>
            <a:r>
              <a:rPr lang="en-US" sz="1400" dirty="0"/>
              <a:t>p</a:t>
            </a:r>
            <a:r>
              <a:rPr lang="en-US" sz="1400" dirty="0" smtClean="0"/>
              <a:t>reset boundaries </a:t>
            </a:r>
            <a:endParaRPr lang="en-US" sz="1400" dirty="0"/>
          </a:p>
        </p:txBody>
      </p:sp>
      <p:sp>
        <p:nvSpPr>
          <p:cNvPr id="65" name="Rounded Rectangle 64"/>
          <p:cNvSpPr/>
          <p:nvPr/>
        </p:nvSpPr>
        <p:spPr>
          <a:xfrm>
            <a:off x="1955867" y="3185609"/>
            <a:ext cx="1457636" cy="1107223"/>
          </a:xfrm>
          <a:prstGeom prst="roundRect">
            <a:avLst>
              <a:gd name="adj"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Loops through each test case in control file</a:t>
            </a:r>
            <a:endParaRPr lang="en-US" sz="1600" dirty="0"/>
          </a:p>
        </p:txBody>
      </p:sp>
      <p:sp>
        <p:nvSpPr>
          <p:cNvPr id="66" name="Right Arrow 65"/>
          <p:cNvSpPr/>
          <p:nvPr/>
        </p:nvSpPr>
        <p:spPr>
          <a:xfrm>
            <a:off x="3448662" y="3702435"/>
            <a:ext cx="218449" cy="1088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086011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OMP_2 Nested Parallelism</a:t>
            </a:r>
            <a:endParaRPr lang="en-US" dirty="0"/>
          </a:p>
        </p:txBody>
      </p:sp>
      <p:sp>
        <p:nvSpPr>
          <p:cNvPr id="3" name="Content Placeholder 2"/>
          <p:cNvSpPr>
            <a:spLocks noGrp="1"/>
          </p:cNvSpPr>
          <p:nvPr>
            <p:ph idx="1"/>
          </p:nvPr>
        </p:nvSpPr>
        <p:spPr>
          <a:xfrm>
            <a:off x="1024128" y="1951775"/>
            <a:ext cx="9906142" cy="4023360"/>
          </a:xfrm>
        </p:spPr>
        <p:txBody>
          <a:bodyPr/>
          <a:lstStyle/>
          <a:p>
            <a:r>
              <a:rPr lang="en-US" dirty="0"/>
              <a:t>Nested parallelism: </a:t>
            </a:r>
            <a:r>
              <a:rPr lang="en-US" dirty="0" err="1" smtClean="0"/>
              <a:t>Parallelises</a:t>
            </a:r>
            <a:r>
              <a:rPr lang="en-US" dirty="0" smtClean="0"/>
              <a:t> the </a:t>
            </a:r>
            <a:r>
              <a:rPr lang="en-US" dirty="0"/>
              <a:t>control loop, allowing multiple test cases to be completed in parallel and </a:t>
            </a:r>
            <a:r>
              <a:rPr lang="en-US" dirty="0" err="1" smtClean="0"/>
              <a:t>parallelises</a:t>
            </a:r>
            <a:r>
              <a:rPr lang="en-US" dirty="0" smtClean="0"/>
              <a:t> </a:t>
            </a:r>
            <a:r>
              <a:rPr lang="en-US" dirty="0"/>
              <a:t>the inner pattern matching for </a:t>
            </a:r>
            <a:r>
              <a:rPr lang="en-US" dirty="0" smtClean="0"/>
              <a:t>loops as previous. </a:t>
            </a:r>
            <a:endParaRPr lang="en-US" dirty="0"/>
          </a:p>
        </p:txBody>
      </p:sp>
      <p:grpSp>
        <p:nvGrpSpPr>
          <p:cNvPr id="601" name="Group 600"/>
          <p:cNvGrpSpPr/>
          <p:nvPr/>
        </p:nvGrpSpPr>
        <p:grpSpPr>
          <a:xfrm>
            <a:off x="1306185" y="2936080"/>
            <a:ext cx="9239030" cy="3382768"/>
            <a:chOff x="1306185" y="2936080"/>
            <a:chExt cx="9239030" cy="3382768"/>
          </a:xfrm>
        </p:grpSpPr>
        <p:sp>
          <p:nvSpPr>
            <p:cNvPr id="17" name="Rounded Rectangle 16"/>
            <p:cNvSpPr/>
            <p:nvPr/>
          </p:nvSpPr>
          <p:spPr>
            <a:xfrm>
              <a:off x="1306185" y="4064097"/>
              <a:ext cx="1373221" cy="1107223"/>
            </a:xfrm>
            <a:prstGeom prst="roundRect">
              <a:avLst>
                <a:gd name="adj"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Reads in all text patterns and control</a:t>
              </a:r>
              <a:endParaRPr lang="en-US" dirty="0"/>
            </a:p>
          </p:txBody>
        </p:sp>
        <p:sp>
          <p:nvSpPr>
            <p:cNvPr id="19" name="Rounded Rectangle 18"/>
            <p:cNvSpPr/>
            <p:nvPr/>
          </p:nvSpPr>
          <p:spPr>
            <a:xfrm>
              <a:off x="9122370" y="4088417"/>
              <a:ext cx="1422845" cy="1107223"/>
            </a:xfrm>
            <a:prstGeom prst="roundRect">
              <a:avLst>
                <a:gd name="adj"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Outputs the results to a text file</a:t>
              </a:r>
              <a:endParaRPr lang="en-US" dirty="0"/>
            </a:p>
          </p:txBody>
        </p:sp>
        <p:sp>
          <p:nvSpPr>
            <p:cNvPr id="20" name="Rounded Rectangle 19"/>
            <p:cNvSpPr/>
            <p:nvPr/>
          </p:nvSpPr>
          <p:spPr>
            <a:xfrm>
              <a:off x="5621017" y="2936080"/>
              <a:ext cx="2719987" cy="405130"/>
            </a:xfrm>
            <a:prstGeom prst="roundRect">
              <a:avLst>
                <a:gd name="adj"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 Pattern match for loop</a:t>
              </a:r>
              <a:endParaRPr lang="en-US" dirty="0"/>
            </a:p>
          </p:txBody>
        </p:sp>
        <p:cxnSp>
          <p:nvCxnSpPr>
            <p:cNvPr id="35" name="Elbow Connector 34"/>
            <p:cNvCxnSpPr>
              <a:stCxn id="17" idx="3"/>
              <a:endCxn id="37" idx="1"/>
            </p:cNvCxnSpPr>
            <p:nvPr/>
          </p:nvCxnSpPr>
          <p:spPr>
            <a:xfrm>
              <a:off x="2679406" y="4617709"/>
              <a:ext cx="847060" cy="1002249"/>
            </a:xfrm>
            <a:prstGeom prst="bentConnector3">
              <a:avLst/>
            </a:prstGeom>
            <a:ln w="50800">
              <a:headEnd w="med" len="med"/>
              <a:tailEnd type="triangle"/>
            </a:ln>
          </p:spPr>
          <p:style>
            <a:lnRef idx="1">
              <a:schemeClr val="accent1"/>
            </a:lnRef>
            <a:fillRef idx="0">
              <a:schemeClr val="accent1"/>
            </a:fillRef>
            <a:effectRef idx="0">
              <a:schemeClr val="accent1"/>
            </a:effectRef>
            <a:fontRef idx="minor">
              <a:schemeClr val="tx1"/>
            </a:fontRef>
          </p:style>
        </p:cxnSp>
        <p:sp>
          <p:nvSpPr>
            <p:cNvPr id="36" name="Rounded Rectangle 35"/>
            <p:cNvSpPr/>
            <p:nvPr/>
          </p:nvSpPr>
          <p:spPr>
            <a:xfrm>
              <a:off x="3526466" y="3385874"/>
              <a:ext cx="1472410" cy="513838"/>
            </a:xfrm>
            <a:prstGeom prst="roundRect">
              <a:avLst>
                <a:gd name="adj"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Loop control</a:t>
              </a:r>
              <a:endParaRPr lang="en-US" dirty="0"/>
            </a:p>
          </p:txBody>
        </p:sp>
        <p:sp>
          <p:nvSpPr>
            <p:cNvPr id="37" name="Rounded Rectangle 36"/>
            <p:cNvSpPr/>
            <p:nvPr/>
          </p:nvSpPr>
          <p:spPr>
            <a:xfrm>
              <a:off x="3526466" y="5364227"/>
              <a:ext cx="1507569" cy="511461"/>
            </a:xfrm>
            <a:prstGeom prst="roundRect">
              <a:avLst>
                <a:gd name="adj"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Loop control</a:t>
              </a:r>
              <a:endParaRPr lang="en-US" dirty="0"/>
            </a:p>
          </p:txBody>
        </p:sp>
        <p:cxnSp>
          <p:nvCxnSpPr>
            <p:cNvPr id="38" name="Elbow Connector 37"/>
            <p:cNvCxnSpPr>
              <a:stCxn id="17" idx="3"/>
              <a:endCxn id="36" idx="1"/>
            </p:cNvCxnSpPr>
            <p:nvPr/>
          </p:nvCxnSpPr>
          <p:spPr>
            <a:xfrm flipV="1">
              <a:off x="2679406" y="3642793"/>
              <a:ext cx="847060" cy="974916"/>
            </a:xfrm>
            <a:prstGeom prst="bentConnector3">
              <a:avLst>
                <a:gd name="adj1" fmla="val 50000"/>
              </a:avLst>
            </a:prstGeom>
            <a:ln w="50800">
              <a:headEnd w="med" len="med"/>
              <a:tailEnd type="triangle"/>
            </a:ln>
          </p:spPr>
          <p:style>
            <a:lnRef idx="1">
              <a:schemeClr val="accent1"/>
            </a:lnRef>
            <a:fillRef idx="0">
              <a:schemeClr val="accent1"/>
            </a:fillRef>
            <a:effectRef idx="0">
              <a:schemeClr val="accent1"/>
            </a:effectRef>
            <a:fontRef idx="minor">
              <a:schemeClr val="tx1"/>
            </a:fontRef>
          </p:style>
        </p:cxnSp>
        <p:sp>
          <p:nvSpPr>
            <p:cNvPr id="73" name="Rounded Rectangle 72"/>
            <p:cNvSpPr/>
            <p:nvPr/>
          </p:nvSpPr>
          <p:spPr>
            <a:xfrm>
              <a:off x="5642282" y="3451391"/>
              <a:ext cx="2719987" cy="404000"/>
            </a:xfrm>
            <a:prstGeom prst="roundRect">
              <a:avLst>
                <a:gd name="adj"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mr-IN" dirty="0" smtClean="0"/>
                <a:t>…</a:t>
              </a:r>
              <a:endParaRPr lang="en-US" dirty="0"/>
            </a:p>
          </p:txBody>
        </p:sp>
        <p:sp>
          <p:nvSpPr>
            <p:cNvPr id="74" name="Rounded Rectangle 73"/>
            <p:cNvSpPr/>
            <p:nvPr/>
          </p:nvSpPr>
          <p:spPr>
            <a:xfrm>
              <a:off x="5642449" y="3942242"/>
              <a:ext cx="2719987" cy="405130"/>
            </a:xfrm>
            <a:prstGeom prst="roundRect">
              <a:avLst>
                <a:gd name="adj"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
              </a:r>
              <a:r>
                <a:rPr lang="en-US" dirty="0" smtClean="0"/>
                <a:t>: Pattern match for loop</a:t>
              </a:r>
              <a:endParaRPr lang="en-US" dirty="0"/>
            </a:p>
          </p:txBody>
        </p:sp>
        <p:sp>
          <p:nvSpPr>
            <p:cNvPr id="575" name="Rounded Rectangle 574"/>
            <p:cNvSpPr/>
            <p:nvPr/>
          </p:nvSpPr>
          <p:spPr>
            <a:xfrm>
              <a:off x="5620850" y="4907556"/>
              <a:ext cx="2719987" cy="405130"/>
            </a:xfrm>
            <a:prstGeom prst="roundRect">
              <a:avLst>
                <a:gd name="adj"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 Pattern match for loop</a:t>
              </a:r>
              <a:endParaRPr lang="en-US" dirty="0"/>
            </a:p>
          </p:txBody>
        </p:sp>
        <p:sp>
          <p:nvSpPr>
            <p:cNvPr id="576" name="Rounded Rectangle 575"/>
            <p:cNvSpPr/>
            <p:nvPr/>
          </p:nvSpPr>
          <p:spPr>
            <a:xfrm>
              <a:off x="5642115" y="5422867"/>
              <a:ext cx="2719987" cy="404000"/>
            </a:xfrm>
            <a:prstGeom prst="roundRect">
              <a:avLst>
                <a:gd name="adj"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mr-IN" dirty="0" smtClean="0"/>
                <a:t>…</a:t>
              </a:r>
              <a:endParaRPr lang="en-US" dirty="0"/>
            </a:p>
          </p:txBody>
        </p:sp>
        <p:sp>
          <p:nvSpPr>
            <p:cNvPr id="577" name="Rounded Rectangle 576"/>
            <p:cNvSpPr/>
            <p:nvPr/>
          </p:nvSpPr>
          <p:spPr>
            <a:xfrm>
              <a:off x="5642282" y="5913718"/>
              <a:ext cx="2719987" cy="405130"/>
            </a:xfrm>
            <a:prstGeom prst="roundRect">
              <a:avLst>
                <a:gd name="adj"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
              </a:r>
              <a:r>
                <a:rPr lang="en-US" dirty="0" smtClean="0"/>
                <a:t>: Pattern match for loop</a:t>
              </a:r>
              <a:endParaRPr lang="en-US" dirty="0"/>
            </a:p>
          </p:txBody>
        </p:sp>
        <p:cxnSp>
          <p:nvCxnSpPr>
            <p:cNvPr id="579" name="Elbow Connector 578"/>
            <p:cNvCxnSpPr>
              <a:stCxn id="36" idx="3"/>
              <a:endCxn id="20" idx="1"/>
            </p:cNvCxnSpPr>
            <p:nvPr/>
          </p:nvCxnSpPr>
          <p:spPr>
            <a:xfrm flipV="1">
              <a:off x="4998876" y="3138645"/>
              <a:ext cx="622141" cy="50414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1" name="Elbow Connector 580"/>
            <p:cNvCxnSpPr>
              <a:stCxn id="36" idx="3"/>
              <a:endCxn id="73" idx="1"/>
            </p:cNvCxnSpPr>
            <p:nvPr/>
          </p:nvCxnSpPr>
          <p:spPr>
            <a:xfrm>
              <a:off x="4998876" y="3642793"/>
              <a:ext cx="643406" cy="1059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3" name="Elbow Connector 582"/>
            <p:cNvCxnSpPr>
              <a:stCxn id="36" idx="3"/>
              <a:endCxn id="74" idx="1"/>
            </p:cNvCxnSpPr>
            <p:nvPr/>
          </p:nvCxnSpPr>
          <p:spPr>
            <a:xfrm>
              <a:off x="4998876" y="3642793"/>
              <a:ext cx="643573" cy="50201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4" name="Elbow Connector 583"/>
            <p:cNvCxnSpPr/>
            <p:nvPr/>
          </p:nvCxnSpPr>
          <p:spPr>
            <a:xfrm flipV="1">
              <a:off x="4998715" y="5119619"/>
              <a:ext cx="622141" cy="50414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5" name="Elbow Connector 584"/>
            <p:cNvCxnSpPr/>
            <p:nvPr/>
          </p:nvCxnSpPr>
          <p:spPr>
            <a:xfrm>
              <a:off x="4998715" y="5623767"/>
              <a:ext cx="643406" cy="1059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6" name="Elbow Connector 585"/>
            <p:cNvCxnSpPr/>
            <p:nvPr/>
          </p:nvCxnSpPr>
          <p:spPr>
            <a:xfrm>
              <a:off x="4998715" y="5623767"/>
              <a:ext cx="643573" cy="50201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8" name="Elbow Connector 587"/>
            <p:cNvCxnSpPr>
              <a:stCxn id="20" idx="3"/>
              <a:endCxn id="19" idx="1"/>
            </p:cNvCxnSpPr>
            <p:nvPr/>
          </p:nvCxnSpPr>
          <p:spPr>
            <a:xfrm>
              <a:off x="8341004" y="3138645"/>
              <a:ext cx="781366" cy="150338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0" name="Elbow Connector 589"/>
            <p:cNvCxnSpPr>
              <a:stCxn id="73" idx="3"/>
              <a:endCxn id="19" idx="1"/>
            </p:cNvCxnSpPr>
            <p:nvPr/>
          </p:nvCxnSpPr>
          <p:spPr>
            <a:xfrm>
              <a:off x="8362269" y="3653391"/>
              <a:ext cx="760101" cy="98863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2" name="Elbow Connector 591"/>
            <p:cNvCxnSpPr>
              <a:stCxn id="74" idx="3"/>
              <a:endCxn id="19" idx="1"/>
            </p:cNvCxnSpPr>
            <p:nvPr/>
          </p:nvCxnSpPr>
          <p:spPr>
            <a:xfrm>
              <a:off x="8362436" y="4144807"/>
              <a:ext cx="759934" cy="49722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4" name="Elbow Connector 593"/>
            <p:cNvCxnSpPr>
              <a:stCxn id="575" idx="3"/>
              <a:endCxn id="19" idx="1"/>
            </p:cNvCxnSpPr>
            <p:nvPr/>
          </p:nvCxnSpPr>
          <p:spPr>
            <a:xfrm flipV="1">
              <a:off x="8340837" y="4642029"/>
              <a:ext cx="781533" cy="46809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6" name="Elbow Connector 595"/>
            <p:cNvCxnSpPr>
              <a:stCxn id="576" idx="3"/>
              <a:endCxn id="19" idx="1"/>
            </p:cNvCxnSpPr>
            <p:nvPr/>
          </p:nvCxnSpPr>
          <p:spPr>
            <a:xfrm flipV="1">
              <a:off x="8362102" y="4642029"/>
              <a:ext cx="760268" cy="98283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8" name="Elbow Connector 597"/>
            <p:cNvCxnSpPr>
              <a:stCxn id="577" idx="3"/>
              <a:endCxn id="19" idx="1"/>
            </p:cNvCxnSpPr>
            <p:nvPr/>
          </p:nvCxnSpPr>
          <p:spPr>
            <a:xfrm flipV="1">
              <a:off x="8362269" y="4642029"/>
              <a:ext cx="760101" cy="147425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7817643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511</TotalTime>
  <Words>1537</Words>
  <Application>Microsoft Macintosh PowerPoint</Application>
  <PresentationFormat>Widescreen</PresentationFormat>
  <Paragraphs>181</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Calibri</vt:lpstr>
      <vt:lpstr>Courier New</vt:lpstr>
      <vt:lpstr>Mangal</vt:lpstr>
      <vt:lpstr>Tw Cen MT</vt:lpstr>
      <vt:lpstr>Tw Cen MT Condensed</vt:lpstr>
      <vt:lpstr>Wingdings 3</vt:lpstr>
      <vt:lpstr>Integral</vt:lpstr>
      <vt:lpstr>CSC4005 HPC Project</vt:lpstr>
      <vt:lpstr>Project Overview</vt:lpstr>
      <vt:lpstr>Test inputs</vt:lpstr>
      <vt:lpstr>Sequential Program</vt:lpstr>
      <vt:lpstr>OMP_0 First Iteration</vt:lpstr>
      <vt:lpstr>OMP_0 First Iteration</vt:lpstr>
      <vt:lpstr>OMP_1 Allocate number of threads</vt:lpstr>
      <vt:lpstr>OMP_1 Allocate number of threads</vt:lpstr>
      <vt:lpstr>OMP_2 Nested Parallelism</vt:lpstr>
      <vt:lpstr>OMP results </vt:lpstr>
      <vt:lpstr>OMP Conclusion</vt:lpstr>
      <vt:lpstr>MPI_0 Coarse Grain </vt:lpstr>
      <vt:lpstr>MPI_1 Fine Grain ScatterV</vt:lpstr>
      <vt:lpstr>MPI_2 FinE Grain Master slave</vt:lpstr>
      <vt:lpstr>MPI_2 FinE Grain Master slave Cont.</vt:lpstr>
      <vt:lpstr>MPI Results</vt:lpstr>
      <vt:lpstr>MPI CONclusion</vt:lpstr>
      <vt:lpstr>Overall Results</vt:lpstr>
      <vt:lpstr>Questions</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CSC4005 HPC Project</dc:title>
  <dc:creator>Paul Johnston</dc:creator>
  <cp:lastModifiedBy>Paul Johnston</cp:lastModifiedBy>
  <cp:revision>38</cp:revision>
  <dcterms:created xsi:type="dcterms:W3CDTF">2017-05-19T14:18:10Z</dcterms:created>
  <dcterms:modified xsi:type="dcterms:W3CDTF">2017-05-19T22:49:15Z</dcterms:modified>
</cp:coreProperties>
</file>