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4" r:id="rId4"/>
    <p:sldMasterId id="2147483827" r:id="rId5"/>
    <p:sldMasterId id="2147483839" r:id="rId6"/>
    <p:sldMasterId id="2147483851" r:id="rId7"/>
    <p:sldMasterId id="2147483915" r:id="rId8"/>
  </p:sldMasterIdLst>
  <p:notesMasterIdLst>
    <p:notesMasterId r:id="rId25"/>
  </p:notesMasterIdLst>
  <p:sldIdLst>
    <p:sldId id="621" r:id="rId9"/>
    <p:sldId id="622" r:id="rId10"/>
    <p:sldId id="617" r:id="rId11"/>
    <p:sldId id="623" r:id="rId12"/>
    <p:sldId id="624" r:id="rId13"/>
    <p:sldId id="625" r:id="rId14"/>
    <p:sldId id="627" r:id="rId15"/>
    <p:sldId id="626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</p:sldIdLst>
  <p:sldSz cx="9144000" cy="6858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29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838">
          <p15:clr>
            <a:srgbClr val="A4A3A4"/>
          </p15:clr>
        </p15:guide>
        <p15:guide id="6" pos="2925">
          <p15:clr>
            <a:srgbClr val="A4A3A4"/>
          </p15:clr>
        </p15:guide>
        <p15:guide id="7" pos="1474">
          <p15:clr>
            <a:srgbClr val="A4A3A4"/>
          </p15:clr>
        </p15:guide>
        <p15:guide id="8" pos="1565">
          <p15:clr>
            <a:srgbClr val="A4A3A4"/>
          </p15:clr>
        </p15:guide>
        <p15:guide id="9" pos="4286">
          <p15:clr>
            <a:srgbClr val="A4A3A4"/>
          </p15:clr>
        </p15:guide>
        <p15:guide id="10" pos="4195">
          <p15:clr>
            <a:srgbClr val="A4A3A4"/>
          </p15:clr>
        </p15:guide>
        <p15:guide id="11" pos="5556">
          <p15:clr>
            <a:srgbClr val="A4A3A4"/>
          </p15:clr>
        </p15:guide>
        <p15:guide id="12" pos="2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A. James" initials="TAJ" lastIdx="5" clrIdx="0">
    <p:extLst>
      <p:ext uri="{19B8F6BF-5375-455C-9EA6-DF929625EA0E}">
        <p15:presenceInfo xmlns:p15="http://schemas.microsoft.com/office/powerpoint/2012/main" userId="S-1-5-21-9904700-311632837-1544898942-2633921" providerId="AD"/>
      </p:ext>
    </p:extLst>
  </p:cmAuthor>
  <p:cmAuthor id="2" name="Jonathan A. Bliss" initials="JAB" lastIdx="4" clrIdx="1">
    <p:extLst>
      <p:ext uri="{19B8F6BF-5375-455C-9EA6-DF929625EA0E}">
        <p15:presenceInfo xmlns:p15="http://schemas.microsoft.com/office/powerpoint/2012/main" userId="S-1-5-21-9904700-311632837-1544898942-2612877" providerId="AD"/>
      </p:ext>
    </p:extLst>
  </p:cmAuthor>
  <p:cmAuthor id="3" name="Sarah  Baker" initials="SB" lastIdx="1" clrIdx="2">
    <p:extLst>
      <p:ext uri="{19B8F6BF-5375-455C-9EA6-DF929625EA0E}">
        <p15:presenceInfo xmlns:p15="http://schemas.microsoft.com/office/powerpoint/2012/main" userId="S-1-5-21-9904700-311632837-1544898942-27154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99"/>
    <a:srgbClr val="0033CC"/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5" autoAdjust="0"/>
    <p:restoredTop sz="94833" autoAdjust="0"/>
  </p:normalViewPr>
  <p:slideViewPr>
    <p:cSldViewPr>
      <p:cViewPr varScale="1">
        <p:scale>
          <a:sx n="85" d="100"/>
          <a:sy n="85" d="100"/>
        </p:scale>
        <p:origin x="1800" y="62"/>
      </p:cViewPr>
      <p:guideLst>
        <p:guide orient="horz" pos="799"/>
        <p:guide orient="horz" pos="2296"/>
        <p:guide orient="horz" pos="2387"/>
        <p:guide orient="horz" pos="3884"/>
        <p:guide pos="2838"/>
        <p:guide pos="2925"/>
        <p:guide pos="1474"/>
        <p:guide pos="1565"/>
        <p:guide pos="4286"/>
        <p:guide pos="4195"/>
        <p:guide pos="5556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049" cy="465758"/>
          </a:xfrm>
          <a:prstGeom prst="rect">
            <a:avLst/>
          </a:prstGeom>
        </p:spPr>
        <p:txBody>
          <a:bodyPr vert="horz" lIns="86004" tIns="43001" rIns="86004" bIns="43001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85" y="0"/>
            <a:ext cx="3038049" cy="465758"/>
          </a:xfrm>
          <a:prstGeom prst="rect">
            <a:avLst/>
          </a:prstGeom>
        </p:spPr>
        <p:txBody>
          <a:bodyPr vert="horz" lIns="86004" tIns="43001" rIns="86004" bIns="43001" rtlCol="0"/>
          <a:lstStyle>
            <a:lvl1pPr algn="r">
              <a:defRPr sz="1100"/>
            </a:lvl1pPr>
          </a:lstStyle>
          <a:p>
            <a:fld id="{7A551CD0-8808-4B75-9C9B-7772379BC6F6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004" tIns="43001" rIns="86004" bIns="4300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8" y="4474444"/>
            <a:ext cx="5608947" cy="3659727"/>
          </a:xfrm>
          <a:prstGeom prst="rect">
            <a:avLst/>
          </a:prstGeom>
        </p:spPr>
        <p:txBody>
          <a:bodyPr vert="horz" lIns="86004" tIns="43001" rIns="86004" bIns="4300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30643"/>
            <a:ext cx="3038049" cy="465758"/>
          </a:xfrm>
          <a:prstGeom prst="rect">
            <a:avLst/>
          </a:prstGeom>
        </p:spPr>
        <p:txBody>
          <a:bodyPr vert="horz" lIns="86004" tIns="43001" rIns="86004" bIns="43001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85" y="8830643"/>
            <a:ext cx="3038049" cy="465758"/>
          </a:xfrm>
          <a:prstGeom prst="rect">
            <a:avLst/>
          </a:prstGeom>
        </p:spPr>
        <p:txBody>
          <a:bodyPr vert="horz" lIns="86004" tIns="43001" rIns="86004" bIns="43001" rtlCol="0" anchor="b"/>
          <a:lstStyle>
            <a:lvl1pPr algn="r">
              <a:defRPr sz="1100"/>
            </a:lvl1pPr>
          </a:lstStyle>
          <a:p>
            <a:fld id="{85A9A5C6-3AC7-41E0-B239-EFDAB62A4C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image" Target="../media/image2.png"/><Relationship Id="rId2" Type="http://schemas.openxmlformats.org/officeDocument/2006/relationships/tags" Target="../tags/tag67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3.emf"/><Relationship Id="rId2" Type="http://schemas.openxmlformats.org/officeDocument/2006/relationships/tags" Target="../tags/tag7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8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238125" cy="6858000"/>
            <a:chOff x="0" y="0"/>
            <a:chExt cx="150" cy="4320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150" cy="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0" y="1440"/>
              <a:ext cx="150" cy="14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0" y="2880"/>
              <a:ext cx="150" cy="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143000" y="647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0" y="0"/>
            <a:ext cx="238125" cy="6858000"/>
            <a:chOff x="0" y="0"/>
            <a:chExt cx="150" cy="4320"/>
          </a:xfrm>
        </p:grpSpPr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150" cy="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440"/>
              <a:ext cx="150" cy="14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2880"/>
              <a:ext cx="150" cy="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143000" y="647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0" y="0"/>
            <a:ext cx="238125" cy="6858000"/>
            <a:chOff x="0" y="0"/>
            <a:chExt cx="150" cy="4320"/>
          </a:xfrm>
        </p:grpSpPr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0" y="0"/>
              <a:ext cx="150" cy="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 userDrawn="1"/>
          </p:nvSpPr>
          <p:spPr bwMode="auto">
            <a:xfrm>
              <a:off x="0" y="1440"/>
              <a:ext cx="150" cy="14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 userDrawn="1"/>
          </p:nvSpPr>
          <p:spPr bwMode="auto">
            <a:xfrm>
              <a:off x="0" y="2880"/>
              <a:ext cx="150" cy="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1143000" y="64770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133600"/>
            <a:ext cx="7772400" cy="1143000"/>
          </a:xfrm>
        </p:spPr>
        <p:txBody>
          <a:bodyPr anchor="t"/>
          <a:lstStyle>
            <a:lvl1pPr>
              <a:defRPr sz="4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7913" y="4473575"/>
            <a:ext cx="6400800" cy="1600200"/>
          </a:xfr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37714-FE25-4268-862D-393D76B344F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4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7D84D-A887-4D57-A5FB-1C16AE51352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7450" y="76200"/>
            <a:ext cx="19621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57340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19A0F-31B3-4B82-8C81-286DB2CC0BD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5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1699622"/>
            <a:ext cx="8746226" cy="2546733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eaVert" wrap="none" lIns="91431" tIns="45716" rIns="91431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0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18" b="1" dirty="0" smtClean="0">
              <a:solidFill>
                <a:srgbClr val="000000"/>
              </a:solidFill>
              <a:latin typeface="Arial" charset="0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-1" y="1743068"/>
            <a:ext cx="8746227" cy="24575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eaVert" wrap="none" lIns="91431" tIns="45716" rIns="91431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91430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18" b="1" dirty="0" smtClean="0">
              <a:solidFill>
                <a:srgbClr val="000000"/>
              </a:solidFill>
              <a:latin typeface="Arial" charset="0"/>
              <a:ea typeface="ＭＳ Ｐゴシック" panose="020B0600070205080204" pitchFamily="34" charset="-128"/>
              <a:cs typeface="Arial" charset="0"/>
            </a:endParaRPr>
          </a:p>
        </p:txBody>
      </p:sp>
      <p:grpSp>
        <p:nvGrpSpPr>
          <p:cNvPr id="7" name="Group 84"/>
          <p:cNvGrpSpPr>
            <a:grpSpLocks/>
          </p:cNvGrpSpPr>
          <p:nvPr userDrawn="1"/>
        </p:nvGrpSpPr>
        <p:grpSpPr bwMode="auto">
          <a:xfrm>
            <a:off x="1561526" y="1805782"/>
            <a:ext cx="155506" cy="2323034"/>
            <a:chOff x="114" y="84"/>
            <a:chExt cx="96" cy="1648"/>
          </a:xfrm>
        </p:grpSpPr>
        <p:sp>
          <p:nvSpPr>
            <p:cNvPr id="8" name="Rectangle 85"/>
            <p:cNvSpPr>
              <a:spLocks noChangeArrowheads="1"/>
            </p:cNvSpPr>
            <p:nvPr/>
          </p:nvSpPr>
          <p:spPr bwMode="auto">
            <a:xfrm>
              <a:off x="120" y="62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120" y="89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Rectangle 87"/>
            <p:cNvSpPr>
              <a:spLocks noChangeArrowheads="1"/>
            </p:cNvSpPr>
            <p:nvPr/>
          </p:nvSpPr>
          <p:spPr bwMode="auto">
            <a:xfrm>
              <a:off x="120" y="69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Rectangle 88"/>
            <p:cNvSpPr>
              <a:spLocks noChangeArrowheads="1"/>
            </p:cNvSpPr>
            <p:nvPr/>
          </p:nvSpPr>
          <p:spPr bwMode="auto">
            <a:xfrm>
              <a:off x="120" y="965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Rectangle 89"/>
            <p:cNvSpPr>
              <a:spLocks noChangeArrowheads="1"/>
            </p:cNvSpPr>
            <p:nvPr/>
          </p:nvSpPr>
          <p:spPr bwMode="auto">
            <a:xfrm>
              <a:off x="120" y="762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3" name="Rectangle 90"/>
            <p:cNvSpPr>
              <a:spLocks noChangeArrowheads="1"/>
            </p:cNvSpPr>
            <p:nvPr/>
          </p:nvSpPr>
          <p:spPr bwMode="auto">
            <a:xfrm>
              <a:off x="120" y="1033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4" name="Rectangle 91"/>
            <p:cNvSpPr>
              <a:spLocks noChangeArrowheads="1"/>
            </p:cNvSpPr>
            <p:nvPr/>
          </p:nvSpPr>
          <p:spPr bwMode="auto">
            <a:xfrm>
              <a:off x="120" y="830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Rectangle 92"/>
            <p:cNvSpPr>
              <a:spLocks noChangeArrowheads="1"/>
            </p:cNvSpPr>
            <p:nvPr/>
          </p:nvSpPr>
          <p:spPr bwMode="auto">
            <a:xfrm>
              <a:off x="120" y="1101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6" name="Rectangle 93"/>
            <p:cNvSpPr>
              <a:spLocks noChangeArrowheads="1"/>
            </p:cNvSpPr>
            <p:nvPr/>
          </p:nvSpPr>
          <p:spPr bwMode="auto">
            <a:xfrm>
              <a:off x="178" y="62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7" name="Rectangle 94"/>
            <p:cNvSpPr>
              <a:spLocks noChangeArrowheads="1"/>
            </p:cNvSpPr>
            <p:nvPr/>
          </p:nvSpPr>
          <p:spPr bwMode="auto">
            <a:xfrm>
              <a:off x="178" y="89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8" name="Rectangle 95"/>
            <p:cNvSpPr>
              <a:spLocks noChangeArrowheads="1"/>
            </p:cNvSpPr>
            <p:nvPr/>
          </p:nvSpPr>
          <p:spPr bwMode="auto">
            <a:xfrm>
              <a:off x="178" y="69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19" name="Rectangle 96"/>
            <p:cNvSpPr>
              <a:spLocks noChangeArrowheads="1"/>
            </p:cNvSpPr>
            <p:nvPr/>
          </p:nvSpPr>
          <p:spPr bwMode="auto">
            <a:xfrm>
              <a:off x="178" y="965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178" y="762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78" y="1033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178" y="830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178" y="1101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123" y="8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Rectangle 102"/>
            <p:cNvSpPr>
              <a:spLocks noChangeArrowheads="1"/>
            </p:cNvSpPr>
            <p:nvPr/>
          </p:nvSpPr>
          <p:spPr bwMode="auto">
            <a:xfrm>
              <a:off x="123" y="35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123" y="151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123" y="422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123" y="219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123" y="490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123" y="28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123" y="558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181" y="8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Rectangle 110"/>
            <p:cNvSpPr>
              <a:spLocks noChangeArrowheads="1"/>
            </p:cNvSpPr>
            <p:nvPr/>
          </p:nvSpPr>
          <p:spPr bwMode="auto">
            <a:xfrm>
              <a:off x="181" y="354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4" name="Rectangle 111"/>
            <p:cNvSpPr>
              <a:spLocks noChangeArrowheads="1"/>
            </p:cNvSpPr>
            <p:nvPr/>
          </p:nvSpPr>
          <p:spPr bwMode="auto">
            <a:xfrm>
              <a:off x="181" y="151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5" name="Rectangle 112"/>
            <p:cNvSpPr>
              <a:spLocks noChangeArrowheads="1"/>
            </p:cNvSpPr>
            <p:nvPr/>
          </p:nvSpPr>
          <p:spPr bwMode="auto">
            <a:xfrm>
              <a:off x="181" y="422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Rectangle 113"/>
            <p:cNvSpPr>
              <a:spLocks noChangeArrowheads="1"/>
            </p:cNvSpPr>
            <p:nvPr/>
          </p:nvSpPr>
          <p:spPr bwMode="auto">
            <a:xfrm>
              <a:off x="181" y="219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7" name="Rectangle 114"/>
            <p:cNvSpPr>
              <a:spLocks noChangeArrowheads="1"/>
            </p:cNvSpPr>
            <p:nvPr/>
          </p:nvSpPr>
          <p:spPr bwMode="auto">
            <a:xfrm>
              <a:off x="181" y="490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8" name="Rectangle 115"/>
            <p:cNvSpPr>
              <a:spLocks noChangeArrowheads="1"/>
            </p:cNvSpPr>
            <p:nvPr/>
          </p:nvSpPr>
          <p:spPr bwMode="auto">
            <a:xfrm>
              <a:off x="181" y="287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181" y="558"/>
              <a:ext cx="29" cy="31"/>
            </a:xfrm>
            <a:prstGeom prst="rect">
              <a:avLst/>
            </a:prstGeom>
            <a:solidFill>
              <a:srgbClr val="FB6E0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234062"/>
                </a:buClr>
                <a:defRPr/>
              </a:pPr>
              <a:endParaRPr lang="en-US" sz="1837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grpSp>
          <p:nvGrpSpPr>
            <p:cNvPr id="40" name="Group 117"/>
            <p:cNvGrpSpPr>
              <a:grpSpLocks/>
            </p:cNvGrpSpPr>
            <p:nvPr/>
          </p:nvGrpSpPr>
          <p:grpSpPr bwMode="auto">
            <a:xfrm>
              <a:off x="114" y="1158"/>
              <a:ext cx="90" cy="574"/>
              <a:chOff x="216" y="180"/>
              <a:chExt cx="90" cy="574"/>
            </a:xfrm>
          </p:grpSpPr>
          <p:sp>
            <p:nvSpPr>
              <p:cNvPr id="41" name="Rectangle 118"/>
              <p:cNvSpPr>
                <a:spLocks noChangeArrowheads="1"/>
              </p:cNvSpPr>
              <p:nvPr/>
            </p:nvSpPr>
            <p:spPr bwMode="auto">
              <a:xfrm>
                <a:off x="216" y="723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2" name="Rectangle 119"/>
              <p:cNvSpPr>
                <a:spLocks noChangeArrowheads="1"/>
              </p:cNvSpPr>
              <p:nvPr/>
            </p:nvSpPr>
            <p:spPr bwMode="auto">
              <a:xfrm>
                <a:off x="274" y="723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3" name="Rectangle 120"/>
              <p:cNvSpPr>
                <a:spLocks noChangeArrowheads="1"/>
              </p:cNvSpPr>
              <p:nvPr/>
            </p:nvSpPr>
            <p:spPr bwMode="auto">
              <a:xfrm>
                <a:off x="219" y="180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4" name="Rectangle 121"/>
              <p:cNvSpPr>
                <a:spLocks noChangeArrowheads="1"/>
              </p:cNvSpPr>
              <p:nvPr/>
            </p:nvSpPr>
            <p:spPr bwMode="auto">
              <a:xfrm>
                <a:off x="219" y="450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5" name="Rectangle 122"/>
              <p:cNvSpPr>
                <a:spLocks noChangeArrowheads="1"/>
              </p:cNvSpPr>
              <p:nvPr/>
            </p:nvSpPr>
            <p:spPr bwMode="auto">
              <a:xfrm>
                <a:off x="219" y="247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6" name="Rectangle 123"/>
              <p:cNvSpPr>
                <a:spLocks noChangeArrowheads="1"/>
              </p:cNvSpPr>
              <p:nvPr/>
            </p:nvSpPr>
            <p:spPr bwMode="auto">
              <a:xfrm>
                <a:off x="219" y="518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7" name="Rectangle 124"/>
              <p:cNvSpPr>
                <a:spLocks noChangeArrowheads="1"/>
              </p:cNvSpPr>
              <p:nvPr/>
            </p:nvSpPr>
            <p:spPr bwMode="auto">
              <a:xfrm>
                <a:off x="219" y="315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8" name="Rectangle 125"/>
              <p:cNvSpPr>
                <a:spLocks noChangeArrowheads="1"/>
              </p:cNvSpPr>
              <p:nvPr/>
            </p:nvSpPr>
            <p:spPr bwMode="auto">
              <a:xfrm>
                <a:off x="219" y="586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9" name="Rectangle 126"/>
              <p:cNvSpPr>
                <a:spLocks noChangeArrowheads="1"/>
              </p:cNvSpPr>
              <p:nvPr/>
            </p:nvSpPr>
            <p:spPr bwMode="auto">
              <a:xfrm>
                <a:off x="219" y="383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0" name="Rectangle 127"/>
              <p:cNvSpPr>
                <a:spLocks noChangeArrowheads="1"/>
              </p:cNvSpPr>
              <p:nvPr/>
            </p:nvSpPr>
            <p:spPr bwMode="auto">
              <a:xfrm>
                <a:off x="219" y="654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1" name="Rectangle 128"/>
              <p:cNvSpPr>
                <a:spLocks noChangeArrowheads="1"/>
              </p:cNvSpPr>
              <p:nvPr/>
            </p:nvSpPr>
            <p:spPr bwMode="auto">
              <a:xfrm>
                <a:off x="277" y="180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2" name="Rectangle 129"/>
              <p:cNvSpPr>
                <a:spLocks noChangeArrowheads="1"/>
              </p:cNvSpPr>
              <p:nvPr/>
            </p:nvSpPr>
            <p:spPr bwMode="auto">
              <a:xfrm>
                <a:off x="277" y="450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Rectangle 130"/>
              <p:cNvSpPr>
                <a:spLocks noChangeArrowheads="1"/>
              </p:cNvSpPr>
              <p:nvPr/>
            </p:nvSpPr>
            <p:spPr bwMode="auto">
              <a:xfrm>
                <a:off x="277" y="247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4" name="Rectangle 131"/>
              <p:cNvSpPr>
                <a:spLocks noChangeArrowheads="1"/>
              </p:cNvSpPr>
              <p:nvPr/>
            </p:nvSpPr>
            <p:spPr bwMode="auto">
              <a:xfrm>
                <a:off x="277" y="518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5" name="Rectangle 132"/>
              <p:cNvSpPr>
                <a:spLocks noChangeArrowheads="1"/>
              </p:cNvSpPr>
              <p:nvPr/>
            </p:nvSpPr>
            <p:spPr bwMode="auto">
              <a:xfrm>
                <a:off x="277" y="315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6" name="Rectangle 133"/>
              <p:cNvSpPr>
                <a:spLocks noChangeArrowheads="1"/>
              </p:cNvSpPr>
              <p:nvPr/>
            </p:nvSpPr>
            <p:spPr bwMode="auto">
              <a:xfrm>
                <a:off x="277" y="586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7" name="Rectangle 134"/>
              <p:cNvSpPr>
                <a:spLocks noChangeArrowheads="1"/>
              </p:cNvSpPr>
              <p:nvPr/>
            </p:nvSpPr>
            <p:spPr bwMode="auto">
              <a:xfrm>
                <a:off x="277" y="383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" name="Rectangle 135"/>
              <p:cNvSpPr>
                <a:spLocks noChangeArrowheads="1"/>
              </p:cNvSpPr>
              <p:nvPr/>
            </p:nvSpPr>
            <p:spPr bwMode="auto">
              <a:xfrm>
                <a:off x="277" y="654"/>
                <a:ext cx="29" cy="31"/>
              </a:xfrm>
              <a:prstGeom prst="rect">
                <a:avLst/>
              </a:prstGeom>
              <a:solidFill>
                <a:srgbClr val="FB6E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234062"/>
                  </a:buClr>
                  <a:defRPr/>
                </a:pPr>
                <a:endParaRPr lang="en-US" sz="1837" dirty="0">
                  <a:solidFill>
                    <a:srgbClr val="000000"/>
                  </a:solidFill>
                  <a:ea typeface="ＭＳ Ｐゴシック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92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LINE"/>
          <p:cNvSpPr>
            <a:spLocks noChangeShapeType="1"/>
          </p:cNvSpPr>
          <p:nvPr>
            <p:custDataLst>
              <p:tags r:id="rId1"/>
            </p:custDataLst>
          </p:nvPr>
        </p:nvSpPr>
        <p:spPr bwMode="black">
          <a:xfrm>
            <a:off x="381000" y="2550103"/>
            <a:ext cx="835169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984071" name="DIVIDER NUMBER"/>
          <p:cNvSpPr>
            <a:spLocks noGrp="1" noChangeArrowheads="1"/>
          </p:cNvSpPr>
          <p:nvPr>
            <p:ph type="ctrTitle"/>
          </p:nvPr>
        </p:nvSpPr>
        <p:spPr>
          <a:xfrm>
            <a:off x="389659" y="962603"/>
            <a:ext cx="8351694" cy="1470602"/>
          </a:xfrm>
          <a:extLst/>
        </p:spPr>
        <p:txBody>
          <a:bodyPr tIns="45712" bIns="45712"/>
          <a:lstStyle>
            <a:lvl1pPr>
              <a:lnSpc>
                <a:spcPct val="115000"/>
              </a:lnSpc>
              <a:defRPr sz="1455">
                <a:solidFill>
                  <a:srgbClr val="E60000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number</a:t>
            </a:r>
          </a:p>
        </p:txBody>
      </p:sp>
      <p:sp>
        <p:nvSpPr>
          <p:cNvPr id="984072" name="DIVIDER TITLE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89659" y="2667000"/>
            <a:ext cx="8351694" cy="1754909"/>
          </a:xfrm>
        </p:spPr>
        <p:txBody>
          <a:bodyPr tIns="45712" bIns="45712"/>
          <a:lstStyle>
            <a:lvl1pPr>
              <a:spcBef>
                <a:spcPct val="0"/>
              </a:spcBef>
              <a:buSzTx/>
              <a:defRPr sz="2182"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title</a:t>
            </a:r>
          </a:p>
        </p:txBody>
      </p:sp>
    </p:spTree>
    <p:extLst>
      <p:ext uri="{BB962C8B-B14F-4D97-AF65-F5344CB8AC3E}">
        <p14:creationId xmlns:p14="http://schemas.microsoft.com/office/powerpoint/2010/main" val="3592453410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0614"/>
            <a:ext cx="8351694" cy="8558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F50A4-DBFC-4E60-B5EE-C3FED21F8BD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37730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7478"/>
            <a:ext cx="7771534" cy="1360921"/>
          </a:xfrm>
        </p:spPr>
        <p:txBody>
          <a:bodyPr anchor="t"/>
          <a:lstStyle>
            <a:lvl1pPr algn="l">
              <a:defRPr sz="363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68"/>
            <a:ext cx="7771534" cy="1500909"/>
          </a:xfrm>
        </p:spPr>
        <p:txBody>
          <a:bodyPr anchor="b"/>
          <a:lstStyle>
            <a:lvl1pPr marL="0" indent="0">
              <a:buNone/>
              <a:defRPr sz="1818"/>
            </a:lvl1pPr>
            <a:lvl2pPr marL="415641" indent="0">
              <a:buNone/>
              <a:defRPr sz="1636"/>
            </a:lvl2pPr>
            <a:lvl3pPr marL="831281" indent="0">
              <a:buNone/>
              <a:defRPr sz="1455"/>
            </a:lvl3pPr>
            <a:lvl4pPr marL="1246922" indent="0">
              <a:buNone/>
              <a:defRPr sz="1273"/>
            </a:lvl4pPr>
            <a:lvl5pPr marL="1662562" indent="0">
              <a:buNone/>
              <a:defRPr sz="1273"/>
            </a:lvl5pPr>
            <a:lvl6pPr marL="2078203" indent="0">
              <a:buNone/>
              <a:defRPr sz="1273"/>
            </a:lvl6pPr>
            <a:lvl7pPr marL="2493843" indent="0">
              <a:buNone/>
              <a:defRPr sz="1273"/>
            </a:lvl7pPr>
            <a:lvl8pPr marL="2909484" indent="0">
              <a:buNone/>
              <a:defRPr sz="1273"/>
            </a:lvl8pPr>
            <a:lvl9pPr marL="3325124" indent="0">
              <a:buNone/>
              <a:defRPr sz="1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89FF-8D2D-436D-A91C-145F47BA18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76670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8330"/>
            <a:ext cx="3378489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035" y="1528330"/>
            <a:ext cx="3379932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CDEA-4BF2-45EE-AB57-2864FD3800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1828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205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546"/>
            <a:ext cx="4039465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876"/>
            <a:ext cx="4039465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546"/>
            <a:ext cx="4040909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876"/>
            <a:ext cx="4040909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133DA-BABA-46D6-92A1-21D9A70F45E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91245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E7445-D4E1-4018-9404-E2EF6ADEB89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00632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6085-8F58-451B-8404-854A5F1F57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0272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defRPr i="1"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D9DE-8A22-44CE-BE54-AE1AA8C01A8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3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762"/>
            <a:ext cx="3007591" cy="116176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762"/>
            <a:ext cx="5111750" cy="5853545"/>
          </a:xfrm>
        </p:spPr>
        <p:txBody>
          <a:bodyPr/>
          <a:lstStyle>
            <a:lvl1pPr>
              <a:defRPr sz="2909"/>
            </a:lvl1pPr>
            <a:lvl2pPr>
              <a:defRPr sz="2545"/>
            </a:lvl2pPr>
            <a:lvl3pPr>
              <a:defRPr sz="2182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523"/>
            <a:ext cx="3007591" cy="469178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4EE4B-34F0-4D79-ABBF-D804491EABD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99131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023"/>
            <a:ext cx="5486977" cy="56717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353"/>
            <a:ext cx="5486977" cy="4114511"/>
          </a:xfrm>
        </p:spPr>
        <p:txBody>
          <a:bodyPr/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194"/>
            <a:ext cx="5486977" cy="80529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F4B7C-2FF3-42A2-8AD9-D0E293285F4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14073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DF9DC-D39D-4499-AF74-20E624763E0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02741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853" y="0"/>
            <a:ext cx="2086841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26307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C87-1F9B-4938-A26B-BDF60BBB8232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55805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LINE"/>
          <p:cNvSpPr>
            <a:spLocks noChangeShapeType="1"/>
          </p:cNvSpPr>
          <p:nvPr>
            <p:custDataLst>
              <p:tags r:id="rId1"/>
            </p:custDataLst>
          </p:nvPr>
        </p:nvSpPr>
        <p:spPr bwMode="black">
          <a:xfrm>
            <a:off x="381000" y="2550103"/>
            <a:ext cx="835169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984071" name="DIVIDER NUMBER"/>
          <p:cNvSpPr>
            <a:spLocks noGrp="1" noChangeArrowheads="1"/>
          </p:cNvSpPr>
          <p:nvPr>
            <p:ph type="ctrTitle"/>
          </p:nvPr>
        </p:nvSpPr>
        <p:spPr>
          <a:xfrm>
            <a:off x="389659" y="962603"/>
            <a:ext cx="8351694" cy="1470602"/>
          </a:xfrm>
          <a:extLst/>
        </p:spPr>
        <p:txBody>
          <a:bodyPr tIns="45712" bIns="45712"/>
          <a:lstStyle>
            <a:lvl1pPr>
              <a:lnSpc>
                <a:spcPct val="115000"/>
              </a:lnSpc>
              <a:defRPr sz="1455">
                <a:solidFill>
                  <a:srgbClr val="E60000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number</a:t>
            </a:r>
          </a:p>
        </p:txBody>
      </p:sp>
      <p:sp>
        <p:nvSpPr>
          <p:cNvPr id="984072" name="DIVIDER TITLE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89659" y="2667000"/>
            <a:ext cx="8351694" cy="1754909"/>
          </a:xfrm>
        </p:spPr>
        <p:txBody>
          <a:bodyPr tIns="45712" bIns="45712"/>
          <a:lstStyle>
            <a:lvl1pPr>
              <a:spcBef>
                <a:spcPct val="0"/>
              </a:spcBef>
              <a:buSzTx/>
              <a:defRPr sz="2182"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title</a:t>
            </a:r>
          </a:p>
        </p:txBody>
      </p:sp>
    </p:spTree>
    <p:extLst>
      <p:ext uri="{BB962C8B-B14F-4D97-AF65-F5344CB8AC3E}">
        <p14:creationId xmlns:p14="http://schemas.microsoft.com/office/powerpoint/2010/main" val="1507979024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0614"/>
            <a:ext cx="8351694" cy="8558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4E22A-7A5A-4550-90D9-1EF146DD699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44645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7478"/>
            <a:ext cx="7771534" cy="1360921"/>
          </a:xfrm>
        </p:spPr>
        <p:txBody>
          <a:bodyPr anchor="t"/>
          <a:lstStyle>
            <a:lvl1pPr algn="l">
              <a:defRPr sz="363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68"/>
            <a:ext cx="7771534" cy="1500909"/>
          </a:xfrm>
        </p:spPr>
        <p:txBody>
          <a:bodyPr anchor="b"/>
          <a:lstStyle>
            <a:lvl1pPr marL="0" indent="0">
              <a:buNone/>
              <a:defRPr sz="1818"/>
            </a:lvl1pPr>
            <a:lvl2pPr marL="415641" indent="0">
              <a:buNone/>
              <a:defRPr sz="1636"/>
            </a:lvl2pPr>
            <a:lvl3pPr marL="831281" indent="0">
              <a:buNone/>
              <a:defRPr sz="1455"/>
            </a:lvl3pPr>
            <a:lvl4pPr marL="1246922" indent="0">
              <a:buNone/>
              <a:defRPr sz="1273"/>
            </a:lvl4pPr>
            <a:lvl5pPr marL="1662562" indent="0">
              <a:buNone/>
              <a:defRPr sz="1273"/>
            </a:lvl5pPr>
            <a:lvl6pPr marL="2078203" indent="0">
              <a:buNone/>
              <a:defRPr sz="1273"/>
            </a:lvl6pPr>
            <a:lvl7pPr marL="2493843" indent="0">
              <a:buNone/>
              <a:defRPr sz="1273"/>
            </a:lvl7pPr>
            <a:lvl8pPr marL="2909484" indent="0">
              <a:buNone/>
              <a:defRPr sz="1273"/>
            </a:lvl8pPr>
            <a:lvl9pPr marL="3325124" indent="0">
              <a:buNone/>
              <a:defRPr sz="1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93B54-126E-4C7D-82C0-37C0BF7ABEA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36776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8330"/>
            <a:ext cx="3378489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035" y="1528330"/>
            <a:ext cx="3379932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2932-4FA5-4E4C-9607-49F4AA0A777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49948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205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546"/>
            <a:ext cx="4039465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876"/>
            <a:ext cx="4039465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546"/>
            <a:ext cx="4040909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876"/>
            <a:ext cx="4040909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9DD40-226B-43FD-B370-9910D644500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29951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ACFC-5240-42F8-83BB-FCE771F5058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4579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D6036-C7ED-4668-BBDD-1F7BACBD1D7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16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7CF6F-6646-4F6E-A345-53388D237D7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05220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762"/>
            <a:ext cx="3007591" cy="116176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762"/>
            <a:ext cx="5111750" cy="5853545"/>
          </a:xfrm>
        </p:spPr>
        <p:txBody>
          <a:bodyPr/>
          <a:lstStyle>
            <a:lvl1pPr>
              <a:defRPr sz="2909"/>
            </a:lvl1pPr>
            <a:lvl2pPr>
              <a:defRPr sz="2545"/>
            </a:lvl2pPr>
            <a:lvl3pPr>
              <a:defRPr sz="2182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523"/>
            <a:ext cx="3007591" cy="469178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787B6-8CD2-4ABE-82AC-1C2E2DE545E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5915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023"/>
            <a:ext cx="5486977" cy="56717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353"/>
            <a:ext cx="5486977" cy="4114511"/>
          </a:xfrm>
        </p:spPr>
        <p:txBody>
          <a:bodyPr/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194"/>
            <a:ext cx="5486977" cy="80529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219DD-FE86-4596-9247-8EF15C90261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7113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5C700-BA3D-44F7-A981-1B44C7B9505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15904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853" y="0"/>
            <a:ext cx="2086841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26307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4C188-B42A-494E-A5F5-28C040F6529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56242"/>
      </p:ext>
    </p:extLst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LINE"/>
          <p:cNvSpPr>
            <a:spLocks noChangeShapeType="1"/>
          </p:cNvSpPr>
          <p:nvPr>
            <p:custDataLst>
              <p:tags r:id="rId1"/>
            </p:custDataLst>
          </p:nvPr>
        </p:nvSpPr>
        <p:spPr bwMode="black">
          <a:xfrm>
            <a:off x="381000" y="2550103"/>
            <a:ext cx="835169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984071" name="DIVIDER NUMBER"/>
          <p:cNvSpPr>
            <a:spLocks noGrp="1" noChangeArrowheads="1"/>
          </p:cNvSpPr>
          <p:nvPr>
            <p:ph type="ctrTitle"/>
          </p:nvPr>
        </p:nvSpPr>
        <p:spPr>
          <a:xfrm>
            <a:off x="389659" y="962603"/>
            <a:ext cx="8351694" cy="1470602"/>
          </a:xfrm>
          <a:extLst/>
        </p:spPr>
        <p:txBody>
          <a:bodyPr tIns="45712" bIns="45712"/>
          <a:lstStyle>
            <a:lvl1pPr>
              <a:lnSpc>
                <a:spcPct val="115000"/>
              </a:lnSpc>
              <a:defRPr sz="1455">
                <a:solidFill>
                  <a:srgbClr val="E60000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number</a:t>
            </a:r>
          </a:p>
        </p:txBody>
      </p:sp>
      <p:sp>
        <p:nvSpPr>
          <p:cNvPr id="984072" name="DIVIDER TITLE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389659" y="2667000"/>
            <a:ext cx="8351694" cy="1754909"/>
          </a:xfrm>
        </p:spPr>
        <p:txBody>
          <a:bodyPr tIns="45712" bIns="45712"/>
          <a:lstStyle>
            <a:lvl1pPr>
              <a:spcBef>
                <a:spcPct val="0"/>
              </a:spcBef>
              <a:buSzTx/>
              <a:defRPr sz="2182">
                <a:latin typeface="UBSHeadline" pitchFamily="18" charset="0"/>
              </a:defRPr>
            </a:lvl1pPr>
          </a:lstStyle>
          <a:p>
            <a:pPr lvl="0"/>
            <a:r>
              <a:rPr lang="en-US" altLang="zh-TW" noProof="0" smtClean="0"/>
              <a:t>Click to edit Section / Appendix title</a:t>
            </a:r>
          </a:p>
        </p:txBody>
      </p:sp>
    </p:spTree>
    <p:extLst>
      <p:ext uri="{BB962C8B-B14F-4D97-AF65-F5344CB8AC3E}">
        <p14:creationId xmlns:p14="http://schemas.microsoft.com/office/powerpoint/2010/main" val="4195681974"/>
      </p:ext>
    </p:extLst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0614"/>
            <a:ext cx="8351694" cy="8558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1747B68-D0DC-456C-8791-4D238467543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07793"/>
      </p:ext>
    </p:extLst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7478"/>
            <a:ext cx="7771534" cy="1360921"/>
          </a:xfrm>
        </p:spPr>
        <p:txBody>
          <a:bodyPr anchor="t"/>
          <a:lstStyle>
            <a:lvl1pPr algn="l">
              <a:defRPr sz="363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68"/>
            <a:ext cx="7771534" cy="1500909"/>
          </a:xfrm>
        </p:spPr>
        <p:txBody>
          <a:bodyPr anchor="b"/>
          <a:lstStyle>
            <a:lvl1pPr marL="0" indent="0">
              <a:buNone/>
              <a:defRPr sz="1818"/>
            </a:lvl1pPr>
            <a:lvl2pPr marL="415641" indent="0">
              <a:buNone/>
              <a:defRPr sz="1636"/>
            </a:lvl2pPr>
            <a:lvl3pPr marL="831281" indent="0">
              <a:buNone/>
              <a:defRPr sz="1455"/>
            </a:lvl3pPr>
            <a:lvl4pPr marL="1246922" indent="0">
              <a:buNone/>
              <a:defRPr sz="1273"/>
            </a:lvl4pPr>
            <a:lvl5pPr marL="1662562" indent="0">
              <a:buNone/>
              <a:defRPr sz="1273"/>
            </a:lvl5pPr>
            <a:lvl6pPr marL="2078203" indent="0">
              <a:buNone/>
              <a:defRPr sz="1273"/>
            </a:lvl6pPr>
            <a:lvl7pPr marL="2493843" indent="0">
              <a:buNone/>
              <a:defRPr sz="1273"/>
            </a:lvl7pPr>
            <a:lvl8pPr marL="2909484" indent="0">
              <a:buNone/>
              <a:defRPr sz="1273"/>
            </a:lvl8pPr>
            <a:lvl9pPr marL="3325124" indent="0">
              <a:buNone/>
              <a:defRPr sz="127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443B10F-4E4C-403D-AE20-76080A86642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96430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8330"/>
            <a:ext cx="3378489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035" y="1528330"/>
            <a:ext cx="3379932" cy="4504170"/>
          </a:xfrm>
        </p:spPr>
        <p:txBody>
          <a:bodyPr/>
          <a:lstStyle>
            <a:lvl1pPr>
              <a:defRPr sz="2545"/>
            </a:lvl1pPr>
            <a:lvl2pPr>
              <a:defRPr sz="2182"/>
            </a:lvl2pPr>
            <a:lvl3pPr>
              <a:defRPr sz="1818"/>
            </a:lvl3pPr>
            <a:lvl4pPr>
              <a:defRPr sz="1636"/>
            </a:lvl4pPr>
            <a:lvl5pPr>
              <a:defRPr sz="1636"/>
            </a:lvl5pPr>
            <a:lvl6pPr>
              <a:defRPr sz="1636"/>
            </a:lvl6pPr>
            <a:lvl7pPr>
              <a:defRPr sz="1636"/>
            </a:lvl7pPr>
            <a:lvl8pPr>
              <a:defRPr sz="1636"/>
            </a:lvl8pPr>
            <a:lvl9pPr>
              <a:defRPr sz="16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B0707C2-D344-4C24-82D5-1578300D1972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75843"/>
      </p:ext>
    </p:extLst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205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546"/>
            <a:ext cx="4039465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876"/>
            <a:ext cx="4039465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546"/>
            <a:ext cx="4040909" cy="639330"/>
          </a:xfrm>
        </p:spPr>
        <p:txBody>
          <a:bodyPr anchor="b"/>
          <a:lstStyle>
            <a:lvl1pPr marL="0" indent="0">
              <a:buNone/>
              <a:defRPr sz="2182" b="1"/>
            </a:lvl1pPr>
            <a:lvl2pPr marL="415641" indent="0">
              <a:buNone/>
              <a:defRPr sz="1818" b="1"/>
            </a:lvl2pPr>
            <a:lvl3pPr marL="831281" indent="0">
              <a:buNone/>
              <a:defRPr sz="1636" b="1"/>
            </a:lvl3pPr>
            <a:lvl4pPr marL="1246922" indent="0">
              <a:buNone/>
              <a:defRPr sz="1455" b="1"/>
            </a:lvl4pPr>
            <a:lvl5pPr marL="1662562" indent="0">
              <a:buNone/>
              <a:defRPr sz="1455" b="1"/>
            </a:lvl5pPr>
            <a:lvl6pPr marL="2078203" indent="0">
              <a:buNone/>
              <a:defRPr sz="1455" b="1"/>
            </a:lvl6pPr>
            <a:lvl7pPr marL="2493843" indent="0">
              <a:buNone/>
              <a:defRPr sz="1455" b="1"/>
            </a:lvl7pPr>
            <a:lvl8pPr marL="2909484" indent="0">
              <a:buNone/>
              <a:defRPr sz="1455" b="1"/>
            </a:lvl8pPr>
            <a:lvl9pPr marL="3325124" indent="0">
              <a:buNone/>
              <a:defRPr sz="145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876"/>
            <a:ext cx="4040909" cy="3951432"/>
          </a:xfrm>
        </p:spPr>
        <p:txBody>
          <a:bodyPr/>
          <a:lstStyle>
            <a:lvl1pPr>
              <a:defRPr sz="2182"/>
            </a:lvl1pPr>
            <a:lvl2pPr>
              <a:defRPr sz="1818"/>
            </a:lvl2pPr>
            <a:lvl3pPr>
              <a:defRPr sz="163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963719-C6B0-4519-9E5F-30FCFC8CC42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66899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5872-2315-4570-B9DB-BD6F2B9D732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1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7EA17E-F03E-4E54-AB22-B2A8AAFB55D4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90234"/>
      </p:ext>
    </p:extLst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5C0FBC-8A86-46DC-96AC-92297C08BF7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18120"/>
      </p:ext>
    </p:extLst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762"/>
            <a:ext cx="3007591" cy="116176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762"/>
            <a:ext cx="5111750" cy="5853545"/>
          </a:xfrm>
        </p:spPr>
        <p:txBody>
          <a:bodyPr/>
          <a:lstStyle>
            <a:lvl1pPr>
              <a:defRPr sz="2909"/>
            </a:lvl1pPr>
            <a:lvl2pPr>
              <a:defRPr sz="2545"/>
            </a:lvl2pPr>
            <a:lvl3pPr>
              <a:defRPr sz="2182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523"/>
            <a:ext cx="3007591" cy="469178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0F88DF-6CB0-4BFB-8B39-EC1363F9EB7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64795"/>
      </p:ext>
    </p:extLst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023"/>
            <a:ext cx="5486977" cy="567171"/>
          </a:xfrm>
        </p:spPr>
        <p:txBody>
          <a:bodyPr/>
          <a:lstStyle>
            <a:lvl1pPr algn="l">
              <a:defRPr sz="181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353"/>
            <a:ext cx="5486977" cy="4114511"/>
          </a:xfrm>
        </p:spPr>
        <p:txBody>
          <a:bodyPr/>
          <a:lstStyle>
            <a:lvl1pPr marL="0" indent="0">
              <a:buNone/>
              <a:defRPr sz="2909"/>
            </a:lvl1pPr>
            <a:lvl2pPr marL="415641" indent="0">
              <a:buNone/>
              <a:defRPr sz="2545"/>
            </a:lvl2pPr>
            <a:lvl3pPr marL="831281" indent="0">
              <a:buNone/>
              <a:defRPr sz="2182"/>
            </a:lvl3pPr>
            <a:lvl4pPr marL="1246922" indent="0">
              <a:buNone/>
              <a:defRPr sz="1818"/>
            </a:lvl4pPr>
            <a:lvl5pPr marL="1662562" indent="0">
              <a:buNone/>
              <a:defRPr sz="1818"/>
            </a:lvl5pPr>
            <a:lvl6pPr marL="2078203" indent="0">
              <a:buNone/>
              <a:defRPr sz="1818"/>
            </a:lvl6pPr>
            <a:lvl7pPr marL="2493843" indent="0">
              <a:buNone/>
              <a:defRPr sz="1818"/>
            </a:lvl7pPr>
            <a:lvl8pPr marL="2909484" indent="0">
              <a:buNone/>
              <a:defRPr sz="1818"/>
            </a:lvl8pPr>
            <a:lvl9pPr marL="3325124" indent="0">
              <a:buNone/>
              <a:defRPr sz="1818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194"/>
            <a:ext cx="5486977" cy="805295"/>
          </a:xfrm>
        </p:spPr>
        <p:txBody>
          <a:bodyPr/>
          <a:lstStyle>
            <a:lvl1pPr marL="0" indent="0">
              <a:buNone/>
              <a:defRPr sz="1273"/>
            </a:lvl1pPr>
            <a:lvl2pPr marL="415641" indent="0">
              <a:buNone/>
              <a:defRPr sz="1091"/>
            </a:lvl2pPr>
            <a:lvl3pPr marL="831281" indent="0">
              <a:buNone/>
              <a:defRPr sz="909"/>
            </a:lvl3pPr>
            <a:lvl4pPr marL="1246922" indent="0">
              <a:buNone/>
              <a:defRPr sz="818"/>
            </a:lvl4pPr>
            <a:lvl5pPr marL="1662562" indent="0">
              <a:buNone/>
              <a:defRPr sz="818"/>
            </a:lvl5pPr>
            <a:lvl6pPr marL="2078203" indent="0">
              <a:buNone/>
              <a:defRPr sz="818"/>
            </a:lvl6pPr>
            <a:lvl7pPr marL="2493843" indent="0">
              <a:buNone/>
              <a:defRPr sz="818"/>
            </a:lvl7pPr>
            <a:lvl8pPr marL="2909484" indent="0">
              <a:buNone/>
              <a:defRPr sz="818"/>
            </a:lvl8pPr>
            <a:lvl9pPr marL="3325124" indent="0">
              <a:buNone/>
              <a:defRPr sz="8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A5FE14B-8D5F-4547-A6D3-D3CA9F697F7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84617"/>
      </p:ext>
    </p:extLst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0909FB-8CE6-47CB-B279-B299A2265CF4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71901"/>
      </p:ext>
    </p:extLst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853" y="0"/>
            <a:ext cx="2086841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26307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82964A-0AF5-4CCD-A59C-7171CC670687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08171"/>
      </p:ext>
    </p:extLst>
  </p:cSld>
  <p:clrMapOvr>
    <a:masterClrMapping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" name="think-cell Slide" r:id="rId15" imgW="360" imgH="360" progId="TCLayout.ActiveDocument.1">
                  <p:embed/>
                </p:oleObj>
              </mc:Choice>
              <mc:Fallback>
                <p:oleObj name="think-cell Slide" r:id="rId1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328001"/>
            <a:ext cx="11301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6736"/>
            <a:ext cx="340477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Last Modified 5/21/2014 2:28 PM Eastern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647092"/>
            <a:ext cx="296715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Printed 5/20/2014 6:04 PM Eastern Standard Time</a:t>
            </a:r>
          </a:p>
        </p:txBody>
      </p:sp>
      <p:grpSp>
        <p:nvGrpSpPr>
          <p:cNvPr id="8" name="McK Title Elements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524000" y="5030927"/>
            <a:ext cx="5036084" cy="494022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Verdana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Verdana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7"/>
            </p:custDataLst>
          </p:nvPr>
        </p:nvSpPr>
        <p:spPr bwMode="auto">
          <a:xfrm>
            <a:off x="1524000" y="2286000"/>
            <a:ext cx="7239000" cy="492443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3200" b="1" baseline="0">
                <a:solidFill>
                  <a:schemeClr val="tx2"/>
                </a:solidFill>
                <a:latin typeface="+mj-lt"/>
                <a:ea typeface="Verdana"/>
                <a:cs typeface="Verdan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8"/>
            </p:custDataLst>
          </p:nvPr>
        </p:nvSpPr>
        <p:spPr bwMode="auto">
          <a:xfrm>
            <a:off x="1524000" y="3766186"/>
            <a:ext cx="7239000" cy="276999"/>
          </a:xfrm>
        </p:spPr>
        <p:txBody>
          <a:bodyPr>
            <a:spAutoFit/>
          </a:bodyPr>
          <a:lstStyle>
            <a:lvl1pPr>
              <a:defRPr sz="1800" baseline="0">
                <a:latin typeface="+mj-lt"/>
                <a:ea typeface="Verdana"/>
                <a:cs typeface="Verdan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grpSp>
        <p:nvGrpSpPr>
          <p:cNvPr id="15" name="Group 14"/>
          <p:cNvGrpSpPr/>
          <p:nvPr userDrawn="1">
            <p:custDataLst>
              <p:tags r:id="rId9"/>
            </p:custDataLst>
          </p:nvPr>
        </p:nvGrpSpPr>
        <p:grpSpPr>
          <a:xfrm>
            <a:off x="7619082" y="226365"/>
            <a:ext cx="1524000" cy="723900"/>
            <a:chOff x="7619082" y="226365"/>
            <a:chExt cx="1524000" cy="723900"/>
          </a:xfrm>
        </p:grpSpPr>
        <p:pic>
          <p:nvPicPr>
            <p:cNvPr id="12" name="Picture 22" descr="PNCUlogo"/>
            <p:cNvPicPr>
              <a:picLocks noChangeAspect="1" noChangeArrowheads="1"/>
            </p:cNvPicPr>
            <p:nvPr userDrawn="1"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9"/>
            <a:stretch/>
          </p:blipFill>
          <p:spPr bwMode="ltGray">
            <a:xfrm>
              <a:off x="7619082" y="226365"/>
              <a:ext cx="15240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 userDrawn="1"/>
          </p:nvSpPr>
          <p:spPr bwMode="ltGray">
            <a:xfrm>
              <a:off x="8152482" y="645465"/>
              <a:ext cx="9906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/>
          <p:cNvGrpSpPr/>
          <p:nvPr userDrawn="1">
            <p:custDataLst>
              <p:tags r:id="rId10"/>
            </p:custDataLst>
          </p:nvPr>
        </p:nvGrpSpPr>
        <p:grpSpPr bwMode="ltGray">
          <a:xfrm>
            <a:off x="304800" y="6248400"/>
            <a:ext cx="1295400" cy="609600"/>
            <a:chOff x="304800" y="6248400"/>
            <a:chExt cx="1295400" cy="609600"/>
          </a:xfrm>
        </p:grpSpPr>
        <p:pic>
          <p:nvPicPr>
            <p:cNvPr id="13" name="Picture 23" descr="PNCUlogo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304800" y="6248400"/>
              <a:ext cx="1295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/>
            <p:cNvSpPr/>
            <p:nvPr userDrawn="1"/>
          </p:nvSpPr>
          <p:spPr bwMode="ltGray">
            <a:xfrm>
              <a:off x="733422" y="6610348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doc id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824478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4" name="Line 19"/>
          <p:cNvSpPr>
            <a:spLocks noChangeShapeType="1"/>
          </p:cNvSpPr>
          <p:nvPr userDrawn="1">
            <p:custDataLst>
              <p:tags r:id="rId12"/>
            </p:custDataLst>
          </p:nvPr>
        </p:nvSpPr>
        <p:spPr bwMode="auto">
          <a:xfrm>
            <a:off x="1524000" y="6477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sym typeface="Verdana"/>
            </a:endParaRPr>
          </a:p>
        </p:txBody>
      </p:sp>
      <p:grpSp>
        <p:nvGrpSpPr>
          <p:cNvPr id="29" name="Group 17"/>
          <p:cNvGrpSpPr>
            <a:grpSpLocks/>
          </p:cNvGrpSpPr>
          <p:nvPr userDrawn="1">
            <p:custDataLst>
              <p:tags r:id="rId13"/>
            </p:custDataLst>
          </p:nvPr>
        </p:nvGrpSpPr>
        <p:grpSpPr bwMode="auto">
          <a:xfrm>
            <a:off x="0" y="0"/>
            <a:ext cx="238125" cy="6858000"/>
            <a:chOff x="0" y="0"/>
            <a:chExt cx="150" cy="4320"/>
          </a:xfrm>
        </p:grpSpPr>
        <p:sp>
          <p:nvSpPr>
            <p:cNvPr id="30" name="Rectangle 18"/>
            <p:cNvSpPr>
              <a:spLocks noChangeArrowheads="1"/>
            </p:cNvSpPr>
            <p:nvPr userDrawn="1"/>
          </p:nvSpPr>
          <p:spPr bwMode="auto">
            <a:xfrm>
              <a:off x="0" y="0"/>
              <a:ext cx="150" cy="1440"/>
            </a:xfrm>
            <a:prstGeom prst="rect">
              <a:avLst/>
            </a:prstGeom>
            <a:solidFill>
              <a:srgbClr val="F7C04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  <p:sp>
          <p:nvSpPr>
            <p:cNvPr id="31" name="Rectangle 19"/>
            <p:cNvSpPr>
              <a:spLocks noChangeArrowheads="1"/>
            </p:cNvSpPr>
            <p:nvPr userDrawn="1"/>
          </p:nvSpPr>
          <p:spPr bwMode="auto">
            <a:xfrm>
              <a:off x="0" y="1440"/>
              <a:ext cx="150" cy="1440"/>
            </a:xfrm>
            <a:prstGeom prst="rect">
              <a:avLst/>
            </a:prstGeom>
            <a:solidFill>
              <a:srgbClr val="3FB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 userDrawn="1"/>
          </p:nvSpPr>
          <p:spPr bwMode="auto">
            <a:xfrm>
              <a:off x="0" y="2880"/>
              <a:ext cx="150" cy="1440"/>
            </a:xfrm>
            <a:prstGeom prst="rect">
              <a:avLst/>
            </a:prstGeom>
            <a:solidFill>
              <a:srgbClr val="0593E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5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j-lt"/>
                <a:ea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"/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8695788" y="6590556"/>
            <a:ext cx="21961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2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0EDEB-B675-4B19-9C1A-1A8A034B4D8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2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A9EE-44D2-4FA4-8BD4-C48C11DC1E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8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0BE25-28A1-4474-BFDD-12DE3F5DB74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D1047-02E1-489D-9221-53F67A64ABF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9E02-1DF1-43F9-B71A-3D909ACC56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ags" Target="../tags/tag1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tags" Target="../tags/tag1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ags" Target="../tags/tag1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ags" Target="../tags/tag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ags" Target="../tags/tag31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3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ags" Target="../tags/tag3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ags" Target="../tags/tag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oleObject" Target="../embeddings/oleObject1.bin"/><Relationship Id="rId3" Type="http://schemas.openxmlformats.org/officeDocument/2006/relationships/theme" Target="../theme/theme5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2" Type="http://schemas.openxmlformats.org/officeDocument/2006/relationships/slideLayout" Target="../slideLayouts/slideLayout47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slideLayout" Target="../slideLayouts/slideLayout46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image" Target="../media/image2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vmlDrawing" Target="../drawings/vmlDrawing1.v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304800" y="0"/>
            <a:ext cx="8839200" cy="10699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609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642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BCD290-7DD2-46D3-8A7D-48176B363189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770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228600" cy="357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0" y="355600"/>
            <a:ext cx="228600" cy="3571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0" y="711200"/>
            <a:ext cx="228600" cy="3571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auto">
          <a:xfrm>
            <a:off x="457200" y="64770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0" y="0"/>
            <a:ext cx="228600" cy="1068388"/>
            <a:chOff x="0" y="0"/>
            <a:chExt cx="144" cy="673"/>
          </a:xfrm>
        </p:grpSpPr>
        <p:sp>
          <p:nvSpPr>
            <p:cNvPr id="1042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144" cy="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16"/>
            <p:cNvSpPr>
              <a:spLocks noChangeArrowheads="1"/>
            </p:cNvSpPr>
            <p:nvPr userDrawn="1"/>
          </p:nvSpPr>
          <p:spPr bwMode="auto">
            <a:xfrm>
              <a:off x="0" y="224"/>
              <a:ext cx="144" cy="2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Rectangle 17"/>
            <p:cNvSpPr>
              <a:spLocks noChangeArrowheads="1"/>
            </p:cNvSpPr>
            <p:nvPr userDrawn="1"/>
          </p:nvSpPr>
          <p:spPr bwMode="auto">
            <a:xfrm>
              <a:off x="0" y="448"/>
              <a:ext cx="144" cy="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5" name="Line 19"/>
          <p:cNvSpPr>
            <a:spLocks noChangeShapeType="1"/>
          </p:cNvSpPr>
          <p:nvPr userDrawn="1"/>
        </p:nvSpPr>
        <p:spPr bwMode="auto">
          <a:xfrm>
            <a:off x="457200" y="64770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036" name="Group 20"/>
          <p:cNvGrpSpPr>
            <a:grpSpLocks/>
          </p:cNvGrpSpPr>
          <p:nvPr userDrawn="1"/>
        </p:nvGrpSpPr>
        <p:grpSpPr bwMode="auto">
          <a:xfrm>
            <a:off x="0" y="0"/>
            <a:ext cx="228600" cy="1068388"/>
            <a:chOff x="0" y="0"/>
            <a:chExt cx="144" cy="673"/>
          </a:xfrm>
        </p:grpSpPr>
        <p:sp>
          <p:nvSpPr>
            <p:cNvPr id="1039" name="Rectangle 21"/>
            <p:cNvSpPr>
              <a:spLocks noChangeArrowheads="1"/>
            </p:cNvSpPr>
            <p:nvPr userDrawn="1"/>
          </p:nvSpPr>
          <p:spPr bwMode="auto">
            <a:xfrm>
              <a:off x="0" y="0"/>
              <a:ext cx="144" cy="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22"/>
            <p:cNvSpPr>
              <a:spLocks noChangeArrowheads="1"/>
            </p:cNvSpPr>
            <p:nvPr userDrawn="1"/>
          </p:nvSpPr>
          <p:spPr bwMode="auto">
            <a:xfrm>
              <a:off x="0" y="224"/>
              <a:ext cx="144" cy="22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Rectangle 23"/>
            <p:cNvSpPr>
              <a:spLocks noChangeArrowheads="1"/>
            </p:cNvSpPr>
            <p:nvPr userDrawn="1"/>
          </p:nvSpPr>
          <p:spPr bwMode="auto">
            <a:xfrm>
              <a:off x="0" y="448"/>
              <a:ext cx="144" cy="2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7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8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99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230188" indent="-23018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Char char="•"/>
        <a:defRPr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52588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AGE HEADING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381000" y="0"/>
            <a:ext cx="8351694" cy="8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BODY TEXT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405535" y="1493694"/>
            <a:ext cx="6896965" cy="450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83045" name="PAGE NUMBER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black">
          <a:xfrm>
            <a:off x="8367568" y="6231660"/>
            <a:ext cx="375227" cy="3449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36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A66DE16-4F3A-43E3-AFA1-D640EA2482FA}" type="slidenum">
              <a:rPr lang="zh-TW" altLang="en-US">
                <a:solidFill>
                  <a:srgbClr val="000000"/>
                </a:solidFill>
                <a:cs typeface="Arial Unicode MS" panose="020B060402020202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029" name="DOCUMENT ID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83955" y="385330"/>
            <a:ext cx="6648739" cy="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545" noProof="1" smtClean="0">
                <a:solidFill>
                  <a:srgbClr val="FFFFFF"/>
                </a:solidFill>
                <a:cs typeface="Times New Roman" panose="02020603050405020304" pitchFamily="18" charset="0"/>
              </a:rPr>
              <a:t>C:\DPS NEW\Pres\PPT\PresPrint.pot</a:t>
            </a:r>
            <a:endParaRPr lang="en-US" altLang="zh-TW" sz="2182" noProof="1" smtClean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/>
  <p:hf hdr="0" ftr="0" dt="0"/>
  <p:txStyles>
    <p:titleStyle>
      <a:lvl1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+mj-lt"/>
          <a:ea typeface="+mj-ea"/>
          <a:cs typeface="+mj-cs"/>
        </a:defRPr>
      </a:lvl1pPr>
      <a:lvl2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2pPr>
      <a:lvl3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3pPr>
      <a:lvl4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4pPr>
      <a:lvl5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5pPr>
      <a:lvl6pPr marL="41564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6pPr>
      <a:lvl7pPr marL="83128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7pPr>
      <a:lvl8pPr marL="124692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8pPr>
      <a:lvl9pPr marL="166256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9pPr>
    </p:titleStyle>
    <p:bodyStyle>
      <a:lvl1pPr marL="311730" indent="-311730" algn="l" defTabSz="914986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anose="05050102010706020507" pitchFamily="18" charset="2"/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1444" indent="414198" algn="l" defTabSz="914986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000">
          <a:solidFill>
            <a:schemeClr val="tx1"/>
          </a:solidFill>
          <a:latin typeface="+mn-lt"/>
          <a:ea typeface="+mn-ea"/>
          <a:cs typeface="+mn-cs"/>
        </a:defRPr>
      </a:lvl2pPr>
      <a:lvl3pPr marL="207820" indent="-204934" algn="l" defTabSz="914986" rtl="0" eaLnBrk="0" fontAlgn="base" hangingPunct="0">
        <a:spcBef>
          <a:spcPct val="50000"/>
        </a:spcBef>
        <a:spcAft>
          <a:spcPct val="0"/>
        </a:spcAft>
        <a:buClr>
          <a:srgbClr val="E60000"/>
        </a:buClr>
        <a:buFont typeface="Symbol" panose="05050102010706020507" pitchFamily="18" charset="2"/>
        <a:buChar char="·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415641" indent="-206378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622018" indent="-204934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103765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145329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186894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228458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AGE HEADING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381000" y="0"/>
            <a:ext cx="8351694" cy="8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BODY TEXT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405535" y="1493694"/>
            <a:ext cx="6896965" cy="450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83045" name="PAGE NUMBER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black">
          <a:xfrm>
            <a:off x="8367568" y="6231660"/>
            <a:ext cx="375227" cy="3449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36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139F6FE6-D5EE-4235-9FFF-AB2F369A1309}" type="slidenum">
              <a:rPr lang="zh-TW" altLang="en-US">
                <a:solidFill>
                  <a:srgbClr val="000000"/>
                </a:solidFill>
                <a:cs typeface="Arial Unicode MS" panose="020B060402020202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029" name="DOCUMENT ID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83955" y="385330"/>
            <a:ext cx="6648739" cy="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50000"/>
              </a:spcBef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545" noProof="1" smtClean="0">
                <a:solidFill>
                  <a:srgbClr val="FFFFFF"/>
                </a:solidFill>
                <a:cs typeface="Times New Roman" panose="02020603050405020304" pitchFamily="18" charset="0"/>
              </a:rPr>
              <a:t>C:\DPS NEW\Pres\PPT\PresPrint.pot</a:t>
            </a:r>
            <a:endParaRPr lang="en-US" altLang="zh-TW" sz="2182" noProof="1" smtClean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advClick="0"/>
  <p:hf hdr="0" ftr="0" dt="0"/>
  <p:txStyles>
    <p:titleStyle>
      <a:lvl1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+mj-lt"/>
          <a:ea typeface="+mj-ea"/>
          <a:cs typeface="+mj-cs"/>
        </a:defRPr>
      </a:lvl1pPr>
      <a:lvl2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2pPr>
      <a:lvl3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3pPr>
      <a:lvl4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4pPr>
      <a:lvl5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5pPr>
      <a:lvl6pPr marL="41564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6pPr>
      <a:lvl7pPr marL="83128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7pPr>
      <a:lvl8pPr marL="124692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8pPr>
      <a:lvl9pPr marL="166256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9pPr>
    </p:titleStyle>
    <p:bodyStyle>
      <a:lvl1pPr marL="311730" indent="-311730" algn="l" defTabSz="914986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anose="05050102010706020507" pitchFamily="18" charset="2"/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1444" indent="414198" algn="l" defTabSz="914986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000">
          <a:solidFill>
            <a:schemeClr val="tx1"/>
          </a:solidFill>
          <a:latin typeface="+mn-lt"/>
          <a:ea typeface="+mn-ea"/>
          <a:cs typeface="+mn-cs"/>
        </a:defRPr>
      </a:lvl2pPr>
      <a:lvl3pPr marL="207820" indent="-204934" algn="l" defTabSz="914986" rtl="0" eaLnBrk="0" fontAlgn="base" hangingPunct="0">
        <a:spcBef>
          <a:spcPct val="50000"/>
        </a:spcBef>
        <a:spcAft>
          <a:spcPct val="0"/>
        </a:spcAft>
        <a:buClr>
          <a:srgbClr val="E60000"/>
        </a:buClr>
        <a:buFont typeface="Symbol" panose="05050102010706020507" pitchFamily="18" charset="2"/>
        <a:buChar char="·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415641" indent="-206378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622018" indent="-204934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103765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145329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186894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228458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AGE HEADING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black">
          <a:xfrm>
            <a:off x="381000" y="0"/>
            <a:ext cx="8351694" cy="85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BODY TEXT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405535" y="1493694"/>
            <a:ext cx="6896965" cy="450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83045" name="PAGE NUMBER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black">
          <a:xfrm>
            <a:off x="8367568" y="6231660"/>
            <a:ext cx="375227" cy="3449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36"/>
            </a:lvl1pPr>
          </a:lstStyle>
          <a:p>
            <a:pPr eaLnBrk="0" fontAlgn="base" hangingPunct="0">
              <a:spcAft>
                <a:spcPct val="0"/>
              </a:spcAft>
            </a:pPr>
            <a:fld id="{D0374492-67AA-4A97-BE9F-DC31AC36E03A}" type="slidenum">
              <a:rPr lang="zh-TW" altLang="en-US">
                <a:solidFill>
                  <a:srgbClr val="000000"/>
                </a:solidFill>
                <a:cs typeface="Arial Unicode MS" panose="020B0604020202020204" pitchFamily="34" charset="-128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TW" dirty="0">
              <a:solidFill>
                <a:srgbClr val="000000"/>
              </a:solidFill>
              <a:cs typeface="Arial Unicode MS" panose="020B0604020202020204" pitchFamily="34" charset="-128"/>
            </a:endParaRPr>
          </a:p>
        </p:txBody>
      </p:sp>
      <p:sp>
        <p:nvSpPr>
          <p:cNvPr id="1030" name="DOCUMENT ID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83955" y="385330"/>
            <a:ext cx="6648739" cy="8370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545" noProof="1">
                <a:solidFill>
                  <a:srgbClr val="FFFFFF"/>
                </a:solidFill>
                <a:cs typeface="Times New Roman" pitchFamily="18" charset="0"/>
              </a:rPr>
              <a:t>C:\DPS NEW\Pres\PPT\PresPrint.pot</a:t>
            </a:r>
            <a:endParaRPr lang="en-US" altLang="zh-TW" sz="2182" noProof="1">
              <a:solidFill>
                <a:srgbClr val="FFFF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4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advClick="0"/>
  <p:hf hdr="0" ftr="0" dt="0"/>
  <p:txStyles>
    <p:titleStyle>
      <a:lvl1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+mj-lt"/>
          <a:ea typeface="+mj-ea"/>
          <a:cs typeface="+mj-cs"/>
        </a:defRPr>
      </a:lvl1pPr>
      <a:lvl2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2pPr>
      <a:lvl3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3pPr>
      <a:lvl4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4pPr>
      <a:lvl5pPr algn="l" defTabSz="914986" rtl="0" eaLnBrk="0" fontAlgn="base" hangingPunct="0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5pPr>
      <a:lvl6pPr marL="41564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6pPr>
      <a:lvl7pPr marL="831281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7pPr>
      <a:lvl8pPr marL="124692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8pPr>
      <a:lvl9pPr marL="1662562" algn="l" defTabSz="914986" rtl="0" fontAlgn="base">
        <a:spcBef>
          <a:spcPct val="0"/>
        </a:spcBef>
        <a:spcAft>
          <a:spcPct val="0"/>
        </a:spcAft>
        <a:defRPr sz="2182">
          <a:solidFill>
            <a:schemeClr val="tx1"/>
          </a:solidFill>
          <a:latin typeface="UBSHeadline" pitchFamily="18" charset="0"/>
          <a:ea typeface="Arial Unicode MS" pitchFamily="34" charset="-128"/>
          <a:cs typeface="Arial" charset="0"/>
        </a:defRPr>
      </a:lvl9pPr>
    </p:titleStyle>
    <p:bodyStyle>
      <a:lvl1pPr marL="311730" indent="-311730" algn="l" defTabSz="914986" rtl="0" eaLnBrk="0" fontAlgn="base" hangingPunct="0">
        <a:spcBef>
          <a:spcPct val="100000"/>
        </a:spcBef>
        <a:spcAft>
          <a:spcPct val="0"/>
        </a:spcAft>
        <a:buClr>
          <a:srgbClr val="5B77CC"/>
        </a:buClr>
        <a:buSzPct val="25000"/>
        <a:buFont typeface="Symbol" panose="05050102010706020507" pitchFamily="18" charset="2"/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1444" indent="414198" algn="l" defTabSz="914986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25000"/>
        <a:defRPr sz="1000">
          <a:solidFill>
            <a:schemeClr val="tx1"/>
          </a:solidFill>
          <a:latin typeface="+mn-lt"/>
          <a:ea typeface="+mn-ea"/>
          <a:cs typeface="+mn-cs"/>
        </a:defRPr>
      </a:lvl2pPr>
      <a:lvl3pPr marL="207820" indent="-204934" algn="l" defTabSz="914986" rtl="0" eaLnBrk="0" fontAlgn="base" hangingPunct="0">
        <a:spcBef>
          <a:spcPct val="50000"/>
        </a:spcBef>
        <a:spcAft>
          <a:spcPct val="0"/>
        </a:spcAft>
        <a:buClr>
          <a:srgbClr val="E60000"/>
        </a:buClr>
        <a:buFont typeface="Symbol" panose="05050102010706020507" pitchFamily="18" charset="2"/>
        <a:buChar char="·"/>
        <a:defRPr sz="1000">
          <a:solidFill>
            <a:schemeClr val="tx1"/>
          </a:solidFill>
          <a:latin typeface="+mn-lt"/>
          <a:ea typeface="+mn-ea"/>
          <a:cs typeface="+mn-cs"/>
        </a:defRPr>
      </a:lvl3pPr>
      <a:lvl4pPr marL="415641" indent="-206378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622018" indent="-204934" algn="l" defTabSz="914986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103765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1453299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186894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2284580" indent="-204934" algn="l" defTabSz="914986" rtl="0" fontAlgn="base">
        <a:spcBef>
          <a:spcPct val="25000"/>
        </a:spcBef>
        <a:spcAft>
          <a:spcPct val="0"/>
        </a:spcAft>
        <a:buClr>
          <a:schemeClr val="tx1"/>
        </a:buClr>
        <a:buSzPct val="8400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1pPr>
      <a:lvl2pPr marL="41564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2pPr>
      <a:lvl3pPr marL="831281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3pPr>
      <a:lvl4pPr marL="124692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62562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207820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6pPr>
      <a:lvl7pPr marL="2493843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7pPr>
      <a:lvl8pPr marL="290948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8pPr>
      <a:lvl9pPr marL="3325124" algn="l" defTabSz="831281" rtl="0" eaLnBrk="1" latinLnBrk="0" hangingPunct="1">
        <a:defRPr sz="1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" name="think-cell Slide" r:id="rId26" imgW="360" imgH="360" progId="TCLayout.ActiveDocument.1">
                  <p:embed/>
                </p:oleObj>
              </mc:Choice>
              <mc:Fallback>
                <p:oleObj name="think-cell Slide" r:id="rId2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8"/>
          <p:cNvSpPr>
            <a:spLocks noChangeArrowheads="1"/>
          </p:cNvSpPr>
          <p:nvPr/>
        </p:nvSpPr>
        <p:spPr bwMode="ltGray">
          <a:xfrm>
            <a:off x="304800" y="0"/>
            <a:ext cx="8839200" cy="10699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sym typeface="Verdana"/>
            </a:endParaRPr>
          </a:p>
        </p:txBody>
      </p:sp>
      <p:grpSp>
        <p:nvGrpSpPr>
          <p:cNvPr id="25" name="Group 24"/>
          <p:cNvGrpSpPr/>
          <p:nvPr/>
        </p:nvGrpSpPr>
        <p:grpSpPr bwMode="ltGray">
          <a:xfrm>
            <a:off x="304800" y="6248400"/>
            <a:ext cx="1295400" cy="609600"/>
            <a:chOff x="304800" y="6248400"/>
            <a:chExt cx="1295400" cy="609600"/>
          </a:xfrm>
        </p:grpSpPr>
        <p:pic>
          <p:nvPicPr>
            <p:cNvPr id="26" name="Picture 43" descr="PNCUlogo"/>
            <p:cNvPicPr>
              <a:picLocks noChangeAspect="1" noChangeArrowheads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304800" y="6248400"/>
              <a:ext cx="12954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26"/>
            <p:cNvSpPr/>
            <p:nvPr userDrawn="1"/>
          </p:nvSpPr>
          <p:spPr bwMode="ltGray">
            <a:xfrm>
              <a:off x="733422" y="6610348"/>
              <a:ext cx="838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524000" y="64770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sym typeface="Verdan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24478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15863" y="1980946"/>
            <a:ext cx="227786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Verdana"/>
              </a:rPr>
              <a:t>Last Modified 5/21/2014 2:28 PM Eastern Standard Time</a:t>
            </a:r>
            <a:endParaRPr lang="en-US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2538" y="4198926"/>
            <a:ext cx="198451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  <a:latin typeface="Verdana"/>
              </a:rPr>
              <a:t>Printed 5/20/2014 6:04 PM Eastern Standard Time</a:t>
            </a:r>
            <a:endParaRPr lang="en-US" dirty="0" smtClean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6" y="3061401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370792"/>
            <a:ext cx="8472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42913" y="13809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42913" y="1073229"/>
            <a:ext cx="4540159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Verdana"/>
              </a:rPr>
              <a:t>Unit of measure</a:t>
            </a:r>
          </a:p>
        </p:txBody>
      </p:sp>
      <p:grpSp>
        <p:nvGrpSpPr>
          <p:cNvPr id="3" name="McK Slide Elements" hidden="1"/>
          <p:cNvGrpSpPr/>
          <p:nvPr/>
        </p:nvGrpSpPr>
        <p:grpSpPr>
          <a:xfrm>
            <a:off x="1524000" y="6276902"/>
            <a:ext cx="7239000" cy="467541"/>
            <a:chOff x="1524000" y="6276902"/>
            <a:chExt cx="7239000" cy="467541"/>
          </a:xfrm>
        </p:grpSpPr>
        <p:sp>
          <p:nvSpPr>
            <p:cNvPr id="13" name="McK 4. Footnote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524000" y="6276902"/>
              <a:ext cx="723900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Verdana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4000" y="6590555"/>
              <a:ext cx="6988969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546100" indent="-546100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550863" algn="l"/>
                </a:tabLs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6" y="2497842"/>
            <a:ext cx="4389768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31" name="LegendBoxes" hidden="1"/>
          <p:cNvGrpSpPr>
            <a:grpSpLocks/>
          </p:cNvGrpSpPr>
          <p:nvPr/>
        </p:nvGrpSpPr>
        <p:grpSpPr bwMode="auto">
          <a:xfrm>
            <a:off x="8104187" y="1131888"/>
            <a:ext cx="811213" cy="996951"/>
            <a:chOff x="4936" y="176"/>
            <a:chExt cx="511" cy="628"/>
          </a:xfrm>
        </p:grpSpPr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3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4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5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7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8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9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LegendLines" hidden="1"/>
          <p:cNvGrpSpPr>
            <a:grpSpLocks/>
          </p:cNvGrpSpPr>
          <p:nvPr/>
        </p:nvGrpSpPr>
        <p:grpSpPr bwMode="auto">
          <a:xfrm>
            <a:off x="7796212" y="1131888"/>
            <a:ext cx="1119188" cy="730251"/>
            <a:chOff x="4750" y="176"/>
            <a:chExt cx="705" cy="460"/>
          </a:xfrm>
        </p:grpSpPr>
        <p:sp>
          <p:nvSpPr>
            <p:cNvPr id="41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4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5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6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7" name="McKSticker" hidden="1"/>
          <p:cNvGrpSpPr/>
          <p:nvPr/>
        </p:nvGrpSpPr>
        <p:grpSpPr bwMode="auto">
          <a:xfrm>
            <a:off x="7824780" y="1131888"/>
            <a:ext cx="1090620" cy="212366"/>
            <a:chOff x="7650155" y="285750"/>
            <a:chExt cx="1090620" cy="212366"/>
          </a:xfrm>
        </p:grpSpPr>
        <p:sp>
          <p:nvSpPr>
            <p:cNvPr id="48" name="StickerRectangle"/>
            <p:cNvSpPr>
              <a:spLocks noChangeArrowheads="1"/>
            </p:cNvSpPr>
            <p:nvPr/>
          </p:nvSpPr>
          <p:spPr bwMode="auto">
            <a:xfrm>
              <a:off x="7650155" y="285750"/>
              <a:ext cx="1090620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9" name="AutoShape 31"/>
            <p:cNvCxnSpPr>
              <a:cxnSpLocks noChangeShapeType="1"/>
              <a:stCxn id="48" idx="2"/>
              <a:endCxn id="48" idx="4"/>
            </p:cNvCxnSpPr>
            <p:nvPr/>
          </p:nvCxnSpPr>
          <p:spPr bwMode="auto">
            <a:xfrm>
              <a:off x="765015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32"/>
            <p:cNvCxnSpPr>
              <a:cxnSpLocks noChangeShapeType="1"/>
              <a:stCxn id="48" idx="4"/>
              <a:endCxn id="48" idx="6"/>
            </p:cNvCxnSpPr>
            <p:nvPr/>
          </p:nvCxnSpPr>
          <p:spPr bwMode="auto">
            <a:xfrm>
              <a:off x="7650155" y="498116"/>
              <a:ext cx="109062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LegendMoons" hidden="1"/>
          <p:cNvGrpSpPr/>
          <p:nvPr/>
        </p:nvGrpSpPr>
        <p:grpSpPr bwMode="auto">
          <a:xfrm>
            <a:off x="8036880" y="1131888"/>
            <a:ext cx="878520" cy="1306516"/>
            <a:chOff x="6655594" y="273840"/>
            <a:chExt cx="878520" cy="1306516"/>
          </a:xfrm>
        </p:grpSpPr>
        <p:grpSp>
          <p:nvGrpSpPr>
            <p:cNvPr id="52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70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8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6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64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7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8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9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5784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4E9E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1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62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2" name="McK 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036880" y="2571732"/>
            <a:ext cx="254000" cy="254000"/>
            <a:chOff x="1600" y="1600"/>
            <a:chExt cx="160" cy="160"/>
          </a:xfrm>
        </p:grpSpPr>
        <p:sp>
          <p:nvSpPr>
            <p:cNvPr id="73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sym typeface="Verdana"/>
              </a:endParaRPr>
            </a:p>
          </p:txBody>
        </p:sp>
        <p:sp>
          <p:nvSpPr>
            <p:cNvPr id="74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sym typeface="Verdana"/>
              </a:endParaRPr>
            </a:p>
          </p:txBody>
        </p:sp>
      </p:grpSp>
      <p:grpSp>
        <p:nvGrpSpPr>
          <p:cNvPr id="79" name="Group 20"/>
          <p:cNvGrpSpPr>
            <a:grpSpLocks/>
          </p:cNvGrpSpPr>
          <p:nvPr/>
        </p:nvGrpSpPr>
        <p:grpSpPr bwMode="auto">
          <a:xfrm>
            <a:off x="0" y="0"/>
            <a:ext cx="228600" cy="1068388"/>
            <a:chOff x="0" y="0"/>
            <a:chExt cx="144" cy="673"/>
          </a:xfrm>
        </p:grpSpPr>
        <p:sp>
          <p:nvSpPr>
            <p:cNvPr id="80" name="Rectangle 21"/>
            <p:cNvSpPr>
              <a:spLocks noChangeArrowheads="1"/>
            </p:cNvSpPr>
            <p:nvPr userDrawn="1"/>
          </p:nvSpPr>
          <p:spPr bwMode="auto">
            <a:xfrm>
              <a:off x="0" y="0"/>
              <a:ext cx="144" cy="225"/>
            </a:xfrm>
            <a:prstGeom prst="rect">
              <a:avLst/>
            </a:prstGeom>
            <a:solidFill>
              <a:srgbClr val="F7C04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  <p:sp>
          <p:nvSpPr>
            <p:cNvPr id="81" name="Rectangle 22"/>
            <p:cNvSpPr>
              <a:spLocks noChangeArrowheads="1"/>
            </p:cNvSpPr>
            <p:nvPr userDrawn="1"/>
          </p:nvSpPr>
          <p:spPr bwMode="auto">
            <a:xfrm>
              <a:off x="0" y="224"/>
              <a:ext cx="144" cy="225"/>
            </a:xfrm>
            <a:prstGeom prst="rect">
              <a:avLst/>
            </a:prstGeom>
            <a:solidFill>
              <a:srgbClr val="3FB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  <p:sp>
          <p:nvSpPr>
            <p:cNvPr id="82" name="Rectangle 23"/>
            <p:cNvSpPr>
              <a:spLocks noChangeArrowheads="1"/>
            </p:cNvSpPr>
            <p:nvPr userDrawn="1"/>
          </p:nvSpPr>
          <p:spPr bwMode="auto">
            <a:xfrm>
              <a:off x="0" y="448"/>
              <a:ext cx="144" cy="225"/>
            </a:xfrm>
            <a:prstGeom prst="rect">
              <a:avLst/>
            </a:prstGeom>
            <a:solidFill>
              <a:srgbClr val="0593E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5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600" b="0" baseline="0">
          <a:solidFill>
            <a:schemeClr val="bg1"/>
          </a:solidFill>
          <a:latin typeface="+mj-lt"/>
          <a:ea typeface="Verdana"/>
          <a:cs typeface="Verdana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Verdana"/>
          <a:cs typeface="Verdana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 baseline="0">
          <a:solidFill>
            <a:schemeClr val="tx1"/>
          </a:solidFill>
          <a:latin typeface="+mn-lt"/>
          <a:ea typeface="Verdana"/>
          <a:cs typeface="Verdana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Verdana"/>
          <a:cs typeface="Verdana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 baseline="0">
          <a:solidFill>
            <a:schemeClr val="tx1"/>
          </a:solidFill>
          <a:latin typeface="+mn-lt"/>
          <a:ea typeface="Verdana"/>
          <a:cs typeface="Verdana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Verdana"/>
          <a:cs typeface="Verdana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hs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8229600" cy="37084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Breaches at HIPAA Covered Entities</a:t>
            </a:r>
            <a:br>
              <a:rPr lang="en-US" dirty="0" smtClean="0"/>
            </a:br>
            <a:r>
              <a:rPr lang="en-US" sz="3100" dirty="0" smtClean="0"/>
              <a:t>Paul Carson</a:t>
            </a:r>
            <a:br>
              <a:rPr lang="en-US" sz="3100" dirty="0" smtClean="0"/>
            </a:br>
            <a:r>
              <a:rPr lang="en-US" sz="3100" dirty="0" smtClean="0"/>
              <a:t>Springboard Capstone 12.2017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/>
              <a:t>Much of the data is categorical (e.g. Primary Breach, Business Associate present, etc.)</a:t>
            </a:r>
          </a:p>
          <a:p>
            <a:r>
              <a:rPr lang="en-US" sz="1600" b="0" dirty="0" smtClean="0"/>
              <a:t>Decided on pursuing a decision tree machine learning model</a:t>
            </a:r>
          </a:p>
          <a:p>
            <a:r>
              <a:rPr lang="en-US" sz="1600" b="0" dirty="0" smtClean="0"/>
              <a:t>Data construct</a:t>
            </a:r>
          </a:p>
          <a:p>
            <a:pPr lvl="1"/>
            <a:r>
              <a:rPr lang="en-US" sz="1600" dirty="0" smtClean="0">
                <a:solidFill>
                  <a:schemeClr val="hlink"/>
                </a:solidFill>
              </a:rPr>
              <a:t>Established Training and Test data sets from 2016.</a:t>
            </a:r>
          </a:p>
          <a:p>
            <a:pPr lvl="2"/>
            <a:r>
              <a:rPr lang="en-US" sz="1600" dirty="0" smtClean="0">
                <a:solidFill>
                  <a:schemeClr val="hlink"/>
                </a:solidFill>
              </a:rPr>
              <a:t>Used randomly pulled values for 70% as Training data for model and remaining 30% as Test data</a:t>
            </a:r>
          </a:p>
          <a:p>
            <a:pPr lvl="2"/>
            <a:r>
              <a:rPr lang="en-US" sz="1600" dirty="0">
                <a:solidFill>
                  <a:schemeClr val="hlink"/>
                </a:solidFill>
              </a:rPr>
              <a:t>Decision tree models take the training data and use it to learn to predict certain outcomes</a:t>
            </a:r>
          </a:p>
          <a:p>
            <a:pPr lvl="2"/>
            <a:r>
              <a:rPr lang="en-US" sz="1600" dirty="0">
                <a:solidFill>
                  <a:schemeClr val="hlink"/>
                </a:solidFill>
              </a:rPr>
              <a:t>For this model, the goal is to be able to predict which sequence of events will likely lead to a high impact data breach</a:t>
            </a:r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7772400" cy="2209800"/>
          </a:xfrm>
        </p:spPr>
        <p:txBody>
          <a:bodyPr/>
          <a:lstStyle/>
          <a:p>
            <a:r>
              <a:rPr lang="en-US" sz="1600" b="0" dirty="0" smtClean="0"/>
              <a:t>Decision trees can be easy to follow</a:t>
            </a:r>
          </a:p>
          <a:p>
            <a:r>
              <a:rPr lang="en-US" sz="1600" b="0" dirty="0" smtClean="0"/>
              <a:t>Each node box displays the classification, probability of each class at that node and the percentage of observations used in that node</a:t>
            </a:r>
          </a:p>
          <a:p>
            <a:r>
              <a:rPr lang="en-US" sz="1600" b="0" dirty="0" smtClean="0"/>
              <a:t>Example: First Node is 100% of the data set and predicts 57% will be Low Impact</a:t>
            </a:r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305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Cont.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b="0" dirty="0" smtClean="0"/>
          </a:p>
          <a:p>
            <a:endParaRPr lang="en-US" sz="1600" b="0" dirty="0"/>
          </a:p>
          <a:p>
            <a:r>
              <a:rPr lang="en-US" sz="1600" b="0" dirty="0" smtClean="0"/>
              <a:t>Confusion matrix identifies the number of correct predictions, false positives and false negatives</a:t>
            </a:r>
          </a:p>
          <a:p>
            <a:r>
              <a:rPr lang="en-US" sz="1600" b="0" dirty="0" smtClean="0"/>
              <a:t>This model correctly identified 16 High Impact and 41 Low Impact events for a total of 57 out of 99 attempts or 58% of the time</a:t>
            </a:r>
          </a:p>
          <a:p>
            <a:endParaRPr lang="en-US" sz="1600" b="0" dirty="0" smtClean="0"/>
          </a:p>
          <a:p>
            <a:endParaRPr lang="en-US" sz="1600" b="0" dirty="0" smtClean="0"/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2033"/>
              </p:ext>
            </p:extLst>
          </p:nvPr>
        </p:nvGraphicFramePr>
        <p:xfrm>
          <a:off x="457200" y="3505200"/>
          <a:ext cx="4114800" cy="990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1505414"/>
                <a:gridCol w="1324765"/>
              </a:tblGrid>
              <a:tr h="417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HI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Cont.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/>
          </a:p>
          <a:p>
            <a:r>
              <a:rPr lang="en-US" sz="1600" b="0" dirty="0" smtClean="0"/>
              <a:t>To see if I could improve on the prediction, I applied a random forest model as well</a:t>
            </a:r>
          </a:p>
          <a:p>
            <a:r>
              <a:rPr lang="en-US" sz="1600" b="0" dirty="0" smtClean="0"/>
              <a:t>It takes the same approach as the decision tree but plants a forest of trees to identify the most likely outcome</a:t>
            </a:r>
          </a:p>
          <a:p>
            <a:r>
              <a:rPr lang="en-US" sz="1600" b="0" dirty="0" smtClean="0"/>
              <a:t>Using the same Training and Test data, the confusion matrix indicates the model is correct 61/99 times or 61.62%; slightly better than the single tree</a:t>
            </a:r>
          </a:p>
          <a:p>
            <a:endParaRPr lang="en-US" sz="1600" b="0" dirty="0" smtClean="0"/>
          </a:p>
          <a:p>
            <a:endParaRPr lang="en-US" sz="1600" b="0" dirty="0" smtClean="0"/>
          </a:p>
          <a:p>
            <a:endParaRPr lang="en-US" sz="1600" b="0" dirty="0" smtClean="0"/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73179"/>
              </p:ext>
            </p:extLst>
          </p:nvPr>
        </p:nvGraphicFramePr>
        <p:xfrm>
          <a:off x="457200" y="4038600"/>
          <a:ext cx="4114800" cy="990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1505414"/>
                <a:gridCol w="1324765"/>
              </a:tblGrid>
              <a:tr h="417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HI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1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Cont.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/>
          </a:p>
          <a:p>
            <a:r>
              <a:rPr lang="en-US" sz="1600" b="0" dirty="0" smtClean="0"/>
              <a:t>To see if I could improve on the prediction, I applied a random forest model as well</a:t>
            </a:r>
          </a:p>
          <a:p>
            <a:r>
              <a:rPr lang="en-US" sz="1600" b="0" dirty="0" smtClean="0"/>
              <a:t>It takes the same approach as the decision tree but plants a forest of trees to identify the most likely outcome</a:t>
            </a:r>
          </a:p>
          <a:p>
            <a:r>
              <a:rPr lang="en-US" sz="1600" b="0" dirty="0" smtClean="0"/>
              <a:t>Using the same Training and Test data, the confusion matrix indicates the model is correct 61/99 times or 61.62%; slightly better than the single tree</a:t>
            </a:r>
          </a:p>
          <a:p>
            <a:endParaRPr lang="en-US" sz="1600" b="0" dirty="0" smtClean="0"/>
          </a:p>
          <a:p>
            <a:endParaRPr lang="en-US" sz="1600" b="0" dirty="0" smtClean="0"/>
          </a:p>
          <a:p>
            <a:endParaRPr lang="en-US" sz="1600" b="0" dirty="0" smtClean="0"/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73179"/>
              </p:ext>
            </p:extLst>
          </p:nvPr>
        </p:nvGraphicFramePr>
        <p:xfrm>
          <a:off x="457200" y="4038600"/>
          <a:ext cx="4114800" cy="990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621"/>
                <a:gridCol w="1505414"/>
                <a:gridCol w="1324765"/>
              </a:tblGrid>
              <a:tr h="417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HI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 Tree 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286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Impact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 Cont.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399"/>
            <a:ext cx="7772400" cy="5172635"/>
          </a:xfrm>
        </p:spPr>
        <p:txBody>
          <a:bodyPr/>
          <a:lstStyle/>
          <a:p>
            <a:pPr marL="0" indent="0">
              <a:buNone/>
            </a:pPr>
            <a:endParaRPr lang="en-US" sz="1600" b="0" dirty="0"/>
          </a:p>
          <a:p>
            <a:r>
              <a:rPr lang="en-US" sz="1600" b="0" dirty="0" smtClean="0"/>
              <a:t>Below uses different metrics to identify which variables were most important to the model’s accuracy</a:t>
            </a:r>
          </a:p>
          <a:p>
            <a:r>
              <a:rPr lang="en-US" sz="1600" b="0" dirty="0" smtClean="0"/>
              <a:t>Of note, what type of breach and where the breached data is located appear to be critical to the prediction</a:t>
            </a:r>
          </a:p>
          <a:p>
            <a:pPr marL="0" indent="0">
              <a:buNone/>
            </a:pPr>
            <a:endParaRPr lang="en-US" sz="1600" b="0" dirty="0" smtClean="0"/>
          </a:p>
          <a:p>
            <a:endParaRPr lang="en-US" sz="1600" b="0" dirty="0" smtClean="0"/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62835"/>
            <a:ext cx="6096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b="0" dirty="0"/>
          </a:p>
          <a:p>
            <a:r>
              <a:rPr lang="en-US" sz="1600" b="0" dirty="0" smtClean="0"/>
              <a:t>Analyzing the data we were able to identify that many breaches are not catastrophic and that the mean is dramatically impacted by outliers</a:t>
            </a:r>
          </a:p>
          <a:p>
            <a:r>
              <a:rPr lang="en-US" sz="1600" b="0" dirty="0" smtClean="0"/>
              <a:t>What kind of breach and where the data is located carry the greatest ability to predict whether it is a high or low impact breach</a:t>
            </a:r>
          </a:p>
          <a:p>
            <a:r>
              <a:rPr lang="en-US" sz="1600" b="0" dirty="0" smtClean="0"/>
              <a:t>Recommend increasing usability of the model by making it interactive.  This will facilitate informed decision making for data storage, staffing and cyber security efforts</a:t>
            </a:r>
          </a:p>
          <a:p>
            <a:r>
              <a:rPr lang="en-US" sz="1600" b="0" dirty="0" smtClean="0"/>
              <a:t>Recommend incorporating this into company’s risk analysis monitoring platform</a:t>
            </a:r>
          </a:p>
          <a:p>
            <a:r>
              <a:rPr lang="en-US" sz="1600" b="0" dirty="0" smtClean="0"/>
              <a:t>Recommend implementing a matrix to penalize low impact predictions that are actually high impact events</a:t>
            </a:r>
          </a:p>
          <a:p>
            <a:pPr marL="0" indent="0">
              <a:buNone/>
            </a:pPr>
            <a:endParaRPr lang="en-US" sz="1600" b="0" dirty="0" smtClean="0"/>
          </a:p>
          <a:p>
            <a:endParaRPr lang="en-US" sz="1600" b="0" dirty="0" smtClean="0"/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739775" lvl="2" indent="0">
              <a:buNone/>
            </a:pPr>
            <a:endParaRPr lang="en-US" sz="1600" dirty="0" smtClean="0">
              <a:solidFill>
                <a:schemeClr val="hlink"/>
              </a:solidFill>
            </a:endParaRPr>
          </a:p>
          <a:p>
            <a:pPr marL="344488" lvl="1" indent="0">
              <a:buNone/>
            </a:pP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Data Breaches at HIPAA Covered Entities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Project Approach</a:t>
            </a:r>
          </a:p>
          <a:p>
            <a:r>
              <a:rPr lang="en-US" sz="2000" dirty="0" smtClean="0"/>
              <a:t>Overview and Scope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</a:p>
          <a:p>
            <a:r>
              <a:rPr lang="en-US" sz="2000" dirty="0" smtClean="0"/>
              <a:t>Data </a:t>
            </a:r>
            <a:r>
              <a:rPr lang="en-US" sz="2000" dirty="0" smtClean="0"/>
              <a:t>clean up</a:t>
            </a:r>
            <a:endParaRPr lang="en-US" sz="2000" dirty="0" smtClean="0"/>
          </a:p>
          <a:p>
            <a:r>
              <a:rPr lang="en-US" sz="2000" dirty="0" smtClean="0"/>
              <a:t>Preliminary exploration</a:t>
            </a:r>
          </a:p>
          <a:p>
            <a:r>
              <a:rPr lang="en-US" sz="2000" dirty="0" smtClean="0"/>
              <a:t>Machine learning models</a:t>
            </a:r>
          </a:p>
          <a:p>
            <a:r>
              <a:rPr lang="en-US" sz="2000" dirty="0" smtClean="0"/>
              <a:t>Conclusions and Recommendations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75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95400"/>
            <a:ext cx="8480425" cy="4953000"/>
          </a:xfrm>
        </p:spPr>
        <p:txBody>
          <a:bodyPr/>
          <a:lstStyle/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>
                <a:solidFill>
                  <a:schemeClr val="hlink"/>
                </a:solidFill>
              </a:rPr>
              <a:t>Overview</a:t>
            </a:r>
          </a:p>
          <a:p>
            <a:r>
              <a:rPr lang="en-US" sz="1600" b="0" dirty="0"/>
              <a:t>Organizations covered under Health Insurance Portability and Accountability Act (HIPAA) are required to </a:t>
            </a:r>
            <a:r>
              <a:rPr lang="en-US" sz="1600" b="0" dirty="0" smtClean="0"/>
              <a:t>provide </a:t>
            </a:r>
            <a:r>
              <a:rPr lang="en-US" sz="1600" b="0" dirty="0"/>
              <a:t>notification of breaches (HIPAA,2017)</a:t>
            </a:r>
          </a:p>
          <a:p>
            <a:r>
              <a:rPr lang="en-US" sz="1600" b="0" dirty="0"/>
              <a:t>Ten year period from 10/2007 to 10/2017 identifies 2046 reported breaches for a total of 175,654,582 </a:t>
            </a:r>
            <a:r>
              <a:rPr lang="en-US" sz="1600" b="0" dirty="0" smtClean="0"/>
              <a:t>Individuals Affected </a:t>
            </a:r>
            <a:r>
              <a:rPr lang="en-US" sz="1600" b="0" dirty="0"/>
              <a:t>(OCR </a:t>
            </a:r>
            <a:r>
              <a:rPr lang="en-US" sz="1600" b="0" dirty="0" err="1"/>
              <a:t>portal,hhs.gov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Data breaches pose threats under multiple risk categories</a:t>
            </a:r>
          </a:p>
          <a:p>
            <a:r>
              <a:rPr lang="en-US" sz="1600" b="0" dirty="0" smtClean="0"/>
              <a:t>Identifying threat vectors likely to lead to loss provides the organization an opportunity to harden defenses </a:t>
            </a:r>
            <a:endParaRPr lang="en-US" sz="1600" b="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>
                <a:solidFill>
                  <a:schemeClr val="hlink"/>
                </a:solidFill>
              </a:rPr>
              <a:t>Goal</a:t>
            </a:r>
          </a:p>
          <a:p>
            <a:r>
              <a:rPr lang="en-US" sz="1600" b="0" dirty="0" smtClean="0"/>
              <a:t>Goal is to utilize machine learning to identify scenarios likely to lead to large data breaches</a:t>
            </a:r>
          </a:p>
          <a:p>
            <a:r>
              <a:rPr lang="en-US" sz="1600" b="0" dirty="0" smtClean="0"/>
              <a:t>Utilized R programming language to clean, analyze and model data</a:t>
            </a:r>
            <a:endParaRPr lang="en-US" sz="1600" b="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r>
              <a:rPr lang="en-US" b="0" dirty="0" smtClean="0"/>
              <a:t>Notification </a:t>
            </a:r>
            <a:r>
              <a:rPr lang="en-US" b="0" dirty="0"/>
              <a:t>to “provide notification following a breach of unsecured protected health</a:t>
            </a: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 smtClean="0">
                <a:solidFill>
                  <a:schemeClr val="hlink"/>
                </a:solidFill>
              </a:rPr>
              <a:t>Overview</a:t>
            </a:r>
          </a:p>
          <a:p>
            <a:r>
              <a:rPr lang="en-US" sz="1600" b="0" dirty="0" smtClean="0"/>
              <a:t>Organizations </a:t>
            </a:r>
            <a:r>
              <a:rPr lang="en-US" sz="1600" b="0" dirty="0"/>
              <a:t>covered under Health </a:t>
            </a:r>
            <a:r>
              <a:rPr lang="en-US" sz="1600" b="0" dirty="0" smtClean="0"/>
              <a:t>Insurance Portability and Accountability Act (HIPAA) are required to proved notification of breaches (HIPAA,2017)</a:t>
            </a:r>
            <a:endParaRPr lang="en-US" sz="1600" b="0" dirty="0"/>
          </a:p>
          <a:p>
            <a:r>
              <a:rPr lang="en-US" sz="1600" b="0" dirty="0" smtClean="0"/>
              <a:t>Ten year period from 10/2007 to 10/2017 identifies 2046 reported breaches for a total of 175,654,582 Individuals Affected (OCR </a:t>
            </a:r>
            <a:r>
              <a:rPr lang="en-US" sz="1600" b="0" dirty="0" err="1" smtClean="0"/>
              <a:t>portal,hhs.gov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r>
              <a:rPr lang="en-US" b="0" dirty="0" smtClean="0"/>
              <a:t>information</a:t>
            </a:r>
            <a:r>
              <a:rPr lang="en-US" b="0" dirty="0"/>
              <a:t>” (HIPAA, 2017).</a:t>
            </a:r>
            <a:endParaRPr lang="en-US" sz="36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Validation refers to the act of ensuring the non-monetary data has been produced in a manner that meets the required structure and meaning of the process/program for which it will be used.</a:t>
            </a:r>
            <a:endParaRPr lang="en-US" sz="130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sz="1300" dirty="0" smtClean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300" dirty="0" smtClean="0"/>
              <a:t>Why you?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most cases, you were selected for participation because you/your team ultimately own the care of the data you are balancing/validating.  It’s in your best interest to ensure the data coming over is accurate and effective for day to day processing purposes.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some cases, you’ve been drafted for a one time event.  We simply need your help.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95400"/>
            <a:ext cx="8480425" cy="4953000"/>
          </a:xfrm>
        </p:spPr>
        <p:txBody>
          <a:bodyPr/>
          <a:lstStyle/>
          <a:p>
            <a:endParaRPr lang="en-US" sz="1600" b="0" dirty="0" smtClean="0"/>
          </a:p>
          <a:p>
            <a:r>
              <a:rPr lang="en-US" sz="1600" b="0" dirty="0" smtClean="0"/>
              <a:t>Downloaded records from the Office of Civil Rights Portal (</a:t>
            </a:r>
            <a:r>
              <a:rPr lang="en-US" sz="1600" b="0" dirty="0" smtClean="0">
                <a:hlinkClick r:id="rId2"/>
              </a:rPr>
              <a:t>www.hhs.gov</a:t>
            </a:r>
            <a:r>
              <a:rPr lang="en-US" sz="1600" b="0" dirty="0" smtClean="0"/>
              <a:t>)</a:t>
            </a:r>
          </a:p>
          <a:p>
            <a:r>
              <a:rPr lang="en-US" sz="1600" b="0" dirty="0" smtClean="0"/>
              <a:t>Identified the Individuals Affected as the dependent variable</a:t>
            </a:r>
          </a:p>
          <a:p>
            <a:r>
              <a:rPr lang="en-US" sz="1600" b="0" dirty="0" smtClean="0"/>
              <a:t>Initial data set comprised of 9 variables: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Name of Covered Entity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State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Covered Entity Type (e.g. healthcare provider, health plan)</a:t>
            </a:r>
          </a:p>
          <a:p>
            <a:pPr lvl="1"/>
            <a:r>
              <a:rPr lang="en-US" sz="1600" dirty="0" smtClean="0">
                <a:solidFill>
                  <a:schemeClr val="hlink"/>
                </a:solidFill>
              </a:rPr>
              <a:t>Individuals Affected</a:t>
            </a:r>
            <a:endParaRPr lang="en-US" sz="1600" dirty="0">
              <a:solidFill>
                <a:schemeClr val="hlink"/>
              </a:solidFill>
            </a:endParaRP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Breach Submission Date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Type of Breach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Location of Breached Information (e.g. paper, network server, etc.)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Business Associate Present (yes/no)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Web Description</a:t>
            </a:r>
            <a:endParaRPr lang="en-US" sz="1600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r>
              <a:rPr lang="en-US" b="0" dirty="0" smtClean="0"/>
              <a:t>Notification </a:t>
            </a:r>
            <a:r>
              <a:rPr lang="en-US" b="0" dirty="0"/>
              <a:t>to “provide notification following a breach of unsecured protected health</a:t>
            </a: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 smtClean="0">
                <a:solidFill>
                  <a:schemeClr val="hlink"/>
                </a:solidFill>
              </a:rPr>
              <a:t>Overview</a:t>
            </a:r>
          </a:p>
          <a:p>
            <a:r>
              <a:rPr lang="en-US" sz="1600" b="0" dirty="0" smtClean="0"/>
              <a:t>Organizations </a:t>
            </a:r>
            <a:r>
              <a:rPr lang="en-US" sz="1600" b="0" dirty="0"/>
              <a:t>covered under Health </a:t>
            </a:r>
            <a:r>
              <a:rPr lang="en-US" sz="1600" b="0" dirty="0" smtClean="0"/>
              <a:t>Insurance Portability and Accountability Act (HIPAA) are required to proved notification of breaches (HIPAA,2017)</a:t>
            </a:r>
            <a:endParaRPr lang="en-US" sz="1600" b="0" dirty="0"/>
          </a:p>
          <a:p>
            <a:r>
              <a:rPr lang="en-US" sz="1600" b="0" dirty="0" smtClean="0"/>
              <a:t>Ten year period from 10/2007 to 10/2017 identifies 2046 reported breaches for a total of 175,654,582 Individuals Affected (OCR </a:t>
            </a:r>
            <a:r>
              <a:rPr lang="en-US" sz="1600" b="0" dirty="0" err="1" smtClean="0"/>
              <a:t>portal,hhs.gov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r>
              <a:rPr lang="en-US" b="0" dirty="0" smtClean="0"/>
              <a:t>information</a:t>
            </a:r>
            <a:r>
              <a:rPr lang="en-US" b="0" dirty="0"/>
              <a:t>” (HIPAA, 2017).</a:t>
            </a:r>
            <a:endParaRPr lang="en-US" sz="36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Validation refers to the act of ensuring the non-monetary data has been produced in a manner that meets the required structure and meaning of the process/program for which it will be used.</a:t>
            </a:r>
            <a:endParaRPr lang="en-US" sz="130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sz="1300" dirty="0" smtClean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300" dirty="0" smtClean="0"/>
              <a:t>Why you?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most cases, you were selected for participation because you/your team ultimately own the care of the data you are balancing/validating.  It’s in your best interest to ensure the data coming over is accurate and effective for day to day processing purposes.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some cases, you’ve been drafted for a one time event.  We simply need your help.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95400"/>
            <a:ext cx="8480425" cy="4953000"/>
          </a:xfrm>
        </p:spPr>
        <p:txBody>
          <a:bodyPr/>
          <a:lstStyle/>
          <a:p>
            <a:pPr marL="0" indent="0">
              <a:buNone/>
            </a:pPr>
            <a:endParaRPr lang="en-US" sz="1600" b="0" dirty="0" smtClean="0"/>
          </a:p>
          <a:p>
            <a:r>
              <a:rPr lang="en-US" sz="1600" b="0" dirty="0" smtClean="0"/>
              <a:t>Removed </a:t>
            </a:r>
            <a:r>
              <a:rPr lang="en-US" sz="1600" b="0" dirty="0"/>
              <a:t>the web description variable. It has a lot of verbiage that isn’t relevant to </a:t>
            </a:r>
            <a:r>
              <a:rPr lang="en-US" sz="1600" b="0" dirty="0" smtClean="0"/>
              <a:t>this project and is out of scope</a:t>
            </a:r>
            <a:endParaRPr lang="en-US" sz="1600" b="0" dirty="0"/>
          </a:p>
          <a:p>
            <a:r>
              <a:rPr lang="en-US" sz="1600" b="0" dirty="0" smtClean="0"/>
              <a:t>Identified State column also included U.S. Territories and edited to reflect</a:t>
            </a:r>
          </a:p>
          <a:p>
            <a:r>
              <a:rPr lang="en-US" sz="1600" b="0" dirty="0" smtClean="0"/>
              <a:t>Changed format of Breach Submission Date from character to date</a:t>
            </a:r>
          </a:p>
          <a:p>
            <a:r>
              <a:rPr lang="en-US" sz="1600" b="0" dirty="0" smtClean="0"/>
              <a:t>Reviewed for Null and NA values and replaced with dummy variables as needed</a:t>
            </a:r>
          </a:p>
          <a:p>
            <a:r>
              <a:rPr lang="en-US" sz="1600" b="0" dirty="0" smtClean="0"/>
              <a:t>Establish a new variable, Impact Level, based on Individuals Affected 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High Impact &gt;=3000 </a:t>
            </a:r>
            <a:r>
              <a:rPr lang="en-US" sz="1600" dirty="0" smtClean="0">
                <a:solidFill>
                  <a:schemeClr val="hlink"/>
                </a:solidFill>
              </a:rPr>
              <a:t>Individuals Affected </a:t>
            </a:r>
            <a:r>
              <a:rPr lang="en-US" sz="1600" dirty="0">
                <a:solidFill>
                  <a:schemeClr val="hlink"/>
                </a:solidFill>
              </a:rPr>
              <a:t>in the breach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Low Impact &lt; 3000 </a:t>
            </a:r>
            <a:r>
              <a:rPr lang="en-US" sz="1600" dirty="0" smtClean="0">
                <a:solidFill>
                  <a:schemeClr val="hlink"/>
                </a:solidFill>
              </a:rPr>
              <a:t>Individuals Affected </a:t>
            </a:r>
            <a:r>
              <a:rPr lang="en-US" sz="1600" dirty="0">
                <a:solidFill>
                  <a:schemeClr val="hlink"/>
                </a:solidFill>
              </a:rPr>
              <a:t>in the breach</a:t>
            </a:r>
          </a:p>
          <a:p>
            <a:pPr lvl="2"/>
            <a:endParaRPr lang="en-US" sz="1600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 smtClean="0">
                <a:solidFill>
                  <a:schemeClr val="hlink"/>
                </a:solidFill>
              </a:rPr>
              <a:t>Overview</a:t>
            </a:r>
          </a:p>
          <a:p>
            <a:r>
              <a:rPr lang="en-US" sz="1600" b="0" dirty="0" smtClean="0"/>
              <a:t>Organizations </a:t>
            </a:r>
            <a:r>
              <a:rPr lang="en-US" sz="1600" b="0" dirty="0"/>
              <a:t>covered under Health </a:t>
            </a:r>
            <a:r>
              <a:rPr lang="en-US" sz="1600" b="0" dirty="0" smtClean="0"/>
              <a:t>Insurance Portability and Accountability Act (HIPAA) are required to proved notification of breaches (HIPAA,2017)</a:t>
            </a:r>
            <a:endParaRPr lang="en-US" sz="1600" b="0" dirty="0"/>
          </a:p>
          <a:p>
            <a:r>
              <a:rPr lang="en-US" sz="1600" b="0" dirty="0" smtClean="0"/>
              <a:t>Ten year period from 10/2007 to 10/2017 identifies 2046 reported breaches for a total of 175,654,582 Individuals Affected (OCR </a:t>
            </a:r>
            <a:r>
              <a:rPr lang="en-US" sz="1600" b="0" dirty="0" err="1" smtClean="0"/>
              <a:t>portal,hhs.gov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r>
              <a:rPr lang="en-US" b="0" dirty="0" smtClean="0"/>
              <a:t>information</a:t>
            </a:r>
            <a:r>
              <a:rPr lang="en-US" b="0" dirty="0"/>
              <a:t>” (HIPAA, 2017).</a:t>
            </a:r>
            <a:endParaRPr lang="en-US" sz="36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Validation refers to the act of ensuring the non-monetary data has been produced in a manner that meets the required structure and meaning of the process/program for which it will be used.</a:t>
            </a:r>
            <a:endParaRPr lang="en-US" sz="130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sz="1300" dirty="0" smtClean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300" dirty="0" smtClean="0"/>
              <a:t>Why you?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most cases, you were selected for participation because you/your team ultimately own the care of the data you are balancing/validating.  It’s in your best interest to ensure the data coming over is accurate and effective for day to day processing purposes.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some cases, you’ve been drafted for a one time event.  We simply need your help.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95400"/>
            <a:ext cx="8480425" cy="4953000"/>
          </a:xfrm>
        </p:spPr>
        <p:txBody>
          <a:bodyPr/>
          <a:lstStyle/>
          <a:p>
            <a:pPr marL="0" indent="0">
              <a:buNone/>
            </a:pPr>
            <a:endParaRPr lang="en-US" sz="1600" b="0" dirty="0" smtClean="0"/>
          </a:p>
          <a:p>
            <a:r>
              <a:rPr lang="en-US" sz="1600" b="0" dirty="0" smtClean="0"/>
              <a:t>Reviewed Distribution of Individuals Affected:</a:t>
            </a:r>
          </a:p>
          <a:p>
            <a:pPr marL="0" indent="0">
              <a:buNone/>
            </a:pPr>
            <a:endParaRPr lang="en-US" sz="1600" b="0" dirty="0" smtClean="0"/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Note, the extreme high values have a dramatic impact on the mean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Most events are less than 7800 </a:t>
            </a:r>
            <a:r>
              <a:rPr lang="en-US" sz="1600" dirty="0" smtClean="0">
                <a:solidFill>
                  <a:schemeClr val="hlink"/>
                </a:solidFill>
              </a:rPr>
              <a:t>Individuals Affected </a:t>
            </a:r>
            <a:r>
              <a:rPr lang="en-US" sz="1600" dirty="0">
                <a:solidFill>
                  <a:schemeClr val="hlink"/>
                </a:solidFill>
              </a:rPr>
              <a:t>(&lt;3rdQu</a:t>
            </a:r>
            <a:r>
              <a:rPr lang="en-US" sz="1600" dirty="0" smtClean="0">
                <a:solidFill>
                  <a:schemeClr val="hlink"/>
                </a:solidFill>
              </a:rPr>
              <a:t>)</a:t>
            </a:r>
          </a:p>
          <a:p>
            <a:r>
              <a:rPr lang="en-US" sz="1600" b="0" dirty="0" smtClean="0"/>
              <a:t>Individuals Affected </a:t>
            </a:r>
            <a:r>
              <a:rPr lang="en-US" sz="1600" b="0" dirty="0"/>
              <a:t>by </a:t>
            </a:r>
            <a:r>
              <a:rPr lang="en-US" sz="1600" b="0" dirty="0" smtClean="0"/>
              <a:t>year:	</a:t>
            </a:r>
            <a:endParaRPr lang="en-US" sz="1600" dirty="0" smtClean="0">
              <a:solidFill>
                <a:schemeClr val="hlink"/>
              </a:solidFill>
            </a:endParaRPr>
          </a:p>
          <a:p>
            <a:endParaRPr lang="en-US" sz="1600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 smtClean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b="1" dirty="0" smtClean="0">
                <a:solidFill>
                  <a:schemeClr val="hlink"/>
                </a:solidFill>
              </a:rPr>
              <a:t>Overview</a:t>
            </a:r>
          </a:p>
          <a:p>
            <a:r>
              <a:rPr lang="en-US" sz="1600" b="0" dirty="0" smtClean="0"/>
              <a:t>Organizations </a:t>
            </a:r>
            <a:r>
              <a:rPr lang="en-US" sz="1600" b="0" dirty="0"/>
              <a:t>covered under Health </a:t>
            </a:r>
            <a:r>
              <a:rPr lang="en-US" sz="1600" b="0" dirty="0" smtClean="0"/>
              <a:t>Insurance Portability and Accountability Act (HIPAA) are required to proved notification of breaches (HIPAA,2017)</a:t>
            </a:r>
            <a:endParaRPr lang="en-US" sz="1600" b="0" dirty="0"/>
          </a:p>
          <a:p>
            <a:r>
              <a:rPr lang="en-US" sz="1600" b="0" dirty="0" smtClean="0"/>
              <a:t>Ten year period from 10/2007 to 10/2017 identifies 2046 reported breaches for a total of 175,654,582 Individuals Affected (OCR </a:t>
            </a:r>
            <a:r>
              <a:rPr lang="en-US" sz="1600" b="0" dirty="0" err="1" smtClean="0"/>
              <a:t>portal,hhs.gov</a:t>
            </a:r>
            <a:r>
              <a:rPr lang="en-US" sz="1600" b="0" dirty="0" smtClean="0"/>
              <a:t>)</a:t>
            </a:r>
            <a:endParaRPr lang="en-US" sz="1600" b="0" dirty="0"/>
          </a:p>
          <a:p>
            <a:r>
              <a:rPr lang="en-US" b="0" dirty="0" smtClean="0"/>
              <a:t>information</a:t>
            </a:r>
            <a:r>
              <a:rPr lang="en-US" b="0" dirty="0"/>
              <a:t>” (HIPAA, 2017).</a:t>
            </a:r>
            <a:endParaRPr lang="en-US" sz="36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endParaRPr lang="en-US" sz="1300" dirty="0" smtClean="0"/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Validation refers to the act of ensuring the non-monetary data has been produced in a manner that meets the required structure and meaning of the process/program for which it will be used.</a:t>
            </a:r>
            <a:endParaRPr lang="en-US" sz="1300" dirty="0"/>
          </a:p>
          <a:p>
            <a:pPr marL="0" lvl="1" indent="0">
              <a:spcBef>
                <a:spcPts val="500"/>
              </a:spcBef>
              <a:buClr>
                <a:schemeClr val="hlink"/>
              </a:buClr>
              <a:buNone/>
            </a:pPr>
            <a:r>
              <a:rPr lang="en-US" sz="1300" dirty="0" smtClean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300" dirty="0" smtClean="0"/>
              <a:t>Why you?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most cases, you were selected for participation because you/your team ultimately own the care of the data you are balancing/validating.  It’s in your best interest to ensure the data coming over is accurate and effective for day to day processing purposes.</a:t>
            </a:r>
          </a:p>
          <a:p>
            <a:pPr marL="285750" lvl="1" indent="-285750">
              <a:spcBef>
                <a:spcPts val="500"/>
              </a:spcBef>
              <a:buClr>
                <a:schemeClr val="hlink"/>
              </a:buClr>
            </a:pPr>
            <a:r>
              <a:rPr lang="en-US" sz="1300" dirty="0" smtClean="0"/>
              <a:t>In some cases, you’ve been drafted for a one time event.  We simply need your help.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54835"/>
              </p:ext>
            </p:extLst>
          </p:nvPr>
        </p:nvGraphicFramePr>
        <p:xfrm>
          <a:off x="760409" y="1981200"/>
          <a:ext cx="472599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755"/>
                <a:gridCol w="761755"/>
                <a:gridCol w="761755"/>
                <a:gridCol w="761755"/>
                <a:gridCol w="761755"/>
                <a:gridCol w="917215"/>
              </a:tblGrid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Min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1st 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Mean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3rd Qu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Max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993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2,352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88,446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7,704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78,800,000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63961"/>
              </p:ext>
            </p:extLst>
          </p:nvPr>
        </p:nvGraphicFramePr>
        <p:xfrm>
          <a:off x="760408" y="3352800"/>
          <a:ext cx="2135191" cy="251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744"/>
                <a:gridCol w="1166447"/>
              </a:tblGrid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134,773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5,932,276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13,150,298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2,808,042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6,939,276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12,682,073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113,267,174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16,655,090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4,085,580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 Cont.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95400"/>
            <a:ext cx="7772400" cy="5029200"/>
          </a:xfrm>
        </p:spPr>
        <p:txBody>
          <a:bodyPr/>
          <a:lstStyle/>
          <a:p>
            <a:r>
              <a:rPr lang="en-US" sz="1600" b="0" dirty="0"/>
              <a:t>Large numbers on the tail make the data difficult to </a:t>
            </a:r>
            <a:r>
              <a:rPr lang="en-US" sz="1600" b="0" dirty="0" smtClean="0"/>
              <a:t>visualize  </a:t>
            </a:r>
            <a:endParaRPr lang="en-US" sz="1600" b="0" dirty="0"/>
          </a:p>
          <a:p>
            <a:r>
              <a:rPr lang="en-US" sz="1600" b="0" dirty="0"/>
              <a:t>Filtered down to look at the first 3 </a:t>
            </a:r>
            <a:r>
              <a:rPr lang="en-US" sz="1600" b="0" dirty="0" smtClean="0"/>
              <a:t>quartiles (&lt;7800 Affected)</a:t>
            </a:r>
          </a:p>
          <a:p>
            <a:r>
              <a:rPr lang="en-US" sz="1600" b="0" dirty="0" smtClean="0"/>
              <a:t>Histogram of Individuals Affected by count of Primary Breach:</a:t>
            </a:r>
          </a:p>
          <a:p>
            <a:endParaRPr lang="en-US" sz="1600" b="0" dirty="0" smtClean="0"/>
          </a:p>
          <a:p>
            <a:endParaRPr lang="en-US" sz="1600" b="0" dirty="0"/>
          </a:p>
          <a:p>
            <a:pPr marL="344488" lvl="1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60930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 Cont.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/>
              <a:t>Density Plot</a:t>
            </a: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Indicates most low impact breaches occur with less than 1000 </a:t>
            </a:r>
            <a:r>
              <a:rPr lang="en-US" sz="1600" dirty="0" smtClean="0">
                <a:solidFill>
                  <a:schemeClr val="hlink"/>
                </a:solidFill>
              </a:rPr>
              <a:t>Individuals Affected </a:t>
            </a:r>
            <a:endParaRPr lang="en-US" sz="1600" dirty="0">
              <a:solidFill>
                <a:schemeClr val="hlink"/>
              </a:solidFill>
            </a:endParaRPr>
          </a:p>
          <a:p>
            <a:pPr lvl="1"/>
            <a:r>
              <a:rPr lang="en-US" sz="1600" dirty="0">
                <a:solidFill>
                  <a:schemeClr val="hlink"/>
                </a:solidFill>
              </a:rPr>
              <a:t>High level breaches are concentrated around 4000 </a:t>
            </a:r>
            <a:r>
              <a:rPr lang="en-US" sz="1600" dirty="0" smtClean="0">
                <a:solidFill>
                  <a:schemeClr val="hlink"/>
                </a:solidFill>
              </a:rPr>
              <a:t>Individuals Affected </a:t>
            </a:r>
            <a:r>
              <a:rPr lang="en-US" sz="1600" dirty="0">
                <a:solidFill>
                  <a:schemeClr val="hlink"/>
                </a:solidFill>
              </a:rPr>
              <a:t>and tail off to the higher numbers</a:t>
            </a:r>
          </a:p>
          <a:p>
            <a:pPr lvl="1"/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199" y="2987893"/>
            <a:ext cx="7162801" cy="356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1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Exploration Cont.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004E9E"/>
              </a:buClr>
              <a:defRPr/>
            </a:pPr>
            <a:fld id="{266ED9DE-8A22-44CE-BE54-AE1AA8C01A85}" type="slidenum">
              <a:rPr lang="en-US" altLang="en-US" smtClean="0">
                <a:solidFill>
                  <a:srgbClr val="000000"/>
                </a:solidFill>
              </a:rPr>
              <a:pPr>
                <a:buClr>
                  <a:srgbClr val="004E9E"/>
                </a:buClr>
                <a:defRPr/>
              </a:pPr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/>
              <a:t>Box Plot of Individuals Affected by Primary Breach</a:t>
            </a:r>
            <a:endParaRPr lang="en-US" sz="1600" b="0" dirty="0"/>
          </a:p>
          <a:p>
            <a:pPr lvl="1"/>
            <a:r>
              <a:rPr lang="en-US" sz="1600" dirty="0" smtClean="0">
                <a:solidFill>
                  <a:schemeClr val="hlink"/>
                </a:solidFill>
              </a:rPr>
              <a:t>Note how the means tend to be on the lower side of the spectrum with tail values on the extremes</a:t>
            </a:r>
            <a:endParaRPr lang="en-US" sz="1600" dirty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5390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LUE 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.iUlA5_kuGwPdTP91BJ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h9wenQoIUWS71oTuNmHY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pOCcOxsEmblFkNezIin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xKqQAAr06X5HvK122..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HBss3XMUC0KwOQFUkQp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ob0YyDtE6AdvzTbxVH8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f2rqDvZECsgOxvb96LU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.zAZ3QwWUeLezPyXk2KI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16OV18YE2Zt47.F.5z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_ywjgbK0.D8CWscgioZ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J7eqU1f0CeOoGOozpVT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6dAAOzxNkSwM7OOB6xjD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AeLTrZ_ku1ZYKGnNuQo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2gpmsS2kWbOkn1y14rb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FqhmMJNEuGRmgMMmawK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PNC Advisors">
  <a:themeElements>
    <a:clrScheme name="">
      <a:dk1>
        <a:srgbClr val="000000"/>
      </a:dk1>
      <a:lt1>
        <a:srgbClr val="FFFFFF"/>
      </a:lt1>
      <a:dk2>
        <a:srgbClr val="0593E2"/>
      </a:dk2>
      <a:lt2>
        <a:srgbClr val="255282"/>
      </a:lt2>
      <a:accent1>
        <a:srgbClr val="EF741D"/>
      </a:accent1>
      <a:accent2>
        <a:srgbClr val="F7C046"/>
      </a:accent2>
      <a:accent3>
        <a:srgbClr val="FFFFFF"/>
      </a:accent3>
      <a:accent4>
        <a:srgbClr val="000000"/>
      </a:accent4>
      <a:accent5>
        <a:srgbClr val="F6BCAB"/>
      </a:accent5>
      <a:accent6>
        <a:srgbClr val="E0AE3F"/>
      </a:accent6>
      <a:hlink>
        <a:srgbClr val="004E9E"/>
      </a:hlink>
      <a:folHlink>
        <a:srgbClr val="3FB000"/>
      </a:folHlink>
    </a:clrScheme>
    <a:fontScheme name="PNC Advis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PNC Advisor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C Advisor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C Advisor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C Advisor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C Advisor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C Advisor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C Advisor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B89D83"/>
      </a:dk2>
      <a:lt2>
        <a:srgbClr val="4D92B4"/>
      </a:lt2>
      <a:accent1>
        <a:srgbClr val="585148"/>
      </a:accent1>
      <a:accent2>
        <a:srgbClr val="BDC6D4"/>
      </a:accent2>
      <a:accent3>
        <a:srgbClr val="FFFFFF"/>
      </a:accent3>
      <a:accent4>
        <a:srgbClr val="000000"/>
      </a:accent4>
      <a:accent5>
        <a:srgbClr val="B4B3B1"/>
      </a:accent5>
      <a:accent6>
        <a:srgbClr val="ABB3C0"/>
      </a:accent6>
      <a:hlink>
        <a:srgbClr val="788D41"/>
      </a:hlink>
      <a:folHlink>
        <a:srgbClr val="9A3D37"/>
      </a:folHlink>
    </a:clrScheme>
    <a:fontScheme name="1_Default Design">
      <a:majorFont>
        <a:latin typeface="UBSHeadline"/>
        <a:ea typeface="Arial Unicode MS"/>
        <a:cs typeface="Arial"/>
      </a:majorFont>
      <a:minorFont>
        <a:latin typeface="Frutiger 45 Light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B89D83"/>
        </a:dk2>
        <a:lt2>
          <a:srgbClr val="4D92B4"/>
        </a:lt2>
        <a:accent1>
          <a:srgbClr val="585148"/>
        </a:accent1>
        <a:accent2>
          <a:srgbClr val="BDC6D4"/>
        </a:accent2>
        <a:accent3>
          <a:srgbClr val="FFFFFF"/>
        </a:accent3>
        <a:accent4>
          <a:srgbClr val="000000"/>
        </a:accent4>
        <a:accent5>
          <a:srgbClr val="B4B3B1"/>
        </a:accent5>
        <a:accent6>
          <a:srgbClr val="ABB3C0"/>
        </a:accent6>
        <a:hlink>
          <a:srgbClr val="788D41"/>
        </a:hlink>
        <a:folHlink>
          <a:srgbClr val="9A3D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B89D83"/>
      </a:dk2>
      <a:lt2>
        <a:srgbClr val="4D92B4"/>
      </a:lt2>
      <a:accent1>
        <a:srgbClr val="585148"/>
      </a:accent1>
      <a:accent2>
        <a:srgbClr val="BDC6D4"/>
      </a:accent2>
      <a:accent3>
        <a:srgbClr val="FFFFFF"/>
      </a:accent3>
      <a:accent4>
        <a:srgbClr val="000000"/>
      </a:accent4>
      <a:accent5>
        <a:srgbClr val="B4B3B1"/>
      </a:accent5>
      <a:accent6>
        <a:srgbClr val="ABB3C0"/>
      </a:accent6>
      <a:hlink>
        <a:srgbClr val="788D41"/>
      </a:hlink>
      <a:folHlink>
        <a:srgbClr val="9A3D37"/>
      </a:folHlink>
    </a:clrScheme>
    <a:fontScheme name="1_Default Design">
      <a:majorFont>
        <a:latin typeface="UBSHeadline"/>
        <a:ea typeface="Arial Unicode MS"/>
        <a:cs typeface="Arial"/>
      </a:majorFont>
      <a:minorFont>
        <a:latin typeface="Frutiger 45 Light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B89D83"/>
        </a:dk2>
        <a:lt2>
          <a:srgbClr val="4D92B4"/>
        </a:lt2>
        <a:accent1>
          <a:srgbClr val="585148"/>
        </a:accent1>
        <a:accent2>
          <a:srgbClr val="BDC6D4"/>
        </a:accent2>
        <a:accent3>
          <a:srgbClr val="FFFFFF"/>
        </a:accent3>
        <a:accent4>
          <a:srgbClr val="000000"/>
        </a:accent4>
        <a:accent5>
          <a:srgbClr val="B4B3B1"/>
        </a:accent5>
        <a:accent6>
          <a:srgbClr val="ABB3C0"/>
        </a:accent6>
        <a:hlink>
          <a:srgbClr val="788D41"/>
        </a:hlink>
        <a:folHlink>
          <a:srgbClr val="9A3D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B89D83"/>
      </a:dk2>
      <a:lt2>
        <a:srgbClr val="4D92B4"/>
      </a:lt2>
      <a:accent1>
        <a:srgbClr val="585148"/>
      </a:accent1>
      <a:accent2>
        <a:srgbClr val="BDC6D4"/>
      </a:accent2>
      <a:accent3>
        <a:srgbClr val="FFFFFF"/>
      </a:accent3>
      <a:accent4>
        <a:srgbClr val="000000"/>
      </a:accent4>
      <a:accent5>
        <a:srgbClr val="B4B3B1"/>
      </a:accent5>
      <a:accent6>
        <a:srgbClr val="ABB3C0"/>
      </a:accent6>
      <a:hlink>
        <a:srgbClr val="788D41"/>
      </a:hlink>
      <a:folHlink>
        <a:srgbClr val="9A3D37"/>
      </a:folHlink>
    </a:clrScheme>
    <a:fontScheme name="1_Default Design">
      <a:majorFont>
        <a:latin typeface="UBSHeadline"/>
        <a:ea typeface="Arial Unicode MS"/>
        <a:cs typeface="Arial"/>
      </a:majorFont>
      <a:minorFont>
        <a:latin typeface="Frutiger 45 Light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rgbClr val="969696">
                    <a:gamma/>
                    <a:shade val="60000"/>
                    <a:invGamma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45 Light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B89D83"/>
        </a:dk2>
        <a:lt2>
          <a:srgbClr val="4D92B4"/>
        </a:lt2>
        <a:accent1>
          <a:srgbClr val="585148"/>
        </a:accent1>
        <a:accent2>
          <a:srgbClr val="BDC6D4"/>
        </a:accent2>
        <a:accent3>
          <a:srgbClr val="FFFFFF"/>
        </a:accent3>
        <a:accent4>
          <a:srgbClr val="000000"/>
        </a:accent4>
        <a:accent5>
          <a:srgbClr val="B4B3B1"/>
        </a:accent5>
        <a:accent6>
          <a:srgbClr val="ABB3C0"/>
        </a:accent6>
        <a:hlink>
          <a:srgbClr val="788D41"/>
        </a:hlink>
        <a:folHlink>
          <a:srgbClr val="9A3D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NC_CF_PNH041">
  <a:themeElements>
    <a:clrScheme name="Current">
      <a:dk1>
        <a:srgbClr val="000000"/>
      </a:dk1>
      <a:lt1>
        <a:srgbClr val="FFFFFF"/>
      </a:lt1>
      <a:dk2>
        <a:srgbClr val="004E9E"/>
      </a:dk2>
      <a:lt2>
        <a:srgbClr val="0593E2"/>
      </a:lt2>
      <a:accent1>
        <a:srgbClr val="F7C046"/>
      </a:accent1>
      <a:accent2>
        <a:srgbClr val="EF741D"/>
      </a:accent2>
      <a:accent3>
        <a:srgbClr val="004E9E"/>
      </a:accent3>
      <a:accent4>
        <a:srgbClr val="3FB000"/>
      </a:accent4>
      <a:accent5>
        <a:srgbClr val="FF6600"/>
      </a:accent5>
      <a:accent6>
        <a:srgbClr val="808080"/>
      </a:accent6>
      <a:hlink>
        <a:srgbClr val="004E9E"/>
      </a:hlink>
      <a:folHlink>
        <a:srgbClr val="3FB000"/>
      </a:folHlink>
    </a:clrScheme>
    <a:fontScheme name="Custom 124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E9E"/>
        </a:dk2>
        <a:lt2>
          <a:srgbClr val="0593E2"/>
        </a:lt2>
        <a:accent1>
          <a:srgbClr val="F7C046"/>
        </a:accent1>
        <a:accent2>
          <a:srgbClr val="EF741D"/>
        </a:accent2>
        <a:accent3>
          <a:srgbClr val="004E9E"/>
        </a:accent3>
        <a:accent4>
          <a:srgbClr val="3FB000"/>
        </a:accent4>
        <a:accent5>
          <a:srgbClr val="FF6600"/>
        </a:accent5>
        <a:accent6>
          <a:srgbClr val="808080"/>
        </a:accent6>
        <a:hlink>
          <a:srgbClr val="004E9E"/>
        </a:hlink>
        <a:folHlink>
          <a:srgbClr val="3F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8FD7F1E7FFA4F9C73EA094138602B" ma:contentTypeVersion="0" ma:contentTypeDescription="Create a new document." ma:contentTypeScope="" ma:versionID="ffe49588794183875d73414df2ff77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e53d147369609339da0000e6a4a4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F33BAF-820F-45F4-954E-B8F957D0D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4C2BF8-FDEF-45EF-98F9-F62A4A90B2C3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F08649-CF80-4D90-A7D4-65D83F6B2D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KPMG Talkbook Full-page Template</Template>
  <TotalTime>43763</TotalTime>
  <Words>1495</Words>
  <Application>Microsoft Office PowerPoint</Application>
  <PresentationFormat>Letter Paper (8.5x11 in)</PresentationFormat>
  <Paragraphs>288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 Unicode MS</vt:lpstr>
      <vt:lpstr>ＭＳ Ｐゴシック</vt:lpstr>
      <vt:lpstr>Arial</vt:lpstr>
      <vt:lpstr>Calibri</vt:lpstr>
      <vt:lpstr>Frutiger 45 Light</vt:lpstr>
      <vt:lpstr>Symbol</vt:lpstr>
      <vt:lpstr>Times New Roman</vt:lpstr>
      <vt:lpstr>UBSHeadline</vt:lpstr>
      <vt:lpstr>Verdana</vt:lpstr>
      <vt:lpstr>Wingdings</vt:lpstr>
      <vt:lpstr>PNC Advisors</vt:lpstr>
      <vt:lpstr>1_Default Design</vt:lpstr>
      <vt:lpstr>2_Default Design</vt:lpstr>
      <vt:lpstr>3_Default Design</vt:lpstr>
      <vt:lpstr>PNC_CF_PNH041</vt:lpstr>
      <vt:lpstr>think-cell Slide</vt:lpstr>
      <vt:lpstr>Data Breaches at HIPAA Covered Entities Paul Carson Springboard Capstone 12.2017   </vt:lpstr>
      <vt:lpstr>Data Breaches at HIPAA Covered Entities</vt:lpstr>
      <vt:lpstr>Overview and Scope </vt:lpstr>
      <vt:lpstr>Data</vt:lpstr>
      <vt:lpstr>Data Clean Up</vt:lpstr>
      <vt:lpstr>Preliminary Exploration</vt:lpstr>
      <vt:lpstr>Preliminary Exploration Cont. </vt:lpstr>
      <vt:lpstr>Preliminary Exploration Cont. </vt:lpstr>
      <vt:lpstr>Preliminary Exploration Cont. </vt:lpstr>
      <vt:lpstr>Machine Learning Models</vt:lpstr>
      <vt:lpstr>Machine Learning Models Cont.</vt:lpstr>
      <vt:lpstr>Machine Learning Models Cont.  </vt:lpstr>
      <vt:lpstr>Machine Learning Models Cont.  </vt:lpstr>
      <vt:lpstr>Machine Learning Models Cont.  </vt:lpstr>
      <vt:lpstr>Machine Learning Models Cont.  </vt:lpstr>
      <vt:lpstr>Conclusions and Recommendations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Program Governance</dc:title>
  <dc:creator>Carlos Lievano</dc:creator>
  <cp:lastModifiedBy>Carson, Paul</cp:lastModifiedBy>
  <cp:revision>729</cp:revision>
  <cp:lastPrinted>2016-05-18T14:57:50Z</cp:lastPrinted>
  <dcterms:created xsi:type="dcterms:W3CDTF">2015-12-14T22:49:05Z</dcterms:created>
  <dcterms:modified xsi:type="dcterms:W3CDTF">2017-12-22T21:24:42Z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0x0101005858FD7F1E7FFA4F9C73EA094138602B</vt:lpwstr>
  </property>
</Properties>
</file>