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378" r:id="rId2"/>
    <p:sldId id="412" r:id="rId3"/>
    <p:sldId id="372" r:id="rId4"/>
    <p:sldId id="373" r:id="rId5"/>
    <p:sldId id="374" r:id="rId6"/>
    <p:sldId id="375" r:id="rId7"/>
    <p:sldId id="403" r:id="rId8"/>
    <p:sldId id="413" r:id="rId9"/>
    <p:sldId id="414" r:id="rId10"/>
    <p:sldId id="419" r:id="rId11"/>
    <p:sldId id="415" r:id="rId12"/>
    <p:sldId id="42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4C7E"/>
    <a:srgbClr val="FFFFFF"/>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A40970-4D81-3541-8613-D9A1FB531AEC}" v="4" dt="2022-10-09T20:03:09.4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764" autoAdjust="0"/>
    <p:restoredTop sz="75901" autoAdjust="0"/>
  </p:normalViewPr>
  <p:slideViewPr>
    <p:cSldViewPr snapToGrid="0">
      <p:cViewPr varScale="1">
        <p:scale>
          <a:sx n="140" d="100"/>
          <a:sy n="140" d="100"/>
        </p:scale>
        <p:origin x="5400"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 Geyter, Gert" userId="286ae2ee-7dc7-46a2-901b-d4cd64869030" providerId="ADAL" clId="{DDA40970-4D81-3541-8613-D9A1FB531AEC}"/>
    <pc:docChg chg="modSld">
      <pc:chgData name="De Geyter, Gert" userId="286ae2ee-7dc7-46a2-901b-d4cd64869030" providerId="ADAL" clId="{DDA40970-4D81-3541-8613-D9A1FB531AEC}" dt="2022-10-09T20:05:00.452" v="74" actId="20577"/>
      <pc:docMkLst>
        <pc:docMk/>
      </pc:docMkLst>
      <pc:sldChg chg="modSp mod">
        <pc:chgData name="De Geyter, Gert" userId="286ae2ee-7dc7-46a2-901b-d4cd64869030" providerId="ADAL" clId="{DDA40970-4D81-3541-8613-D9A1FB531AEC}" dt="2022-10-09T20:04:27.482" v="52" actId="20577"/>
        <pc:sldMkLst>
          <pc:docMk/>
          <pc:sldMk cId="2418051911" sldId="372"/>
        </pc:sldMkLst>
        <pc:spChg chg="mod">
          <ac:chgData name="De Geyter, Gert" userId="286ae2ee-7dc7-46a2-901b-d4cd64869030" providerId="ADAL" clId="{DDA40970-4D81-3541-8613-D9A1FB531AEC}" dt="2022-10-09T20:04:27.482" v="52" actId="20577"/>
          <ac:spMkLst>
            <pc:docMk/>
            <pc:sldMk cId="2418051911" sldId="372"/>
            <ac:spMk id="17" creationId="{00000000-0000-0000-0000-000000000000}"/>
          </ac:spMkLst>
        </pc:spChg>
      </pc:sldChg>
      <pc:sldChg chg="modSp mod">
        <pc:chgData name="De Geyter, Gert" userId="286ae2ee-7dc7-46a2-901b-d4cd64869030" providerId="ADAL" clId="{DDA40970-4D81-3541-8613-D9A1FB531AEC}" dt="2022-10-09T20:02:59.959" v="30" actId="20577"/>
        <pc:sldMkLst>
          <pc:docMk/>
          <pc:sldMk cId="597619330" sldId="373"/>
        </pc:sldMkLst>
        <pc:spChg chg="mod">
          <ac:chgData name="De Geyter, Gert" userId="286ae2ee-7dc7-46a2-901b-d4cd64869030" providerId="ADAL" clId="{DDA40970-4D81-3541-8613-D9A1FB531AEC}" dt="2022-10-09T20:02:59.959" v="30" actId="20577"/>
          <ac:spMkLst>
            <pc:docMk/>
            <pc:sldMk cId="597619330" sldId="373"/>
            <ac:spMk id="17" creationId="{00000000-0000-0000-0000-000000000000}"/>
          </ac:spMkLst>
        </pc:spChg>
      </pc:sldChg>
      <pc:sldChg chg="modSp mod">
        <pc:chgData name="De Geyter, Gert" userId="286ae2ee-7dc7-46a2-901b-d4cd64869030" providerId="ADAL" clId="{DDA40970-4D81-3541-8613-D9A1FB531AEC}" dt="2022-10-09T20:05:00.452" v="74" actId="20577"/>
        <pc:sldMkLst>
          <pc:docMk/>
          <pc:sldMk cId="757090875" sldId="374"/>
        </pc:sldMkLst>
        <pc:spChg chg="mod">
          <ac:chgData name="De Geyter, Gert" userId="286ae2ee-7dc7-46a2-901b-d4cd64869030" providerId="ADAL" clId="{DDA40970-4D81-3541-8613-D9A1FB531AEC}" dt="2022-10-09T20:05:00.452" v="74" actId="20577"/>
          <ac:spMkLst>
            <pc:docMk/>
            <pc:sldMk cId="757090875" sldId="374"/>
            <ac:spMk id="17" creationId="{00000000-0000-0000-0000-000000000000}"/>
          </ac:spMkLst>
        </pc:spChg>
      </pc:sldChg>
      <pc:sldChg chg="modSp mod">
        <pc:chgData name="De Geyter, Gert" userId="286ae2ee-7dc7-46a2-901b-d4cd64869030" providerId="ADAL" clId="{DDA40970-4D81-3541-8613-D9A1FB531AEC}" dt="2022-10-09T20:04:47.806" v="70" actId="20577"/>
        <pc:sldMkLst>
          <pc:docMk/>
          <pc:sldMk cId="3006486474" sldId="375"/>
        </pc:sldMkLst>
        <pc:spChg chg="mod">
          <ac:chgData name="De Geyter, Gert" userId="286ae2ee-7dc7-46a2-901b-d4cd64869030" providerId="ADAL" clId="{DDA40970-4D81-3541-8613-D9A1FB531AEC}" dt="2022-10-09T20:04:47.806" v="70" actId="20577"/>
          <ac:spMkLst>
            <pc:docMk/>
            <pc:sldMk cId="3006486474" sldId="375"/>
            <ac:spMk id="17" creationId="{00000000-0000-0000-0000-000000000000}"/>
          </ac:spMkLst>
        </pc:spChg>
      </pc:sldChg>
      <pc:sldChg chg="modSp mod">
        <pc:chgData name="De Geyter, Gert" userId="286ae2ee-7dc7-46a2-901b-d4cd64869030" providerId="ADAL" clId="{DDA40970-4D81-3541-8613-D9A1FB531AEC}" dt="2022-10-09T19:58:27.247" v="11" actId="20577"/>
        <pc:sldMkLst>
          <pc:docMk/>
          <pc:sldMk cId="241059271" sldId="412"/>
        </pc:sldMkLst>
        <pc:spChg chg="mod">
          <ac:chgData name="De Geyter, Gert" userId="286ae2ee-7dc7-46a2-901b-d4cd64869030" providerId="ADAL" clId="{DDA40970-4D81-3541-8613-D9A1FB531AEC}" dt="2022-10-09T19:58:27.247" v="11" actId="20577"/>
          <ac:spMkLst>
            <pc:docMk/>
            <pc:sldMk cId="241059271" sldId="412"/>
            <ac:spMk id="1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9863BC-CA83-4676-881E-A7A4A2393B5F}" type="datetimeFigureOut">
              <a:rPr lang="en-US" smtClean="0"/>
              <a:t>10/9/22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E2A6B-E44C-4CCA-872C-A4788CFD8A03}" type="slidenum">
              <a:rPr lang="en-US" smtClean="0"/>
              <a:t>‹#›</a:t>
            </a:fld>
            <a:endParaRPr lang="en-US"/>
          </a:p>
        </p:txBody>
      </p:sp>
    </p:spTree>
    <p:extLst>
      <p:ext uri="{BB962C8B-B14F-4D97-AF65-F5344CB8AC3E}">
        <p14:creationId xmlns:p14="http://schemas.microsoft.com/office/powerpoint/2010/main" val="43164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F7E2A6B-E44C-4CCA-872C-A4788CFD8A03}" type="slidenum">
              <a:rPr lang="en-US" smtClean="0"/>
              <a:t>2</a:t>
            </a:fld>
            <a:endParaRPr lang="en-US"/>
          </a:p>
        </p:txBody>
      </p:sp>
    </p:spTree>
    <p:extLst>
      <p:ext uri="{BB962C8B-B14F-4D97-AF65-F5344CB8AC3E}">
        <p14:creationId xmlns:p14="http://schemas.microsoft.com/office/powerpoint/2010/main" val="77704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F7E2A6B-E44C-4CCA-872C-A4788CFD8A03}" type="slidenum">
              <a:rPr lang="en-US" smtClean="0"/>
              <a:t>4</a:t>
            </a:fld>
            <a:endParaRPr lang="en-US"/>
          </a:p>
        </p:txBody>
      </p:sp>
    </p:spTree>
    <p:extLst>
      <p:ext uri="{BB962C8B-B14F-4D97-AF65-F5344CB8AC3E}">
        <p14:creationId xmlns:p14="http://schemas.microsoft.com/office/powerpoint/2010/main" val="3320327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baseline="0" dirty="0"/>
          </a:p>
          <a:p>
            <a:endParaRPr lang="fr-FR" dirty="0"/>
          </a:p>
        </p:txBody>
      </p:sp>
      <p:sp>
        <p:nvSpPr>
          <p:cNvPr id="4" name="Espace réservé du numéro de diapositive 3"/>
          <p:cNvSpPr>
            <a:spLocks noGrp="1"/>
          </p:cNvSpPr>
          <p:nvPr>
            <p:ph type="sldNum" sz="quarter" idx="10"/>
          </p:nvPr>
        </p:nvSpPr>
        <p:spPr/>
        <p:txBody>
          <a:bodyPr/>
          <a:lstStyle/>
          <a:p>
            <a:fld id="{8F7E2A6B-E44C-4CCA-872C-A4788CFD8A03}" type="slidenum">
              <a:rPr lang="en-US" smtClean="0"/>
              <a:t>5</a:t>
            </a:fld>
            <a:endParaRPr lang="en-US"/>
          </a:p>
        </p:txBody>
      </p:sp>
    </p:spTree>
    <p:extLst>
      <p:ext uri="{BB962C8B-B14F-4D97-AF65-F5344CB8AC3E}">
        <p14:creationId xmlns:p14="http://schemas.microsoft.com/office/powerpoint/2010/main" val="1444128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F7E2A6B-E44C-4CCA-872C-A4788CFD8A03}" type="slidenum">
              <a:rPr lang="en-US" smtClean="0"/>
              <a:t>6</a:t>
            </a:fld>
            <a:endParaRPr lang="en-US"/>
          </a:p>
        </p:txBody>
      </p:sp>
    </p:spTree>
    <p:extLst>
      <p:ext uri="{BB962C8B-B14F-4D97-AF65-F5344CB8AC3E}">
        <p14:creationId xmlns:p14="http://schemas.microsoft.com/office/powerpoint/2010/main" val="3244110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F7E2A6B-E44C-4CCA-872C-A4788CFD8A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1524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F7E2A6B-E44C-4CCA-872C-A4788CFD8A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68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About</a:t>
            </a:r>
            <a:r>
              <a:rPr lang="fr-BE" baseline="0" dirty="0"/>
              <a:t> the </a:t>
            </a:r>
            <a:r>
              <a:rPr lang="fr-BE" baseline="0" dirty="0" err="1"/>
              <a:t>difference</a:t>
            </a:r>
            <a:r>
              <a:rPr lang="fr-BE" baseline="0" dirty="0"/>
              <a:t> </a:t>
            </a:r>
            <a:r>
              <a:rPr lang="fr-BE" baseline="0" dirty="0" err="1"/>
              <a:t>between</a:t>
            </a:r>
            <a:r>
              <a:rPr lang="fr-BE" baseline="0" dirty="0"/>
              <a:t> </a:t>
            </a:r>
            <a:r>
              <a:rPr lang="fr-BE" baseline="0" dirty="0" err="1"/>
              <a:t>regular</a:t>
            </a:r>
            <a:r>
              <a:rPr lang="fr-BE" baseline="0" dirty="0"/>
              <a:t> </a:t>
            </a:r>
            <a:r>
              <a:rPr lang="fr-BE" baseline="0" dirty="0" err="1"/>
              <a:t>customers</a:t>
            </a:r>
            <a:r>
              <a:rPr lang="fr-BE" baseline="0" dirty="0"/>
              <a:t> </a:t>
            </a:r>
            <a:r>
              <a:rPr lang="fr-BE" baseline="0" dirty="0" err="1"/>
              <a:t>it</a:t>
            </a:r>
            <a:r>
              <a:rPr lang="fr-BE" baseline="0" dirty="0"/>
              <a:t> </a:t>
            </a:r>
            <a:r>
              <a:rPr lang="fr-BE" baseline="0" dirty="0" err="1"/>
              <a:t>is</a:t>
            </a:r>
            <a:r>
              <a:rPr lang="fr-BE" baseline="0" dirty="0"/>
              <a:t> not </a:t>
            </a:r>
            <a:r>
              <a:rPr lang="fr-BE" baseline="0" dirty="0" err="1"/>
              <a:t>clear</a:t>
            </a:r>
            <a:r>
              <a:rPr lang="fr-BE" baseline="0" dirty="0"/>
              <a:t> for me. </a:t>
            </a:r>
            <a:r>
              <a:rPr lang="fr-BE" baseline="0" dirty="0" err="1"/>
              <a:t>They</a:t>
            </a:r>
            <a:r>
              <a:rPr lang="fr-BE" baseline="0" dirty="0"/>
              <a:t> </a:t>
            </a:r>
            <a:r>
              <a:rPr lang="fr-BE" baseline="0" dirty="0" err="1"/>
              <a:t>give</a:t>
            </a:r>
            <a:r>
              <a:rPr lang="fr-BE" baseline="0" dirty="0"/>
              <a:t> 1 to 10 euros on top of </a:t>
            </a:r>
            <a:r>
              <a:rPr lang="fr-BE" baseline="0" dirty="0" err="1"/>
              <a:t>their</a:t>
            </a:r>
            <a:r>
              <a:rPr lang="fr-BE" baseline="0" dirty="0"/>
              <a:t> </a:t>
            </a:r>
            <a:r>
              <a:rPr lang="fr-BE" baseline="0" dirty="0" err="1"/>
              <a:t>purchase</a:t>
            </a:r>
            <a:r>
              <a:rPr lang="fr-BE" baseline="0" dirty="0"/>
              <a:t> as a tip ?</a:t>
            </a:r>
          </a:p>
          <a:p>
            <a:r>
              <a:rPr lang="fr-BE" baseline="0" dirty="0" err="1"/>
              <a:t>Does</a:t>
            </a:r>
            <a:r>
              <a:rPr lang="fr-BE" baseline="0" dirty="0"/>
              <a:t> the </a:t>
            </a:r>
            <a:r>
              <a:rPr lang="fr-BE" baseline="0" dirty="0" err="1"/>
              <a:t>entire</a:t>
            </a:r>
            <a:r>
              <a:rPr lang="fr-BE" baseline="0" dirty="0"/>
              <a:t> </a:t>
            </a:r>
            <a:r>
              <a:rPr lang="fr-BE" baseline="0" dirty="0" err="1"/>
              <a:t>history</a:t>
            </a:r>
            <a:r>
              <a:rPr lang="fr-BE" baseline="0" dirty="0"/>
              <a:t> for </a:t>
            </a:r>
            <a:r>
              <a:rPr lang="fr-BE" baseline="0" dirty="0" err="1"/>
              <a:t>returning</a:t>
            </a:r>
            <a:r>
              <a:rPr lang="fr-BE" baseline="0" dirty="0"/>
              <a:t> </a:t>
            </a:r>
            <a:r>
              <a:rPr lang="fr-BE" baseline="0" dirty="0" err="1"/>
              <a:t>customers</a:t>
            </a:r>
            <a:r>
              <a:rPr lang="fr-BE" baseline="0" dirty="0"/>
              <a:t> </a:t>
            </a:r>
            <a:r>
              <a:rPr lang="fr-BE" baseline="0" dirty="0" err="1"/>
              <a:t>include</a:t>
            </a:r>
            <a:r>
              <a:rPr lang="fr-BE" baseline="0" dirty="0"/>
              <a:t> </a:t>
            </a:r>
            <a:r>
              <a:rPr lang="fr-BE" baseline="0" dirty="0" err="1"/>
              <a:t>timeslots&amp;dates</a:t>
            </a:r>
            <a:r>
              <a:rPr lang="fr-BE" baseline="0" dirty="0"/>
              <a:t>? </a:t>
            </a:r>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F7E2A6B-E44C-4CCA-872C-A4788CFD8A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929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F7E2A6B-E44C-4CCA-872C-A4788CFD8A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741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F7E2A6B-E44C-4CCA-872C-A4788CFD8A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6911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10/9/22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10/9/22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spreadsheets/d/1cwBSAEzX6QMMgMl9OYl2l6O6BV6VmPGExt4ND82Cutg/edit?usp=shar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drive/folders/1kpJfGg0hDwdlTDWT50vd5A__P0PX-MBl?usp=shar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cwBSAEzX6QMMgMl9OYl2l6O6BV6VmPGExt4ND82Cutg/edit?usp=shar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rive.google.com/drive/folders/1kpJfGg0hDwdlTDWT50vd5A__P0PX-MBl?usp=sharin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drive/folders/12MYtP_3ruhdiYSJmsVY8yxr1ad9Ene_s?usp=shar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 PROJECT</a:t>
            </a:r>
          </a:p>
        </p:txBody>
      </p:sp>
    </p:spTree>
    <p:extLst>
      <p:ext uri="{BB962C8B-B14F-4D97-AF65-F5344CB8AC3E}">
        <p14:creationId xmlns:p14="http://schemas.microsoft.com/office/powerpoint/2010/main" val="339558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PArt2: Create </a:t>
            </a:r>
            <a:r>
              <a:rPr lang="en-US" dirty="0" err="1"/>
              <a:t>CUsTOMERS</a:t>
            </a:r>
            <a:endParaRPr lang="en-US" dirty="0"/>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1000"/>
              </a:spcAft>
              <a:buClr>
                <a:prstClr val="white"/>
              </a:buClr>
              <a:buSzPct val="100000"/>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TextBox 16"/>
          <p:cNvSpPr txBox="1"/>
          <p:nvPr/>
        </p:nvSpPr>
        <p:spPr>
          <a:xfrm>
            <a:off x="423554" y="963703"/>
            <a:ext cx="11040468" cy="5934958"/>
          </a:xfrm>
          <a:prstGeom prst="rect">
            <a:avLst/>
          </a:prstGeom>
          <a:noFill/>
        </p:spPr>
        <p:txBody>
          <a:bodyPr wrap="square" rtlCol="0">
            <a:spAutoFit/>
          </a:bodyPr>
          <a:lstStyle/>
          <a:p>
            <a:pPr marL="11113" marR="0" lvl="0" indent="-11113"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this part we will use the probabilities you have determined in the previous step to create customers who buy following these rules. In case you did not manage to succeed in the previous part feel free to define one set of probabilities either per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timestep</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(or in case you don’t know how to do this)  one general probability.</a:t>
            </a:r>
          </a:p>
          <a:p>
            <a:pPr marL="11113" marR="0" lvl="0" indent="-11113"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following should no longer be coded in the Exploratory.py script from before. How you structure your code from this point on is up to you.</a:t>
            </a: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coffee bar gets a range of customers. Each customer has a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customerID</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and a certain budget. There a two types of customers, the ones that only come once and the returning customers. You can assume that the one time customers have a budget of 100 euro. There are two types of one time customers, the regular ones and the one that have found the place through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tripadvisor</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The last ones give a random tip between 1 to 10 euro’s. The returning customers also have two types, again the regular ones who have a starting budget of 250 euro’s and the hipsters who have a starting budget of 500 euro’s. </a:t>
            </a:r>
          </a:p>
          <a:p>
            <a:pPr marL="11113" marR="0" lvl="0" indent="-11113"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All customers are able to buy drinks when given the correct probability at that time, the prize of the food and drinks and are able to “tell” what they have bought (separate for food and drinks) and the amount they payed. Returning customers keep track of their entire history of purchases (food, drinks and budget). </a:t>
            </a: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11113" marR="0" lvl="0" indent="-11113"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0742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PArt3 : SIMULATIONS</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1000"/>
              </a:spcAft>
              <a:buClr>
                <a:prstClr val="white"/>
              </a:buClr>
              <a:buSzPct val="100000"/>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TextBox 16"/>
          <p:cNvSpPr txBox="1"/>
          <p:nvPr/>
        </p:nvSpPr>
        <p:spPr>
          <a:xfrm>
            <a:off x="440332" y="1341208"/>
            <a:ext cx="11040468" cy="4611519"/>
          </a:xfrm>
          <a:prstGeom prst="rect">
            <a:avLst/>
          </a:prstGeom>
          <a:noFill/>
        </p:spPr>
        <p:txBody>
          <a:bodyPr wrap="square" rtlCol="0">
            <a:spAutoFit/>
          </a:bodyPr>
          <a:lstStyle/>
          <a:p>
            <a:pPr marL="11113" marR="0" lvl="0" indent="-11113"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this part you should we will create actual simulations of the day. Notice that there are 1000 returning customers of which one third are hipsters. Of the one time customers about a tenth is from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tripadvisor</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For now you can assume that at any given time there is about 20% chances to have one of the 1000 returning customers (chosen randomly). In the other 80% it is a new one time customers. Notice again that every customer should have a unique ID (see the data file as example). So every unique customer should get a new one that didn’t exist before. </a:t>
            </a:r>
          </a:p>
          <a:p>
            <a:pPr marL="11113" marR="0" lvl="0" indent="-11113"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Obviously the customers have their budget lowered every time they buy something. For a onetime customer this is not a big deal however it is for returning customers. If a returning customer is no longer able to buy the most expensive food AND drink, it should no longer be possible to randomly draw him/her from the pool of 1000 returning customers. </a:t>
            </a:r>
          </a:p>
          <a:p>
            <a:pPr marL="11113" marR="0" lvl="0" indent="-11113"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price for the food is sandwich = 2, cookie = 2 and the rest 3.</a:t>
            </a:r>
          </a:p>
          <a:p>
            <a:pPr marL="11113" marR="0" lvl="0" indent="-11113"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price for drinks is milkshake = 5,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frappucino</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 4, water = 2 and the rest 3.</a:t>
            </a:r>
          </a:p>
          <a:p>
            <a:pPr marL="11113" marR="0" lvl="0" indent="-11113"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Simulate 5 years and make some additional plots (for example the average income during the day).</a:t>
            </a: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Compare it to the original one. </a:t>
            </a:r>
          </a:p>
          <a:p>
            <a:pPr marL="11113" marR="0" lvl="0" indent="-11113"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1292757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PArt4 : Additional QUESTIONS</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1000"/>
              </a:spcAft>
              <a:buClr>
                <a:prstClr val="white"/>
              </a:buClr>
              <a:buSzPct val="100000"/>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TextBox 16"/>
          <p:cNvSpPr txBox="1"/>
          <p:nvPr/>
        </p:nvSpPr>
        <p:spPr>
          <a:xfrm>
            <a:off x="440332" y="1341208"/>
            <a:ext cx="11040468" cy="5934958"/>
          </a:xfrm>
          <a:prstGeom prst="rect">
            <a:avLst/>
          </a:prstGeom>
          <a:noFill/>
        </p:spPr>
        <p:txBody>
          <a:bodyPr wrap="square" rtlCol="0">
            <a:spAutoFit/>
          </a:bodyPr>
          <a:lstStyle/>
          <a:p>
            <a:pPr marL="11113" marR="0" lvl="0" indent="-11113" algn="l" defTabSz="914400" rtl="0" eaLnBrk="1" fontAlgn="auto" latinLnBrk="0" hangingPunct="1">
              <a:lnSpc>
                <a:spcPct val="100000"/>
              </a:lnSpc>
              <a:spcBef>
                <a:spcPts val="0"/>
              </a:spcBef>
              <a:spcAft>
                <a:spcPts val="100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alibri" panose="020F0502020204030204"/>
                <a:ea typeface="+mn-ea"/>
                <a:cs typeface="+mn-cs"/>
              </a:rPr>
              <a:t>ONLY start this part if you are certain everything before works perfectly. </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This only counts for a minor part but should showcase how easy it is to make changes or show how well you understand how everything works.</a:t>
            </a: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Always simulate the five years again (each question is standalone from the previous)</a:t>
            </a: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Show some buying histories of returning customers for your simulations</a:t>
            </a: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the provided data set (Coffeebar_2016-2020.csv) there are actual returning customers. How many? Do they have specific times when they show up more? Can you determine a probability of having a onetime or returning customer at a given time? How does this impact their buying history? Do you see correlations between what returning customers buy and one-timers?</a:t>
            </a: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What would happen if we lower the returning customers to 50 and simulate the same period?</a:t>
            </a: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prices change from the beginning of 2018 and go up by 20%</a:t>
            </a: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budget of hipsters drops to 40</a:t>
            </a: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INSERT YOUR QUESTION HERE] : adjust at least one thing you would like to see the impact of.</a:t>
            </a: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11113" marR="0" lvl="0" indent="-11113" algn="l" defTabSz="914400" rtl="0" eaLnBrk="1" fontAlgn="auto" latinLnBrk="0" hangingPunct="1">
              <a:lnSpc>
                <a:spcPct val="100000"/>
              </a:lnSpc>
              <a:spcBef>
                <a:spcPts val="0"/>
              </a:spcBef>
              <a:spcAft>
                <a:spcPts val="100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8216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EXAM PROJECT</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40332" y="1341208"/>
            <a:ext cx="11513980" cy="4570482"/>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dirty="0"/>
              <a:t>You can work on it either alone or in duo’s </a:t>
            </a:r>
            <a:br>
              <a:rPr lang="en-US" dirty="0"/>
            </a:br>
            <a:r>
              <a:rPr lang="en-US" dirty="0"/>
              <a:t>Add the name of your partner in google spreadsheet </a:t>
            </a:r>
            <a:br>
              <a:rPr lang="en-US" dirty="0"/>
            </a:br>
            <a:r>
              <a:rPr lang="en-US" dirty="0">
                <a:hlinkClick r:id="rId3"/>
              </a:rPr>
              <a:t>https://docs.google.com/spreadsheets/d/1cwBSAEzX6QMMgMl9OYl2l6O6BV6VmPGExt4ND82Cutg/edit?usp=sharing</a:t>
            </a:r>
            <a:endParaRPr lang="en-US" dirty="0"/>
          </a:p>
          <a:p>
            <a:pPr marL="342900" indent="-342900">
              <a:spcAft>
                <a:spcPts val="1000"/>
              </a:spcAft>
              <a:buFont typeface="Arial" panose="020B0604020202020204" pitchFamily="34" charset="0"/>
              <a:buChar char="•"/>
            </a:pPr>
            <a:r>
              <a:rPr lang="en-US" dirty="0"/>
              <a:t> You will not be quoted differently if you make the project alone</a:t>
            </a:r>
          </a:p>
          <a:p>
            <a:pPr marL="342900" indent="-342900">
              <a:spcAft>
                <a:spcPts val="1000"/>
              </a:spcAft>
              <a:buFont typeface="Arial" panose="020B0604020202020204" pitchFamily="34" charset="0"/>
              <a:buChar char="•"/>
            </a:pPr>
            <a:r>
              <a:rPr lang="en-US" dirty="0"/>
              <a:t>You can work on the code together, however, I expect an </a:t>
            </a:r>
            <a:r>
              <a:rPr lang="en-US" dirty="0">
                <a:solidFill>
                  <a:srgbClr val="92D050"/>
                </a:solidFill>
              </a:rPr>
              <a:t>individual paper per person</a:t>
            </a:r>
          </a:p>
          <a:p>
            <a:pPr marL="342900" indent="-342900">
              <a:spcAft>
                <a:spcPts val="1000"/>
              </a:spcAft>
              <a:buFont typeface="Arial" panose="020B0604020202020204" pitchFamily="34" charset="0"/>
              <a:buChar char="•"/>
            </a:pPr>
            <a:r>
              <a:rPr lang="en-US" dirty="0"/>
              <a:t>The code should be available on </a:t>
            </a:r>
            <a:r>
              <a:rPr lang="en-US" b="1" dirty="0" err="1">
                <a:solidFill>
                  <a:srgbClr val="92D050"/>
                </a:solidFill>
              </a:rPr>
              <a:t>Bitbucket</a:t>
            </a:r>
            <a:r>
              <a:rPr lang="en-US" b="1" dirty="0">
                <a:solidFill>
                  <a:srgbClr val="92D050"/>
                </a:solidFill>
              </a:rPr>
              <a:t> </a:t>
            </a:r>
            <a:r>
              <a:rPr lang="en-US" dirty="0">
                <a:solidFill>
                  <a:srgbClr val="92D050"/>
                </a:solidFill>
              </a:rPr>
              <a:t>as a private repository!</a:t>
            </a:r>
          </a:p>
          <a:p>
            <a:pPr marL="342900" indent="-342900">
              <a:spcAft>
                <a:spcPts val="1000"/>
              </a:spcAft>
              <a:buFont typeface="Arial" panose="020B0604020202020204" pitchFamily="34" charset="0"/>
              <a:buChar char="•"/>
            </a:pPr>
            <a:r>
              <a:rPr lang="en-US" dirty="0"/>
              <a:t>The final project deadline is </a:t>
            </a:r>
            <a:r>
              <a:rPr lang="en-US" u="sng" dirty="0"/>
              <a:t>14</a:t>
            </a:r>
            <a:r>
              <a:rPr lang="en-US" u="sng" baseline="30000" dirty="0"/>
              <a:t>th</a:t>
            </a:r>
            <a:r>
              <a:rPr lang="en-US" u="sng" dirty="0"/>
              <a:t> of November at midnight</a:t>
            </a:r>
            <a:r>
              <a:rPr lang="en-US" dirty="0"/>
              <a:t> </a:t>
            </a:r>
          </a:p>
          <a:p>
            <a:pPr marL="342900" indent="-342900">
              <a:spcAft>
                <a:spcPts val="1000"/>
              </a:spcAft>
              <a:buFont typeface="Arial" panose="020B0604020202020204" pitchFamily="34" charset="0"/>
              <a:buChar char="•"/>
            </a:pPr>
            <a:r>
              <a:rPr lang="en-US" dirty="0"/>
              <a:t>The peer evaluation deadline is </a:t>
            </a:r>
            <a:r>
              <a:rPr lang="en-US" u="sng" dirty="0"/>
              <a:t>18</a:t>
            </a:r>
            <a:r>
              <a:rPr lang="en-US" u="sng" baseline="30000" dirty="0"/>
              <a:t>nd</a:t>
            </a:r>
            <a:r>
              <a:rPr lang="en-US" u="sng" dirty="0"/>
              <a:t> of November at midnight</a:t>
            </a:r>
          </a:p>
          <a:p>
            <a:pPr marL="342900" indent="-342900">
              <a:spcAft>
                <a:spcPts val="1000"/>
              </a:spcAft>
              <a:buFont typeface="Arial" panose="020B0604020202020204" pitchFamily="34" charset="0"/>
              <a:buChar char="•"/>
            </a:pPr>
            <a:r>
              <a:rPr lang="en-US" dirty="0"/>
              <a:t>The points are distributed as follows</a:t>
            </a:r>
          </a:p>
          <a:p>
            <a:pPr marL="800100" lvl="1" indent="-342900">
              <a:spcAft>
                <a:spcPts val="1000"/>
              </a:spcAft>
              <a:buFont typeface="Arial" panose="020B0604020202020204" pitchFamily="34" charset="0"/>
              <a:buChar char="•"/>
            </a:pPr>
            <a:r>
              <a:rPr lang="en-US" dirty="0"/>
              <a:t>8 points on the code</a:t>
            </a:r>
          </a:p>
          <a:p>
            <a:pPr marL="800100" lvl="1" indent="-342900">
              <a:spcAft>
                <a:spcPts val="1000"/>
              </a:spcAft>
              <a:buFont typeface="Arial" panose="020B0604020202020204" pitchFamily="34" charset="0"/>
              <a:buChar char="•"/>
            </a:pPr>
            <a:r>
              <a:rPr lang="en-US" dirty="0"/>
              <a:t>8 points on paper</a:t>
            </a:r>
          </a:p>
          <a:p>
            <a:pPr marL="800100" lvl="1" indent="-342900">
              <a:spcAft>
                <a:spcPts val="1000"/>
              </a:spcAft>
              <a:buFont typeface="Arial" panose="020B0604020202020204" pitchFamily="34" charset="0"/>
              <a:buChar char="•"/>
            </a:pPr>
            <a:r>
              <a:rPr lang="en-US" dirty="0"/>
              <a:t>4 points the peer-evaluation</a:t>
            </a:r>
          </a:p>
        </p:txBody>
      </p:sp>
    </p:spTree>
    <p:extLst>
      <p:ext uri="{BB962C8B-B14F-4D97-AF65-F5344CB8AC3E}">
        <p14:creationId xmlns:p14="http://schemas.microsoft.com/office/powerpoint/2010/main" val="241059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EXAM PROJECT</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40332" y="1341208"/>
            <a:ext cx="10705188" cy="6324808"/>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dirty="0"/>
              <a:t>The code should be placed on </a:t>
            </a:r>
            <a:r>
              <a:rPr lang="en-US" dirty="0" err="1"/>
              <a:t>bitbucket</a:t>
            </a:r>
            <a:br>
              <a:rPr lang="en-US" dirty="0"/>
            </a:br>
            <a:r>
              <a:rPr lang="en-US" dirty="0"/>
              <a:t>I highly recommend using </a:t>
            </a:r>
            <a:r>
              <a:rPr lang="en-US" dirty="0" err="1"/>
              <a:t>git</a:t>
            </a:r>
            <a:r>
              <a:rPr lang="en-US" dirty="0"/>
              <a:t> and not just putting it there in the end</a:t>
            </a:r>
          </a:p>
          <a:p>
            <a:pPr marL="342900" indent="-342900">
              <a:spcAft>
                <a:spcPts val="1000"/>
              </a:spcAft>
              <a:buFont typeface="Arial" panose="020B0604020202020204" pitchFamily="34" charset="0"/>
              <a:buChar char="•"/>
            </a:pPr>
            <a:r>
              <a:rPr lang="en-US" dirty="0"/>
              <a:t>Use the programming types (FP &amp; OOP) and keep a clear structure in your code</a:t>
            </a:r>
          </a:p>
          <a:p>
            <a:pPr marL="342900" indent="-342900">
              <a:spcAft>
                <a:spcPts val="1000"/>
              </a:spcAft>
              <a:buFont typeface="Arial" panose="020B0604020202020204" pitchFamily="34" charset="0"/>
              <a:buChar char="•"/>
            </a:pPr>
            <a:r>
              <a:rPr lang="en-US" dirty="0"/>
              <a:t>DOCUMENT(!!) your code AND project (readme)</a:t>
            </a:r>
            <a:br>
              <a:rPr lang="en-US" dirty="0"/>
            </a:br>
            <a:r>
              <a:rPr lang="en-US" dirty="0"/>
              <a:t>it should be clear what you do by just reading the actual code</a:t>
            </a:r>
          </a:p>
          <a:p>
            <a:pPr marL="342900" indent="-342900">
              <a:spcAft>
                <a:spcPts val="1000"/>
              </a:spcAft>
              <a:buFont typeface="Arial" panose="020B0604020202020204" pitchFamily="34" charset="0"/>
              <a:buChar char="•"/>
            </a:pPr>
            <a:r>
              <a:rPr lang="en-US" dirty="0"/>
              <a:t>Try to follow the pep8 coding style guide </a:t>
            </a:r>
            <a:br>
              <a:rPr lang="en-US" dirty="0"/>
            </a:br>
            <a:r>
              <a:rPr lang="en-US" dirty="0"/>
              <a:t>(</a:t>
            </a:r>
            <a:r>
              <a:rPr lang="en-US" dirty="0" err="1"/>
              <a:t>pycharm</a:t>
            </a:r>
            <a:r>
              <a:rPr lang="en-US" dirty="0"/>
              <a:t> will let you know as well)</a:t>
            </a:r>
          </a:p>
          <a:p>
            <a:pPr marL="342900" indent="-342900">
              <a:spcAft>
                <a:spcPts val="1000"/>
              </a:spcAft>
              <a:buFont typeface="Arial" panose="020B0604020202020204" pitchFamily="34" charset="0"/>
              <a:buChar char="•"/>
            </a:pPr>
            <a:r>
              <a:rPr lang="en-US" dirty="0"/>
              <a:t>Part 1 + 2 should be handed in at 31/10</a:t>
            </a:r>
          </a:p>
          <a:p>
            <a:pPr marL="342900" indent="-342900">
              <a:spcAft>
                <a:spcPts val="1000"/>
              </a:spcAft>
              <a:buFont typeface="Arial" panose="020B0604020202020204" pitchFamily="34" charset="0"/>
              <a:buChar char="•"/>
            </a:pPr>
            <a:r>
              <a:rPr lang="en-US" dirty="0"/>
              <a:t>Part 3 should be handed in by 07/11</a:t>
            </a:r>
          </a:p>
          <a:p>
            <a:pPr marL="342900" indent="-342900">
              <a:spcAft>
                <a:spcPts val="1000"/>
              </a:spcAft>
              <a:buFont typeface="Arial" panose="020B0604020202020204" pitchFamily="34" charset="0"/>
              <a:buChar char="•"/>
            </a:pPr>
            <a:r>
              <a:rPr lang="en-US" dirty="0"/>
              <a:t>Part 4 and the paper should be handed in by 14/11</a:t>
            </a:r>
          </a:p>
          <a:p>
            <a:pPr marL="342900" indent="-342900">
              <a:spcAft>
                <a:spcPts val="1000"/>
              </a:spcAft>
              <a:buFont typeface="Arial" panose="020B0604020202020204" pitchFamily="34" charset="0"/>
              <a:buChar char="•"/>
            </a:pPr>
            <a:r>
              <a:rPr lang="en-US" dirty="0"/>
              <a:t>Make sure to add me (</a:t>
            </a:r>
            <a:r>
              <a:rPr lang="en-US" b="1" dirty="0" err="1">
                <a:solidFill>
                  <a:srgbClr val="92D050"/>
                </a:solidFill>
              </a:rPr>
              <a:t>GertDeGeyterToulouse</a:t>
            </a:r>
            <a:r>
              <a:rPr lang="en-US" b="1" dirty="0">
                <a:solidFill>
                  <a:srgbClr val="92D050"/>
                </a:solidFill>
              </a:rPr>
              <a:t> / </a:t>
            </a:r>
            <a:r>
              <a:rPr lang="en-US" b="1" dirty="0" err="1">
                <a:solidFill>
                  <a:srgbClr val="92D050"/>
                </a:solidFill>
              </a:rPr>
              <a:t>gert.de-geyter@iae-toulouse.fr</a:t>
            </a:r>
            <a:r>
              <a:rPr lang="en-US" b="1" dirty="0">
                <a:solidFill>
                  <a:srgbClr val="92D050"/>
                </a:solidFill>
              </a:rPr>
              <a:t> </a:t>
            </a:r>
            <a:r>
              <a:rPr lang="en-US" dirty="0"/>
              <a:t>) your two peer evaluators (</a:t>
            </a:r>
            <a:r>
              <a:rPr lang="en-US" dirty="0">
                <a:solidFill>
                  <a:srgbClr val="92D050"/>
                </a:solidFill>
              </a:rPr>
              <a:t>see spreadsheet</a:t>
            </a:r>
            <a:r>
              <a:rPr lang="en-US" dirty="0"/>
              <a:t>)</a:t>
            </a:r>
          </a:p>
          <a:p>
            <a:pPr marL="342900" indent="-342900">
              <a:spcAft>
                <a:spcPts val="1000"/>
              </a:spcAft>
              <a:buFont typeface="Arial" panose="020B0604020202020204" pitchFamily="34" charset="0"/>
              <a:buChar char="•"/>
            </a:pPr>
            <a:r>
              <a:rPr lang="en-US" b="1" dirty="0">
                <a:solidFill>
                  <a:srgbClr val="92D050"/>
                </a:solidFill>
              </a:rPr>
              <a:t>Can not be adjusted after!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5" name="Content Placeholder 2"/>
          <p:cNvSpPr>
            <a:spLocks noGrp="1"/>
          </p:cNvSpPr>
          <p:nvPr>
            <p:ph idx="1"/>
          </p:nvPr>
        </p:nvSpPr>
        <p:spPr>
          <a:xfrm>
            <a:off x="199418" y="742849"/>
            <a:ext cx="5124422" cy="295949"/>
          </a:xfrm>
        </p:spPr>
        <p:txBody>
          <a:bodyPr anchor="t">
            <a:noAutofit/>
          </a:bodyPr>
          <a:lstStyle/>
          <a:p>
            <a:pPr marL="0" indent="0">
              <a:buNone/>
            </a:pPr>
            <a:r>
              <a:rPr lang="en-US" sz="2800" b="1" dirty="0">
                <a:solidFill>
                  <a:schemeClr val="bg2">
                    <a:lumMod val="40000"/>
                    <a:lumOff val="60000"/>
                  </a:schemeClr>
                </a:solidFill>
              </a:rPr>
              <a:t>Code</a:t>
            </a:r>
          </a:p>
        </p:txBody>
      </p:sp>
    </p:spTree>
    <p:extLst>
      <p:ext uri="{BB962C8B-B14F-4D97-AF65-F5344CB8AC3E}">
        <p14:creationId xmlns:p14="http://schemas.microsoft.com/office/powerpoint/2010/main" val="2418051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EXAM PROJECT</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40332" y="1341208"/>
            <a:ext cx="11574884" cy="6396623"/>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b="1" dirty="0">
                <a:solidFill>
                  <a:srgbClr val="92D050"/>
                </a:solidFill>
              </a:rPr>
              <a:t>SHOULD CONTAIN THE TIMESTAMP OF YOUR BITBUCKET SUBMISSION! </a:t>
            </a:r>
          </a:p>
          <a:p>
            <a:pPr marL="342900" indent="-342900">
              <a:spcAft>
                <a:spcPts val="1000"/>
              </a:spcAft>
              <a:buFont typeface="Arial" panose="020B0604020202020204" pitchFamily="34" charset="0"/>
              <a:buChar char="•"/>
            </a:pPr>
            <a:r>
              <a:rPr lang="en-US" b="1" dirty="0">
                <a:solidFill>
                  <a:srgbClr val="92D050"/>
                </a:solidFill>
              </a:rPr>
              <a:t>LINK TO YOUR REPOSITORY!!!!!!!!!!!!!!!!!!!!!!</a:t>
            </a:r>
          </a:p>
          <a:p>
            <a:pPr marL="342900" indent="-342900">
              <a:spcAft>
                <a:spcPts val="1000"/>
              </a:spcAft>
              <a:buFont typeface="Arial" panose="020B0604020202020204" pitchFamily="34" charset="0"/>
              <a:buChar char="•"/>
            </a:pPr>
            <a:r>
              <a:rPr lang="en-US" dirty="0"/>
              <a:t>Around </a:t>
            </a:r>
            <a:r>
              <a:rPr lang="en-US" b="1" dirty="0"/>
              <a:t>3-5 pages </a:t>
            </a:r>
            <a:r>
              <a:rPr lang="en-US" dirty="0"/>
              <a:t>(not including title page and references) explaining how you solved the problem</a:t>
            </a:r>
          </a:p>
          <a:p>
            <a:pPr marL="342900" indent="-342900">
              <a:spcAft>
                <a:spcPts val="1000"/>
              </a:spcAft>
              <a:buFont typeface="Arial" panose="020B0604020202020204" pitchFamily="34" charset="0"/>
              <a:buChar char="•"/>
            </a:pPr>
            <a:r>
              <a:rPr lang="en-US" dirty="0"/>
              <a:t>If you had any problems solving the project, explain what your problem was, how you’ve tried to solve it etc.</a:t>
            </a:r>
          </a:p>
          <a:p>
            <a:pPr marL="342900" indent="-342900">
              <a:spcAft>
                <a:spcPts val="1000"/>
              </a:spcAft>
              <a:buFont typeface="Arial" panose="020B0604020202020204" pitchFamily="34" charset="0"/>
              <a:buChar char="•"/>
            </a:pPr>
            <a:r>
              <a:rPr lang="en-US" dirty="0"/>
              <a:t>Graphs of results, diagrams of your program structure …</a:t>
            </a:r>
          </a:p>
          <a:p>
            <a:pPr marL="342900" indent="-342900">
              <a:spcAft>
                <a:spcPts val="1000"/>
              </a:spcAft>
              <a:buFont typeface="Arial" panose="020B0604020202020204" pitchFamily="34" charset="0"/>
              <a:buChar char="•"/>
            </a:pPr>
            <a:r>
              <a:rPr lang="en-US" dirty="0"/>
              <a:t>Should contain references to sites, papers, etc. that you have used</a:t>
            </a:r>
          </a:p>
          <a:p>
            <a:pPr marL="342900" indent="-342900">
              <a:spcAft>
                <a:spcPts val="1000"/>
              </a:spcAft>
              <a:buFont typeface="Arial" panose="020B0604020202020204" pitchFamily="34" charset="0"/>
              <a:buChar char="•"/>
            </a:pPr>
            <a:r>
              <a:rPr lang="en-US" dirty="0"/>
              <a:t>Place it on the google drive folder in your group on the day of the deadline!</a:t>
            </a:r>
          </a:p>
          <a:p>
            <a:pPr marL="342900" indent="-342900">
              <a:spcAft>
                <a:spcPts val="1000"/>
              </a:spcAft>
              <a:buFont typeface="Arial" panose="020B0604020202020204" pitchFamily="34" charset="0"/>
              <a:buChar char="•"/>
            </a:pPr>
            <a:r>
              <a:rPr lang="en-US" b="1" dirty="0">
                <a:solidFill>
                  <a:srgbClr val="92D050"/>
                </a:solidFill>
              </a:rPr>
              <a:t>Should contain four git timestamps (part1,part2, part3, part4)</a:t>
            </a:r>
          </a:p>
          <a:p>
            <a:pPr marL="342900" indent="-342900">
              <a:spcAft>
                <a:spcPts val="1000"/>
              </a:spcAft>
              <a:buFont typeface="Arial" panose="020B0604020202020204" pitchFamily="34" charset="0"/>
              <a:buChar char="•"/>
            </a:pPr>
            <a:r>
              <a:rPr lang="en-US" dirty="0">
                <a:hlinkClick r:id="rId3"/>
              </a:rPr>
              <a:t>https://drive.google.com/drive/folders/1kpJfGg0hDwdlTDWT50vd5A__P0PX-MBl?usp=sharing</a:t>
            </a:r>
            <a:r>
              <a:rPr lang="en-US" dirty="0"/>
              <a:t> </a:t>
            </a:r>
          </a:p>
          <a:p>
            <a:pPr marL="342900" indent="-342900">
              <a:spcAft>
                <a:spcPts val="1000"/>
              </a:spcAft>
              <a:buFont typeface="Arial" panose="020B0604020202020204" pitchFamily="34" charset="0"/>
              <a:buChar char="•"/>
            </a:pPr>
            <a:r>
              <a:rPr lang="en-US" dirty="0"/>
              <a:t>Your paper should be called </a:t>
            </a:r>
            <a:r>
              <a:rPr lang="en-US" dirty="0" err="1">
                <a:solidFill>
                  <a:srgbClr val="92D050"/>
                </a:solidFill>
              </a:rPr>
              <a:t>Firstname_Lastname_TSE_paper.pdf</a:t>
            </a:r>
            <a:endParaRPr lang="en-US" dirty="0">
              <a:solidFill>
                <a:srgbClr val="92D050"/>
              </a:solidFill>
            </a:endParaRPr>
          </a:p>
          <a:p>
            <a:pPr marL="342900" indent="-342900">
              <a:spcAft>
                <a:spcPts val="1000"/>
              </a:spcAft>
              <a:buFont typeface="Arial" panose="020B0604020202020204" pitchFamily="34" charset="0"/>
              <a:buChar char="•"/>
            </a:pPr>
            <a:endParaRPr lang="en-US"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5" name="Content Placeholder 2"/>
          <p:cNvSpPr>
            <a:spLocks noGrp="1"/>
          </p:cNvSpPr>
          <p:nvPr>
            <p:ph idx="1"/>
          </p:nvPr>
        </p:nvSpPr>
        <p:spPr>
          <a:xfrm>
            <a:off x="199418" y="742849"/>
            <a:ext cx="5124422" cy="295949"/>
          </a:xfrm>
        </p:spPr>
        <p:txBody>
          <a:bodyPr anchor="t">
            <a:noAutofit/>
          </a:bodyPr>
          <a:lstStyle/>
          <a:p>
            <a:pPr marL="0" indent="0">
              <a:buNone/>
            </a:pPr>
            <a:r>
              <a:rPr lang="en-US" sz="2800" b="1" dirty="0">
                <a:solidFill>
                  <a:schemeClr val="bg2">
                    <a:lumMod val="40000"/>
                    <a:lumOff val="60000"/>
                  </a:schemeClr>
                </a:solidFill>
              </a:rPr>
              <a:t>Paper</a:t>
            </a:r>
          </a:p>
        </p:txBody>
      </p:sp>
    </p:spTree>
    <p:extLst>
      <p:ext uri="{BB962C8B-B14F-4D97-AF65-F5344CB8AC3E}">
        <p14:creationId xmlns:p14="http://schemas.microsoft.com/office/powerpoint/2010/main" val="59761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EXAM PROJECT</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26885" y="1290797"/>
            <a:ext cx="10705188" cy="6940361"/>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sz="1400" dirty="0"/>
              <a:t>Everyone will receive two names:  </a:t>
            </a:r>
            <a:r>
              <a:rPr lang="en-US" sz="1400" dirty="0">
                <a:hlinkClick r:id="rId3"/>
              </a:rPr>
              <a:t>https://docs.google.com/spreadsheets/d/1cwBSAEzX6QMMgMl9OYl2l6O6BV6VmPGExt4ND82Cutg/edit?usp=sharing</a:t>
            </a:r>
            <a:br>
              <a:rPr lang="en-US" sz="1400" dirty="0"/>
            </a:br>
            <a:r>
              <a:rPr lang="en-US" sz="1400" dirty="0"/>
              <a:t>(the peers tab will be visible after all students have assigned a group)</a:t>
            </a:r>
          </a:p>
          <a:p>
            <a:pPr marL="342900" indent="-342900">
              <a:spcAft>
                <a:spcPts val="1000"/>
              </a:spcAft>
              <a:buFont typeface="Arial" panose="020B0604020202020204" pitchFamily="34" charset="0"/>
              <a:buChar char="•"/>
            </a:pPr>
            <a:r>
              <a:rPr lang="en-US" sz="1400" dirty="0"/>
              <a:t>After the deadline of the project everyone will have to evaluate 3 people</a:t>
            </a:r>
          </a:p>
          <a:p>
            <a:pPr marL="800100" lvl="1" indent="-342900">
              <a:spcAft>
                <a:spcPts val="1000"/>
              </a:spcAft>
              <a:buFont typeface="Arial" panose="020B0604020202020204" pitchFamily="34" charset="0"/>
              <a:buChar char="•"/>
            </a:pPr>
            <a:r>
              <a:rPr lang="en-US" sz="1400" dirty="0"/>
              <a:t>2 fellow students: </a:t>
            </a:r>
          </a:p>
          <a:p>
            <a:pPr marL="1257300" lvl="2" indent="-342900">
              <a:spcAft>
                <a:spcPts val="1000"/>
              </a:spcAft>
              <a:buFont typeface="Arial" panose="020B0604020202020204" pitchFamily="34" charset="0"/>
              <a:buChar char="•"/>
            </a:pPr>
            <a:r>
              <a:rPr lang="en-US" sz="1400" dirty="0"/>
              <a:t>Write about half a page per student on things you’ve liked and disliked </a:t>
            </a:r>
          </a:p>
          <a:p>
            <a:pPr marL="1257300" lvl="2" indent="-342900">
              <a:spcAft>
                <a:spcPts val="1000"/>
              </a:spcAft>
              <a:buFont typeface="Arial" panose="020B0604020202020204" pitchFamily="34" charset="0"/>
              <a:buChar char="•"/>
            </a:pPr>
            <a:r>
              <a:rPr lang="en-US" sz="1400" dirty="0"/>
              <a:t>Keep in mind everything (paper, coding style, method, structure,…)</a:t>
            </a:r>
          </a:p>
          <a:p>
            <a:pPr marL="1257300" lvl="2" indent="-342900">
              <a:spcAft>
                <a:spcPts val="1000"/>
              </a:spcAft>
              <a:buFont typeface="Arial" panose="020B0604020202020204" pitchFamily="34" charset="0"/>
              <a:buChar char="•"/>
            </a:pPr>
            <a:r>
              <a:rPr lang="en-US" sz="1400" dirty="0">
                <a:solidFill>
                  <a:srgbClr val="92D050"/>
                </a:solidFill>
              </a:rPr>
              <a:t>Give a grade 10 on project and 10 on the  paper</a:t>
            </a:r>
          </a:p>
          <a:p>
            <a:pPr marL="800100" lvl="1" indent="-342900">
              <a:spcAft>
                <a:spcPts val="1000"/>
              </a:spcAft>
              <a:buFont typeface="Arial" panose="020B0604020202020204" pitchFamily="34" charset="0"/>
              <a:buChar char="•"/>
            </a:pPr>
            <a:r>
              <a:rPr lang="en-US" sz="1400" b="1" dirty="0"/>
              <a:t>Self assessment: </a:t>
            </a:r>
            <a:r>
              <a:rPr lang="en-US" sz="1400" b="1" dirty="0">
                <a:solidFill>
                  <a:srgbClr val="92D050"/>
                </a:solidFill>
              </a:rPr>
              <a:t>(DON</a:t>
            </a:r>
            <a:r>
              <a:rPr lang="mr-IN" sz="1400" b="1" dirty="0">
                <a:solidFill>
                  <a:srgbClr val="92D050"/>
                </a:solidFill>
              </a:rPr>
              <a:t>’</a:t>
            </a:r>
            <a:r>
              <a:rPr lang="en-US" sz="1400" b="1" dirty="0">
                <a:solidFill>
                  <a:srgbClr val="92D050"/>
                </a:solidFill>
              </a:rPr>
              <a:t>T FORGET YOURSELF!!!)</a:t>
            </a:r>
          </a:p>
          <a:p>
            <a:pPr marL="1257300" lvl="2" indent="-342900">
              <a:spcAft>
                <a:spcPts val="1000"/>
              </a:spcAft>
              <a:buFont typeface="Arial" panose="020B0604020202020204" pitchFamily="34" charset="0"/>
              <a:buChar char="•"/>
            </a:pPr>
            <a:r>
              <a:rPr lang="en-US" sz="1400" dirty="0"/>
              <a:t>Now that you have seen the other projects how would you grade yourself?</a:t>
            </a:r>
          </a:p>
          <a:p>
            <a:pPr marL="1257300" lvl="2" indent="-342900">
              <a:spcAft>
                <a:spcPts val="1000"/>
              </a:spcAft>
              <a:buFont typeface="Arial" panose="020B0604020202020204" pitchFamily="34" charset="0"/>
              <a:buChar char="•"/>
            </a:pPr>
            <a:r>
              <a:rPr lang="en-US" sz="1400" dirty="0"/>
              <a:t>What did you do well and what would you do different now?</a:t>
            </a:r>
          </a:p>
          <a:p>
            <a:pPr marL="1257300" lvl="2" indent="-342900">
              <a:spcAft>
                <a:spcPts val="1000"/>
              </a:spcAft>
              <a:buFont typeface="Arial" panose="020B0604020202020204" pitchFamily="34" charset="0"/>
              <a:buChar char="•"/>
            </a:pPr>
            <a:r>
              <a:rPr lang="en-US" sz="1400" dirty="0">
                <a:solidFill>
                  <a:srgbClr val="92D050"/>
                </a:solidFill>
              </a:rPr>
              <a:t>Grade yourself as well on 10</a:t>
            </a:r>
          </a:p>
          <a:p>
            <a:pPr marL="342900" indent="-342900">
              <a:spcAft>
                <a:spcPts val="1000"/>
              </a:spcAft>
              <a:buFont typeface="Arial" panose="020B0604020202020204" pitchFamily="34" charset="0"/>
              <a:buChar char="•"/>
            </a:pPr>
            <a:r>
              <a:rPr lang="en-US" sz="1400" dirty="0"/>
              <a:t>The grades you give will NOT be used </a:t>
            </a:r>
          </a:p>
          <a:p>
            <a:pPr marL="342900" indent="-342900">
              <a:spcAft>
                <a:spcPts val="1000"/>
              </a:spcAft>
              <a:buFont typeface="Arial" panose="020B0604020202020204" pitchFamily="34" charset="0"/>
              <a:buChar char="•"/>
            </a:pPr>
            <a:r>
              <a:rPr lang="en-US" sz="1400" dirty="0"/>
              <a:t>Place it on the google drive folder in your group:</a:t>
            </a:r>
          </a:p>
          <a:p>
            <a:pPr marL="342900" indent="-342900">
              <a:spcAft>
                <a:spcPts val="1000"/>
              </a:spcAft>
              <a:buFont typeface="Arial" panose="020B0604020202020204" pitchFamily="34" charset="0"/>
              <a:buChar char="•"/>
            </a:pPr>
            <a:r>
              <a:rPr lang="en-US" sz="1400" dirty="0">
                <a:hlinkClick r:id="rId4"/>
              </a:rPr>
              <a:t>https://drive.google.com/drive/folders/1kpJfGg0hDwdlTDWT50vd5A__P0PX-MBl?usp=sharing</a:t>
            </a:r>
            <a:br>
              <a:rPr lang="en-US" sz="1400" dirty="0"/>
            </a:br>
            <a:r>
              <a:rPr lang="en-US" sz="1400" dirty="0"/>
              <a:t>Your peer evaluation should be called </a:t>
            </a:r>
            <a:r>
              <a:rPr lang="en-US" sz="1400" dirty="0" err="1">
                <a:solidFill>
                  <a:srgbClr val="92D050"/>
                </a:solidFill>
              </a:rPr>
              <a:t>Firstname_Lastname_TSE_peer.pdf</a:t>
            </a:r>
            <a:endParaRPr lang="en-US" sz="1400" dirty="0">
              <a:solidFill>
                <a:srgbClr val="92D050"/>
              </a:solidFill>
            </a:endParaRPr>
          </a:p>
          <a:p>
            <a:pPr marL="342900" indent="-342900">
              <a:spcAft>
                <a:spcPts val="1000"/>
              </a:spcAft>
              <a:buFont typeface="Arial" panose="020B0604020202020204" pitchFamily="34" charset="0"/>
              <a:buChar char="•"/>
            </a:pPr>
            <a:r>
              <a:rPr lang="en-US" sz="2400" dirty="0">
                <a:solidFill>
                  <a:srgbClr val="92D050"/>
                </a:solidFill>
              </a:rPr>
              <a:t>The peer evaluation deadline </a:t>
            </a:r>
            <a:r>
              <a:rPr lang="en-US" sz="2400">
                <a:solidFill>
                  <a:srgbClr val="92D050"/>
                </a:solidFill>
              </a:rPr>
              <a:t>is 18/11</a:t>
            </a:r>
            <a:endParaRPr lang="en-US" sz="2400" u="sng" dirty="0">
              <a:solidFill>
                <a:srgbClr val="92D050"/>
              </a:solidFill>
            </a:endParaRPr>
          </a:p>
          <a:p>
            <a:pPr marL="342900" indent="-342900">
              <a:spcAft>
                <a:spcPts val="1000"/>
              </a:spcAft>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5" name="Content Placeholder 2"/>
          <p:cNvSpPr>
            <a:spLocks noGrp="1"/>
          </p:cNvSpPr>
          <p:nvPr>
            <p:ph idx="1"/>
          </p:nvPr>
        </p:nvSpPr>
        <p:spPr>
          <a:xfrm>
            <a:off x="199418" y="742849"/>
            <a:ext cx="5124422" cy="295949"/>
          </a:xfrm>
        </p:spPr>
        <p:txBody>
          <a:bodyPr anchor="t">
            <a:noAutofit/>
          </a:bodyPr>
          <a:lstStyle/>
          <a:p>
            <a:pPr marL="0" indent="0">
              <a:buNone/>
            </a:pPr>
            <a:r>
              <a:rPr lang="en-US" sz="2800" b="1" dirty="0">
                <a:solidFill>
                  <a:schemeClr val="bg2">
                    <a:lumMod val="40000"/>
                    <a:lumOff val="60000"/>
                  </a:schemeClr>
                </a:solidFill>
              </a:rPr>
              <a:t>Peer Evaluation</a:t>
            </a:r>
          </a:p>
        </p:txBody>
      </p:sp>
    </p:spTree>
    <p:extLst>
      <p:ext uri="{BB962C8B-B14F-4D97-AF65-F5344CB8AC3E}">
        <p14:creationId xmlns:p14="http://schemas.microsoft.com/office/powerpoint/2010/main" val="75709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EXAM PROJECT</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399991" y="1250455"/>
            <a:ext cx="11792009" cy="5934958"/>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u="sng" dirty="0"/>
              <a:t>24/10:</a:t>
            </a:r>
            <a:r>
              <a:rPr lang="en-US" dirty="0"/>
              <a:t> Fill in group, name, email and bitbucket the spreadsheet</a:t>
            </a:r>
          </a:p>
          <a:p>
            <a:pPr marL="342900" indent="-342900">
              <a:spcAft>
                <a:spcPts val="1000"/>
              </a:spcAft>
              <a:buFont typeface="Arial" panose="020B0604020202020204" pitchFamily="34" charset="0"/>
              <a:buChar char="•"/>
            </a:pPr>
            <a:r>
              <a:rPr lang="en-US" u="sng" dirty="0"/>
              <a:t>31/10: Deadline part 1 + 2 on bitbucket</a:t>
            </a:r>
          </a:p>
          <a:p>
            <a:pPr marL="342900" indent="-342900">
              <a:spcAft>
                <a:spcPts val="1000"/>
              </a:spcAft>
              <a:buFont typeface="Arial" panose="020B0604020202020204" pitchFamily="34" charset="0"/>
              <a:buChar char="•"/>
            </a:pPr>
            <a:r>
              <a:rPr lang="en-US" u="sng" dirty="0"/>
              <a:t>07/11: Deadline part 3 on bitbucket</a:t>
            </a:r>
          </a:p>
          <a:p>
            <a:pPr marL="342900" indent="-342900">
              <a:spcAft>
                <a:spcPts val="1000"/>
              </a:spcAft>
              <a:buFont typeface="Arial" panose="020B0604020202020204" pitchFamily="34" charset="0"/>
              <a:buChar char="•"/>
            </a:pPr>
            <a:r>
              <a:rPr lang="en-US" u="sng" dirty="0"/>
              <a:t>14/11:</a:t>
            </a:r>
            <a:r>
              <a:rPr lang="en-US" dirty="0"/>
              <a:t> Deadline for ALL </a:t>
            </a:r>
            <a:r>
              <a:rPr lang="en-US" b="1" dirty="0"/>
              <a:t>code</a:t>
            </a:r>
            <a:r>
              <a:rPr lang="en-US" dirty="0"/>
              <a:t> and </a:t>
            </a:r>
            <a:r>
              <a:rPr lang="en-US" b="1" dirty="0"/>
              <a:t>individual paper</a:t>
            </a:r>
            <a:r>
              <a:rPr lang="en-US" dirty="0"/>
              <a:t> (3-5 pages):</a:t>
            </a:r>
          </a:p>
          <a:p>
            <a:pPr marL="1257300" lvl="2" indent="-342900">
              <a:spcAft>
                <a:spcPts val="1000"/>
              </a:spcAft>
              <a:buFont typeface="Arial" panose="020B0604020202020204" pitchFamily="34" charset="0"/>
              <a:buChar char="•"/>
            </a:pPr>
            <a:r>
              <a:rPr lang="en-US" dirty="0"/>
              <a:t>Put code on bitbucket and look at timestamp </a:t>
            </a:r>
          </a:p>
          <a:p>
            <a:pPr marL="1257300" lvl="2" indent="-342900">
              <a:spcAft>
                <a:spcPts val="1000"/>
              </a:spcAft>
              <a:buFont typeface="Arial" panose="020B0604020202020204" pitchFamily="34" charset="0"/>
              <a:buChar char="•"/>
            </a:pPr>
            <a:r>
              <a:rPr lang="en-US" dirty="0"/>
              <a:t>Invite</a:t>
            </a:r>
            <a:r>
              <a:rPr lang="en-US" dirty="0">
                <a:solidFill>
                  <a:srgbClr val="FF0000"/>
                </a:solidFill>
              </a:rPr>
              <a:t> </a:t>
            </a:r>
            <a:r>
              <a:rPr lang="en-US" dirty="0" err="1">
                <a:solidFill>
                  <a:schemeClr val="accent6">
                    <a:lumMod val="75000"/>
                  </a:schemeClr>
                </a:solidFill>
              </a:rPr>
              <a:t>GertDeGeyterToulouse</a:t>
            </a:r>
            <a:r>
              <a:rPr lang="en-US" dirty="0">
                <a:solidFill>
                  <a:srgbClr val="FF0000"/>
                </a:solidFill>
              </a:rPr>
              <a:t> - </a:t>
            </a:r>
            <a:r>
              <a:rPr lang="en-US" dirty="0" err="1">
                <a:solidFill>
                  <a:srgbClr val="FF0000"/>
                </a:solidFill>
              </a:rPr>
              <a:t>gert.de-geyter@iae-toulouse.fr</a:t>
            </a:r>
            <a:r>
              <a:rPr lang="en-US" dirty="0">
                <a:solidFill>
                  <a:srgbClr val="FF0000"/>
                </a:solidFill>
              </a:rPr>
              <a:t> </a:t>
            </a:r>
            <a:r>
              <a:rPr lang="en-US" dirty="0"/>
              <a:t>and your two peers to the PRIVATE repo</a:t>
            </a:r>
          </a:p>
          <a:p>
            <a:pPr marL="1257300" lvl="2" indent="-342900">
              <a:spcAft>
                <a:spcPts val="1000"/>
              </a:spcAft>
              <a:buFont typeface="Arial" panose="020B0604020202020204" pitchFamily="34" charset="0"/>
              <a:buChar char="•"/>
            </a:pPr>
            <a:r>
              <a:rPr lang="en-US" dirty="0"/>
              <a:t>Your paper should be called </a:t>
            </a:r>
            <a:r>
              <a:rPr lang="en-US" dirty="0">
                <a:solidFill>
                  <a:srgbClr val="92D050"/>
                </a:solidFill>
              </a:rPr>
              <a:t>Firstname_Lastname_TSE_paper.pdf  </a:t>
            </a:r>
          </a:p>
          <a:p>
            <a:pPr marL="1257300" lvl="2" indent="-342900">
              <a:spcAft>
                <a:spcPts val="1000"/>
              </a:spcAft>
              <a:buFont typeface="Arial" panose="020B0604020202020204" pitchFamily="34" charset="0"/>
              <a:buChar char="•"/>
            </a:pPr>
            <a:r>
              <a:rPr lang="en-US" dirty="0"/>
              <a:t>Place your paper in your group folder on the google drive folder: </a:t>
            </a:r>
          </a:p>
          <a:p>
            <a:pPr marL="1257300" lvl="2" indent="-342900">
              <a:spcAft>
                <a:spcPts val="1000"/>
              </a:spcAft>
              <a:buFont typeface="Arial" panose="020B0604020202020204" pitchFamily="34" charset="0"/>
              <a:buChar char="•"/>
            </a:pPr>
            <a:r>
              <a:rPr lang="en-US" dirty="0">
                <a:hlinkClick r:id="rId3"/>
              </a:rPr>
              <a:t>https://drive.google.com/drive/folders/1kpJfGg0hDwdlTDWT50vd5A__P0PX-MBl?usp=sharing</a:t>
            </a:r>
            <a:br>
              <a:rPr lang="en-US" dirty="0">
                <a:hlinkClick r:id="rId3"/>
              </a:rPr>
            </a:br>
            <a:endParaRPr lang="en-US" dirty="0"/>
          </a:p>
          <a:p>
            <a:pPr marL="342900" indent="-342900">
              <a:spcAft>
                <a:spcPts val="1000"/>
              </a:spcAft>
              <a:buFont typeface="Arial" panose="020B0604020202020204" pitchFamily="34" charset="0"/>
              <a:buChar char="•"/>
            </a:pPr>
            <a:r>
              <a:rPr lang="en-US" u="sng" dirty="0"/>
              <a:t>18/11</a:t>
            </a:r>
            <a:r>
              <a:rPr lang="en-US" dirty="0"/>
              <a:t>: Deadline for </a:t>
            </a:r>
            <a:r>
              <a:rPr lang="en-US" b="1" dirty="0"/>
              <a:t>Peer-evaluation</a:t>
            </a:r>
            <a:r>
              <a:rPr lang="en-US" dirty="0"/>
              <a:t> paper place in your OWN group folder on google drive</a:t>
            </a:r>
          </a:p>
          <a:p>
            <a:pPr marL="1257300" lvl="2" indent="-342900">
              <a:spcAft>
                <a:spcPts val="1000"/>
              </a:spcAft>
              <a:buFont typeface="Arial" panose="020B0604020202020204" pitchFamily="34" charset="0"/>
              <a:buChar char="•"/>
            </a:pPr>
            <a:r>
              <a:rPr lang="en-US" dirty="0"/>
              <a:t>Your peer evaluation should be called </a:t>
            </a:r>
            <a:r>
              <a:rPr lang="en-US" dirty="0" err="1">
                <a:solidFill>
                  <a:srgbClr val="92D050"/>
                </a:solidFill>
              </a:rPr>
              <a:t>Firstname_Lastname_TSE_peer.pdf</a:t>
            </a:r>
            <a:endParaRPr lang="en-US" dirty="0"/>
          </a:p>
          <a:p>
            <a:pPr marL="1257300" lvl="2"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5" name="Content Placeholder 2"/>
          <p:cNvSpPr>
            <a:spLocks noGrp="1"/>
          </p:cNvSpPr>
          <p:nvPr>
            <p:ph idx="1"/>
          </p:nvPr>
        </p:nvSpPr>
        <p:spPr>
          <a:xfrm>
            <a:off x="199418" y="742849"/>
            <a:ext cx="5124422" cy="295949"/>
          </a:xfrm>
        </p:spPr>
        <p:txBody>
          <a:bodyPr anchor="t">
            <a:noAutofit/>
          </a:bodyPr>
          <a:lstStyle/>
          <a:p>
            <a:pPr marL="0" indent="0">
              <a:buNone/>
            </a:pPr>
            <a:r>
              <a:rPr lang="en-US" sz="2800" b="1">
                <a:solidFill>
                  <a:schemeClr val="bg2">
                    <a:lumMod val="40000"/>
                    <a:lumOff val="60000"/>
                  </a:schemeClr>
                </a:solidFill>
              </a:rPr>
              <a:t>Timeline</a:t>
            </a:r>
            <a:endParaRPr lang="en-US" sz="2800" b="1" dirty="0">
              <a:solidFill>
                <a:schemeClr val="bg2">
                  <a:lumMod val="40000"/>
                  <a:lumOff val="60000"/>
                </a:schemeClr>
              </a:solidFill>
            </a:endParaRPr>
          </a:p>
        </p:txBody>
      </p:sp>
    </p:spTree>
    <p:extLst>
      <p:ext uri="{BB962C8B-B14F-4D97-AF65-F5344CB8AC3E}">
        <p14:creationId xmlns:p14="http://schemas.microsoft.com/office/powerpoint/2010/main" val="3006486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COFFEEBAR SIMULATION</a:t>
            </a:r>
          </a:p>
        </p:txBody>
      </p:sp>
    </p:spTree>
    <p:extLst>
      <p:ext uri="{BB962C8B-B14F-4D97-AF65-F5344CB8AC3E}">
        <p14:creationId xmlns:p14="http://schemas.microsoft.com/office/powerpoint/2010/main" val="3381082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OVERVIEW</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1000"/>
              </a:spcAft>
              <a:buClr>
                <a:prstClr val="white"/>
              </a:buClr>
              <a:buSzPct val="100000"/>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TextBox 16"/>
          <p:cNvSpPr txBox="1"/>
          <p:nvPr/>
        </p:nvSpPr>
        <p:spPr>
          <a:xfrm>
            <a:off x="424834" y="1131981"/>
            <a:ext cx="11040468" cy="538096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READ THE ENTIRE PROJECT AT LEAST TWICE BEFORE ATTEMPTING TO WRITE ANY CODE!!!!</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this project we will model a coffee bar that sells drinks and food. They have customers which are either one time or returning. Some are returning are hipsters, some one-timers are people from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tripadvisor</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goal will be to simulate a five year span. There is a data set that already shows something similar. In a first phase we will just investigate this data set and answer some questions on it.</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the next step we will use the insight from that data to create more realistic customers.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the third part we will start the actual simulation part.</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the concluding part we will start improving and adjusting the code above to measure the impact. </a:t>
            </a:r>
          </a:p>
          <a:p>
            <a:pPr marL="285750" marR="0" lvl="0" indent="-285750" algn="l" defTabSz="914400" rtl="0" eaLnBrk="1" fontAlgn="auto" latinLnBrk="0" hangingPunct="1">
              <a:lnSpc>
                <a:spcPct val="100000"/>
              </a:lnSpc>
              <a:spcBef>
                <a:spcPts val="0"/>
              </a:spcBef>
              <a:spcAft>
                <a:spcPts val="1000"/>
              </a:spcAft>
              <a:buClrTx/>
              <a:buSzTx/>
              <a:buFontTx/>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1000"/>
              </a:spcAft>
              <a:buClrTx/>
              <a:buSzTx/>
              <a:buFontTx/>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1000"/>
              </a:spcAft>
              <a:buClrTx/>
              <a:buSzTx/>
              <a:buFontTx/>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1000"/>
              </a:spcAft>
              <a:buClrTx/>
              <a:buSzTx/>
              <a:buFontTx/>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7220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PArt1: Determine PROBABILITIES</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1000"/>
              </a:spcAft>
              <a:buClr>
                <a:prstClr val="white"/>
              </a:buClr>
              <a:buSzPct val="100000"/>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TextBox 16"/>
          <p:cNvSpPr txBox="1"/>
          <p:nvPr/>
        </p:nvSpPr>
        <p:spPr>
          <a:xfrm>
            <a:off x="423554" y="963703"/>
            <a:ext cx="11040468" cy="6801862"/>
          </a:xfrm>
          <a:prstGeom prst="rect">
            <a:avLst/>
          </a:prstGeom>
          <a:noFill/>
        </p:spPr>
        <p:txBody>
          <a:bodyPr wrap="square" rtlCol="0">
            <a:spAutoFit/>
          </a:bodyPr>
          <a:lstStyle/>
          <a:p>
            <a:pPr marL="11113" marR="0" lvl="0" indent="-11113"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the data folder in the repository you will find a dataset Coffeebar_2016-2020.csv</a:t>
            </a:r>
          </a:p>
          <a:p>
            <a:pPr marL="11113" marR="0" lvl="0" indent="-11113"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This contains five year of data on what customers bough on what time of the day. We make the following assumptions regarding the coffee bar: </a:t>
            </a: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It is open EVERY day from 8:00 to 18:00 (even during </a:t>
            </a:r>
            <a:r>
              <a:rPr kumimoji="0" lang="en-US" sz="1800" b="1" i="0" u="none" strike="noStrike" kern="1200" cap="none" spc="0" normalizeH="0" baseline="0" noProof="0" dirty="0" err="1">
                <a:ln>
                  <a:noFill/>
                </a:ln>
                <a:solidFill>
                  <a:prstClr val="white"/>
                </a:solidFill>
                <a:effectLst/>
                <a:uLnTx/>
                <a:uFillTx/>
                <a:latin typeface="Calibri" panose="020F0502020204030204"/>
                <a:ea typeface="+mn-ea"/>
                <a:cs typeface="+mn-cs"/>
              </a:rPr>
              <a:t>Covid</a:t>
            </a: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The entire day is split up in very fixed timeslots on which only one customer at a time buys something. A customer will always buy ONE drink and sometimes ONE piece of food</a:t>
            </a: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the first part you can just create a simple script called Exploratory.py.</a:t>
            </a: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Here you don’t have to worry yet about code structure, you can just use this to determine the questions below</a:t>
            </a: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What food and drinks are sold by the coffee bar? How many unique customers did the bar have?</a:t>
            </a: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Make (AT LEAST THESE PLOTS!) : a bar plot of the total amount of sold foods (plot1) and drinks (plot2) over the five years</a:t>
            </a: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Determine the average that a customer buys a certain food or drink at any given time:</a:t>
            </a: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For example  (fake numbers following)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suppose</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the bar sells coffee, soda and water as well as sandwiches and muffins.</a:t>
            </a: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On average the probability of a customer at 08:00  buying coffee , soda and water is 50%, 30%, 20%</a:t>
            </a:r>
            <a:b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and for food 10% sandwiches, 20% muffins and 70% nothing.</a:t>
            </a:r>
            <a:b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On average the probability of a customer at 08:05  buying coffee , soda and water is 60%, 20%, 20%</a:t>
            </a:r>
            <a:b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and for food 20% sandwiches, 20% muffins and 60% nothing.</a:t>
            </a:r>
            <a:b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On average the probability of a customer at 08:10  buying coffee , soda and water is 60%, 25 %, 15%</a:t>
            </a:r>
            <a:b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and for food 30% sandwiches, 20% muffins and 50% nothing.</a:t>
            </a:r>
            <a:b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And so …</a:t>
            </a: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5549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18987</TotalTime>
  <Words>2035</Words>
  <Application>Microsoft Macintosh PowerPoint</Application>
  <PresentationFormat>Widescreen</PresentationFormat>
  <Paragraphs>143</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EXAM PROJECT</vt:lpstr>
      <vt:lpstr>EXAM PROJECT</vt:lpstr>
      <vt:lpstr>EXAM PROJECT</vt:lpstr>
      <vt:lpstr>EXAM PROJECT</vt:lpstr>
      <vt:lpstr>EXAM PROJECT</vt:lpstr>
      <vt:lpstr>EXAM PROJECT</vt:lpstr>
      <vt:lpstr>COFFEEBAR SIMULATION</vt:lpstr>
      <vt:lpstr>OVERVIEW</vt:lpstr>
      <vt:lpstr>PArt1: Determine PROBABILITIES</vt:lpstr>
      <vt:lpstr>PArt2: Create CUsTOMERS</vt:lpstr>
      <vt:lpstr>PArt3 : SIMULATIONS</vt:lpstr>
      <vt:lpstr>PArt4 : Additional QUESTIONS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Python</dc:title>
  <dc:creator>De Geyter, Gert (BE - Brussels)</dc:creator>
  <cp:lastModifiedBy>De Geyter, Gert</cp:lastModifiedBy>
  <cp:revision>451</cp:revision>
  <dcterms:created xsi:type="dcterms:W3CDTF">2016-10-25T18:48:37Z</dcterms:created>
  <dcterms:modified xsi:type="dcterms:W3CDTF">2022-10-09T20:05:01Z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2022-10-09T19:51:06Z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4194f68a-9878-4495-b9ce-3dd90ea36ebd</vt:lpwstr>
  </property>
  <property fmtid="{D5CDD505-2E9C-101B-9397-08002B2CF9AE}" pid="8" name="MSIP_Label_ea60d57e-af5b-4752-ac57-3e4f28ca11dc_ContentBits">
    <vt:lpwstr>0</vt:lpwstr>
  </property>
</Properties>
</file>