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Nunito"/>
      <p:regular r:id="rId32"/>
      <p:bold r:id="rId33"/>
      <p:italic r:id="rId34"/>
      <p:boldItalic r:id="rId35"/>
    </p:embeddedFont>
    <p:embeddedFont>
      <p:font typeface="Maven Pro"/>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37" Type="http://schemas.openxmlformats.org/officeDocument/2006/relationships/font" Target="fonts/MavenPro-bold.fntdata"/><Relationship Id="rId14" Type="http://schemas.openxmlformats.org/officeDocument/2006/relationships/slide" Target="slides/slide9.xml"/><Relationship Id="rId36" Type="http://schemas.openxmlformats.org/officeDocument/2006/relationships/font" Target="fonts/MavenPr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d14c9b10b4_0_10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d14c9b10b4_0_1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d14c9b10b4_0_10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d14c9b10b4_0_1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d14c9b10b4_0_1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d14c9b10b4_0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d14c9b10b4_0_1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d14c9b10b4_0_1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d14c9b10b4_0_1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d14c9b10b4_0_1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d14c9b10b4_0_10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d14c9b10b4_0_1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d14c9b10b4_0_10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d14c9b10b4_0_1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d14c9b10b4_0_1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d14c9b10b4_0_1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d14c9b10b4_0_1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d14c9b10b4_0_1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d14c9b10b4_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d14c9b10b4_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d14c9b10b4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d14c9b10b4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d14c9b10b4_0_1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d14c9b10b4_0_1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d14c9b10b4_0_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d14c9b10b4_0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d14c9b10b4_0_1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d14c9b10b4_0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d14c9b10b4_0_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d14c9b10b4_0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d14c9b10b4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d14c9b10b4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d14c9b10b4_0_1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d14c9b10b4_0_1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d14c9b10b4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d14c9b10b4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d14c9b10b4_0_10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d14c9b10b4_0_1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d14c9b10b4_0_1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d14c9b10b4_0_1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d14c9b10b4_0_1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d14c9b10b4_0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34325" y="1613825"/>
            <a:ext cx="87183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MICROSOFT MOVIE PRODUCTION.</a:t>
            </a:r>
            <a:endParaRPr>
              <a:latin typeface="Times New Roman"/>
              <a:ea typeface="Times New Roman"/>
              <a:cs typeface="Times New Roman"/>
              <a:sym typeface="Times New Roman"/>
            </a:endParaRPr>
          </a:p>
        </p:txBody>
      </p:sp>
      <p:sp>
        <p:nvSpPr>
          <p:cNvPr id="278" name="Google Shape;278;p13"/>
          <p:cNvSpPr txBox="1"/>
          <p:nvPr>
            <p:ph idx="1" type="subTitle"/>
          </p:nvPr>
        </p:nvSpPr>
        <p:spPr>
          <a:xfrm>
            <a:off x="824000" y="2970375"/>
            <a:ext cx="5168100" cy="1735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770"/>
              <a:buNone/>
            </a:pPr>
            <a:r>
              <a:rPr lang="en" sz="2620">
                <a:solidFill>
                  <a:schemeClr val="dk2"/>
                </a:solidFill>
                <a:highlight>
                  <a:srgbClr val="FFFFFF"/>
                </a:highlight>
              </a:rPr>
              <a:t>Presentation done by</a:t>
            </a:r>
            <a:endParaRPr sz="2620">
              <a:solidFill>
                <a:schemeClr val="dk2"/>
              </a:solidFill>
              <a:highlight>
                <a:srgbClr val="FFFFFF"/>
              </a:highlight>
            </a:endParaRPr>
          </a:p>
          <a:p>
            <a:pPr indent="0" lvl="0" marL="0" rtl="0" algn="ctr">
              <a:lnSpc>
                <a:spcPct val="100000"/>
              </a:lnSpc>
              <a:spcBef>
                <a:spcPts val="0"/>
              </a:spcBef>
              <a:spcAft>
                <a:spcPts val="0"/>
              </a:spcAft>
              <a:buSzPts val="770"/>
              <a:buNone/>
            </a:pPr>
            <a:r>
              <a:rPr lang="en" sz="2620">
                <a:solidFill>
                  <a:schemeClr val="dk2"/>
                </a:solidFill>
                <a:highlight>
                  <a:srgbClr val="FFFFFF"/>
                </a:highlight>
              </a:rPr>
              <a:t>Paul Machau </a:t>
            </a:r>
            <a:endParaRPr sz="2620">
              <a:solidFill>
                <a:schemeClr val="dk2"/>
              </a:solidFill>
              <a:highlight>
                <a:srgbClr val="FFFFFF"/>
              </a:highlight>
            </a:endParaRPr>
          </a:p>
          <a:p>
            <a:pPr indent="0" lvl="0" marL="0" rtl="0" algn="l">
              <a:lnSpc>
                <a:spcPct val="80000"/>
              </a:lnSpc>
              <a:spcBef>
                <a:spcPts val="0"/>
              </a:spcBef>
              <a:spcAft>
                <a:spcPts val="0"/>
              </a:spcAft>
              <a:buSzPts val="770"/>
              <a:buNone/>
            </a:pPr>
            <a:r>
              <a:t/>
            </a:r>
            <a:endParaRPr sz="26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0" y="0"/>
            <a:ext cx="9144000" cy="84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visualization using a Heat Map.</a:t>
            </a:r>
            <a:endParaRPr/>
          </a:p>
        </p:txBody>
      </p:sp>
      <p:sp>
        <p:nvSpPr>
          <p:cNvPr id="336" name="Google Shape;336;p22"/>
          <p:cNvSpPr txBox="1"/>
          <p:nvPr>
            <p:ph idx="1" type="body"/>
          </p:nvPr>
        </p:nvSpPr>
        <p:spPr>
          <a:xfrm>
            <a:off x="0" y="1067275"/>
            <a:ext cx="4572000" cy="339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37" name="Google Shape;337;p22"/>
          <p:cNvSpPr txBox="1"/>
          <p:nvPr>
            <p:ph idx="2" type="body"/>
          </p:nvPr>
        </p:nvSpPr>
        <p:spPr>
          <a:xfrm>
            <a:off x="4713350" y="1273025"/>
            <a:ext cx="4430700" cy="387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a:t>
            </a:r>
            <a:r>
              <a:rPr lang="en"/>
              <a:t> </a:t>
            </a:r>
            <a:r>
              <a:rPr lang="en"/>
              <a:t>diagram</a:t>
            </a:r>
            <a:r>
              <a:rPr lang="en"/>
              <a:t> </a:t>
            </a:r>
            <a:r>
              <a:rPr lang="en"/>
              <a:t>represents</a:t>
            </a:r>
            <a:r>
              <a:rPr lang="en"/>
              <a:t> a Heat Map that shows the correlation </a:t>
            </a:r>
            <a:r>
              <a:rPr lang="en"/>
              <a:t>matrices of three variables. </a:t>
            </a:r>
            <a:endParaRPr/>
          </a:p>
          <a:p>
            <a:pPr indent="0" lvl="0" marL="0" rtl="0" algn="l">
              <a:spcBef>
                <a:spcPts val="1200"/>
              </a:spcBef>
              <a:spcAft>
                <a:spcPts val="0"/>
              </a:spcAft>
              <a:buNone/>
            </a:pPr>
            <a:r>
              <a:rPr lang="en"/>
              <a:t>0 - production budget</a:t>
            </a:r>
            <a:endParaRPr/>
          </a:p>
          <a:p>
            <a:pPr indent="0" lvl="0" marL="0" rtl="0" algn="l">
              <a:spcBef>
                <a:spcPts val="1200"/>
              </a:spcBef>
              <a:spcAft>
                <a:spcPts val="0"/>
              </a:spcAft>
              <a:buNone/>
            </a:pPr>
            <a:r>
              <a:rPr lang="en"/>
              <a:t>1 - Domestic gross sales </a:t>
            </a:r>
            <a:endParaRPr/>
          </a:p>
          <a:p>
            <a:pPr indent="0" lvl="0" marL="0" rtl="0" algn="l">
              <a:spcBef>
                <a:spcPts val="1200"/>
              </a:spcBef>
              <a:spcAft>
                <a:spcPts val="1200"/>
              </a:spcAft>
              <a:buNone/>
            </a:pPr>
            <a:r>
              <a:rPr lang="en"/>
              <a:t>2 - world wide gross sales.</a:t>
            </a:r>
            <a:endParaRPr/>
          </a:p>
        </p:txBody>
      </p:sp>
      <p:pic>
        <p:nvPicPr>
          <p:cNvPr id="338" name="Google Shape;338;p22"/>
          <p:cNvPicPr preferRelativeResize="0"/>
          <p:nvPr/>
        </p:nvPicPr>
        <p:blipFill>
          <a:blip r:embed="rId3">
            <a:alphaModFix/>
          </a:blip>
          <a:stretch>
            <a:fillRect/>
          </a:stretch>
        </p:blipFill>
        <p:spPr>
          <a:xfrm>
            <a:off x="141450" y="1075449"/>
            <a:ext cx="4430550" cy="40680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56500" y="58525"/>
            <a:ext cx="90876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1900">
                <a:latin typeface="Nunito"/>
                <a:ea typeface="Nunito"/>
                <a:cs typeface="Nunito"/>
                <a:sym typeface="Nunito"/>
              </a:rPr>
              <a:t>2. 	</a:t>
            </a:r>
            <a:r>
              <a:rPr lang="en" sz="1900">
                <a:latin typeface="Nunito"/>
                <a:ea typeface="Nunito"/>
                <a:cs typeface="Nunito"/>
                <a:sym typeface="Nunito"/>
              </a:rPr>
              <a:t>Analyse a popularity and ratings movie data set to make a comparison between the two and how microsoft can us this information to analyse its data.</a:t>
            </a:r>
            <a:endParaRPr sz="1900">
              <a:latin typeface="Nunito"/>
              <a:ea typeface="Nunito"/>
              <a:cs typeface="Nunito"/>
              <a:sym typeface="Nunito"/>
            </a:endParaRPr>
          </a:p>
          <a:p>
            <a:pPr indent="0" lvl="0" marL="0" rtl="0" algn="l">
              <a:spcBef>
                <a:spcPts val="1200"/>
              </a:spcBef>
              <a:spcAft>
                <a:spcPts val="0"/>
              </a:spcAft>
              <a:buNone/>
            </a:pPr>
            <a:r>
              <a:t/>
            </a:r>
            <a:endParaRPr/>
          </a:p>
        </p:txBody>
      </p:sp>
      <p:sp>
        <p:nvSpPr>
          <p:cNvPr id="344" name="Google Shape;344;p23"/>
          <p:cNvSpPr txBox="1"/>
          <p:nvPr>
            <p:ph idx="1" type="body"/>
          </p:nvPr>
        </p:nvSpPr>
        <p:spPr>
          <a:xfrm>
            <a:off x="192875" y="887250"/>
            <a:ext cx="8951100" cy="4256400"/>
          </a:xfrm>
          <a:prstGeom prst="rect">
            <a:avLst/>
          </a:prstGeom>
        </p:spPr>
        <p:txBody>
          <a:bodyPr anchorCtr="0" anchor="t" bIns="91425" lIns="91425" spcFirstLastPara="1" rIns="91425" wrap="square" tIns="91425">
            <a:normAutofit/>
          </a:bodyPr>
          <a:lstStyle/>
          <a:p>
            <a:pPr indent="-339725" lvl="0" marL="457200" rtl="0" algn="l">
              <a:lnSpc>
                <a:spcPct val="150000"/>
              </a:lnSpc>
              <a:spcBef>
                <a:spcPts val="0"/>
              </a:spcBef>
              <a:spcAft>
                <a:spcPts val="0"/>
              </a:spcAft>
              <a:buClr>
                <a:srgbClr val="202124"/>
              </a:buClr>
              <a:buSzPts val="1750"/>
              <a:buFont typeface="Arial"/>
              <a:buChar char="●"/>
            </a:pPr>
            <a:r>
              <a:rPr lang="en" sz="1750">
                <a:solidFill>
                  <a:srgbClr val="202124"/>
                </a:solidFill>
                <a:highlight>
                  <a:srgbClr val="FFFFFF"/>
                </a:highlight>
                <a:latin typeface="Arial"/>
                <a:ea typeface="Arial"/>
                <a:cs typeface="Arial"/>
                <a:sym typeface="Arial"/>
              </a:rPr>
              <a:t>The targeted two important variable originated from different characteristics of the movies, i.e., popularity and average ratings.  </a:t>
            </a:r>
            <a:endParaRPr sz="1750">
              <a:solidFill>
                <a:srgbClr val="202124"/>
              </a:solidFill>
              <a:highlight>
                <a:srgbClr val="FFFFFF"/>
              </a:highlight>
              <a:latin typeface="Arial"/>
              <a:ea typeface="Arial"/>
              <a:cs typeface="Arial"/>
              <a:sym typeface="Arial"/>
            </a:endParaRPr>
          </a:p>
          <a:p>
            <a:pPr indent="-339725" lvl="0" marL="457200" rtl="0" algn="l">
              <a:lnSpc>
                <a:spcPct val="150000"/>
              </a:lnSpc>
              <a:spcBef>
                <a:spcPts val="0"/>
              </a:spcBef>
              <a:spcAft>
                <a:spcPts val="0"/>
              </a:spcAft>
              <a:buClr>
                <a:srgbClr val="202124"/>
              </a:buClr>
              <a:buSzPts val="1750"/>
              <a:buFont typeface="Arial"/>
              <a:buChar char="●"/>
            </a:pPr>
            <a:r>
              <a:rPr lang="en" sz="1750">
                <a:solidFill>
                  <a:srgbClr val="202124"/>
                </a:solidFill>
                <a:highlight>
                  <a:srgbClr val="FFFFFF"/>
                </a:highlight>
                <a:latin typeface="Arial"/>
                <a:ea typeface="Arial"/>
                <a:cs typeface="Arial"/>
                <a:sym typeface="Arial"/>
              </a:rPr>
              <a:t>Hence, we were interested in exploring the potential correlations </a:t>
            </a:r>
            <a:r>
              <a:rPr lang="en" sz="1750">
                <a:solidFill>
                  <a:srgbClr val="202124"/>
                </a:solidFill>
                <a:highlight>
                  <a:srgbClr val="FFFFFF"/>
                </a:highlight>
                <a:latin typeface="Arial"/>
                <a:ea typeface="Arial"/>
                <a:cs typeface="Arial"/>
                <a:sym typeface="Arial"/>
              </a:rPr>
              <a:t>between these</a:t>
            </a:r>
            <a:r>
              <a:rPr lang="en" sz="1750">
                <a:solidFill>
                  <a:srgbClr val="202124"/>
                </a:solidFill>
                <a:highlight>
                  <a:srgbClr val="FFFFFF"/>
                </a:highlight>
                <a:latin typeface="Arial"/>
                <a:ea typeface="Arial"/>
                <a:cs typeface="Arial"/>
                <a:sym typeface="Arial"/>
              </a:rPr>
              <a:t> two variables. the correlations between popularity and average ratings in IMDB.  </a:t>
            </a:r>
            <a:endParaRPr sz="1750">
              <a:solidFill>
                <a:srgbClr val="202124"/>
              </a:solidFill>
              <a:highlight>
                <a:srgbClr val="FFFFFF"/>
              </a:highlight>
              <a:latin typeface="Arial"/>
              <a:ea typeface="Arial"/>
              <a:cs typeface="Arial"/>
              <a:sym typeface="Arial"/>
            </a:endParaRPr>
          </a:p>
          <a:p>
            <a:pPr indent="-339725" lvl="0" marL="457200" rtl="0" algn="l">
              <a:lnSpc>
                <a:spcPct val="150000"/>
              </a:lnSpc>
              <a:spcBef>
                <a:spcPts val="0"/>
              </a:spcBef>
              <a:spcAft>
                <a:spcPts val="0"/>
              </a:spcAft>
              <a:buClr>
                <a:srgbClr val="202124"/>
              </a:buClr>
              <a:buSzPts val="1750"/>
              <a:buFont typeface="Arial"/>
              <a:buChar char="●"/>
            </a:pPr>
            <a:r>
              <a:rPr lang="en" sz="1750">
                <a:solidFill>
                  <a:srgbClr val="202124"/>
                </a:solidFill>
                <a:highlight>
                  <a:srgbClr val="FFFFFF"/>
                </a:highlight>
                <a:latin typeface="Arial"/>
                <a:ea typeface="Arial"/>
                <a:cs typeface="Arial"/>
                <a:sym typeface="Arial"/>
              </a:rPr>
              <a:t>As it can be seen, there is a positive correlation between these two target variables. Accordingly, as the popularity of a movie is boosted and the movie receives higher number of ratings,the average ratings provided by the users increases. This </a:t>
            </a:r>
            <a:r>
              <a:rPr lang="en" sz="1750">
                <a:solidFill>
                  <a:srgbClr val="202124"/>
                </a:solidFill>
                <a:highlight>
                  <a:srgbClr val="FFFFFF"/>
                </a:highlight>
                <a:latin typeface="Arial"/>
                <a:ea typeface="Arial"/>
                <a:cs typeface="Arial"/>
                <a:sym typeface="Arial"/>
              </a:rPr>
              <a:t>is</a:t>
            </a:r>
            <a:r>
              <a:rPr lang="en" sz="1750">
                <a:solidFill>
                  <a:srgbClr val="202124"/>
                </a:solidFill>
                <a:highlight>
                  <a:srgbClr val="FFFFFF"/>
                </a:highlight>
                <a:latin typeface="Arial"/>
                <a:ea typeface="Arial"/>
                <a:cs typeface="Arial"/>
                <a:sym typeface="Arial"/>
              </a:rPr>
              <a:t> expected phenomenon as the users typically rate what they like.</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4"/>
          <p:cNvSpPr txBox="1"/>
          <p:nvPr>
            <p:ph type="title"/>
          </p:nvPr>
        </p:nvSpPr>
        <p:spPr>
          <a:xfrm>
            <a:off x="0" y="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1600"/>
              <a:t>Below is a table showing dataset under csv folder(</a:t>
            </a:r>
            <a:r>
              <a:rPr b="0" lang="en" sz="1050">
                <a:solidFill>
                  <a:srgbClr val="A31515"/>
                </a:solidFill>
                <a:highlight>
                  <a:srgbClr val="FFFFFE"/>
                </a:highlight>
                <a:latin typeface="Courier New"/>
                <a:ea typeface="Courier New"/>
                <a:cs typeface="Courier New"/>
                <a:sym typeface="Courier New"/>
              </a:rPr>
              <a:t>'</a:t>
            </a:r>
            <a:r>
              <a:rPr b="0" lang="en" sz="1350">
                <a:solidFill>
                  <a:srgbClr val="A31515"/>
                </a:solidFill>
                <a:highlight>
                  <a:srgbClr val="FFFFFE"/>
                </a:highlight>
                <a:latin typeface="Courier New"/>
                <a:ea typeface="Courier New"/>
                <a:cs typeface="Courier New"/>
                <a:sym typeface="Courier New"/>
              </a:rPr>
              <a:t>tmdb.movies.csv'</a:t>
            </a:r>
            <a:endParaRPr b="0" sz="1350">
              <a:solidFill>
                <a:srgbClr val="A31515"/>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rPr b="0" lang="en" sz="1900"/>
              <a:t>)that contained </a:t>
            </a:r>
            <a:r>
              <a:rPr b="0" lang="en" sz="1900"/>
              <a:t>information</a:t>
            </a:r>
            <a:r>
              <a:rPr b="0" lang="en" sz="1900"/>
              <a:t> about popularity and ratings </a:t>
            </a:r>
            <a:endParaRPr b="0" sz="1900"/>
          </a:p>
        </p:txBody>
      </p:sp>
      <p:sp>
        <p:nvSpPr>
          <p:cNvPr id="350" name="Google Shape;350;p24"/>
          <p:cNvSpPr txBox="1"/>
          <p:nvPr>
            <p:ph idx="1" type="body"/>
          </p:nvPr>
        </p:nvSpPr>
        <p:spPr>
          <a:xfrm>
            <a:off x="0" y="681525"/>
            <a:ext cx="9091200" cy="4461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1" name="Google Shape;351;p24"/>
          <p:cNvPicPr preferRelativeResize="0"/>
          <p:nvPr/>
        </p:nvPicPr>
        <p:blipFill>
          <a:blip r:embed="rId3">
            <a:alphaModFix/>
          </a:blip>
          <a:stretch>
            <a:fillRect/>
          </a:stretch>
        </p:blipFill>
        <p:spPr>
          <a:xfrm>
            <a:off x="97150" y="822975"/>
            <a:ext cx="8949700" cy="2906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0" y="64300"/>
            <a:ext cx="9039600" cy="60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process</a:t>
            </a:r>
            <a:endParaRPr/>
          </a:p>
        </p:txBody>
      </p:sp>
      <p:sp>
        <p:nvSpPr>
          <p:cNvPr id="357" name="Google Shape;357;p25"/>
          <p:cNvSpPr txBox="1"/>
          <p:nvPr>
            <p:ph idx="1" type="body"/>
          </p:nvPr>
        </p:nvSpPr>
        <p:spPr>
          <a:xfrm>
            <a:off x="64300" y="604350"/>
            <a:ext cx="8975400" cy="4539300"/>
          </a:xfrm>
          <a:prstGeom prst="rect">
            <a:avLst/>
          </a:prstGeom>
        </p:spPr>
        <p:txBody>
          <a:bodyPr anchorCtr="0" anchor="t" bIns="91425" lIns="91425" spcFirstLastPara="1" rIns="91425" wrap="square" tIns="91425">
            <a:normAutofit lnSpcReduction="20000"/>
          </a:bodyPr>
          <a:lstStyle/>
          <a:p>
            <a:pPr indent="-323850" lvl="0" marL="457200" rtl="0" algn="l">
              <a:lnSpc>
                <a:spcPct val="200000"/>
              </a:lnSpc>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Removing duplicates </a:t>
            </a:r>
            <a:endParaRPr sz="1500">
              <a:latin typeface="Times New Roman"/>
              <a:ea typeface="Times New Roman"/>
              <a:cs typeface="Times New Roman"/>
              <a:sym typeface="Times New Roman"/>
            </a:endParaRPr>
          </a:p>
          <a:p>
            <a:pPr indent="-323850" lvl="0" marL="457200" rtl="0" algn="l">
              <a:lnSpc>
                <a:spcPct val="200000"/>
              </a:lnSpc>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Checking for missing values </a:t>
            </a:r>
            <a:endParaRPr sz="1500">
              <a:latin typeface="Times New Roman"/>
              <a:ea typeface="Times New Roman"/>
              <a:cs typeface="Times New Roman"/>
              <a:sym typeface="Times New Roman"/>
            </a:endParaRPr>
          </a:p>
          <a:p>
            <a:pPr indent="-323850" lvl="0" marL="457200" rtl="0" algn="l">
              <a:lnSpc>
                <a:spcPct val="200000"/>
              </a:lnSpc>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Dropping missing values within a dataset.</a:t>
            </a:r>
            <a:endParaRPr sz="1950">
              <a:solidFill>
                <a:srgbClr val="000000"/>
              </a:solidFill>
              <a:highlight>
                <a:srgbClr val="FFFFFE"/>
              </a:highlight>
              <a:latin typeface="Times New Roman"/>
              <a:ea typeface="Times New Roman"/>
              <a:cs typeface="Times New Roman"/>
              <a:sym typeface="Times New Roman"/>
            </a:endParaRPr>
          </a:p>
          <a:p>
            <a:pPr indent="-323850" lvl="0" marL="457200" rtl="0" algn="l">
              <a:lnSpc>
                <a:spcPct val="200000"/>
              </a:lnSpc>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Convert data types </a:t>
            </a:r>
            <a:endParaRPr sz="1500">
              <a:latin typeface="Times New Roman"/>
              <a:ea typeface="Times New Roman"/>
              <a:cs typeface="Times New Roman"/>
              <a:sym typeface="Times New Roman"/>
            </a:endParaRPr>
          </a:p>
          <a:p>
            <a:pPr indent="-323850" lvl="0" marL="457200" rtl="0" algn="l">
              <a:lnSpc>
                <a:spcPct val="200000"/>
              </a:lnSpc>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Converting date type.</a:t>
            </a:r>
            <a:endParaRPr sz="1500">
              <a:latin typeface="Times New Roman"/>
              <a:ea typeface="Times New Roman"/>
              <a:cs typeface="Times New Roman"/>
              <a:sym typeface="Times New Roman"/>
            </a:endParaRPr>
          </a:p>
          <a:p>
            <a:pPr indent="-323850" lvl="0" marL="457200" rtl="0" algn="l">
              <a:lnSpc>
                <a:spcPct val="200000"/>
              </a:lnSpc>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Renaming the voting average column</a:t>
            </a:r>
            <a:endParaRPr sz="1500">
              <a:latin typeface="Times New Roman"/>
              <a:ea typeface="Times New Roman"/>
              <a:cs typeface="Times New Roman"/>
              <a:sym typeface="Times New Roman"/>
            </a:endParaRPr>
          </a:p>
          <a:p>
            <a:pPr indent="-323850" lvl="0" marL="457200" rtl="0" algn="l">
              <a:lnSpc>
                <a:spcPct val="200000"/>
              </a:lnSpc>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Graphical representation of the dataframe</a:t>
            </a:r>
            <a:endParaRPr sz="1500">
              <a:latin typeface="Times New Roman"/>
              <a:ea typeface="Times New Roman"/>
              <a:cs typeface="Times New Roman"/>
              <a:sym typeface="Times New Roman"/>
            </a:endParaRPr>
          </a:p>
          <a:p>
            <a:pPr indent="0" lvl="0" marL="457200" rtl="0" algn="l">
              <a:lnSpc>
                <a:spcPct val="200000"/>
              </a:lnSpc>
              <a:spcBef>
                <a:spcPts val="1200"/>
              </a:spcBef>
              <a:spcAft>
                <a:spcPts val="0"/>
              </a:spcAft>
              <a:buNone/>
            </a:pPr>
            <a:r>
              <a:t/>
            </a:r>
            <a:endParaRPr sz="1500">
              <a:latin typeface="Times New Roman"/>
              <a:ea typeface="Times New Roman"/>
              <a:cs typeface="Times New Roman"/>
              <a:sym typeface="Times New Roman"/>
            </a:endParaRPr>
          </a:p>
          <a:p>
            <a:pPr indent="0" lvl="0" marL="457200" rtl="0" algn="l">
              <a:lnSpc>
                <a:spcPct val="150000"/>
              </a:lnSpc>
              <a:spcBef>
                <a:spcPts val="120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6"/>
          <p:cNvSpPr txBox="1"/>
          <p:nvPr>
            <p:ph type="title"/>
          </p:nvPr>
        </p:nvSpPr>
        <p:spPr>
          <a:xfrm>
            <a:off x="115725" y="84225"/>
            <a:ext cx="8334300" cy="64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visualization:scatter plot</a:t>
            </a:r>
            <a:endParaRPr/>
          </a:p>
        </p:txBody>
      </p:sp>
      <p:sp>
        <p:nvSpPr>
          <p:cNvPr id="363" name="Google Shape;363;p26"/>
          <p:cNvSpPr txBox="1"/>
          <p:nvPr>
            <p:ph idx="1" type="body"/>
          </p:nvPr>
        </p:nvSpPr>
        <p:spPr>
          <a:xfrm>
            <a:off x="115725" y="1083525"/>
            <a:ext cx="8808300" cy="405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4" name="Google Shape;364;p26"/>
          <p:cNvPicPr preferRelativeResize="0"/>
          <p:nvPr/>
        </p:nvPicPr>
        <p:blipFill>
          <a:blip r:embed="rId3">
            <a:alphaModFix/>
          </a:blip>
          <a:stretch>
            <a:fillRect/>
          </a:stretch>
        </p:blipFill>
        <p:spPr>
          <a:xfrm>
            <a:off x="268200" y="1179500"/>
            <a:ext cx="7717075" cy="3758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7"/>
          <p:cNvSpPr txBox="1"/>
          <p:nvPr>
            <p:ph type="title"/>
          </p:nvPr>
        </p:nvSpPr>
        <p:spPr>
          <a:xfrm>
            <a:off x="0" y="58500"/>
            <a:ext cx="7030500" cy="75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a:p>
            <a:pPr indent="0" lvl="0" marL="0" rtl="0" algn="l">
              <a:spcBef>
                <a:spcPts val="0"/>
              </a:spcBef>
              <a:spcAft>
                <a:spcPts val="0"/>
              </a:spcAft>
              <a:buNone/>
            </a:pPr>
            <a:r>
              <a:t/>
            </a:r>
            <a:endParaRPr/>
          </a:p>
        </p:txBody>
      </p:sp>
      <p:sp>
        <p:nvSpPr>
          <p:cNvPr id="370" name="Google Shape;370;p27"/>
          <p:cNvSpPr txBox="1"/>
          <p:nvPr>
            <p:ph idx="1" type="body"/>
          </p:nvPr>
        </p:nvSpPr>
        <p:spPr>
          <a:xfrm>
            <a:off x="0" y="642950"/>
            <a:ext cx="9065400" cy="4500600"/>
          </a:xfrm>
          <a:prstGeom prst="rect">
            <a:avLst/>
          </a:prstGeom>
        </p:spPr>
        <p:txBody>
          <a:bodyPr anchorCtr="0" anchor="t" bIns="91425" lIns="91425" spcFirstLastPara="1" rIns="91425" wrap="square" tIns="91425">
            <a:normAutofit/>
          </a:bodyPr>
          <a:lstStyle/>
          <a:p>
            <a:pPr indent="-330200" lvl="0" marL="457200" rtl="0" algn="l">
              <a:spcBef>
                <a:spcPts val="1500"/>
              </a:spcBef>
              <a:spcAft>
                <a:spcPts val="0"/>
              </a:spcAft>
              <a:buClr>
                <a:srgbClr val="374151"/>
              </a:buClr>
              <a:buSzPts val="1600"/>
              <a:buFont typeface="Roboto"/>
              <a:buAutoNum type="arabicPeriod"/>
            </a:pPr>
            <a:r>
              <a:rPr lang="en" sz="1600">
                <a:solidFill>
                  <a:srgbClr val="374151"/>
                </a:solidFill>
                <a:highlight>
                  <a:srgbClr val="F7F7F8"/>
                </a:highlight>
                <a:latin typeface="Roboto"/>
                <a:ea typeface="Roboto"/>
                <a:cs typeface="Roboto"/>
                <a:sym typeface="Roboto"/>
              </a:rPr>
              <a:t>The scatter plot shows the relationship between the 'average_rating' and 'popularity' columns of a dataset</a:t>
            </a:r>
            <a:endParaRPr sz="1600">
              <a:solidFill>
                <a:srgbClr val="374151"/>
              </a:solidFill>
              <a:highlight>
                <a:srgbClr val="F7F7F8"/>
              </a:highlight>
              <a:latin typeface="Roboto"/>
              <a:ea typeface="Roboto"/>
              <a:cs typeface="Roboto"/>
              <a:sym typeface="Roboto"/>
            </a:endParaRPr>
          </a:p>
          <a:p>
            <a:pPr indent="-330200" lvl="0" marL="457200" rtl="0" algn="l">
              <a:spcBef>
                <a:spcPts val="0"/>
              </a:spcBef>
              <a:spcAft>
                <a:spcPts val="0"/>
              </a:spcAft>
              <a:buClr>
                <a:srgbClr val="374151"/>
              </a:buClr>
              <a:buSzPts val="1600"/>
              <a:buFont typeface="Roboto"/>
              <a:buAutoNum type="arabicPeriod"/>
            </a:pPr>
            <a:r>
              <a:rPr lang="en" sz="1600">
                <a:solidFill>
                  <a:srgbClr val="374151"/>
                </a:solidFill>
                <a:highlight>
                  <a:srgbClr val="F7F7F8"/>
                </a:highlight>
                <a:latin typeface="Roboto"/>
                <a:ea typeface="Roboto"/>
                <a:cs typeface="Roboto"/>
                <a:sym typeface="Roboto"/>
              </a:rPr>
              <a:t> The x-axis represents the average rating, while the y-axis represents the popularity. </a:t>
            </a:r>
            <a:endParaRPr sz="1600">
              <a:solidFill>
                <a:srgbClr val="374151"/>
              </a:solidFill>
              <a:highlight>
                <a:srgbClr val="F7F7F8"/>
              </a:highlight>
              <a:latin typeface="Roboto"/>
              <a:ea typeface="Roboto"/>
              <a:cs typeface="Roboto"/>
              <a:sym typeface="Roboto"/>
            </a:endParaRPr>
          </a:p>
          <a:p>
            <a:pPr indent="-330200" lvl="0" marL="457200" rtl="0" algn="l">
              <a:spcBef>
                <a:spcPts val="0"/>
              </a:spcBef>
              <a:spcAft>
                <a:spcPts val="0"/>
              </a:spcAft>
              <a:buClr>
                <a:srgbClr val="374151"/>
              </a:buClr>
              <a:buSzPts val="1600"/>
              <a:buFont typeface="Roboto"/>
              <a:buAutoNum type="arabicPeriod"/>
            </a:pPr>
            <a:r>
              <a:rPr lang="en" sz="1600">
                <a:solidFill>
                  <a:srgbClr val="374151"/>
                </a:solidFill>
                <a:highlight>
                  <a:srgbClr val="F7F7F8"/>
                </a:highlight>
                <a:latin typeface="Roboto"/>
                <a:ea typeface="Roboto"/>
                <a:cs typeface="Roboto"/>
                <a:sym typeface="Roboto"/>
              </a:rPr>
              <a:t>Each point in the plot represents a unique combination of 'average_rating' and 'popularity', with the size of the point indicating the count of occurrences for that combination in the dataset.</a:t>
            </a:r>
            <a:endParaRPr sz="1600">
              <a:solidFill>
                <a:srgbClr val="374151"/>
              </a:solidFill>
              <a:highlight>
                <a:srgbClr val="F7F7F8"/>
              </a:highlight>
              <a:latin typeface="Roboto"/>
              <a:ea typeface="Roboto"/>
              <a:cs typeface="Roboto"/>
              <a:sym typeface="Roboto"/>
            </a:endParaRPr>
          </a:p>
          <a:p>
            <a:pPr indent="-330200" lvl="0" marL="457200" rtl="0" algn="l">
              <a:spcBef>
                <a:spcPts val="0"/>
              </a:spcBef>
              <a:spcAft>
                <a:spcPts val="0"/>
              </a:spcAft>
              <a:buClr>
                <a:srgbClr val="374151"/>
              </a:buClr>
              <a:buSzPts val="1600"/>
              <a:buFont typeface="Roboto"/>
              <a:buAutoNum type="arabicPeriod"/>
            </a:pPr>
            <a:r>
              <a:rPr lang="en" sz="1600">
                <a:solidFill>
                  <a:srgbClr val="374151"/>
                </a:solidFill>
                <a:highlight>
                  <a:srgbClr val="F7F7F8"/>
                </a:highlight>
                <a:latin typeface="Roboto"/>
                <a:ea typeface="Roboto"/>
                <a:cs typeface="Roboto"/>
                <a:sym typeface="Roboto"/>
              </a:rPr>
              <a:t>From the plot, we can see that there is a general trend of higher popularity scores for higher average ratings, as there are more larger-sized points in the upper-right region of the plot.</a:t>
            </a:r>
            <a:endParaRPr sz="1600">
              <a:solidFill>
                <a:srgbClr val="374151"/>
              </a:solidFill>
              <a:highlight>
                <a:srgbClr val="F7F7F8"/>
              </a:highlight>
              <a:latin typeface="Roboto"/>
              <a:ea typeface="Roboto"/>
              <a:cs typeface="Roboto"/>
              <a:sym typeface="Roboto"/>
            </a:endParaRPr>
          </a:p>
          <a:p>
            <a:pPr indent="-330200" lvl="0" marL="457200" rtl="0" algn="l">
              <a:spcBef>
                <a:spcPts val="0"/>
              </a:spcBef>
              <a:spcAft>
                <a:spcPts val="0"/>
              </a:spcAft>
              <a:buClr>
                <a:srgbClr val="374151"/>
              </a:buClr>
              <a:buSzPts val="1600"/>
              <a:buFont typeface="Roboto"/>
              <a:buAutoNum type="arabicPeriod"/>
            </a:pPr>
            <a:r>
              <a:rPr lang="en" sz="1600">
                <a:solidFill>
                  <a:srgbClr val="374151"/>
                </a:solidFill>
                <a:highlight>
                  <a:srgbClr val="F7F7F8"/>
                </a:highlight>
                <a:latin typeface="Roboto"/>
                <a:ea typeface="Roboto"/>
                <a:cs typeface="Roboto"/>
                <a:sym typeface="Roboto"/>
              </a:rPr>
              <a:t> However, there are also many smaller-sized points in the same region, indicating that there are still many items with high popularity scores but lower average ratings.</a:t>
            </a:r>
            <a:endParaRPr sz="1600">
              <a:solidFill>
                <a:srgbClr val="374151"/>
              </a:solidFill>
              <a:highlight>
                <a:srgbClr val="F7F7F8"/>
              </a:highlight>
              <a:latin typeface="Roboto"/>
              <a:ea typeface="Roboto"/>
              <a:cs typeface="Roboto"/>
              <a:sym typeface="Roboto"/>
            </a:endParaRPr>
          </a:p>
          <a:p>
            <a:pPr indent="-330200" lvl="0" marL="457200" rtl="0" algn="l">
              <a:spcBef>
                <a:spcPts val="0"/>
              </a:spcBef>
              <a:spcAft>
                <a:spcPts val="0"/>
              </a:spcAft>
              <a:buClr>
                <a:srgbClr val="374151"/>
              </a:buClr>
              <a:buSzPts val="1600"/>
              <a:buFont typeface="Roboto"/>
              <a:buAutoNum type="arabicPeriod"/>
            </a:pPr>
            <a:r>
              <a:rPr lang="en" sz="1600">
                <a:solidFill>
                  <a:srgbClr val="374151"/>
                </a:solidFill>
                <a:highlight>
                  <a:srgbClr val="F7F7F8"/>
                </a:highlight>
                <a:latin typeface="Roboto"/>
                <a:ea typeface="Roboto"/>
                <a:cs typeface="Roboto"/>
                <a:sym typeface="Roboto"/>
              </a:rPr>
              <a:t>In addition, we can see that there are many small-sized points in the lower-left region of the plot, which suggests that there are items with lower popularity scores and lower average ratings as well.</a:t>
            </a:r>
            <a:endParaRPr sz="1600">
              <a:solidFill>
                <a:srgbClr val="374151"/>
              </a:solidFill>
              <a:highlight>
                <a:srgbClr val="F7F7F8"/>
              </a:highlight>
              <a:latin typeface="Roboto"/>
              <a:ea typeface="Roboto"/>
              <a:cs typeface="Roboto"/>
              <a:sym typeface="Roboto"/>
            </a:endParaRPr>
          </a:p>
          <a:p>
            <a:pPr indent="0" lvl="0" marL="0" rtl="0" algn="l">
              <a:spcBef>
                <a:spcPts val="1500"/>
              </a:spcBef>
              <a:spcAft>
                <a:spcPts val="1200"/>
              </a:spcAft>
              <a:buNone/>
            </a:pPr>
            <a:r>
              <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8"/>
          <p:cNvSpPr txBox="1"/>
          <p:nvPr>
            <p:ph type="title"/>
          </p:nvPr>
        </p:nvSpPr>
        <p:spPr>
          <a:xfrm>
            <a:off x="69350" y="58500"/>
            <a:ext cx="8777400" cy="1330200"/>
          </a:xfrm>
          <a:prstGeom prst="rect">
            <a:avLst/>
          </a:prstGeom>
        </p:spPr>
        <p:txBody>
          <a:bodyPr anchorCtr="0" anchor="t" bIns="91425" lIns="91425" spcFirstLastPara="1" rIns="91425" wrap="square" tIns="91425">
            <a:normAutofit/>
          </a:bodyPr>
          <a:lstStyle/>
          <a:p>
            <a:pPr indent="-349250" lvl="0" marL="457200" rtl="0" algn="l">
              <a:lnSpc>
                <a:spcPct val="115000"/>
              </a:lnSpc>
              <a:spcBef>
                <a:spcPts val="0"/>
              </a:spcBef>
              <a:spcAft>
                <a:spcPts val="0"/>
              </a:spcAft>
              <a:buSzPts val="1900"/>
              <a:buFont typeface="Nunito"/>
              <a:buAutoNum type="arabicPeriod"/>
            </a:pPr>
            <a:r>
              <a:rPr lang="en" sz="1900">
                <a:latin typeface="Nunito"/>
                <a:ea typeface="Nunito"/>
                <a:cs typeface="Nunito"/>
                <a:sym typeface="Nunito"/>
              </a:rPr>
              <a:t>Analyse the movie reviews and rating find if there is any correlation between the and provide information on how microsoft can use this  information to starting up a successful movie studio.</a:t>
            </a:r>
            <a:endParaRPr/>
          </a:p>
        </p:txBody>
      </p:sp>
      <p:sp>
        <p:nvSpPr>
          <p:cNvPr id="376" name="Google Shape;376;p28"/>
          <p:cNvSpPr txBox="1"/>
          <p:nvPr>
            <p:ph idx="1" type="body"/>
          </p:nvPr>
        </p:nvSpPr>
        <p:spPr>
          <a:xfrm>
            <a:off x="69350" y="1093000"/>
            <a:ext cx="9074700" cy="37473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en" sz="1600"/>
              <a:t>Movie reviews are usually high before the movie is </a:t>
            </a:r>
            <a:r>
              <a:rPr lang="en" sz="1600"/>
              <a:t>released into the cinemas but wks after the release the ratings tend to go down for some movies and review of some movies have gone contrary to gross sales of the movie.</a:t>
            </a:r>
            <a:endParaRPr sz="1600"/>
          </a:p>
          <a:p>
            <a:pPr indent="-330200" lvl="0" marL="457200" rtl="0" algn="l">
              <a:lnSpc>
                <a:spcPct val="150000"/>
              </a:lnSpc>
              <a:spcBef>
                <a:spcPts val="0"/>
              </a:spcBef>
              <a:spcAft>
                <a:spcPts val="0"/>
              </a:spcAft>
              <a:buSzPts val="1600"/>
              <a:buChar char="●"/>
            </a:pPr>
            <a:r>
              <a:rPr lang="en" sz="1600"/>
              <a:t>Some movies can have bad review and make high sales leaving the critics being biased hence the correlation between reviews and ratings is negative hence the two can not be used in prediction of  the data set.</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9"/>
          <p:cNvSpPr txBox="1"/>
          <p:nvPr>
            <p:ph type="title"/>
          </p:nvPr>
        </p:nvSpPr>
        <p:spPr>
          <a:xfrm>
            <a:off x="56500" y="51450"/>
            <a:ext cx="7030500" cy="57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Ratings and review data set.</a:t>
            </a:r>
            <a:endParaRPr/>
          </a:p>
        </p:txBody>
      </p:sp>
      <p:sp>
        <p:nvSpPr>
          <p:cNvPr id="382" name="Google Shape;382;p29"/>
          <p:cNvSpPr txBox="1"/>
          <p:nvPr>
            <p:ph idx="1" type="body"/>
          </p:nvPr>
        </p:nvSpPr>
        <p:spPr>
          <a:xfrm>
            <a:off x="66750" y="694375"/>
            <a:ext cx="9010500" cy="453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Below is a representation of part of the data set used to analyse the movie reviews and rating</a:t>
            </a:r>
            <a:endParaRPr/>
          </a:p>
        </p:txBody>
      </p:sp>
      <p:pic>
        <p:nvPicPr>
          <p:cNvPr id="383" name="Google Shape;383;p29"/>
          <p:cNvPicPr preferRelativeResize="0"/>
          <p:nvPr/>
        </p:nvPicPr>
        <p:blipFill>
          <a:blip r:embed="rId3">
            <a:alphaModFix/>
          </a:blip>
          <a:stretch>
            <a:fillRect/>
          </a:stretch>
        </p:blipFill>
        <p:spPr>
          <a:xfrm>
            <a:off x="167175" y="1015825"/>
            <a:ext cx="8910074" cy="3511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0"/>
          <p:cNvSpPr txBox="1"/>
          <p:nvPr>
            <p:ph type="title"/>
          </p:nvPr>
        </p:nvSpPr>
        <p:spPr>
          <a:xfrm>
            <a:off x="0" y="971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 process</a:t>
            </a:r>
            <a:endParaRPr/>
          </a:p>
        </p:txBody>
      </p:sp>
      <p:sp>
        <p:nvSpPr>
          <p:cNvPr id="389" name="Google Shape;389;p30"/>
          <p:cNvSpPr txBox="1"/>
          <p:nvPr>
            <p:ph idx="1" type="body"/>
          </p:nvPr>
        </p:nvSpPr>
        <p:spPr>
          <a:xfrm>
            <a:off x="69350" y="1183000"/>
            <a:ext cx="9074700" cy="3960600"/>
          </a:xfrm>
          <a:prstGeom prst="rect">
            <a:avLst/>
          </a:prstGeom>
        </p:spPr>
        <p:txBody>
          <a:bodyPr anchorCtr="0" anchor="t" bIns="91425" lIns="91425" spcFirstLastPara="1" rIns="91425" wrap="square" tIns="91425">
            <a:normAutofit lnSpcReduction="10000"/>
          </a:bodyPr>
          <a:lstStyle/>
          <a:p>
            <a:pPr indent="0" lvl="0" marL="457200" rtl="0" algn="l">
              <a:lnSpc>
                <a:spcPct val="200000"/>
              </a:lnSpc>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lnSpc>
                <a:spcPct val="200000"/>
              </a:lnSpc>
              <a:spcBef>
                <a:spcPts val="1200"/>
              </a:spcBef>
              <a:spcAft>
                <a:spcPts val="0"/>
              </a:spcAft>
              <a:buSzPts val="1500"/>
              <a:buFont typeface="Times New Roman"/>
              <a:buAutoNum type="arabicPeriod"/>
            </a:pPr>
            <a:r>
              <a:rPr lang="en" sz="1500">
                <a:latin typeface="Times New Roman"/>
                <a:ea typeface="Times New Roman"/>
                <a:cs typeface="Times New Roman"/>
                <a:sym typeface="Times New Roman"/>
              </a:rPr>
              <a:t>Dropping missing values within a dataset.</a:t>
            </a:r>
            <a:endParaRPr sz="1950">
              <a:solidFill>
                <a:srgbClr val="000000"/>
              </a:solidFill>
              <a:highlight>
                <a:srgbClr val="FFFFFE"/>
              </a:highlight>
              <a:latin typeface="Times New Roman"/>
              <a:ea typeface="Times New Roman"/>
              <a:cs typeface="Times New Roman"/>
              <a:sym typeface="Times New Roman"/>
            </a:endParaRPr>
          </a:p>
          <a:p>
            <a:pPr indent="-323850" lvl="0" marL="457200" rtl="0" algn="l">
              <a:lnSpc>
                <a:spcPct val="200000"/>
              </a:lnSpc>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Convert data type.</a:t>
            </a:r>
            <a:endParaRPr sz="1500">
              <a:latin typeface="Times New Roman"/>
              <a:ea typeface="Times New Roman"/>
              <a:cs typeface="Times New Roman"/>
              <a:sym typeface="Times New Roman"/>
            </a:endParaRPr>
          </a:p>
          <a:p>
            <a:pPr indent="-323850" lvl="0" marL="457200" rtl="0" algn="l">
              <a:lnSpc>
                <a:spcPct val="200000"/>
              </a:lnSpc>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Cleaning the rating column</a:t>
            </a:r>
            <a:endParaRPr sz="1500">
              <a:latin typeface="Times New Roman"/>
              <a:ea typeface="Times New Roman"/>
              <a:cs typeface="Times New Roman"/>
              <a:sym typeface="Times New Roman"/>
            </a:endParaRPr>
          </a:p>
          <a:p>
            <a:pPr indent="-349250" lvl="0" marL="457200" rtl="0" algn="l">
              <a:lnSpc>
                <a:spcPct val="135714"/>
              </a:lnSpc>
              <a:spcBef>
                <a:spcPts val="0"/>
              </a:spcBef>
              <a:spcAft>
                <a:spcPts val="0"/>
              </a:spcAft>
              <a:buClr>
                <a:srgbClr val="434343"/>
              </a:buClr>
              <a:buSzPts val="1900"/>
              <a:buFont typeface="Times New Roman"/>
              <a:buAutoNum type="arabicPeriod"/>
            </a:pPr>
            <a:r>
              <a:rPr lang="en" sz="1450">
                <a:solidFill>
                  <a:srgbClr val="434343"/>
                </a:solidFill>
                <a:highlight>
                  <a:srgbClr val="FFFFFE"/>
                </a:highlight>
                <a:latin typeface="Times New Roman"/>
                <a:ea typeface="Times New Roman"/>
                <a:cs typeface="Times New Roman"/>
                <a:sym typeface="Times New Roman"/>
              </a:rPr>
              <a:t>drop any missing raws</a:t>
            </a:r>
            <a:endParaRPr sz="1500">
              <a:solidFill>
                <a:srgbClr val="434343"/>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Graphical representation of the dataframe</a:t>
            </a:r>
            <a:endParaRPr sz="1500">
              <a:latin typeface="Times New Roman"/>
              <a:ea typeface="Times New Roman"/>
              <a:cs typeface="Times New Roman"/>
              <a:sym typeface="Times New Roman"/>
            </a:endParaRPr>
          </a:p>
          <a:p>
            <a:pPr indent="0" lvl="0" marL="457200" rtl="0" algn="l">
              <a:lnSpc>
                <a:spcPct val="200000"/>
              </a:lnSpc>
              <a:spcBef>
                <a:spcPts val="1200"/>
              </a:spcBef>
              <a:spcAft>
                <a:spcPts val="0"/>
              </a:spcAft>
              <a:buNone/>
            </a:pPr>
            <a:r>
              <a:t/>
            </a:r>
            <a:endParaRPr sz="15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1"/>
          <p:cNvSpPr txBox="1"/>
          <p:nvPr>
            <p:ph type="title"/>
          </p:nvPr>
        </p:nvSpPr>
        <p:spPr>
          <a:xfrm>
            <a:off x="102875" y="71375"/>
            <a:ext cx="7030500" cy="67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a:t>
            </a:r>
            <a:endParaRPr/>
          </a:p>
        </p:txBody>
      </p:sp>
      <p:sp>
        <p:nvSpPr>
          <p:cNvPr id="395" name="Google Shape;395;p31"/>
          <p:cNvSpPr txBox="1"/>
          <p:nvPr>
            <p:ph idx="1" type="body"/>
          </p:nvPr>
        </p:nvSpPr>
        <p:spPr>
          <a:xfrm>
            <a:off x="102875" y="1070675"/>
            <a:ext cx="8962500" cy="41502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rgbClr val="212121"/>
              </a:buClr>
              <a:buSzPts val="1400"/>
              <a:buFont typeface="Roboto"/>
              <a:buChar char="●"/>
            </a:pPr>
            <a:r>
              <a:rPr lang="en" sz="1400">
                <a:solidFill>
                  <a:srgbClr val="212121"/>
                </a:solidFill>
                <a:highlight>
                  <a:srgbClr val="FFFFFF"/>
                </a:highlight>
                <a:latin typeface="Roboto"/>
                <a:ea typeface="Roboto"/>
                <a:cs typeface="Roboto"/>
                <a:sym typeface="Roboto"/>
              </a:rPr>
              <a:t>After testing the correlation between reviews and rating there was no correlation </a:t>
            </a:r>
            <a:r>
              <a:rPr lang="en" sz="1400">
                <a:solidFill>
                  <a:srgbClr val="212121"/>
                </a:solidFill>
                <a:highlight>
                  <a:srgbClr val="FFFFFF"/>
                </a:highlight>
                <a:latin typeface="Roboto"/>
                <a:ea typeface="Roboto"/>
                <a:cs typeface="Roboto"/>
                <a:sym typeface="Roboto"/>
              </a:rPr>
              <a:t>that's</a:t>
            </a:r>
            <a:r>
              <a:rPr lang="en" sz="1400">
                <a:solidFill>
                  <a:srgbClr val="212121"/>
                </a:solidFill>
                <a:highlight>
                  <a:srgbClr val="FFFFFF"/>
                </a:highlight>
                <a:latin typeface="Roboto"/>
                <a:ea typeface="Roboto"/>
                <a:cs typeface="Roboto"/>
                <a:sym typeface="Roboto"/>
              </a:rPr>
              <a:t> why we got the "NAN' output.</a:t>
            </a:r>
            <a:endParaRPr sz="1400">
              <a:solidFill>
                <a:srgbClr val="212121"/>
              </a:solidFill>
              <a:highlight>
                <a:srgbClr val="FFFFFF"/>
              </a:highlight>
              <a:latin typeface="Roboto"/>
              <a:ea typeface="Roboto"/>
              <a:cs typeface="Roboto"/>
              <a:sym typeface="Roboto"/>
            </a:endParaRPr>
          </a:p>
          <a:p>
            <a:pPr indent="-317500" lvl="0" marL="457200" rtl="0" algn="l">
              <a:lnSpc>
                <a:spcPct val="150000"/>
              </a:lnSpc>
              <a:spcBef>
                <a:spcPts val="0"/>
              </a:spcBef>
              <a:spcAft>
                <a:spcPts val="0"/>
              </a:spcAft>
              <a:buClr>
                <a:srgbClr val="212121"/>
              </a:buClr>
              <a:buSzPts val="1400"/>
              <a:buFont typeface="Roboto"/>
              <a:buChar char="●"/>
            </a:pPr>
            <a:r>
              <a:rPr lang="en" sz="1400">
                <a:solidFill>
                  <a:srgbClr val="212121"/>
                </a:solidFill>
                <a:highlight>
                  <a:srgbClr val="FFFFFF"/>
                </a:highlight>
                <a:latin typeface="Roboto"/>
                <a:ea typeface="Roboto"/>
                <a:cs typeface="Roboto"/>
                <a:sym typeface="Roboto"/>
              </a:rPr>
              <a:t> where 'NAN' occurs if the correlation coefficient between the 'rating' and 'review' columns is NaN, it may indicate that there is no linear relationship between these variables in the dataset. </a:t>
            </a:r>
            <a:endParaRPr sz="1400">
              <a:solidFill>
                <a:srgbClr val="212121"/>
              </a:solidFill>
              <a:highlight>
                <a:srgbClr val="FFFFFF"/>
              </a:highlight>
              <a:latin typeface="Roboto"/>
              <a:ea typeface="Roboto"/>
              <a:cs typeface="Roboto"/>
              <a:sym typeface="Roboto"/>
            </a:endParaRPr>
          </a:p>
          <a:p>
            <a:pPr indent="-317500" lvl="0" marL="457200" rtl="0" algn="l">
              <a:lnSpc>
                <a:spcPct val="150000"/>
              </a:lnSpc>
              <a:spcBef>
                <a:spcPts val="0"/>
              </a:spcBef>
              <a:spcAft>
                <a:spcPts val="0"/>
              </a:spcAft>
              <a:buClr>
                <a:srgbClr val="212121"/>
              </a:buClr>
              <a:buSzPts val="1400"/>
              <a:buFont typeface="Roboto"/>
              <a:buChar char="●"/>
            </a:pPr>
            <a:r>
              <a:rPr lang="en" sz="1400">
                <a:solidFill>
                  <a:srgbClr val="212121"/>
                </a:solidFill>
                <a:highlight>
                  <a:srgbClr val="FFFFFF"/>
                </a:highlight>
                <a:latin typeface="Roboto"/>
                <a:ea typeface="Roboto"/>
                <a:cs typeface="Roboto"/>
                <a:sym typeface="Roboto"/>
              </a:rPr>
              <a:t>It could also mean that the 'review' column contains missing or invalid values, which are being converted to NaN by the pd.to_numeric() function. In this case, we had dropped the missing values hence making sure the error </a:t>
            </a:r>
            <a:r>
              <a:rPr lang="en" sz="1400">
                <a:solidFill>
                  <a:srgbClr val="212121"/>
                </a:solidFill>
                <a:highlight>
                  <a:srgbClr val="FFFFFF"/>
                </a:highlight>
                <a:latin typeface="Roboto"/>
                <a:ea typeface="Roboto"/>
                <a:cs typeface="Roboto"/>
                <a:sym typeface="Roboto"/>
              </a:rPr>
              <a:t>doesn't</a:t>
            </a:r>
            <a:r>
              <a:rPr lang="en" sz="1400">
                <a:solidFill>
                  <a:srgbClr val="212121"/>
                </a:solidFill>
                <a:highlight>
                  <a:srgbClr val="FFFFFF"/>
                </a:highlight>
                <a:latin typeface="Roboto"/>
                <a:ea typeface="Roboto"/>
                <a:cs typeface="Roboto"/>
                <a:sym typeface="Roboto"/>
              </a:rPr>
              <a:t> occur</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Project Preview.</a:t>
            </a:r>
            <a:endParaRPr>
              <a:latin typeface="Times New Roman"/>
              <a:ea typeface="Times New Roman"/>
              <a:cs typeface="Times New Roman"/>
              <a:sym typeface="Times New Roman"/>
            </a:endParaRPr>
          </a:p>
        </p:txBody>
      </p:sp>
      <p:sp>
        <p:nvSpPr>
          <p:cNvPr id="284" name="Google Shape;284;p14"/>
          <p:cNvSpPr txBox="1"/>
          <p:nvPr>
            <p:ph idx="1" type="body"/>
          </p:nvPr>
        </p:nvSpPr>
        <p:spPr>
          <a:xfrm>
            <a:off x="0" y="1105850"/>
            <a:ext cx="9144000" cy="4037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374151"/>
                </a:solidFill>
                <a:highlight>
                  <a:srgbClr val="F7F7F8"/>
                </a:highlight>
                <a:latin typeface="Roboto"/>
                <a:ea typeface="Roboto"/>
                <a:cs typeface="Roboto"/>
                <a:sym typeface="Roboto"/>
              </a:rPr>
              <a:t>The project at hand is to assist Microsoft in their endeavor to enter the movie industry by creating a new movie studio. As Microsoft lacks experience in creating movies, they have tasked us with exploring the current trends and top-performing films in the box office. </a:t>
            </a:r>
            <a:endParaRPr sz="1800">
              <a:solidFill>
                <a:srgbClr val="374151"/>
              </a:solidFill>
              <a:highlight>
                <a:srgbClr val="F7F7F8"/>
              </a:highlight>
              <a:latin typeface="Roboto"/>
              <a:ea typeface="Roboto"/>
              <a:cs typeface="Roboto"/>
              <a:sym typeface="Roboto"/>
            </a:endParaRPr>
          </a:p>
          <a:p>
            <a:pPr indent="0" lvl="0" marL="0" rtl="0" algn="just">
              <a:spcBef>
                <a:spcPts val="0"/>
              </a:spcBef>
              <a:spcAft>
                <a:spcPts val="0"/>
              </a:spcAft>
              <a:buNone/>
            </a:pPr>
            <a:r>
              <a:rPr lang="en" sz="1800">
                <a:solidFill>
                  <a:srgbClr val="374151"/>
                </a:solidFill>
                <a:highlight>
                  <a:srgbClr val="F7F7F8"/>
                </a:highlight>
                <a:latin typeface="Roboto"/>
                <a:ea typeface="Roboto"/>
                <a:cs typeface="Roboto"/>
                <a:sym typeface="Roboto"/>
              </a:rPr>
              <a:t>The objective is to provide actionable insights to help the head of Microsoft's new movie studio decide what type of films to create. </a:t>
            </a:r>
            <a:endParaRPr sz="1800">
              <a:solidFill>
                <a:srgbClr val="374151"/>
              </a:solidFill>
              <a:highlight>
                <a:srgbClr val="F7F7F8"/>
              </a:highlight>
              <a:latin typeface="Roboto"/>
              <a:ea typeface="Roboto"/>
              <a:cs typeface="Roboto"/>
              <a:sym typeface="Roboto"/>
            </a:endParaRPr>
          </a:p>
          <a:p>
            <a:pPr indent="0" lvl="0" marL="0" rtl="0" algn="just">
              <a:spcBef>
                <a:spcPts val="0"/>
              </a:spcBef>
              <a:spcAft>
                <a:spcPts val="0"/>
              </a:spcAft>
              <a:buNone/>
            </a:pPr>
            <a:r>
              <a:rPr lang="en" sz="1800">
                <a:solidFill>
                  <a:srgbClr val="374151"/>
                </a:solidFill>
                <a:highlight>
                  <a:srgbClr val="F7F7F8"/>
                </a:highlight>
                <a:latin typeface="Roboto"/>
                <a:ea typeface="Roboto"/>
                <a:cs typeface="Roboto"/>
                <a:sym typeface="Roboto"/>
              </a:rPr>
              <a:t>By analyzing the current market trends and successful films, we can identify patterns and themes that resonate with audiences and translate them into potential movie concepts for Microsoft to consider. Ultimately, the goal is to help Microsoft make informed decisions that will increase their chances of creating successful and profitable films.</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2"/>
          <p:cNvSpPr txBox="1"/>
          <p:nvPr>
            <p:ph type="title"/>
          </p:nvPr>
        </p:nvSpPr>
        <p:spPr>
          <a:xfrm>
            <a:off x="192875" y="64300"/>
            <a:ext cx="8898300" cy="51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understanding</a:t>
            </a:r>
            <a:endParaRPr/>
          </a:p>
        </p:txBody>
      </p:sp>
      <p:sp>
        <p:nvSpPr>
          <p:cNvPr id="401" name="Google Shape;401;p32"/>
          <p:cNvSpPr txBox="1"/>
          <p:nvPr>
            <p:ph idx="1" type="body"/>
          </p:nvPr>
        </p:nvSpPr>
        <p:spPr>
          <a:xfrm>
            <a:off x="0" y="488625"/>
            <a:ext cx="8898300" cy="4744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The </a:t>
            </a:r>
            <a:r>
              <a:rPr lang="en" sz="1600"/>
              <a:t>purpose</a:t>
            </a:r>
            <a:r>
              <a:rPr lang="en" sz="1600"/>
              <a:t> of this project was </a:t>
            </a:r>
            <a:r>
              <a:rPr lang="en" sz="1600"/>
              <a:t>to</a:t>
            </a:r>
            <a:r>
              <a:rPr lang="en" sz="1600"/>
              <a:t> analyse data </a:t>
            </a:r>
            <a:r>
              <a:rPr lang="en" sz="1600"/>
              <a:t>and</a:t>
            </a:r>
            <a:r>
              <a:rPr lang="en" sz="1600"/>
              <a:t> help </a:t>
            </a:r>
            <a:r>
              <a:rPr lang="en" sz="1600"/>
              <a:t>Microsoft</a:t>
            </a:r>
            <a:r>
              <a:rPr lang="en" sz="1600"/>
              <a:t> as they start on their </a:t>
            </a:r>
            <a:r>
              <a:rPr lang="en" sz="1600"/>
              <a:t>new</a:t>
            </a:r>
            <a:r>
              <a:rPr lang="en" sz="1600"/>
              <a:t> movie studio the best </a:t>
            </a:r>
            <a:r>
              <a:rPr lang="en" sz="1600"/>
              <a:t>approaches</a:t>
            </a:r>
            <a:r>
              <a:rPr lang="en" sz="1600"/>
              <a:t> to us ein order to set up the right business model.</a:t>
            </a:r>
            <a:endParaRPr sz="1600"/>
          </a:p>
          <a:p>
            <a:pPr indent="-330200" lvl="0" marL="457200" rtl="0" algn="l">
              <a:spcBef>
                <a:spcPts val="0"/>
              </a:spcBef>
              <a:spcAft>
                <a:spcPts val="0"/>
              </a:spcAft>
              <a:buSzPts val="1600"/>
              <a:buChar char="●"/>
            </a:pPr>
            <a:r>
              <a:rPr lang="en" sz="1600"/>
              <a:t>Analysis done on the production budget , domestic sales and worldwide sales indicated there is a positive correlation between the three and the worldwide gross  sales having a higher correlation than domestic sales </a:t>
            </a:r>
            <a:r>
              <a:rPr lang="en" sz="1600"/>
              <a:t>meaning</a:t>
            </a:r>
            <a:r>
              <a:rPr lang="en" sz="1600"/>
              <a:t> Microsoft should start producing high </a:t>
            </a:r>
            <a:r>
              <a:rPr lang="en" sz="1600"/>
              <a:t>budget</a:t>
            </a:r>
            <a:r>
              <a:rPr lang="en" sz="1600"/>
              <a:t> movies  because of the positive correlation between production budget and movie gross sales.</a:t>
            </a:r>
            <a:endParaRPr sz="1600"/>
          </a:p>
          <a:p>
            <a:pPr indent="-330200" lvl="0" marL="457200" rtl="0" algn="l">
              <a:spcBef>
                <a:spcPts val="0"/>
              </a:spcBef>
              <a:spcAft>
                <a:spcPts val="0"/>
              </a:spcAft>
              <a:buSzPts val="1600"/>
              <a:buChar char="●"/>
            </a:pPr>
            <a:r>
              <a:rPr lang="en" sz="1600"/>
              <a:t> Also high produced </a:t>
            </a:r>
            <a:r>
              <a:rPr lang="en" sz="1600"/>
              <a:t>budget</a:t>
            </a:r>
            <a:r>
              <a:rPr lang="en" sz="1600"/>
              <a:t> movies create higher rating  hence mor audience coverage on the views and hence Microsoft can make high sales by investing more money on movie production.</a:t>
            </a:r>
            <a:endParaRPr sz="1600"/>
          </a:p>
          <a:p>
            <a:pPr indent="-330200" lvl="0" marL="457200" rtl="0" algn="l">
              <a:spcBef>
                <a:spcPts val="0"/>
              </a:spcBef>
              <a:spcAft>
                <a:spcPts val="0"/>
              </a:spcAft>
              <a:buSzPts val="1600"/>
              <a:buChar char="●"/>
            </a:pPr>
            <a:r>
              <a:rPr lang="en" sz="1600"/>
              <a:t> </a:t>
            </a:r>
            <a:r>
              <a:rPr lang="en" sz="1600"/>
              <a:t>Movie</a:t>
            </a:r>
            <a:r>
              <a:rPr lang="en" sz="1600"/>
              <a:t> popularity and ratings have a positive correlation this means popular movies have high ratings and </a:t>
            </a:r>
            <a:r>
              <a:rPr lang="en" sz="1600"/>
              <a:t>this is also  related to high domestic sales is positively correlated with high foreign sales when there are more sales in the domestic market it tends to be the same on the international market. </a:t>
            </a:r>
            <a:endParaRPr sz="1600"/>
          </a:p>
          <a:p>
            <a:pPr indent="-311150" lvl="0" marL="457200" rtl="0" algn="l">
              <a:spcBef>
                <a:spcPts val="0"/>
              </a:spcBef>
              <a:spcAft>
                <a:spcPts val="0"/>
              </a:spcAft>
              <a:buSzPts val="1300"/>
              <a:buChar char="●"/>
            </a:pPr>
            <a:r>
              <a:rPr lang="en" sz="1600"/>
              <a:t> Microsoft would likely work on strategies that will create more popularity in the domestic market which translate to more popularity in the world wide market</a:t>
            </a:r>
            <a:r>
              <a:rPr lang="en"/>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3"/>
          <p:cNvSpPr txBox="1"/>
          <p:nvPr>
            <p:ph type="title"/>
          </p:nvPr>
        </p:nvSpPr>
        <p:spPr>
          <a:xfrm>
            <a:off x="159375" y="161375"/>
            <a:ext cx="8739000" cy="67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understanding</a:t>
            </a:r>
            <a:endParaRPr/>
          </a:p>
        </p:txBody>
      </p:sp>
      <p:sp>
        <p:nvSpPr>
          <p:cNvPr id="407" name="Google Shape;407;p33"/>
          <p:cNvSpPr txBox="1"/>
          <p:nvPr>
            <p:ph idx="1" type="body"/>
          </p:nvPr>
        </p:nvSpPr>
        <p:spPr>
          <a:xfrm>
            <a:off x="77150" y="912975"/>
            <a:ext cx="8975400" cy="42306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 sz="1500"/>
              <a:t>When it comes to critics and movie ratings there is no correlation </a:t>
            </a:r>
            <a:r>
              <a:rPr lang="en" sz="1500"/>
              <a:t>between</a:t>
            </a:r>
            <a:r>
              <a:rPr lang="en" sz="1500"/>
              <a:t> </a:t>
            </a:r>
            <a:r>
              <a:rPr lang="en" sz="1500"/>
              <a:t>critics</a:t>
            </a:r>
            <a:r>
              <a:rPr lang="en" sz="1500"/>
              <a:t> and movie </a:t>
            </a:r>
            <a:r>
              <a:rPr lang="en" sz="1500"/>
              <a:t>review</a:t>
            </a:r>
            <a:r>
              <a:rPr lang="en" sz="1500"/>
              <a:t> because some of the </a:t>
            </a:r>
            <a:r>
              <a:rPr lang="en" sz="1500"/>
              <a:t>critics</a:t>
            </a:r>
            <a:r>
              <a:rPr lang="en" sz="1500"/>
              <a:t> are biased and the ratings </a:t>
            </a:r>
            <a:r>
              <a:rPr lang="en" sz="1500"/>
              <a:t>end</a:t>
            </a:r>
            <a:r>
              <a:rPr lang="en" sz="1500"/>
              <a:t> up being high </a:t>
            </a:r>
            <a:r>
              <a:rPr lang="en" sz="1500"/>
              <a:t>regardless</a:t>
            </a:r>
            <a:r>
              <a:rPr lang="en" sz="1500"/>
              <a:t> the bad </a:t>
            </a:r>
            <a:r>
              <a:rPr lang="en" sz="1500"/>
              <a:t>review</a:t>
            </a:r>
            <a:r>
              <a:rPr lang="en" sz="1500"/>
              <a:t> given about the movies.</a:t>
            </a:r>
            <a:endParaRPr sz="1500"/>
          </a:p>
          <a:p>
            <a:pPr indent="-323850" lvl="0" marL="457200" rtl="0" algn="l">
              <a:lnSpc>
                <a:spcPct val="150000"/>
              </a:lnSpc>
              <a:spcBef>
                <a:spcPts val="0"/>
              </a:spcBef>
              <a:spcAft>
                <a:spcPts val="0"/>
              </a:spcAft>
              <a:buSzPts val="1500"/>
              <a:buChar char="●"/>
            </a:pPr>
            <a:r>
              <a:rPr lang="en" sz="1500"/>
              <a:t>It </a:t>
            </a:r>
            <a:r>
              <a:rPr lang="en" sz="1500"/>
              <a:t>wouldn't</a:t>
            </a:r>
            <a:r>
              <a:rPr lang="en" sz="1500"/>
              <a:t> be wise that microsoft should invest </a:t>
            </a:r>
            <a:r>
              <a:rPr lang="en" sz="1500"/>
              <a:t>a lot</a:t>
            </a:r>
            <a:r>
              <a:rPr lang="en" sz="1500"/>
              <a:t> of money in reviews and </a:t>
            </a:r>
            <a:r>
              <a:rPr lang="en" sz="1500"/>
              <a:t>critics</a:t>
            </a:r>
            <a:r>
              <a:rPr lang="en" sz="1500"/>
              <a:t> analysis because the relationship </a:t>
            </a:r>
            <a:r>
              <a:rPr lang="en" sz="1500"/>
              <a:t>between</a:t>
            </a:r>
            <a:r>
              <a:rPr lang="en" sz="1500"/>
              <a:t> the </a:t>
            </a:r>
            <a:r>
              <a:rPr lang="en" sz="1500"/>
              <a:t>does not</a:t>
            </a:r>
            <a:r>
              <a:rPr lang="en" sz="1500"/>
              <a:t> show any strong </a:t>
            </a:r>
            <a:r>
              <a:rPr lang="en" sz="1500"/>
              <a:t>relationship</a:t>
            </a:r>
            <a:r>
              <a:rPr lang="en" sz="1500"/>
              <a:t> </a:t>
            </a:r>
            <a:r>
              <a:rPr lang="en" sz="1500"/>
              <a:t>between</a:t>
            </a:r>
            <a:r>
              <a:rPr lang="en" sz="1500"/>
              <a:t> them.</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4"/>
          <p:cNvSpPr txBox="1"/>
          <p:nvPr>
            <p:ph type="title"/>
          </p:nvPr>
        </p:nvSpPr>
        <p:spPr>
          <a:xfrm>
            <a:off x="154300" y="0"/>
            <a:ext cx="8064300" cy="93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t>
            </a:r>
            <a:r>
              <a:rPr lang="en"/>
              <a:t>ecommendation</a:t>
            </a:r>
            <a:r>
              <a:rPr lang="en"/>
              <a:t>. </a:t>
            </a:r>
            <a:endParaRPr/>
          </a:p>
        </p:txBody>
      </p:sp>
      <p:sp>
        <p:nvSpPr>
          <p:cNvPr id="413" name="Google Shape;413;p34"/>
          <p:cNvSpPr txBox="1"/>
          <p:nvPr>
            <p:ph idx="1" type="body"/>
          </p:nvPr>
        </p:nvSpPr>
        <p:spPr>
          <a:xfrm>
            <a:off x="0" y="938700"/>
            <a:ext cx="9065400" cy="4204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Star by planing on high </a:t>
            </a:r>
            <a:r>
              <a:rPr lang="en" sz="1500"/>
              <a:t>budget</a:t>
            </a:r>
            <a:r>
              <a:rPr lang="en" sz="1500"/>
              <a:t> movies with the best three selling </a:t>
            </a:r>
            <a:r>
              <a:rPr lang="en" sz="1500"/>
              <a:t>genre</a:t>
            </a:r>
            <a:r>
              <a:rPr lang="en" sz="1500"/>
              <a:t> being </a:t>
            </a:r>
            <a:r>
              <a:rPr lang="en" sz="1500"/>
              <a:t>Action And</a:t>
            </a:r>
            <a:r>
              <a:rPr lang="en" sz="1500"/>
              <a:t> adventure , comedies , science fiction, animated </a:t>
            </a:r>
            <a:r>
              <a:rPr lang="en" sz="1500"/>
              <a:t>files</a:t>
            </a:r>
            <a:r>
              <a:rPr lang="en" sz="1500"/>
              <a:t>  and </a:t>
            </a:r>
            <a:r>
              <a:rPr lang="en" sz="1500"/>
              <a:t>superheroes</a:t>
            </a:r>
            <a:r>
              <a:rPr lang="en" sz="1500"/>
              <a:t>. With science fiction movies having the highest ratings an example being the mave movie </a:t>
            </a:r>
            <a:r>
              <a:rPr lang="en" sz="1500"/>
              <a:t>studio</a:t>
            </a:r>
            <a:r>
              <a:rPr lang="en" sz="1500"/>
              <a:t> which makes high gross </a:t>
            </a:r>
            <a:r>
              <a:rPr lang="en" sz="1500"/>
              <a:t>sales.</a:t>
            </a:r>
            <a:endParaRPr sz="1500"/>
          </a:p>
          <a:p>
            <a:pPr indent="-323850" lvl="0" marL="457200" rtl="0" algn="l">
              <a:spcBef>
                <a:spcPts val="0"/>
              </a:spcBef>
              <a:spcAft>
                <a:spcPts val="0"/>
              </a:spcAft>
              <a:buSzPts val="1500"/>
              <a:buChar char="●"/>
            </a:pPr>
            <a:r>
              <a:rPr lang="en" sz="1500"/>
              <a:t>Domestic sales matter as much as worldwide sales hence microsoft should invest more on both markets which will lead to a high gross sales and popularity ratings.</a:t>
            </a:r>
            <a:endParaRPr sz="1500"/>
          </a:p>
          <a:p>
            <a:pPr indent="-323850" lvl="0" marL="457200" rtl="0" algn="l">
              <a:spcBef>
                <a:spcPts val="0"/>
              </a:spcBef>
              <a:spcAft>
                <a:spcPts val="0"/>
              </a:spcAft>
              <a:buSzPts val="1500"/>
              <a:buChar char="●"/>
            </a:pPr>
            <a:r>
              <a:rPr lang="en" sz="1500"/>
              <a:t>Targeting the local market a current strategy with netflix and showmax where within africa they have increased the african content for their views which has lead them to gain more popularity because of raising local talent</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Tools used.</a:t>
            </a:r>
            <a:endParaRPr>
              <a:latin typeface="Times New Roman"/>
              <a:ea typeface="Times New Roman"/>
              <a:cs typeface="Times New Roman"/>
              <a:sym typeface="Times New Roman"/>
            </a:endParaRPr>
          </a:p>
        </p:txBody>
      </p:sp>
      <p:sp>
        <p:nvSpPr>
          <p:cNvPr id="290" name="Google Shape;290;p15"/>
          <p:cNvSpPr txBox="1"/>
          <p:nvPr>
            <p:ph idx="1" type="body"/>
          </p:nvPr>
        </p:nvSpPr>
        <p:spPr>
          <a:xfrm>
            <a:off x="0" y="1440175"/>
            <a:ext cx="8334300" cy="370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100"/>
              <a:t>        </a:t>
            </a:r>
            <a:endParaRPr sz="2100"/>
          </a:p>
        </p:txBody>
      </p:sp>
      <p:pic>
        <p:nvPicPr>
          <p:cNvPr id="291" name="Google Shape;291;p15"/>
          <p:cNvPicPr preferRelativeResize="0"/>
          <p:nvPr/>
        </p:nvPicPr>
        <p:blipFill>
          <a:blip r:embed="rId3">
            <a:alphaModFix/>
          </a:blip>
          <a:stretch>
            <a:fillRect/>
          </a:stretch>
        </p:blipFill>
        <p:spPr>
          <a:xfrm>
            <a:off x="4866818" y="2213972"/>
            <a:ext cx="2804614" cy="2705457"/>
          </a:xfrm>
          <a:prstGeom prst="rect">
            <a:avLst/>
          </a:prstGeom>
          <a:noFill/>
          <a:ln>
            <a:noFill/>
          </a:ln>
        </p:spPr>
      </p:pic>
      <p:pic>
        <p:nvPicPr>
          <p:cNvPr id="292" name="Google Shape;292;p15"/>
          <p:cNvPicPr preferRelativeResize="0"/>
          <p:nvPr/>
        </p:nvPicPr>
        <p:blipFill>
          <a:blip r:embed="rId4">
            <a:alphaModFix/>
          </a:blip>
          <a:stretch>
            <a:fillRect/>
          </a:stretch>
        </p:blipFill>
        <p:spPr>
          <a:xfrm>
            <a:off x="4667725" y="1989900"/>
            <a:ext cx="3202800" cy="3153600"/>
          </a:xfrm>
          <a:prstGeom prst="rect">
            <a:avLst/>
          </a:prstGeom>
          <a:noFill/>
          <a:ln>
            <a:noFill/>
          </a:ln>
        </p:spPr>
      </p:pic>
      <p:pic>
        <p:nvPicPr>
          <p:cNvPr id="293" name="Google Shape;293;p15"/>
          <p:cNvPicPr preferRelativeResize="0"/>
          <p:nvPr/>
        </p:nvPicPr>
        <p:blipFill>
          <a:blip r:embed="rId3">
            <a:alphaModFix/>
          </a:blip>
          <a:stretch>
            <a:fillRect/>
          </a:stretch>
        </p:blipFill>
        <p:spPr>
          <a:xfrm>
            <a:off x="1100150" y="2057400"/>
            <a:ext cx="3078950" cy="3153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a:t>
            </a:r>
            <a:r>
              <a:rPr lang="en"/>
              <a:t>statements</a:t>
            </a:r>
            <a:r>
              <a:rPr lang="en"/>
              <a:t>.</a:t>
            </a:r>
            <a:endParaRPr/>
          </a:p>
        </p:txBody>
      </p:sp>
      <p:sp>
        <p:nvSpPr>
          <p:cNvPr id="299" name="Google Shape;299;p16"/>
          <p:cNvSpPr txBox="1"/>
          <p:nvPr>
            <p:ph idx="1" type="body"/>
          </p:nvPr>
        </p:nvSpPr>
        <p:spPr>
          <a:xfrm>
            <a:off x="0" y="1285875"/>
            <a:ext cx="9144000" cy="3857700"/>
          </a:xfrm>
          <a:prstGeom prst="rect">
            <a:avLst/>
          </a:prstGeom>
        </p:spPr>
        <p:txBody>
          <a:bodyPr anchorCtr="0" anchor="t" bIns="91425" lIns="91425" spcFirstLastPara="1" rIns="91425" wrap="square" tIns="91425">
            <a:noAutofit/>
          </a:bodyPr>
          <a:lstStyle/>
          <a:p>
            <a:pPr indent="-339725" lvl="0" marL="457200" rtl="0" algn="just">
              <a:spcBef>
                <a:spcPts val="0"/>
              </a:spcBef>
              <a:spcAft>
                <a:spcPts val="0"/>
              </a:spcAft>
              <a:buClr>
                <a:srgbClr val="202124"/>
              </a:buClr>
              <a:buSzPts val="1750"/>
              <a:buFont typeface="Arial"/>
              <a:buAutoNum type="arabicPeriod"/>
            </a:pPr>
            <a:r>
              <a:rPr lang="en" sz="1750">
                <a:solidFill>
                  <a:srgbClr val="202124"/>
                </a:solidFill>
                <a:highlight>
                  <a:srgbClr val="FFFFFF"/>
                </a:highlight>
                <a:latin typeface="Arial"/>
                <a:ea typeface="Arial"/>
                <a:cs typeface="Arial"/>
                <a:sym typeface="Arial"/>
              </a:rPr>
              <a:t>Can we identify  any correlation between a movie  budget and its domestic and worldwide gross sales? How can microsoft new movie studio use this information to optimize its investment.</a:t>
            </a:r>
            <a:endParaRPr sz="1750">
              <a:solidFill>
                <a:srgbClr val="202124"/>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750">
              <a:solidFill>
                <a:srgbClr val="202124"/>
              </a:solidFill>
              <a:highlight>
                <a:srgbClr val="FFFFFF"/>
              </a:highlight>
              <a:latin typeface="Arial"/>
              <a:ea typeface="Arial"/>
              <a:cs typeface="Arial"/>
              <a:sym typeface="Arial"/>
            </a:endParaRPr>
          </a:p>
          <a:p>
            <a:pPr indent="-339725" lvl="0" marL="457200" rtl="0" algn="just">
              <a:spcBef>
                <a:spcPts val="0"/>
              </a:spcBef>
              <a:spcAft>
                <a:spcPts val="0"/>
              </a:spcAft>
              <a:buClr>
                <a:srgbClr val="202124"/>
              </a:buClr>
              <a:buSzPts val="1750"/>
              <a:buFont typeface="Arial"/>
              <a:buAutoNum type="arabicPeriod"/>
            </a:pPr>
            <a:r>
              <a:rPr lang="en" sz="1750">
                <a:solidFill>
                  <a:srgbClr val="202124"/>
                </a:solidFill>
                <a:highlight>
                  <a:srgbClr val="FFFFFF"/>
                </a:highlight>
                <a:latin typeface="Arial"/>
                <a:ea typeface="Arial"/>
                <a:cs typeface="Arial"/>
                <a:sym typeface="Arial"/>
              </a:rPr>
              <a:t>What is the relationship between a movie popularity and its box office success? Can microsoft new movie studio leverage  audience preference and ratings to create more successful film</a:t>
            </a:r>
            <a:endParaRPr sz="1750">
              <a:solidFill>
                <a:srgbClr val="202124"/>
              </a:solidFill>
              <a:highlight>
                <a:srgbClr val="FFFFFF"/>
              </a:highlight>
              <a:latin typeface="Arial"/>
              <a:ea typeface="Arial"/>
              <a:cs typeface="Arial"/>
              <a:sym typeface="Arial"/>
            </a:endParaRPr>
          </a:p>
          <a:p>
            <a:pPr indent="0" lvl="0" marL="457200" rtl="0" algn="just">
              <a:spcBef>
                <a:spcPts val="0"/>
              </a:spcBef>
              <a:spcAft>
                <a:spcPts val="0"/>
              </a:spcAft>
              <a:buNone/>
            </a:pPr>
            <a:r>
              <a:t/>
            </a:r>
            <a:endParaRPr sz="1750">
              <a:solidFill>
                <a:srgbClr val="202124"/>
              </a:solidFill>
              <a:highlight>
                <a:srgbClr val="FFFFFF"/>
              </a:highlight>
              <a:latin typeface="Arial"/>
              <a:ea typeface="Arial"/>
              <a:cs typeface="Arial"/>
              <a:sym typeface="Arial"/>
            </a:endParaRPr>
          </a:p>
          <a:p>
            <a:pPr indent="-339725" lvl="0" marL="457200" rtl="0" algn="just">
              <a:spcBef>
                <a:spcPts val="0"/>
              </a:spcBef>
              <a:spcAft>
                <a:spcPts val="0"/>
              </a:spcAft>
              <a:buClr>
                <a:srgbClr val="202124"/>
              </a:buClr>
              <a:buSzPts val="1750"/>
              <a:buFont typeface="Arial"/>
              <a:buAutoNum type="arabicPeriod"/>
            </a:pPr>
            <a:r>
              <a:rPr lang="en" sz="1750">
                <a:solidFill>
                  <a:srgbClr val="202124"/>
                </a:solidFill>
                <a:highlight>
                  <a:srgbClr val="FFFFFF"/>
                </a:highlight>
                <a:latin typeface="Arial"/>
                <a:ea typeface="Arial"/>
                <a:cs typeface="Arial"/>
                <a:sym typeface="Arial"/>
              </a:rPr>
              <a:t>How can microsoft new movie studio use data on movie reviews and ratings? Hence identify opportunities for improving the content and increasing audience engagement in the ne microsoft movie studio.</a:t>
            </a:r>
            <a:endParaRPr sz="1750">
              <a:solidFill>
                <a:srgbClr val="202124"/>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750">
              <a:solidFill>
                <a:srgbClr val="202124"/>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750">
              <a:solidFill>
                <a:srgbClr val="202124"/>
              </a:solidFill>
              <a:highlight>
                <a:srgbClr val="FFFFFF"/>
              </a:highlight>
              <a:latin typeface="Arial"/>
              <a:ea typeface="Arial"/>
              <a:cs typeface="Arial"/>
              <a:sym typeface="Arial"/>
            </a:endParaRPr>
          </a:p>
          <a:p>
            <a:pPr indent="0" lvl="0" marL="0" rtl="0" algn="l">
              <a:spcBef>
                <a:spcPts val="0"/>
              </a:spcBef>
              <a:spcAft>
                <a:spcPts val="12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0" y="585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 .</a:t>
            </a:r>
            <a:endParaRPr/>
          </a:p>
        </p:txBody>
      </p:sp>
      <p:sp>
        <p:nvSpPr>
          <p:cNvPr id="305" name="Google Shape;305;p17"/>
          <p:cNvSpPr txBox="1"/>
          <p:nvPr>
            <p:ph idx="1" type="body"/>
          </p:nvPr>
        </p:nvSpPr>
        <p:spPr>
          <a:xfrm>
            <a:off x="0" y="1597875"/>
            <a:ext cx="9144000" cy="35457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AutoNum type="arabicPeriod"/>
            </a:pPr>
            <a:r>
              <a:rPr lang="en" sz="1900"/>
              <a:t>Analyse a production </a:t>
            </a:r>
            <a:r>
              <a:rPr lang="en" sz="1900"/>
              <a:t>budget, domestic and worldwide gross and determine the correlation between the three.</a:t>
            </a:r>
            <a:endParaRPr sz="1900"/>
          </a:p>
          <a:p>
            <a:pPr indent="-349250" lvl="0" marL="457200" rtl="0" algn="l">
              <a:spcBef>
                <a:spcPts val="0"/>
              </a:spcBef>
              <a:spcAft>
                <a:spcPts val="0"/>
              </a:spcAft>
              <a:buSzPts val="1900"/>
              <a:buAutoNum type="arabicPeriod"/>
            </a:pPr>
            <a:r>
              <a:rPr lang="en" sz="1900"/>
              <a:t>Analyse a popularity and ratings movie data set to make a comparison between the two and how microsoft can us this information to analyse its data.</a:t>
            </a:r>
            <a:endParaRPr sz="1900"/>
          </a:p>
          <a:p>
            <a:pPr indent="-349250" lvl="0" marL="457200" rtl="0" algn="l">
              <a:spcBef>
                <a:spcPts val="0"/>
              </a:spcBef>
              <a:spcAft>
                <a:spcPts val="0"/>
              </a:spcAft>
              <a:buSzPts val="1900"/>
              <a:buAutoNum type="arabicPeriod"/>
            </a:pPr>
            <a:r>
              <a:rPr lang="en" sz="1900"/>
              <a:t>Analyse the movie reviews and rating find if there is any correlation between the and provide information on how microsoft can us this  information to starting up a successful movie studio.</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77150" y="0"/>
            <a:ext cx="8962500" cy="133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22"/>
              <a:t>1.</a:t>
            </a:r>
            <a:r>
              <a:rPr lang="en" sz="2122">
                <a:latin typeface="Nunito"/>
                <a:ea typeface="Nunito"/>
                <a:cs typeface="Nunito"/>
                <a:sym typeface="Nunito"/>
              </a:rPr>
              <a:t>Analyse a production budget, domestic and worldwide gross and determine the correlation between the three.</a:t>
            </a:r>
            <a:endParaRPr sz="2122">
              <a:latin typeface="Nunito"/>
              <a:ea typeface="Nunito"/>
              <a:cs typeface="Nunito"/>
              <a:sym typeface="Nunito"/>
            </a:endParaRPr>
          </a:p>
          <a:p>
            <a:pPr indent="0" lvl="0" marL="0" rtl="0" algn="l">
              <a:spcBef>
                <a:spcPts val="0"/>
              </a:spcBef>
              <a:spcAft>
                <a:spcPts val="0"/>
              </a:spcAft>
              <a:buNone/>
            </a:pPr>
            <a:r>
              <a:t/>
            </a:r>
            <a:endParaRPr/>
          </a:p>
        </p:txBody>
      </p:sp>
      <p:sp>
        <p:nvSpPr>
          <p:cNvPr id="311" name="Google Shape;311;p18"/>
          <p:cNvSpPr txBox="1"/>
          <p:nvPr>
            <p:ph idx="1" type="body"/>
          </p:nvPr>
        </p:nvSpPr>
        <p:spPr>
          <a:xfrm>
            <a:off x="77150" y="1247300"/>
            <a:ext cx="9066900" cy="3896100"/>
          </a:xfrm>
          <a:prstGeom prst="rect">
            <a:avLst/>
          </a:prstGeom>
        </p:spPr>
        <p:txBody>
          <a:bodyPr anchorCtr="0" anchor="t" bIns="91425" lIns="91425" spcFirstLastPara="1" rIns="91425" wrap="square" tIns="91425">
            <a:normAutofit/>
          </a:bodyPr>
          <a:lstStyle/>
          <a:p>
            <a:pPr indent="-333375" lvl="0" marL="457200" rtl="0" algn="just">
              <a:lnSpc>
                <a:spcPct val="150000"/>
              </a:lnSpc>
              <a:spcBef>
                <a:spcPts val="0"/>
              </a:spcBef>
              <a:spcAft>
                <a:spcPts val="0"/>
              </a:spcAft>
              <a:buClr>
                <a:srgbClr val="202124"/>
              </a:buClr>
              <a:buSzPts val="1650"/>
              <a:buFont typeface="Arial"/>
              <a:buChar char="●"/>
            </a:pPr>
            <a:r>
              <a:rPr lang="en" sz="1650">
                <a:solidFill>
                  <a:srgbClr val="202124"/>
                </a:solidFill>
                <a:highlight>
                  <a:srgbClr val="FFFFFF"/>
                </a:highlight>
                <a:latin typeface="Arial"/>
                <a:ea typeface="Arial"/>
                <a:cs typeface="Arial"/>
                <a:sym typeface="Arial"/>
              </a:rPr>
              <a:t>As we all know that the world is moving towards modernization, people are starting to make movies of the famous books and animated films to attract more people to increase their revenue collections. </a:t>
            </a:r>
            <a:endParaRPr sz="1650">
              <a:solidFill>
                <a:srgbClr val="202124"/>
              </a:solidFill>
              <a:highlight>
                <a:srgbClr val="FFFFFF"/>
              </a:highlight>
              <a:latin typeface="Arial"/>
              <a:ea typeface="Arial"/>
              <a:cs typeface="Arial"/>
              <a:sym typeface="Arial"/>
            </a:endParaRPr>
          </a:p>
          <a:p>
            <a:pPr indent="-333375" lvl="0" marL="457200" rtl="0" algn="just">
              <a:lnSpc>
                <a:spcPct val="150000"/>
              </a:lnSpc>
              <a:spcBef>
                <a:spcPts val="0"/>
              </a:spcBef>
              <a:spcAft>
                <a:spcPts val="0"/>
              </a:spcAft>
              <a:buClr>
                <a:srgbClr val="202124"/>
              </a:buClr>
              <a:buSzPts val="1650"/>
              <a:buFont typeface="Arial"/>
              <a:buChar char="●"/>
            </a:pPr>
            <a:r>
              <a:rPr lang="en" sz="1650">
                <a:solidFill>
                  <a:srgbClr val="202124"/>
                </a:solidFill>
                <a:highlight>
                  <a:srgbClr val="FFFFFF"/>
                </a:highlight>
                <a:latin typeface="Arial"/>
                <a:ea typeface="Arial"/>
                <a:cs typeface="Arial"/>
                <a:sym typeface="Arial"/>
              </a:rPr>
              <a:t>This has led to a huge increase in revenues worldwide and gave a boost to the film sector and their actors.</a:t>
            </a:r>
            <a:endParaRPr sz="1650">
              <a:solidFill>
                <a:srgbClr val="202124"/>
              </a:solidFill>
              <a:highlight>
                <a:srgbClr val="FFFFFF"/>
              </a:highlight>
              <a:latin typeface="Arial"/>
              <a:ea typeface="Arial"/>
              <a:cs typeface="Arial"/>
              <a:sym typeface="Arial"/>
            </a:endParaRPr>
          </a:p>
          <a:p>
            <a:pPr indent="-333375" lvl="0" marL="457200" rtl="0" algn="just">
              <a:lnSpc>
                <a:spcPct val="150000"/>
              </a:lnSpc>
              <a:spcBef>
                <a:spcPts val="0"/>
              </a:spcBef>
              <a:spcAft>
                <a:spcPts val="0"/>
              </a:spcAft>
              <a:buClr>
                <a:srgbClr val="202124"/>
              </a:buClr>
              <a:buSzPts val="1650"/>
              <a:buFont typeface="Arial"/>
              <a:buChar char="●"/>
            </a:pPr>
            <a:r>
              <a:rPr lang="en" sz="1650">
                <a:solidFill>
                  <a:srgbClr val="202124"/>
                </a:solidFill>
                <a:highlight>
                  <a:srgbClr val="FFFFFF"/>
                </a:highlight>
                <a:latin typeface="Arial"/>
                <a:ea typeface="Arial"/>
                <a:cs typeface="Arial"/>
                <a:sym typeface="Arial"/>
              </a:rPr>
              <a:t> In this research paper, we analyse and predict how the current data leads to a gradual increase in budgets and revenue collections.</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0" y="0"/>
            <a:ext cx="8885400" cy="6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Production </a:t>
            </a:r>
            <a:r>
              <a:rPr lang="en"/>
              <a:t>budget</a:t>
            </a:r>
            <a:r>
              <a:rPr lang="en"/>
              <a:t> dataset</a:t>
            </a:r>
            <a:endParaRPr/>
          </a:p>
        </p:txBody>
      </p:sp>
      <p:sp>
        <p:nvSpPr>
          <p:cNvPr id="317" name="Google Shape;317;p19"/>
          <p:cNvSpPr txBox="1"/>
          <p:nvPr>
            <p:ph idx="1" type="body"/>
          </p:nvPr>
        </p:nvSpPr>
        <p:spPr>
          <a:xfrm>
            <a:off x="0" y="938575"/>
            <a:ext cx="8885400" cy="37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Below is a representation of part of the data set used to analyse the production budget, domestic gross and world wide gross.</a:t>
            </a:r>
            <a:endParaRPr/>
          </a:p>
        </p:txBody>
      </p:sp>
      <p:pic>
        <p:nvPicPr>
          <p:cNvPr id="318" name="Google Shape;318;p19"/>
          <p:cNvPicPr preferRelativeResize="0"/>
          <p:nvPr/>
        </p:nvPicPr>
        <p:blipFill>
          <a:blip r:embed="rId3">
            <a:alphaModFix/>
          </a:blip>
          <a:stretch>
            <a:fillRect/>
          </a:stretch>
        </p:blipFill>
        <p:spPr>
          <a:xfrm>
            <a:off x="64300" y="1697350"/>
            <a:ext cx="9013974" cy="219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70650" y="180025"/>
            <a:ext cx="9002700" cy="79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t>
            </a:r>
            <a:r>
              <a:rPr lang="en"/>
              <a:t>analysis</a:t>
            </a:r>
            <a:r>
              <a:rPr lang="en"/>
              <a:t> process</a:t>
            </a:r>
            <a:endParaRPr/>
          </a:p>
        </p:txBody>
      </p:sp>
      <p:sp>
        <p:nvSpPr>
          <p:cNvPr id="324" name="Google Shape;324;p20"/>
          <p:cNvSpPr txBox="1"/>
          <p:nvPr>
            <p:ph idx="1" type="body"/>
          </p:nvPr>
        </p:nvSpPr>
        <p:spPr>
          <a:xfrm>
            <a:off x="77150" y="810100"/>
            <a:ext cx="9066900" cy="43335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Data with thin a csv file (‘tn.movie_budget.csv) was analysed  and the data was </a:t>
            </a:r>
            <a:r>
              <a:rPr lang="en"/>
              <a:t>cleaned and then analysed and visuals produced and the data cleaning process involved the following steps.-</a:t>
            </a:r>
            <a:endParaRPr/>
          </a:p>
          <a:p>
            <a:pPr indent="-311150" lvl="0" marL="457200" rtl="0" algn="l">
              <a:lnSpc>
                <a:spcPct val="150000"/>
              </a:lnSpc>
              <a:spcBef>
                <a:spcPts val="1200"/>
              </a:spcBef>
              <a:spcAft>
                <a:spcPts val="0"/>
              </a:spcAft>
              <a:buSzPts val="1300"/>
              <a:buAutoNum type="arabicPeriod"/>
            </a:pPr>
            <a:r>
              <a:rPr lang="en"/>
              <a:t>Removing duplicates </a:t>
            </a:r>
            <a:endParaRPr/>
          </a:p>
          <a:p>
            <a:pPr indent="-311150" lvl="0" marL="457200" rtl="0" algn="l">
              <a:lnSpc>
                <a:spcPct val="150000"/>
              </a:lnSpc>
              <a:spcBef>
                <a:spcPts val="0"/>
              </a:spcBef>
              <a:spcAft>
                <a:spcPts val="0"/>
              </a:spcAft>
              <a:buSzPts val="1300"/>
              <a:buAutoNum type="arabicPeriod"/>
            </a:pPr>
            <a:r>
              <a:rPr lang="en"/>
              <a:t>Checking for missing values </a:t>
            </a:r>
            <a:endParaRPr/>
          </a:p>
          <a:p>
            <a:pPr indent="-311150" lvl="0" marL="457200" rtl="0" algn="l">
              <a:lnSpc>
                <a:spcPct val="150000"/>
              </a:lnSpc>
              <a:spcBef>
                <a:spcPts val="0"/>
              </a:spcBef>
              <a:spcAft>
                <a:spcPts val="0"/>
              </a:spcAft>
              <a:buSzPts val="1300"/>
              <a:buAutoNum type="arabicPeriod"/>
            </a:pPr>
            <a:r>
              <a:rPr lang="en"/>
              <a:t>Standardize data formats .</a:t>
            </a:r>
            <a:endParaRPr/>
          </a:p>
          <a:p>
            <a:pPr indent="-311150" lvl="0" marL="457200" rtl="0" algn="l">
              <a:lnSpc>
                <a:spcPct val="150000"/>
              </a:lnSpc>
              <a:spcBef>
                <a:spcPts val="0"/>
              </a:spcBef>
              <a:spcAft>
                <a:spcPts val="0"/>
              </a:spcAft>
              <a:buSzPts val="1300"/>
              <a:buAutoNum type="arabicPeriod"/>
            </a:pPr>
            <a:r>
              <a:rPr lang="en"/>
              <a:t>Run a correlation analysis</a:t>
            </a:r>
            <a:endParaRPr/>
          </a:p>
          <a:p>
            <a:pPr indent="-311150" lvl="0" marL="457200" rtl="0" algn="l">
              <a:lnSpc>
                <a:spcPct val="150000"/>
              </a:lnSpc>
              <a:spcBef>
                <a:spcPts val="0"/>
              </a:spcBef>
              <a:spcAft>
                <a:spcPts val="0"/>
              </a:spcAft>
              <a:buSzPts val="1300"/>
              <a:buAutoNum type="arabicPeriod"/>
            </a:pPr>
            <a:r>
              <a:rPr lang="en"/>
              <a:t>Create a Heat map.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0" y="64300"/>
            <a:ext cx="8988300" cy="83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a:t>
            </a:r>
            <a:endParaRPr/>
          </a:p>
        </p:txBody>
      </p:sp>
      <p:sp>
        <p:nvSpPr>
          <p:cNvPr id="330" name="Google Shape;330;p21"/>
          <p:cNvSpPr txBox="1"/>
          <p:nvPr>
            <p:ph idx="1" type="body"/>
          </p:nvPr>
        </p:nvSpPr>
        <p:spPr>
          <a:xfrm>
            <a:off x="141450" y="758675"/>
            <a:ext cx="8988300" cy="43848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600"/>
              <a:t>Data </a:t>
            </a:r>
            <a:r>
              <a:rPr lang="en" sz="1600"/>
              <a:t>analysis</a:t>
            </a:r>
            <a:r>
              <a:rPr lang="en" sz="1600"/>
              <a:t> was done using python where the results did show a positive correlation between </a:t>
            </a:r>
            <a:r>
              <a:rPr lang="en" sz="1600"/>
              <a:t>production</a:t>
            </a:r>
            <a:r>
              <a:rPr lang="en" sz="1600"/>
              <a:t> budget, domestic gross and </a:t>
            </a:r>
            <a:r>
              <a:rPr lang="en" sz="1600"/>
              <a:t>worldwide</a:t>
            </a:r>
            <a:r>
              <a:rPr lang="en" sz="1600"/>
              <a:t>  gross  sales . where a correlation matrix  was done and </a:t>
            </a:r>
            <a:r>
              <a:rPr lang="en" sz="1600"/>
              <a:t>showed-</a:t>
            </a:r>
            <a:endParaRPr sz="1600"/>
          </a:p>
          <a:p>
            <a:pPr indent="-323850" lvl="0" marL="457200" rtl="0" algn="l">
              <a:lnSpc>
                <a:spcPct val="150000"/>
              </a:lnSpc>
              <a:spcBef>
                <a:spcPts val="1500"/>
              </a:spcBef>
              <a:spcAft>
                <a:spcPts val="0"/>
              </a:spcAft>
              <a:buClr>
                <a:srgbClr val="374151"/>
              </a:buClr>
              <a:buSzPts val="1500"/>
              <a:buFont typeface="Roboto"/>
              <a:buChar char="●"/>
            </a:pPr>
            <a:r>
              <a:rPr lang="en" sz="1500">
                <a:solidFill>
                  <a:srgbClr val="374151"/>
                </a:solidFill>
                <a:highlight>
                  <a:srgbClr val="FFFFFF"/>
                </a:highlight>
                <a:latin typeface="Roboto"/>
                <a:ea typeface="Roboto"/>
                <a:cs typeface="Roboto"/>
                <a:sym typeface="Roboto"/>
              </a:rPr>
              <a:t>There is a strong positive correlation (0.748) between production budget and worldwide gross. This suggests that movies with higher production budgets tend to have higher worldwide grosses.</a:t>
            </a:r>
            <a:endParaRPr sz="1500">
              <a:solidFill>
                <a:srgbClr val="374151"/>
              </a:solidFill>
              <a:highlight>
                <a:srgbClr val="FFFFFF"/>
              </a:highlight>
              <a:latin typeface="Roboto"/>
              <a:ea typeface="Roboto"/>
              <a:cs typeface="Roboto"/>
              <a:sym typeface="Roboto"/>
            </a:endParaRPr>
          </a:p>
          <a:p>
            <a:pPr indent="-323850" lvl="0" marL="457200" rtl="0" algn="l">
              <a:lnSpc>
                <a:spcPct val="150000"/>
              </a:lnSpc>
              <a:spcBef>
                <a:spcPts val="0"/>
              </a:spcBef>
              <a:spcAft>
                <a:spcPts val="0"/>
              </a:spcAft>
              <a:buClr>
                <a:srgbClr val="374151"/>
              </a:buClr>
              <a:buSzPts val="1500"/>
              <a:buFont typeface="Roboto"/>
              <a:buChar char="●"/>
            </a:pPr>
            <a:r>
              <a:rPr lang="en" sz="1500">
                <a:solidFill>
                  <a:srgbClr val="374151"/>
                </a:solidFill>
                <a:highlight>
                  <a:srgbClr val="FFFFFF"/>
                </a:highlight>
                <a:latin typeface="Roboto"/>
                <a:ea typeface="Roboto"/>
                <a:cs typeface="Roboto"/>
                <a:sym typeface="Roboto"/>
              </a:rPr>
              <a:t>There is a strong positive correlation (0.939) between domestic gross and worldwide gross. This suggests that movies with higher domestic grosses tend to have higher worldwide grosses.</a:t>
            </a:r>
            <a:endParaRPr sz="1500">
              <a:solidFill>
                <a:srgbClr val="374151"/>
              </a:solidFill>
              <a:highlight>
                <a:srgbClr val="FFFFFF"/>
              </a:highlight>
              <a:latin typeface="Roboto"/>
              <a:ea typeface="Roboto"/>
              <a:cs typeface="Roboto"/>
              <a:sym typeface="Roboto"/>
            </a:endParaRPr>
          </a:p>
          <a:p>
            <a:pPr indent="-323850" lvl="0" marL="457200" rtl="0" algn="l">
              <a:lnSpc>
                <a:spcPct val="150000"/>
              </a:lnSpc>
              <a:spcBef>
                <a:spcPts val="0"/>
              </a:spcBef>
              <a:spcAft>
                <a:spcPts val="0"/>
              </a:spcAft>
              <a:buClr>
                <a:srgbClr val="374151"/>
              </a:buClr>
              <a:buSzPts val="1500"/>
              <a:buFont typeface="Roboto"/>
              <a:buChar char="●"/>
            </a:pPr>
            <a:r>
              <a:rPr lang="en" sz="1500">
                <a:solidFill>
                  <a:srgbClr val="374151"/>
                </a:solidFill>
                <a:highlight>
                  <a:srgbClr val="FFFFFF"/>
                </a:highlight>
                <a:latin typeface="Roboto"/>
                <a:ea typeface="Roboto"/>
                <a:cs typeface="Roboto"/>
                <a:sym typeface="Roboto"/>
              </a:rPr>
              <a:t>There is a moderate positive correlation (0.686) between production budget and domestic gross. This suggests that movies with higher production budgets tend to have higher domestic grosses, but the relationship is not as strong as the </a:t>
            </a:r>
            <a:endParaRPr sz="1500">
              <a:solidFill>
                <a:srgbClr val="374151"/>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