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82" r:id="rId7"/>
    <p:sldId id="286" r:id="rId8"/>
    <p:sldId id="285" r:id="rId9"/>
    <p:sldId id="283" r:id="rId10"/>
    <p:sldId id="284" r:id="rId11"/>
    <p:sldId id="287" r:id="rId12"/>
    <p:sldId id="280" r:id="rId13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2236" autoAdjust="0"/>
  </p:normalViewPr>
  <p:slideViewPr>
    <p:cSldViewPr snapToGrid="0">
      <p:cViewPr varScale="1">
        <p:scale>
          <a:sx n="55" d="100"/>
          <a:sy n="55" d="100"/>
        </p:scale>
        <p:origin x="366" y="66"/>
      </p:cViewPr>
      <p:guideLst/>
    </p:cSldViewPr>
  </p:slideViewPr>
  <p:outlineViewPr>
    <p:cViewPr>
      <p:scale>
        <a:sx n="33" d="100"/>
        <a:sy n="33" d="100"/>
      </p:scale>
      <p:origin x="0" y="-33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038" y="-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ndrus" userId="b61f975f0acfd110" providerId="LiveId" clId="{ACA096EC-EB05-43A8-8D0A-305C97EDEEDB}"/>
    <pc:docChg chg="custSel addSld delSld modSld">
      <pc:chgData name="Paul Andrus" userId="b61f975f0acfd110" providerId="LiveId" clId="{ACA096EC-EB05-43A8-8D0A-305C97EDEEDB}" dt="2018-05-17T02:44:41.112" v="141" actId="2696"/>
      <pc:docMkLst>
        <pc:docMk/>
      </pc:docMkLst>
      <pc:sldChg chg="modSp">
        <pc:chgData name="Paul Andrus" userId="b61f975f0acfd110" providerId="LiveId" clId="{ACA096EC-EB05-43A8-8D0A-305C97EDEEDB}" dt="2018-05-17T01:41:50.949" v="21" actId="20577"/>
        <pc:sldMkLst>
          <pc:docMk/>
          <pc:sldMk cId="4109526852" sldId="256"/>
        </pc:sldMkLst>
        <pc:spChg chg="mod">
          <ac:chgData name="Paul Andrus" userId="b61f975f0acfd110" providerId="LiveId" clId="{ACA096EC-EB05-43A8-8D0A-305C97EDEEDB}" dt="2018-05-17T01:41:50.949" v="21" actId="20577"/>
          <ac:spMkLst>
            <pc:docMk/>
            <pc:sldMk cId="4109526852" sldId="256"/>
            <ac:spMk id="2" creationId="{2FBEAADD-FB5F-47BF-9F2C-7344D2209F4F}"/>
          </ac:spMkLst>
        </pc:spChg>
      </pc:sldChg>
      <pc:sldChg chg="modSp">
        <pc:chgData name="Paul Andrus" userId="b61f975f0acfd110" providerId="LiveId" clId="{ACA096EC-EB05-43A8-8D0A-305C97EDEEDB}" dt="2018-05-17T01:43:13.262" v="117" actId="20577"/>
        <pc:sldMkLst>
          <pc:docMk/>
          <pc:sldMk cId="3505071417" sldId="257"/>
        </pc:sldMkLst>
        <pc:spChg chg="mod">
          <ac:chgData name="Paul Andrus" userId="b61f975f0acfd110" providerId="LiveId" clId="{ACA096EC-EB05-43A8-8D0A-305C97EDEEDB}" dt="2018-05-17T01:43:13.262" v="117" actId="20577"/>
          <ac:spMkLst>
            <pc:docMk/>
            <pc:sldMk cId="3505071417" sldId="257"/>
            <ac:spMk id="3" creationId="{88D2F440-83CB-4142-B823-7E795C5A3552}"/>
          </ac:spMkLst>
        </pc:spChg>
      </pc:sldChg>
      <pc:sldChg chg="modSp">
        <pc:chgData name="Paul Andrus" userId="b61f975f0acfd110" providerId="LiveId" clId="{ACA096EC-EB05-43A8-8D0A-305C97EDEEDB}" dt="2018-05-17T01:43:43.056" v="119" actId="27636"/>
        <pc:sldMkLst>
          <pc:docMk/>
          <pc:sldMk cId="3209483802" sldId="258"/>
        </pc:sldMkLst>
        <pc:spChg chg="mod">
          <ac:chgData name="Paul Andrus" userId="b61f975f0acfd110" providerId="LiveId" clId="{ACA096EC-EB05-43A8-8D0A-305C97EDEEDB}" dt="2018-05-17T01:43:43.056" v="119" actId="27636"/>
          <ac:spMkLst>
            <pc:docMk/>
            <pc:sldMk cId="3209483802" sldId="258"/>
            <ac:spMk id="3" creationId="{63994F29-B2D5-424B-B477-06623290235A}"/>
          </ac:spMkLst>
        </pc:spChg>
      </pc:sldChg>
      <pc:sldChg chg="modSp">
        <pc:chgData name="Paul Andrus" userId="b61f975f0acfd110" providerId="LiveId" clId="{ACA096EC-EB05-43A8-8D0A-305C97EDEEDB}" dt="2018-05-17T01:41:29.249" v="3" actId="27636"/>
        <pc:sldMkLst>
          <pc:docMk/>
          <pc:sldMk cId="1782878793" sldId="260"/>
        </pc:sldMkLst>
        <pc:spChg chg="mod">
          <ac:chgData name="Paul Andrus" userId="b61f975f0acfd110" providerId="LiveId" clId="{ACA096EC-EB05-43A8-8D0A-305C97EDEEDB}" dt="2018-05-17T01:41:29.249" v="3" actId="27636"/>
          <ac:spMkLst>
            <pc:docMk/>
            <pc:sldMk cId="1782878793" sldId="260"/>
            <ac:spMk id="3" creationId="{C439D360-6027-45FC-808A-63D15C79BF08}"/>
          </ac:spMkLst>
        </pc:spChg>
      </pc:sldChg>
      <pc:sldChg chg="add">
        <pc:chgData name="Paul Andrus" userId="b61f975f0acfd110" providerId="LiveId" clId="{ACA096EC-EB05-43A8-8D0A-305C97EDEEDB}" dt="2018-05-17T02:44:33.302" v="140" actId="2696"/>
        <pc:sldMkLst>
          <pc:docMk/>
          <pc:sldMk cId="3543284019" sldId="282"/>
        </pc:sldMkLst>
      </pc:sldChg>
    </pc:docChg>
  </pc:docChgLst>
  <pc:docChgLst>
    <pc:chgData name="Paul Andrus" userId="b61f975f0acfd110" providerId="LiveId" clId="{377D1E40-0924-4C9B-8510-D2C292F3AE34}"/>
    <pc:docChg chg="custSel addSld modSld sldOrd">
      <pc:chgData name="Paul Andrus" userId="b61f975f0acfd110" providerId="LiveId" clId="{377D1E40-0924-4C9B-8510-D2C292F3AE34}" dt="2018-05-24T00:01:03.387" v="2301" actId="20577"/>
      <pc:docMkLst>
        <pc:docMk/>
      </pc:docMkLst>
      <pc:sldChg chg="addSp delSp modSp">
        <pc:chgData name="Paul Andrus" userId="b61f975f0acfd110" providerId="LiveId" clId="{377D1E40-0924-4C9B-8510-D2C292F3AE34}" dt="2018-05-23T00:33:43.104" v="16" actId="1076"/>
        <pc:sldMkLst>
          <pc:docMk/>
          <pc:sldMk cId="3543284019" sldId="282"/>
        </pc:sldMkLst>
        <pc:spChg chg="add del mod">
          <ac:chgData name="Paul Andrus" userId="b61f975f0acfd110" providerId="LiveId" clId="{377D1E40-0924-4C9B-8510-D2C292F3AE34}" dt="2018-05-23T00:33:31.520" v="14" actId="478"/>
          <ac:spMkLst>
            <pc:docMk/>
            <pc:sldMk cId="3543284019" sldId="282"/>
            <ac:spMk id="2" creationId="{5018C44C-DA1D-48C3-A774-573D94842F0F}"/>
          </ac:spMkLst>
        </pc:spChg>
        <pc:spChg chg="add del mod">
          <ac:chgData name="Paul Andrus" userId="b61f975f0acfd110" providerId="LiveId" clId="{377D1E40-0924-4C9B-8510-D2C292F3AE34}" dt="2018-05-23T00:33:36.394" v="15" actId="1076"/>
          <ac:spMkLst>
            <pc:docMk/>
            <pc:sldMk cId="3543284019" sldId="282"/>
            <ac:spMk id="3" creationId="{DB851AC5-AB16-4184-8203-3363ECE0C50F}"/>
          </ac:spMkLst>
        </pc:spChg>
        <pc:picChg chg="mod">
          <ac:chgData name="Paul Andrus" userId="b61f975f0acfd110" providerId="LiveId" clId="{377D1E40-0924-4C9B-8510-D2C292F3AE34}" dt="2018-05-23T00:33:43.104" v="16" actId="1076"/>
          <ac:picMkLst>
            <pc:docMk/>
            <pc:sldMk cId="3543284019" sldId="282"/>
            <ac:picMk id="5" creationId="{B2FA2191-D4ED-477A-B5FA-8A84CCCE8FA6}"/>
          </ac:picMkLst>
        </pc:picChg>
      </pc:sldChg>
      <pc:sldChg chg="addSp modSp add modNotesTx">
        <pc:chgData name="Paul Andrus" userId="b61f975f0acfd110" providerId="LiveId" clId="{377D1E40-0924-4C9B-8510-D2C292F3AE34}" dt="2018-05-24T00:01:03.387" v="2301" actId="20577"/>
        <pc:sldMkLst>
          <pc:docMk/>
          <pc:sldMk cId="660799095" sldId="283"/>
        </pc:sldMkLst>
        <pc:spChg chg="mod">
          <ac:chgData name="Paul Andrus" userId="b61f975f0acfd110" providerId="LiveId" clId="{377D1E40-0924-4C9B-8510-D2C292F3AE34}" dt="2018-05-23T00:30:34.559" v="6" actId="6549"/>
          <ac:spMkLst>
            <pc:docMk/>
            <pc:sldMk cId="660799095" sldId="283"/>
            <ac:spMk id="2" creationId="{0B2B32DF-9989-4D01-9D46-B14D9D8FC3B0}"/>
          </ac:spMkLst>
        </pc:spChg>
        <pc:spChg chg="mod">
          <ac:chgData name="Paul Andrus" userId="b61f975f0acfd110" providerId="LiveId" clId="{377D1E40-0924-4C9B-8510-D2C292F3AE34}" dt="2018-05-23T01:10:32.524" v="627" actId="20577"/>
          <ac:spMkLst>
            <pc:docMk/>
            <pc:sldMk cId="660799095" sldId="283"/>
            <ac:spMk id="3" creationId="{0353BDFA-5E70-4EC3-8B74-49C871EEAEA4}"/>
          </ac:spMkLst>
        </pc:spChg>
        <pc:spChg chg="add mod">
          <ac:chgData name="Paul Andrus" userId="b61f975f0acfd110" providerId="LiveId" clId="{377D1E40-0924-4C9B-8510-D2C292F3AE34}" dt="2018-05-23T01:14:21.488" v="828" actId="20577"/>
          <ac:spMkLst>
            <pc:docMk/>
            <pc:sldMk cId="660799095" sldId="283"/>
            <ac:spMk id="5" creationId="{2ADA2C2D-6829-4582-A4B1-820A79216A42}"/>
          </ac:spMkLst>
        </pc:spChg>
      </pc:sldChg>
      <pc:sldChg chg="modSp add">
        <pc:chgData name="Paul Andrus" userId="b61f975f0acfd110" providerId="LiveId" clId="{377D1E40-0924-4C9B-8510-D2C292F3AE34}" dt="2018-05-23T02:08:33.950" v="1371" actId="947"/>
        <pc:sldMkLst>
          <pc:docMk/>
          <pc:sldMk cId="2883201823" sldId="284"/>
        </pc:sldMkLst>
        <pc:spChg chg="mod">
          <ac:chgData name="Paul Andrus" userId="b61f975f0acfd110" providerId="LiveId" clId="{377D1E40-0924-4C9B-8510-D2C292F3AE34}" dt="2018-05-23T00:30:40.171" v="10" actId="6549"/>
          <ac:spMkLst>
            <pc:docMk/>
            <pc:sldMk cId="2883201823" sldId="284"/>
            <ac:spMk id="2" creationId="{8F984D14-C825-4E25-ACA9-81FD0E7E8FE0}"/>
          </ac:spMkLst>
        </pc:spChg>
        <pc:spChg chg="mod">
          <ac:chgData name="Paul Andrus" userId="b61f975f0acfd110" providerId="LiveId" clId="{377D1E40-0924-4C9B-8510-D2C292F3AE34}" dt="2018-05-23T02:08:33.950" v="1371" actId="947"/>
          <ac:spMkLst>
            <pc:docMk/>
            <pc:sldMk cId="2883201823" sldId="284"/>
            <ac:spMk id="3" creationId="{D4EE15B7-316C-4512-BD7E-4403B137AF24}"/>
          </ac:spMkLst>
        </pc:spChg>
      </pc:sldChg>
      <pc:sldChg chg="modSp add ord modTransition modNotesTx">
        <pc:chgData name="Paul Andrus" userId="b61f975f0acfd110" providerId="LiveId" clId="{377D1E40-0924-4C9B-8510-D2C292F3AE34}" dt="2018-05-23T02:17:41.743" v="1768" actId="20577"/>
        <pc:sldMkLst>
          <pc:docMk/>
          <pc:sldMk cId="3964725068" sldId="285"/>
        </pc:sldMkLst>
        <pc:spChg chg="mod">
          <ac:chgData name="Paul Andrus" userId="b61f975f0acfd110" providerId="LiveId" clId="{377D1E40-0924-4C9B-8510-D2C292F3AE34}" dt="2018-05-23T02:13:37.298" v="1397" actId="20577"/>
          <ac:spMkLst>
            <pc:docMk/>
            <pc:sldMk cId="3964725068" sldId="285"/>
            <ac:spMk id="2" creationId="{F853FD27-BEEA-430C-B4A8-39526D14C3A2}"/>
          </ac:spMkLst>
        </pc:spChg>
        <pc:spChg chg="mod">
          <ac:chgData name="Paul Andrus" userId="b61f975f0acfd110" providerId="LiveId" clId="{377D1E40-0924-4C9B-8510-D2C292F3AE34}" dt="2018-05-23T02:16:07.955" v="1703" actId="20577"/>
          <ac:spMkLst>
            <pc:docMk/>
            <pc:sldMk cId="3964725068" sldId="285"/>
            <ac:spMk id="3" creationId="{AC09E8D2-82D1-454B-967C-371C317AE6DB}"/>
          </ac:spMkLst>
        </pc:spChg>
      </pc:sldChg>
      <pc:sldChg chg="addSp delSp modSp add modNotesTx">
        <pc:chgData name="Paul Andrus" userId="b61f975f0acfd110" providerId="LiveId" clId="{377D1E40-0924-4C9B-8510-D2C292F3AE34}" dt="2018-05-23T23:47:01.334" v="2109" actId="20577"/>
        <pc:sldMkLst>
          <pc:docMk/>
          <pc:sldMk cId="693481763" sldId="286"/>
        </pc:sldMkLst>
        <pc:spChg chg="add mod">
          <ac:chgData name="Paul Andrus" userId="b61f975f0acfd110" providerId="LiveId" clId="{377D1E40-0924-4C9B-8510-D2C292F3AE34}" dt="2018-05-23T00:39:02.764" v="366" actId="20577"/>
          <ac:spMkLst>
            <pc:docMk/>
            <pc:sldMk cId="693481763" sldId="286"/>
            <ac:spMk id="3" creationId="{2D00F61C-D13D-47CF-98D9-550C7D07F3A7}"/>
          </ac:spMkLst>
        </pc:spChg>
        <pc:spChg chg="del">
          <ac:chgData name="Paul Andrus" userId="b61f975f0acfd110" providerId="LiveId" clId="{377D1E40-0924-4C9B-8510-D2C292F3AE34}" dt="2018-05-23T00:34:04.967" v="20" actId="478"/>
          <ac:spMkLst>
            <pc:docMk/>
            <pc:sldMk cId="693481763" sldId="286"/>
            <ac:spMk id="6" creationId="{98F662EA-449A-48DE-BEAC-1BCB2915D3B1}"/>
          </ac:spMkLst>
        </pc:spChg>
        <pc:picChg chg="del">
          <ac:chgData name="Paul Andrus" userId="b61f975f0acfd110" providerId="LiveId" clId="{377D1E40-0924-4C9B-8510-D2C292F3AE34}" dt="2018-05-23T00:33:51.640" v="17" actId="478"/>
          <ac:picMkLst>
            <pc:docMk/>
            <pc:sldMk cId="693481763" sldId="286"/>
            <ac:picMk id="5" creationId="{B2FA2191-D4ED-477A-B5FA-8A84CCCE8FA6}"/>
          </ac:picMkLst>
        </pc:picChg>
      </pc:sldChg>
      <pc:sldChg chg="modSp add">
        <pc:chgData name="Paul Andrus" userId="b61f975f0acfd110" providerId="LiveId" clId="{377D1E40-0924-4C9B-8510-D2C292F3AE34}" dt="2018-05-23T23:55:58.878" v="2187" actId="20577"/>
        <pc:sldMkLst>
          <pc:docMk/>
          <pc:sldMk cId="975949781" sldId="287"/>
        </pc:sldMkLst>
        <pc:spChg chg="mod">
          <ac:chgData name="Paul Andrus" userId="b61f975f0acfd110" providerId="LiveId" clId="{377D1E40-0924-4C9B-8510-D2C292F3AE34}" dt="2018-05-23T23:37:53.706" v="1786" actId="20577"/>
          <ac:spMkLst>
            <pc:docMk/>
            <pc:sldMk cId="975949781" sldId="287"/>
            <ac:spMk id="2" creationId="{9A2B199C-EA38-4FE1-A2E8-4A5F1B7DF931}"/>
          </ac:spMkLst>
        </pc:spChg>
        <pc:spChg chg="mod">
          <ac:chgData name="Paul Andrus" userId="b61f975f0acfd110" providerId="LiveId" clId="{377D1E40-0924-4C9B-8510-D2C292F3AE34}" dt="2018-05-23T23:55:58.878" v="2187" actId="20577"/>
          <ac:spMkLst>
            <pc:docMk/>
            <pc:sldMk cId="975949781" sldId="287"/>
            <ac:spMk id="3" creationId="{7576BC80-954E-4E18-AD3E-3969802EC9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33C5757-1FFE-4E0E-8EDB-61725EFCF8B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1B2EC741-6A80-4270-B36E-195EB695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2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"C:\Users\pandr\OneDrive\Regis\!MSDS660Stats\Wk3"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C741-6A80-4270-B36E-195EB695AF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2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C741-6A80-4270-B36E-195EB695AF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7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C741-6A80-4270-B36E-195EB695AF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C741-6A80-4270-B36E-195EB695AF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3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C741-6A80-4270-B36E-195EB695AF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9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C741-6A80-4270-B36E-195EB695AF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5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C741-6A80-4270-B36E-195EB695AF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6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say about the response variable?</a:t>
            </a:r>
            <a:r>
              <a:rPr lang="en-US" baseline="0" dirty="0"/>
              <a:t> It is also numeric. If it were factor this would be a categorization problem</a:t>
            </a:r>
          </a:p>
          <a:p>
            <a:endParaRPr lang="en-US" baseline="0" dirty="0"/>
          </a:p>
          <a:p>
            <a:r>
              <a:rPr lang="en-US" baseline="0" dirty="0"/>
              <a:t>Why can’t we do simple liner regression on the variables individually?</a:t>
            </a:r>
          </a:p>
          <a:p>
            <a:endParaRPr lang="en-US" baseline="0" dirty="0"/>
          </a:p>
          <a:p>
            <a:r>
              <a:rPr lang="en-US" baseline="0" dirty="0"/>
              <a:t>You will do these later</a:t>
            </a:r>
          </a:p>
          <a:p>
            <a:endParaRPr lang="en-US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linear regression (MLR) is used to predict the response variable when there are 2 or more quantitative explanatory variables. For example, the selling price of a house may depend on location, number of bedrooms, number of bathrooms, year built, etc. The model can be represented as: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 is the dependent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C741-6A80-4270-B36E-195EB695AF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Introduction to Statistical Learning Using R page 75 -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C741-6A80-4270-B36E-195EB695AF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20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formula </a:t>
            </a:r>
          </a:p>
          <a:p>
            <a:r>
              <a:rPr lang="en-US" dirty="0"/>
              <a:t>Mendenhall and </a:t>
            </a:r>
            <a:r>
              <a:rPr lang="en-US" dirty="0" err="1"/>
              <a:t>Sincich</a:t>
            </a:r>
            <a:r>
              <a:rPr lang="en-US"/>
              <a:t> page 489</a:t>
            </a:r>
          </a:p>
          <a:p>
            <a:r>
              <a:rPr lang="en-US"/>
              <a:t>bottom </a:t>
            </a:r>
            <a:r>
              <a:rPr lang="en-US" dirty="0"/>
              <a:t>of page 72 Intro to Statistical Learning</a:t>
            </a:r>
          </a:p>
          <a:p>
            <a:endParaRPr lang="en-US" dirty="0"/>
          </a:p>
          <a:p>
            <a:r>
              <a:rPr lang="en-US" dirty="0"/>
              <a:t>Here are suggestions to deal with multiple x variables:</a:t>
            </a:r>
          </a:p>
          <a:p>
            <a:endParaRPr lang="en-US" dirty="0"/>
          </a:p>
          <a:p>
            <a:r>
              <a:rPr lang="en-US" dirty="0"/>
              <a:t>Investigate each individual variable (e.g. mean, standard deviation, </a:t>
            </a:r>
            <a:r>
              <a:rPr lang="en-US" dirty="0" err="1"/>
              <a:t>min,max</a:t>
            </a:r>
            <a:r>
              <a:rPr lang="en-US" dirty="0"/>
              <a:t>, outliers, histogram, stem plot) to understand each variable.</a:t>
            </a:r>
          </a:p>
          <a:p>
            <a:r>
              <a:rPr lang="en-US" dirty="0"/>
              <a:t>Examine the relationship between different pairs of variables using correlation and scatter plots. The variables with strong relationships with y will be kept.</a:t>
            </a:r>
          </a:p>
          <a:p>
            <a:r>
              <a:rPr lang="en-US" dirty="0"/>
              <a:t>Perform a regression using all explanatory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C741-6A80-4270-B36E-195EB695AF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9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statistics, the number of degrees of freedom is the number of values in the final calculation of a statistic that are free to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C741-6A80-4270-B36E-195EB695AF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7BD085-E673-4F48-9542-FF34C7F2ABD2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9CB6-C2BC-490A-B8F0-1DB0FE87CF09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304E-6375-4E97-9359-33FCE047E0DB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CED4-D36D-44BB-B5B6-D189348D82C9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9B0-B5A4-4567-B350-D0777A61C9A5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1A2-85F7-4D90-8FA0-F16D3F6C0527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2D21-9B9D-4AFD-85E3-3B48F7D7FB41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4F34-8552-471F-A86B-3BE2362FDC0C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A153-AF32-4A68-B29B-DC4F0DBF417B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A0EE-7531-48A0-B3A6-CCD2B168C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B896E-9EF7-4C66-AC78-7FCFF8579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4641-76FE-4FC2-BD3F-ACCAF142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17F1-7BB1-4B1B-8291-90691314E467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CD9D-B782-4E42-B3B5-012DA092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903D-F7E1-4AF0-814C-8405CF2B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2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5AF5-1FD5-4CA6-82FA-C074EA5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6AE3-F273-43B9-A03F-56437F14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5B91-AA36-401F-AC9C-9258A649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7994-1D14-413A-8D13-04E173D45E04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BA70-B72E-4140-8407-168D6F48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67BA-0245-4D17-B8A8-2DEF0410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F8BF-A06B-4063-B9BB-112A910E4267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7BA8-ED81-4D8F-8640-2E377F1D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0A432-0170-43AC-A758-FFDD06F9F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2364-5BE6-4B8E-A766-6D7E7C13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4749-2E46-4071-8902-D72824261D91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D312-65C1-4A0E-9F8A-67926915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C177B-0C7E-4129-B2C1-29DD2ABB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65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884D-3350-43E8-8CF5-662FA9D9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4C81-FC32-4058-BB05-5974F966B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4E2E-627D-4BDF-9C0C-43B4DBD0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A39F-1C36-424C-8618-64E513B9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1A76-20A8-4743-9EBB-3E68C917A164}" type="datetime1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E50D1-D2F4-4226-AB69-5EC05B59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64FF1-4C7F-4433-B3E9-0D05A763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8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7FCE-8D5D-454C-AD37-E5D7D713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C0D6-FE08-472F-B1DE-121CDDAF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D4506-84F2-4F00-B902-E91B0D27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A96D0-B69E-440F-947F-40B097573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19340-C4A7-407A-A1C7-702E39CF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1EE84-A6A3-4F2C-A2F2-732ACAF7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8C6-CC3D-4423-BBC9-2E2B089EBF69}" type="datetime1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87F26-5124-441E-9C97-DBE9CDED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62F2A-164B-44D5-9482-8AF3E073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9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B780-90FB-4A29-954A-86E1FDD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42EF-96F6-4E25-B386-F913BE9A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18A6-B958-46A4-B96E-6F3021B60874}" type="datetime1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4F7C-8AB2-4A6B-B3EB-FCF45A5E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149BA-D227-4583-AAE0-8431D259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0A4C7-94BA-481B-861F-843CC169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C65-D02A-4103-BA77-D5C36CCF1BAE}" type="datetime1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63D56-C268-4B0F-9D13-6301D783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E6C5B-F18C-47A5-BE9E-B9FB2D4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4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2D94-12C0-4468-B168-2C5E05C0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7C37-4DC2-449A-B1C8-0678378D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A311C-8805-460A-A1CE-EA1A09D68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99DB-1D8C-4789-83C8-4A5BAE4E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EAA1-0147-4BE7-9DE1-C1570F0D82DB}" type="datetime1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9797D-8C19-47F6-B03A-C7CC6B3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BD39D-F31D-4CCA-B7CD-153722E8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9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1801-A7EF-43FC-97E2-EDD3CC10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458F9-3131-4F10-A427-911700533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299E8-EA64-4C89-973B-3FA0F4F6B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B6D3-D396-461F-A110-5F8A227F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11A-5EE3-4325-96B5-07A76C94D457}" type="datetime1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2B1D-531F-48AB-9C14-B0B0E8E8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44E8C-9E72-4E71-A288-CD807E4A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3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AA15-AAC7-4B88-87C3-4AB98C56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8F400-3CF1-47A5-B39D-261FC82AA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B15C-96A2-47EE-991B-2A528356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73F3-B7E6-4C2C-A35C-7D526921FC32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40EF-6092-4500-9C21-BEBCDF4F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21A8-BBD6-4480-B8DE-07AFDF60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38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0DD34-51DB-4B23-B505-08264D872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2D63B-7CCA-4966-A689-5C49BC4B3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C3D2-BDB9-43D5-BF9A-E96781DA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99F8-3138-42D6-BCBE-7EF3C83311D7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F094-348A-490B-B648-7EB6A8A4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80FC-A087-46C4-B7B2-52A852A0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4746-4CC7-4D9F-83B3-2F882C0B72EC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2E4E-88A5-4E05-A244-A32E51924656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41F-669C-4580-AE73-832A6410E11B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8CA6-15CE-40A9-A5AE-E8DBADB608FB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B227-5E06-495A-9ADA-395EAF118B90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7DB3-8F3D-475A-A91C-AF9520606B61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8617-ED6B-486E-9834-8850CCF00A6D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2C16-2382-401E-9981-9194D2A8B9BF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55B84-B8A7-4326-BC5F-84140024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87E2-123A-4B91-9801-1C4F2961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70DA-983F-445B-96E5-142970DE3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DE5D-FE44-49C6-AED0-08017210584F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F4E1-3BCD-4B7E-B812-2ADA99364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CEA9-7638-41DD-9983-A0BF32FBE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F4FE-0BD0-4083-A415-286332FF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0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AADD-FB5F-47BF-9F2C-7344D2209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three: multiple linear regression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5F52-BD0E-43DF-A04D-983F7666A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Paul Andrus (pandrus@regis.edu)</a:t>
            </a:r>
          </a:p>
          <a:p>
            <a:r>
              <a:rPr lang="en-US" dirty="0"/>
              <a:t>MSDS-660 Statistical methods and experimental design</a:t>
            </a:r>
          </a:p>
          <a:p>
            <a:r>
              <a:rPr lang="en-US" dirty="0"/>
              <a:t>College of computer and information sciences</a:t>
            </a:r>
          </a:p>
          <a:p>
            <a:r>
              <a:rPr lang="en-US" dirty="0"/>
              <a:t>Regis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0A0E0-B703-4C3E-BE3F-691C6AB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2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199C-EA38-4FE1-A2E8-4A5F1B7D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BC80-954E-4E18-AD3E-3969802E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predictor variable depends on other predictor variables</a:t>
            </a:r>
          </a:p>
          <a:p>
            <a:r>
              <a:rPr lang="en-US" dirty="0"/>
              <a:t>Coefficient estimates may vary widely with small changes in predictor variables</a:t>
            </a:r>
          </a:p>
          <a:p>
            <a:r>
              <a:rPr lang="en-US" dirty="0"/>
              <a:t> Variance Inflation Factor (VIF) is the ratio of variance in a model with multiple terms, divided by the variance of a model with one term alone</a:t>
            </a:r>
          </a:p>
          <a:p>
            <a:pPr lvl="1"/>
            <a:r>
              <a:rPr lang="en-US" dirty="0"/>
              <a:t>Quantifies multicollinearity</a:t>
            </a:r>
          </a:p>
          <a:p>
            <a:pPr lvl="1"/>
            <a:r>
              <a:rPr lang="en-US" dirty="0"/>
              <a:t>VIF = 1 means no multicollinearity</a:t>
            </a:r>
          </a:p>
          <a:p>
            <a:r>
              <a:rPr lang="en-US" dirty="0"/>
              <a:t>R VIF function from the car package</a:t>
            </a:r>
          </a:p>
          <a:p>
            <a:pPr lvl="1"/>
            <a:r>
              <a:rPr lang="en-US" dirty="0"/>
              <a:t>See Intro to Statistical Learning Using R page 114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135B-CF1E-4DB7-BCA4-50CCD4ED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4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BF4A121-C5AB-4CB8-BF78-2AE6083E4135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742950" y="666750"/>
          <a:ext cx="5181600" cy="5562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4216626154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70478247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3874219637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809257922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31059735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30804725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92057704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410085733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3768374816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315936077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110290332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54714703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841610292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3360667836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765430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4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66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0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4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5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45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72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3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7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61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322428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BE96C8A-7267-44CB-98BF-C5A47704C908}"/>
              </a:ext>
            </a:extLst>
          </p:cNvPr>
          <p:cNvGrpSpPr/>
          <p:nvPr/>
        </p:nvGrpSpPr>
        <p:grpSpPr>
          <a:xfrm>
            <a:off x="942975" y="6229350"/>
            <a:ext cx="5190927" cy="369332"/>
            <a:chOff x="942975" y="6229350"/>
            <a:chExt cx="5190927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7E59D4-765E-4F56-94BD-6E79CFF7AA2B}"/>
                </a:ext>
              </a:extLst>
            </p:cNvPr>
            <p:cNvSpPr txBox="1"/>
            <p:nvPr/>
          </p:nvSpPr>
          <p:spPr>
            <a:xfrm>
              <a:off x="942975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638E15-005F-4295-8A72-FA9BDA0B0313}"/>
                </a:ext>
              </a:extLst>
            </p:cNvPr>
            <p:cNvSpPr txBox="1"/>
            <p:nvPr/>
          </p:nvSpPr>
          <p:spPr>
            <a:xfrm>
              <a:off x="1985229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41D23B-F76A-40AC-9D38-CA0E7D8D2C63}"/>
                </a:ext>
              </a:extLst>
            </p:cNvPr>
            <p:cNvSpPr txBox="1"/>
            <p:nvPr/>
          </p:nvSpPr>
          <p:spPr>
            <a:xfrm>
              <a:off x="1289080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38528E-6415-40C7-B58C-C2458FD511D1}"/>
                </a:ext>
              </a:extLst>
            </p:cNvPr>
            <p:cNvSpPr txBox="1"/>
            <p:nvPr/>
          </p:nvSpPr>
          <p:spPr>
            <a:xfrm>
              <a:off x="3351197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6B2D0E-D6F2-4D10-A922-05D862888E03}"/>
                </a:ext>
              </a:extLst>
            </p:cNvPr>
            <p:cNvSpPr txBox="1"/>
            <p:nvPr/>
          </p:nvSpPr>
          <p:spPr>
            <a:xfrm>
              <a:off x="2671373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DBC043-5660-49EB-920C-0F1DCEBEDE6F}"/>
                </a:ext>
              </a:extLst>
            </p:cNvPr>
            <p:cNvSpPr txBox="1"/>
            <p:nvPr/>
          </p:nvSpPr>
          <p:spPr>
            <a:xfrm>
              <a:off x="2317002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03B5D9-46CB-45E8-93EB-8A8294A3ACBE}"/>
                </a:ext>
              </a:extLst>
            </p:cNvPr>
            <p:cNvSpPr txBox="1"/>
            <p:nvPr/>
          </p:nvSpPr>
          <p:spPr>
            <a:xfrm>
              <a:off x="3992906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1D6EF0-49A3-4CCE-804F-BFBC05EB5700}"/>
                </a:ext>
              </a:extLst>
            </p:cNvPr>
            <p:cNvSpPr txBox="1"/>
            <p:nvPr/>
          </p:nvSpPr>
          <p:spPr>
            <a:xfrm>
              <a:off x="4326243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A77ADE-EC8F-4767-AE7C-804CCFAD6C1F}"/>
                </a:ext>
              </a:extLst>
            </p:cNvPr>
            <p:cNvSpPr txBox="1"/>
            <p:nvPr/>
          </p:nvSpPr>
          <p:spPr>
            <a:xfrm>
              <a:off x="3695695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565793-98F0-49DA-B34D-B216FCBC24D5}"/>
                </a:ext>
              </a:extLst>
            </p:cNvPr>
            <p:cNvSpPr txBox="1"/>
            <p:nvPr/>
          </p:nvSpPr>
          <p:spPr>
            <a:xfrm>
              <a:off x="5026513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6936B2-938C-4B64-B7F2-3D4799C693B9}"/>
                </a:ext>
              </a:extLst>
            </p:cNvPr>
            <p:cNvSpPr txBox="1"/>
            <p:nvPr/>
          </p:nvSpPr>
          <p:spPr>
            <a:xfrm>
              <a:off x="5359159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240626-92DD-4E06-B6B2-FECF688AAD30}"/>
                </a:ext>
              </a:extLst>
            </p:cNvPr>
            <p:cNvSpPr txBox="1"/>
            <p:nvPr/>
          </p:nvSpPr>
          <p:spPr>
            <a:xfrm>
              <a:off x="3017775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C09855-A2B8-414A-86B6-D2A12B14307B}"/>
                </a:ext>
              </a:extLst>
            </p:cNvPr>
            <p:cNvSpPr txBox="1"/>
            <p:nvPr/>
          </p:nvSpPr>
          <p:spPr>
            <a:xfrm>
              <a:off x="4687629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C247CF-62E1-42A3-964D-DC8AFA22223B}"/>
                </a:ext>
              </a:extLst>
            </p:cNvPr>
            <p:cNvSpPr txBox="1"/>
            <p:nvPr/>
          </p:nvSpPr>
          <p:spPr>
            <a:xfrm>
              <a:off x="1639948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02B91C-23EA-4488-897B-1EBB7421A81B}"/>
                </a:ext>
              </a:extLst>
            </p:cNvPr>
            <p:cNvSpPr txBox="1"/>
            <p:nvPr/>
          </p:nvSpPr>
          <p:spPr>
            <a:xfrm>
              <a:off x="5715198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11FFC7-A671-4C29-A64E-BA1FC7F7811E}"/>
              </a:ext>
            </a:extLst>
          </p:cNvPr>
          <p:cNvGrpSpPr/>
          <p:nvPr/>
        </p:nvGrpSpPr>
        <p:grpSpPr>
          <a:xfrm>
            <a:off x="321102" y="482084"/>
            <a:ext cx="418704" cy="5557798"/>
            <a:chOff x="321102" y="482084"/>
            <a:chExt cx="418704" cy="55577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32BC5A-63CF-4C92-A75F-48F30C823423}"/>
                </a:ext>
              </a:extLst>
            </p:cNvPr>
            <p:cNvSpPr txBox="1"/>
            <p:nvPr/>
          </p:nvSpPr>
          <p:spPr>
            <a:xfrm>
              <a:off x="438120" y="56705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DDAA85-794E-4735-8FD2-186C8ABDD16A}"/>
                </a:ext>
              </a:extLst>
            </p:cNvPr>
            <p:cNvSpPr txBox="1"/>
            <p:nvPr/>
          </p:nvSpPr>
          <p:spPr>
            <a:xfrm>
              <a:off x="438120" y="454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D3321-0743-4537-AD69-88549EAA431B}"/>
                </a:ext>
              </a:extLst>
            </p:cNvPr>
            <p:cNvSpPr txBox="1"/>
            <p:nvPr/>
          </p:nvSpPr>
          <p:spPr>
            <a:xfrm>
              <a:off x="438120" y="5292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3A70F-D94B-42B2-A4D0-C0D7772D241E}"/>
                </a:ext>
              </a:extLst>
            </p:cNvPr>
            <p:cNvSpPr txBox="1"/>
            <p:nvPr/>
          </p:nvSpPr>
          <p:spPr>
            <a:xfrm>
              <a:off x="438120" y="30737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7B4F7B-4D85-4B35-B5EF-DADC65E6C816}"/>
                </a:ext>
              </a:extLst>
            </p:cNvPr>
            <p:cNvSpPr txBox="1"/>
            <p:nvPr/>
          </p:nvSpPr>
          <p:spPr>
            <a:xfrm>
              <a:off x="438120" y="38092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E24336-FC78-4E9B-B1DA-3A55C2079FC9}"/>
                </a:ext>
              </a:extLst>
            </p:cNvPr>
            <p:cNvSpPr txBox="1"/>
            <p:nvPr/>
          </p:nvSpPr>
          <p:spPr>
            <a:xfrm>
              <a:off x="438120" y="41881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17E75C-21AA-49C4-B285-8897C3E6CB5B}"/>
                </a:ext>
              </a:extLst>
            </p:cNvPr>
            <p:cNvSpPr txBox="1"/>
            <p:nvPr/>
          </p:nvSpPr>
          <p:spPr>
            <a:xfrm>
              <a:off x="321102" y="23350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41A56A-CCE7-4D25-B041-BEE9B6573F1D}"/>
                </a:ext>
              </a:extLst>
            </p:cNvPr>
            <p:cNvSpPr txBox="1"/>
            <p:nvPr/>
          </p:nvSpPr>
          <p:spPr>
            <a:xfrm>
              <a:off x="321102" y="19657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D4D7E5-843A-4E24-A1BD-3DA4BA95BAE4}"/>
                </a:ext>
              </a:extLst>
            </p:cNvPr>
            <p:cNvSpPr txBox="1"/>
            <p:nvPr/>
          </p:nvSpPr>
          <p:spPr>
            <a:xfrm>
              <a:off x="438120" y="27044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05F9E5-1455-4ED8-BB91-31F529942AC2}"/>
                </a:ext>
              </a:extLst>
            </p:cNvPr>
            <p:cNvSpPr txBox="1"/>
            <p:nvPr/>
          </p:nvSpPr>
          <p:spPr>
            <a:xfrm>
              <a:off x="321102" y="12334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1564D2-77C5-4462-B9B3-9606E8C5C379}"/>
                </a:ext>
              </a:extLst>
            </p:cNvPr>
            <p:cNvSpPr txBox="1"/>
            <p:nvPr/>
          </p:nvSpPr>
          <p:spPr>
            <a:xfrm>
              <a:off x="321102" y="8514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A680A-2F70-4C3A-B761-AD1A859F0D1A}"/>
                </a:ext>
              </a:extLst>
            </p:cNvPr>
            <p:cNvSpPr txBox="1"/>
            <p:nvPr/>
          </p:nvSpPr>
          <p:spPr>
            <a:xfrm>
              <a:off x="438120" y="34609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B550DD-201A-427F-8F00-E5669B05EDC8}"/>
                </a:ext>
              </a:extLst>
            </p:cNvPr>
            <p:cNvSpPr txBox="1"/>
            <p:nvPr/>
          </p:nvSpPr>
          <p:spPr>
            <a:xfrm>
              <a:off x="321102" y="16154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0E1764-7D15-471B-A463-15585A34FE4F}"/>
                </a:ext>
              </a:extLst>
            </p:cNvPr>
            <p:cNvSpPr txBox="1"/>
            <p:nvPr/>
          </p:nvSpPr>
          <p:spPr>
            <a:xfrm>
              <a:off x="438120" y="491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DDB6E3-2DE2-448F-9B41-A3E1D400A53F}"/>
                </a:ext>
              </a:extLst>
            </p:cNvPr>
            <p:cNvSpPr txBox="1"/>
            <p:nvPr/>
          </p:nvSpPr>
          <p:spPr>
            <a:xfrm>
              <a:off x="321102" y="4820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</p:grpSp>
      <p:graphicFrame>
        <p:nvGraphicFramePr>
          <p:cNvPr id="41" name="Content Placeholder 6">
            <a:extLst>
              <a:ext uri="{FF2B5EF4-FFF2-40B4-BE49-F238E27FC236}">
                <a16:creationId xmlns:a16="http://schemas.microsoft.com/office/drawing/2014/main" id="{CFEF9FFB-32C3-4790-B262-A43F2C4AAAC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55750" y="685721"/>
          <a:ext cx="5181600" cy="5562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4216626154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70478247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3874219637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809257922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31059735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30804725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92057704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410085733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3768374816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315936077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110290332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54714703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841610292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3360667836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765430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4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66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0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4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5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45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72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3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7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61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322428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18B7274D-2458-4453-B2BE-5262EBB2015D}"/>
              </a:ext>
            </a:extLst>
          </p:cNvPr>
          <p:cNvGrpSpPr/>
          <p:nvPr/>
        </p:nvGrpSpPr>
        <p:grpSpPr>
          <a:xfrm>
            <a:off x="6755775" y="6248321"/>
            <a:ext cx="5190927" cy="369332"/>
            <a:chOff x="942975" y="6229350"/>
            <a:chExt cx="5190927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AF9C20-9FD2-4A5D-A7E6-98F5AC3518A1}"/>
                </a:ext>
              </a:extLst>
            </p:cNvPr>
            <p:cNvSpPr txBox="1"/>
            <p:nvPr/>
          </p:nvSpPr>
          <p:spPr>
            <a:xfrm>
              <a:off x="942975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C8861C-ECE4-4A09-8D7D-43A2734457E6}"/>
                </a:ext>
              </a:extLst>
            </p:cNvPr>
            <p:cNvSpPr txBox="1"/>
            <p:nvPr/>
          </p:nvSpPr>
          <p:spPr>
            <a:xfrm>
              <a:off x="1985229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A83B18-3017-4A32-AA63-DEEC22ADAFA4}"/>
                </a:ext>
              </a:extLst>
            </p:cNvPr>
            <p:cNvSpPr txBox="1"/>
            <p:nvPr/>
          </p:nvSpPr>
          <p:spPr>
            <a:xfrm>
              <a:off x="1289080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4FD529-C280-45D5-835B-267AD588888F}"/>
                </a:ext>
              </a:extLst>
            </p:cNvPr>
            <p:cNvSpPr txBox="1"/>
            <p:nvPr/>
          </p:nvSpPr>
          <p:spPr>
            <a:xfrm>
              <a:off x="3351197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D5FF77-DB91-4D88-BF47-E159BDDFEF42}"/>
                </a:ext>
              </a:extLst>
            </p:cNvPr>
            <p:cNvSpPr txBox="1"/>
            <p:nvPr/>
          </p:nvSpPr>
          <p:spPr>
            <a:xfrm>
              <a:off x="2671373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FC7AA6-577C-4FDF-BBED-8F6F7C7228AE}"/>
                </a:ext>
              </a:extLst>
            </p:cNvPr>
            <p:cNvSpPr txBox="1"/>
            <p:nvPr/>
          </p:nvSpPr>
          <p:spPr>
            <a:xfrm>
              <a:off x="2317002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D556B2-E608-4573-B3D9-D4691896A24A}"/>
                </a:ext>
              </a:extLst>
            </p:cNvPr>
            <p:cNvSpPr txBox="1"/>
            <p:nvPr/>
          </p:nvSpPr>
          <p:spPr>
            <a:xfrm>
              <a:off x="3992906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C130E1-BFD7-4D72-AF3F-DA0A95806E3C}"/>
                </a:ext>
              </a:extLst>
            </p:cNvPr>
            <p:cNvSpPr txBox="1"/>
            <p:nvPr/>
          </p:nvSpPr>
          <p:spPr>
            <a:xfrm>
              <a:off x="4326243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7F4EEE-338D-4743-A310-9964214BD551}"/>
                </a:ext>
              </a:extLst>
            </p:cNvPr>
            <p:cNvSpPr txBox="1"/>
            <p:nvPr/>
          </p:nvSpPr>
          <p:spPr>
            <a:xfrm>
              <a:off x="3695695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38FA55-3AC8-43B5-A94E-5E8DEF610137}"/>
                </a:ext>
              </a:extLst>
            </p:cNvPr>
            <p:cNvSpPr txBox="1"/>
            <p:nvPr/>
          </p:nvSpPr>
          <p:spPr>
            <a:xfrm>
              <a:off x="5026513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55DDFE-D748-473E-B448-F80E49BF3088}"/>
                </a:ext>
              </a:extLst>
            </p:cNvPr>
            <p:cNvSpPr txBox="1"/>
            <p:nvPr/>
          </p:nvSpPr>
          <p:spPr>
            <a:xfrm>
              <a:off x="5359159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5B6B92E-EB12-4D89-A637-EFD8EDDE4F91}"/>
                </a:ext>
              </a:extLst>
            </p:cNvPr>
            <p:cNvSpPr txBox="1"/>
            <p:nvPr/>
          </p:nvSpPr>
          <p:spPr>
            <a:xfrm>
              <a:off x="3017775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8C225B-BF69-444A-BBF0-6FE253FC3D42}"/>
                </a:ext>
              </a:extLst>
            </p:cNvPr>
            <p:cNvSpPr txBox="1"/>
            <p:nvPr/>
          </p:nvSpPr>
          <p:spPr>
            <a:xfrm>
              <a:off x="4687629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80782F-BE35-473E-BF92-623C56BF8F4F}"/>
                </a:ext>
              </a:extLst>
            </p:cNvPr>
            <p:cNvSpPr txBox="1"/>
            <p:nvPr/>
          </p:nvSpPr>
          <p:spPr>
            <a:xfrm>
              <a:off x="1639948" y="6229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CF04098-9A4D-4483-B51C-B2E46441CD7D}"/>
                </a:ext>
              </a:extLst>
            </p:cNvPr>
            <p:cNvSpPr txBox="1"/>
            <p:nvPr/>
          </p:nvSpPr>
          <p:spPr>
            <a:xfrm>
              <a:off x="5715198" y="622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19D2D8-9B79-4F14-9EE7-6EA0615F4C0B}"/>
              </a:ext>
            </a:extLst>
          </p:cNvPr>
          <p:cNvGrpSpPr/>
          <p:nvPr/>
        </p:nvGrpSpPr>
        <p:grpSpPr>
          <a:xfrm>
            <a:off x="6133902" y="501055"/>
            <a:ext cx="418704" cy="5557798"/>
            <a:chOff x="321102" y="482084"/>
            <a:chExt cx="418704" cy="555779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53D0026-E85D-4D1C-9B07-D055EE8C142E}"/>
                </a:ext>
              </a:extLst>
            </p:cNvPr>
            <p:cNvSpPr txBox="1"/>
            <p:nvPr/>
          </p:nvSpPr>
          <p:spPr>
            <a:xfrm>
              <a:off x="438120" y="56705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D65798D-F6B2-4500-B65B-E80FE1E024B6}"/>
                </a:ext>
              </a:extLst>
            </p:cNvPr>
            <p:cNvSpPr txBox="1"/>
            <p:nvPr/>
          </p:nvSpPr>
          <p:spPr>
            <a:xfrm>
              <a:off x="438120" y="454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CB2B82-37F0-4CF6-A5C6-EF70AE50788B}"/>
                </a:ext>
              </a:extLst>
            </p:cNvPr>
            <p:cNvSpPr txBox="1"/>
            <p:nvPr/>
          </p:nvSpPr>
          <p:spPr>
            <a:xfrm>
              <a:off x="438120" y="5292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58EF3-556F-4B4E-8B88-5F1D9D3BB666}"/>
                </a:ext>
              </a:extLst>
            </p:cNvPr>
            <p:cNvSpPr txBox="1"/>
            <p:nvPr/>
          </p:nvSpPr>
          <p:spPr>
            <a:xfrm>
              <a:off x="438120" y="30737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D90C3A3-2864-428E-8426-D8DC63EF27A3}"/>
                </a:ext>
              </a:extLst>
            </p:cNvPr>
            <p:cNvSpPr txBox="1"/>
            <p:nvPr/>
          </p:nvSpPr>
          <p:spPr>
            <a:xfrm>
              <a:off x="438120" y="38092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9E6413-49D2-46F7-BF98-991703B26669}"/>
                </a:ext>
              </a:extLst>
            </p:cNvPr>
            <p:cNvSpPr txBox="1"/>
            <p:nvPr/>
          </p:nvSpPr>
          <p:spPr>
            <a:xfrm>
              <a:off x="438120" y="41881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70B352-6C99-42D2-943E-533A902A21E1}"/>
                </a:ext>
              </a:extLst>
            </p:cNvPr>
            <p:cNvSpPr txBox="1"/>
            <p:nvPr/>
          </p:nvSpPr>
          <p:spPr>
            <a:xfrm>
              <a:off x="321102" y="23350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531D916-8896-4F35-A979-560B53AA7286}"/>
                </a:ext>
              </a:extLst>
            </p:cNvPr>
            <p:cNvSpPr txBox="1"/>
            <p:nvPr/>
          </p:nvSpPr>
          <p:spPr>
            <a:xfrm>
              <a:off x="321102" y="19657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981381-CA0F-4D12-8FC8-238EBA12B382}"/>
                </a:ext>
              </a:extLst>
            </p:cNvPr>
            <p:cNvSpPr txBox="1"/>
            <p:nvPr/>
          </p:nvSpPr>
          <p:spPr>
            <a:xfrm>
              <a:off x="438120" y="27044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890B26-7D04-4708-9094-997B654BA7D6}"/>
                </a:ext>
              </a:extLst>
            </p:cNvPr>
            <p:cNvSpPr txBox="1"/>
            <p:nvPr/>
          </p:nvSpPr>
          <p:spPr>
            <a:xfrm>
              <a:off x="321102" y="12334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4662ED-F86F-468B-8774-5123D2C47DAB}"/>
                </a:ext>
              </a:extLst>
            </p:cNvPr>
            <p:cNvSpPr txBox="1"/>
            <p:nvPr/>
          </p:nvSpPr>
          <p:spPr>
            <a:xfrm>
              <a:off x="321102" y="8514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033AC2-A63D-4F92-BAFF-FCB7808D633C}"/>
                </a:ext>
              </a:extLst>
            </p:cNvPr>
            <p:cNvSpPr txBox="1"/>
            <p:nvPr/>
          </p:nvSpPr>
          <p:spPr>
            <a:xfrm>
              <a:off x="438120" y="34609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BEF6258-690B-4D8A-8BA8-00CA93206DAB}"/>
                </a:ext>
              </a:extLst>
            </p:cNvPr>
            <p:cNvSpPr txBox="1"/>
            <p:nvPr/>
          </p:nvSpPr>
          <p:spPr>
            <a:xfrm>
              <a:off x="321102" y="16154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FAF62-0A8D-4F7E-9339-2D8E6B616B7B}"/>
                </a:ext>
              </a:extLst>
            </p:cNvPr>
            <p:cNvSpPr txBox="1"/>
            <p:nvPr/>
          </p:nvSpPr>
          <p:spPr>
            <a:xfrm>
              <a:off x="438120" y="491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84A3B6-4686-4B9B-93F1-B6074EC7B8F0}"/>
                </a:ext>
              </a:extLst>
            </p:cNvPr>
            <p:cNvSpPr txBox="1"/>
            <p:nvPr/>
          </p:nvSpPr>
          <p:spPr>
            <a:xfrm>
              <a:off x="321102" y="4820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BD8FF-0DD0-4EDD-BDD8-B989CFC6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4FE-0BD0-4083-A415-286332FFA9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5FCD-2D58-48A1-AB7D-E3807989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F440-83CB-4142-B823-7E795C5A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82036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 (MLR) is used to predict the response variable from 2 or more predictor variables.</a:t>
            </a:r>
          </a:p>
          <a:p>
            <a:pPr lvl="1"/>
            <a:r>
              <a:rPr lang="en-US" dirty="0"/>
              <a:t>It is an extension model of simple linear regression.</a:t>
            </a:r>
          </a:p>
          <a:p>
            <a:pPr lvl="1"/>
            <a:r>
              <a:rPr lang="en-US" dirty="0"/>
              <a:t>Assumptions in simple linear regression are still applied to MLR.</a:t>
            </a:r>
          </a:p>
          <a:p>
            <a:pPr lvl="1"/>
            <a:r>
              <a:rPr lang="en-US" dirty="0"/>
              <a:t>Issues such as multicollinearity, interaction terms, methods to build the model, etc. needed to be addressed.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9DAA4-CE5A-44E3-8DE0-4418ADE6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7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4F6C-19AD-47C6-8A25-A6D977CF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Learner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4F29-B2D5-424B-B477-06623290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what is multiple linear regression (MLR) and when to use it</a:t>
            </a:r>
          </a:p>
          <a:p>
            <a:r>
              <a:rPr lang="en-US" dirty="0"/>
              <a:t>Define parameters of interest and hypothesis using words and/or notations</a:t>
            </a:r>
          </a:p>
          <a:p>
            <a:r>
              <a:rPr lang="en-US" dirty="0"/>
              <a:t>Use statistical software to verify the model</a:t>
            </a:r>
          </a:p>
          <a:p>
            <a:r>
              <a:rPr lang="en-US" dirty="0"/>
              <a:t>Interpret the MLR coefficients correctly</a:t>
            </a:r>
          </a:p>
          <a:p>
            <a:r>
              <a:rPr lang="en-US" dirty="0"/>
              <a:t>Make summary conclusion about the findings based on evidences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FDBB0-8279-4974-8F08-C777E269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8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A788-42A8-4675-9D98-EBB5941B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D360-6027-45FC-808A-63D15C79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James, G., Witten, D., Hastie, T., and </a:t>
            </a:r>
            <a:r>
              <a:rPr lang="en-US" dirty="0" err="1"/>
              <a:t>Tibshirani</a:t>
            </a:r>
            <a:r>
              <a:rPr lang="en-US" dirty="0"/>
              <a:t>, R. (2013). An Introduction to Statistical Learning with Applications in R. Springer. (pp. 71-102, 113-119).Retrieved from: http://www-bcf.usc.edu/~gareth/ISL/ISLR%20Fourth%20Printing.pdf</a:t>
            </a:r>
          </a:p>
          <a:p>
            <a:r>
              <a:rPr lang="en-US" dirty="0"/>
              <a:t>Ferrari, D. (2009) Introduction to Regression in R Part II: Multivariate Linear Regression Retrieved from: http://scc.stat.ucla.edu/page_attachments/0000/0140/reg_2.pdf</a:t>
            </a:r>
          </a:p>
          <a:p>
            <a:r>
              <a:rPr lang="en-US" dirty="0"/>
              <a:t>Williams, R. (2015) Review of Multiple Regression. University of Notre Dame.</a:t>
            </a:r>
          </a:p>
          <a:p>
            <a:r>
              <a:rPr lang="en-US" dirty="0"/>
              <a:t>Retrieved from: http://www3.nd.edu/~rwilliam/stats2/l02.pdf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62B43-DF3C-4B14-B965-C5CD509D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7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8C59-FDAC-48AA-A66B-B3377BB0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A2191-D4ED-477A-B5FA-8A84CCCE8FA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3551237" y="836611"/>
            <a:ext cx="4289425" cy="5229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8F662EA-449A-48DE-BEAC-1BCB2915D3B1}"/>
              </a:ext>
            </a:extLst>
          </p:cNvPr>
          <p:cNvSpPr/>
          <p:nvPr/>
        </p:nvSpPr>
        <p:spPr>
          <a:xfrm>
            <a:off x="4667250" y="3028950"/>
            <a:ext cx="1028700" cy="1478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8C59-FDAC-48AA-A66B-B3377BB0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8C44C-DA1D-48C3-A774-573D9484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what is multiple linear regression (MLR) and when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F61C-D13D-47CF-98D9-550C7D07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41560"/>
            <a:ext cx="9905999" cy="37599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– two or more predictor variables</a:t>
            </a:r>
          </a:p>
          <a:p>
            <a:r>
              <a:rPr lang="en-US" dirty="0"/>
              <a:t>Linear – model in every dimension is a plane</a:t>
            </a:r>
          </a:p>
          <a:p>
            <a:r>
              <a:rPr lang="en-US" dirty="0"/>
              <a:t>Regression – is not categorization</a:t>
            </a:r>
          </a:p>
          <a:p>
            <a:pPr lvl="1"/>
            <a:r>
              <a:rPr lang="en-US" dirty="0"/>
              <a:t>What does this say about the response variable?</a:t>
            </a:r>
          </a:p>
          <a:p>
            <a:r>
              <a:rPr lang="en-US" dirty="0"/>
              <a:t>When to use it</a:t>
            </a:r>
          </a:p>
          <a:p>
            <a:pPr lvl="1"/>
            <a:r>
              <a:rPr lang="en-US" dirty="0"/>
              <a:t>Need to extrapolate data set</a:t>
            </a:r>
          </a:p>
          <a:p>
            <a:pPr lvl="1"/>
            <a:r>
              <a:rPr lang="en-US" dirty="0"/>
              <a:t>All variables are quantitative</a:t>
            </a:r>
          </a:p>
          <a:p>
            <a:pPr lvl="1"/>
            <a:r>
              <a:rPr lang="en-US" dirty="0"/>
              <a:t>Think of  scatterplot in n-dimensions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FD27-BEEA-430C-B4A8-39526D14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questions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E8D2-82D1-454B-967C-371C317A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at least one independent variable useful in predicting the response?</a:t>
            </a:r>
          </a:p>
          <a:p>
            <a:r>
              <a:rPr lang="en-US" dirty="0"/>
              <a:t>Are all useful?</a:t>
            </a:r>
          </a:p>
          <a:p>
            <a:r>
              <a:rPr lang="en-US" dirty="0"/>
              <a:t>How well does the model fit the data</a:t>
            </a:r>
          </a:p>
          <a:p>
            <a:r>
              <a:rPr lang="en-US" dirty="0"/>
              <a:t>Given a set of predictor variables, what response do we expect, and how accurate is that prediction?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A4608-EF33-45DB-A86C-118BF38D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2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32DF-9989-4D01-9D46-B14D9D8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parameters of interest and hypothesis using words and/or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BDFA-5E70-4EC3-8B74-49C871EEAE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 =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… + </a:t>
            </a:r>
            <a:r>
              <a:rPr lang="el-GR" dirty="0"/>
              <a:t>β</a:t>
            </a:r>
            <a:r>
              <a:rPr lang="en-US" baseline="-25000" dirty="0"/>
              <a:t>n</a:t>
            </a:r>
            <a:r>
              <a:rPr lang="en-US" dirty="0"/>
              <a:t>x</a:t>
            </a:r>
            <a:r>
              <a:rPr lang="en-US" baseline="-25000" dirty="0"/>
              <a:t>n</a:t>
            </a:r>
            <a:r>
              <a:rPr lang="en-US" dirty="0"/>
              <a:t> +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Investigate each predictor variable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Standard deviation</a:t>
            </a:r>
          </a:p>
          <a:p>
            <a:pPr lvl="1"/>
            <a:r>
              <a:rPr lang="en-US" dirty="0"/>
              <a:t>Minimum</a:t>
            </a:r>
          </a:p>
          <a:p>
            <a:pPr lvl="1"/>
            <a:r>
              <a:rPr lang="en-US" dirty="0"/>
              <a:t>Maximum</a:t>
            </a:r>
          </a:p>
          <a:p>
            <a:pPr lvl="1"/>
            <a:r>
              <a:rPr lang="en-US" dirty="0"/>
              <a:t>Outliers</a:t>
            </a:r>
          </a:p>
          <a:p>
            <a:pPr lvl="1"/>
            <a:r>
              <a:rPr lang="en-US" dirty="0"/>
              <a:t>Use </a:t>
            </a:r>
          </a:p>
          <a:p>
            <a:pPr lvl="2"/>
            <a:r>
              <a:rPr lang="en-US" dirty="0"/>
              <a:t>Histogram</a:t>
            </a:r>
          </a:p>
          <a:p>
            <a:pPr lvl="2"/>
            <a:r>
              <a:rPr lang="en-US" dirty="0"/>
              <a:t>Scatter plot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DA2C2D-6829-4582-A4B1-820A79216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Alternate hypotheses are more complicated</a:t>
            </a:r>
          </a:p>
          <a:p>
            <a:r>
              <a:rPr lang="en-US" dirty="0"/>
              <a:t>No longer binary</a:t>
            </a:r>
          </a:p>
          <a:p>
            <a:r>
              <a:rPr lang="en-US" dirty="0"/>
              <a:t>Which predictor variables correlate to responses?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66B76-F502-46F3-AC37-C0A6BACA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9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4D14-C825-4E25-ACA9-81FD0E7E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the MLR coefficients correctly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15B7-316C-4512-BD7E-4403B137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N-dimensional space</a:t>
            </a:r>
          </a:p>
          <a:p>
            <a:r>
              <a:rPr lang="en-US" dirty="0"/>
              <a:t>Beta values are slopes in each dimension</a:t>
            </a:r>
          </a:p>
          <a:p>
            <a:r>
              <a:rPr lang="en-US" dirty="0"/>
              <a:t>Degrees of freedom</a:t>
            </a:r>
          </a:p>
          <a:p>
            <a:pPr lvl="1"/>
            <a:r>
              <a:rPr lang="en-US" dirty="0"/>
              <a:t>the number of values in the final calculation of a statistic that are free to vary</a:t>
            </a:r>
          </a:p>
          <a:p>
            <a:pPr lvl="1"/>
            <a:r>
              <a:rPr lang="en-US" dirty="0"/>
              <a:t>Of the regression is the number of variables</a:t>
            </a:r>
          </a:p>
          <a:p>
            <a:pPr lvl="1"/>
            <a:r>
              <a:rPr lang="en-US" dirty="0"/>
              <a:t>Of the error is the number of observations – number of variables – 1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is the amount of variation that can be explained by the regression</a:t>
            </a:r>
          </a:p>
          <a:p>
            <a:pPr lvl="1"/>
            <a:r>
              <a:rPr lang="en-US" dirty="0"/>
              <a:t>0 is no linear relationship</a:t>
            </a:r>
          </a:p>
          <a:p>
            <a:pPr lvl="1"/>
            <a:r>
              <a:rPr lang="en-US" dirty="0"/>
              <a:t>0.25 is a moderate relationship</a:t>
            </a:r>
          </a:p>
          <a:p>
            <a:pPr lvl="1"/>
            <a:r>
              <a:rPr lang="en-US" dirty="0"/>
              <a:t>0.50 is a strong relationship</a:t>
            </a:r>
          </a:p>
          <a:p>
            <a:pPr lvl="1"/>
            <a:r>
              <a:rPr lang="en-US" dirty="0"/>
              <a:t>1.0 is a perfect linear relationship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61C24-B460-4D0B-B889-98FB4891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0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1365</TotalTime>
  <Words>837</Words>
  <Application>Microsoft Office PowerPoint</Application>
  <PresentationFormat>Widescreen</PresentationFormat>
  <Paragraphs>172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Tw Cen MT</vt:lpstr>
      <vt:lpstr>Circuit</vt:lpstr>
      <vt:lpstr>Office Theme</vt:lpstr>
      <vt:lpstr>Week three: multiple linear regression  </vt:lpstr>
      <vt:lpstr>Overview</vt:lpstr>
      <vt:lpstr>Learner outcomes</vt:lpstr>
      <vt:lpstr>reading</vt:lpstr>
      <vt:lpstr>PowerPoint Presentation</vt:lpstr>
      <vt:lpstr>Explain what is multiple linear regression (MLR) and when to use it</vt:lpstr>
      <vt:lpstr>Some important questions </vt:lpstr>
      <vt:lpstr>Define parameters of interest and hypothesis using words and/or notations</vt:lpstr>
      <vt:lpstr>Interpret the MLR coefficients correctly</vt:lpstr>
      <vt:lpstr>Multicollinearity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Andrus</dc:creator>
  <cp:lastModifiedBy>Paul Andrus</cp:lastModifiedBy>
  <cp:revision>52</cp:revision>
  <cp:lastPrinted>2018-05-09T21:13:52Z</cp:lastPrinted>
  <dcterms:created xsi:type="dcterms:W3CDTF">2018-04-29T15:09:35Z</dcterms:created>
  <dcterms:modified xsi:type="dcterms:W3CDTF">2018-05-24T00:01:07Z</dcterms:modified>
</cp:coreProperties>
</file>