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0" r:id="rId1"/>
  </p:sldMasterIdLst>
  <p:notesMasterIdLst>
    <p:notesMasterId r:id="rId35"/>
  </p:notesMasterIdLst>
  <p:handoutMasterIdLst>
    <p:handoutMasterId r:id="rId36"/>
  </p:handoutMasterIdLst>
  <p:sldIdLst>
    <p:sldId id="445" r:id="rId2"/>
    <p:sldId id="479" r:id="rId3"/>
    <p:sldId id="502" r:id="rId4"/>
    <p:sldId id="576" r:id="rId5"/>
    <p:sldId id="568" r:id="rId6"/>
    <p:sldId id="569" r:id="rId7"/>
    <p:sldId id="570" r:id="rId8"/>
    <p:sldId id="571" r:id="rId9"/>
    <p:sldId id="572" r:id="rId10"/>
    <p:sldId id="573" r:id="rId11"/>
    <p:sldId id="577" r:id="rId12"/>
    <p:sldId id="605" r:id="rId13"/>
    <p:sldId id="606" r:id="rId14"/>
    <p:sldId id="575" r:id="rId15"/>
    <p:sldId id="578" r:id="rId16"/>
    <p:sldId id="582" r:id="rId17"/>
    <p:sldId id="583" r:id="rId18"/>
    <p:sldId id="584" r:id="rId19"/>
    <p:sldId id="585" r:id="rId20"/>
    <p:sldId id="586" r:id="rId21"/>
    <p:sldId id="587" r:id="rId22"/>
    <p:sldId id="588" r:id="rId23"/>
    <p:sldId id="589" r:id="rId24"/>
    <p:sldId id="590" r:id="rId25"/>
    <p:sldId id="591" r:id="rId26"/>
    <p:sldId id="600" r:id="rId27"/>
    <p:sldId id="595" r:id="rId28"/>
    <p:sldId id="596" r:id="rId29"/>
    <p:sldId id="597" r:id="rId30"/>
    <p:sldId id="598" r:id="rId31"/>
    <p:sldId id="599" r:id="rId32"/>
    <p:sldId id="480" r:id="rId33"/>
    <p:sldId id="477" r:id="rId3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436">
          <p15:clr>
            <a:srgbClr val="A4A3A4"/>
          </p15:clr>
        </p15:guide>
        <p15:guide id="3" orient="horz" pos="4179">
          <p15:clr>
            <a:srgbClr val="A4A3A4"/>
          </p15:clr>
        </p15:guide>
        <p15:guide id="4" orient="horz" pos="3888">
          <p15:clr>
            <a:srgbClr val="A4A3A4"/>
          </p15:clr>
        </p15:guide>
        <p15:guide id="5" orient="horz" pos="3984">
          <p15:clr>
            <a:srgbClr val="A4A3A4"/>
          </p15:clr>
        </p15:guide>
        <p15:guide id="6" orient="horz" pos="1104">
          <p15:clr>
            <a:srgbClr val="A4A3A4"/>
          </p15:clr>
        </p15:guide>
        <p15:guide id="7" orient="horz" pos="1008">
          <p15:clr>
            <a:srgbClr val="A4A3A4"/>
          </p15:clr>
        </p15:guide>
        <p15:guide id="8" orient="horz" pos="2448">
          <p15:clr>
            <a:srgbClr val="A4A3A4"/>
          </p15:clr>
        </p15:guide>
        <p15:guide id="9" orient="horz" pos="2544">
          <p15:clr>
            <a:srgbClr val="A4A3A4"/>
          </p15:clr>
        </p15:guide>
        <p15:guide id="10" orient="horz" pos="336">
          <p15:clr>
            <a:srgbClr val="A4A3A4"/>
          </p15:clr>
        </p15:guide>
        <p15:guide id="11" pos="2832">
          <p15:clr>
            <a:srgbClr val="A4A3A4"/>
          </p15:clr>
        </p15:guide>
        <p15:guide id="12" pos="336">
          <p15:clr>
            <a:srgbClr val="A4A3A4"/>
          </p15:clr>
        </p15:guide>
        <p15:guide id="13" pos="5424">
          <p15:clr>
            <a:srgbClr val="A4A3A4"/>
          </p15:clr>
        </p15:guide>
        <p15:guide id="14" pos="2928">
          <p15:clr>
            <a:srgbClr val="A4A3A4"/>
          </p15:clr>
        </p15:guide>
        <p15:guide id="15" pos="1968">
          <p15:clr>
            <a:srgbClr val="A4A3A4"/>
          </p15:clr>
        </p15:guide>
        <p15:guide id="16" pos="2070">
          <p15:clr>
            <a:srgbClr val="A4A3A4"/>
          </p15:clr>
        </p15:guide>
        <p15:guide id="17" pos="3792">
          <p15:clr>
            <a:srgbClr val="A4A3A4"/>
          </p15:clr>
        </p15:guide>
        <p15:guide id="18" pos="1104">
          <p15:clr>
            <a:srgbClr val="A4A3A4"/>
          </p15:clr>
        </p15:guide>
        <p15:guide id="19" pos="4656">
          <p15:clr>
            <a:srgbClr val="A4A3A4"/>
          </p15:clr>
        </p15:guide>
        <p15:guide id="20" pos="4560">
          <p15:clr>
            <a:srgbClr val="A4A3A4"/>
          </p15:clr>
        </p15:guide>
        <p15:guide id="21" pos="3696">
          <p15:clr>
            <a:srgbClr val="A4A3A4"/>
          </p15:clr>
        </p15:guide>
        <p15:guide id="22" pos="120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1" name="rodriguf" initials="r" lastIdx="31" clrIdx="1"/>
  <p:cmAuthor id="2" name="Nikolaos Loutas" initials="NL" lastIdx="1" clrIdx="2"/>
  <p:cmAuthor id="3" name="Michiel De Keyzer" initials="MDK"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073F8-1565-44D7-B386-08B59EADF2EE}">
  <a:tblStyle styleId="{69D073F8-1565-44D7-B386-08B59EADF2EE}" styleName="PwC Table">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i="on">
        <a:fontRef idx="major">
          <a:prstClr val="black"/>
        </a:fontRef>
        <a:schemeClr val="dk1"/>
      </a:tcTxStyle>
      <a:tcStyle>
        <a:tcBdr/>
        <a:fill>
          <a:noFill/>
        </a:fill>
      </a:tcStyle>
    </a:firstCol>
    <a:firstRow>
      <a:tcTxStyle b="on">
        <a:fontRef idx="major">
          <a:prstClr val="black"/>
        </a:fontRef>
        <a:schemeClr val="dk2"/>
      </a:tcTxStyle>
      <a:tcStyle>
        <a:tcBdr>
          <a:bottom>
            <a:ln w="38100" cmpd="sng">
              <a:no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05" autoAdjust="0"/>
    <p:restoredTop sz="89857" autoAdjust="0"/>
  </p:normalViewPr>
  <p:slideViewPr>
    <p:cSldViewPr>
      <p:cViewPr varScale="1">
        <p:scale>
          <a:sx n="101" d="100"/>
          <a:sy n="101" d="100"/>
        </p:scale>
        <p:origin x="1458" y="102"/>
      </p:cViewPr>
      <p:guideLst>
        <p:guide orient="horz" pos="144"/>
        <p:guide orient="horz" pos="436"/>
        <p:guide orient="horz" pos="4179"/>
        <p:guide orient="horz" pos="3888"/>
        <p:guide orient="horz" pos="3984"/>
        <p:guide orient="horz" pos="1104"/>
        <p:guide orient="horz" pos="1008"/>
        <p:guide orient="horz" pos="2448"/>
        <p:guide orient="horz" pos="2544"/>
        <p:guide orient="horz" pos="336"/>
        <p:guide pos="2832"/>
        <p:guide pos="336"/>
        <p:guide pos="5424"/>
        <p:guide pos="2928"/>
        <p:guide pos="1968"/>
        <p:guide pos="2070"/>
        <p:guide pos="3792"/>
        <p:guide pos="1104"/>
        <p:guide pos="4656"/>
        <p:guide pos="4560"/>
        <p:guide pos="3696"/>
        <p:guide pos="120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98" d="100"/>
          <a:sy n="98" d="100"/>
        </p:scale>
        <p:origin x="-3564"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E9460-EEC6-4C00-B6F4-3364F8B395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22988419-2896-4450-90D9-B2A00ED5F02B}">
      <dgm:prSet phldrT="[Text]"/>
      <dgm:spPr/>
      <dgm:t>
        <a:bodyPr/>
        <a:lstStyle/>
        <a:p>
          <a:r>
            <a:rPr lang="en-GB" b="1" dirty="0" smtClean="0"/>
            <a:t>Welcome</a:t>
          </a:r>
          <a:endParaRPr lang="en-GB" dirty="0"/>
        </a:p>
      </dgm:t>
    </dgm:pt>
    <dgm:pt modelId="{F5A6A7B8-C734-45DF-A8F0-3B82AC983C05}" type="parTrans" cxnId="{62E8C518-6C95-4F02-B11B-0E123AE8D57B}">
      <dgm:prSet/>
      <dgm:spPr/>
      <dgm:t>
        <a:bodyPr/>
        <a:lstStyle/>
        <a:p>
          <a:endParaRPr lang="en-GB"/>
        </a:p>
      </dgm:t>
    </dgm:pt>
    <dgm:pt modelId="{1C87D92C-1EF8-4926-B73A-8F10DA22CEF7}" type="sibTrans" cxnId="{62E8C518-6C95-4F02-B11B-0E123AE8D57B}">
      <dgm:prSet/>
      <dgm:spPr/>
      <dgm:t>
        <a:bodyPr/>
        <a:lstStyle/>
        <a:p>
          <a:endParaRPr lang="en-GB"/>
        </a:p>
      </dgm:t>
    </dgm:pt>
    <dgm:pt modelId="{4451BF9A-8DE6-4A20-B7C6-300EF0CE62D5}">
      <dgm:prSet/>
      <dgm:spPr/>
      <dgm:t>
        <a:bodyPr/>
        <a:lstStyle/>
        <a:p>
          <a:r>
            <a:rPr lang="en-GB" dirty="0" err="1" smtClean="0"/>
            <a:t>DataCube</a:t>
          </a:r>
          <a:r>
            <a:rPr lang="en-GB" dirty="0" smtClean="0"/>
            <a:t> Virtual Machine introduction</a:t>
          </a:r>
          <a:endParaRPr lang="en-GB" dirty="0"/>
        </a:p>
      </dgm:t>
    </dgm:pt>
    <dgm:pt modelId="{8823F43C-E241-4537-AED4-CD882F0A5083}" type="parTrans" cxnId="{1C19B3A3-8AD5-46D8-A91A-E940C30D3C1F}">
      <dgm:prSet/>
      <dgm:spPr/>
      <dgm:t>
        <a:bodyPr/>
        <a:lstStyle/>
        <a:p>
          <a:endParaRPr lang="en-GB"/>
        </a:p>
      </dgm:t>
    </dgm:pt>
    <dgm:pt modelId="{8B88C8B8-EEA3-4B5E-A0BF-F2A6F31C79C6}" type="sibTrans" cxnId="{1C19B3A3-8AD5-46D8-A91A-E940C30D3C1F}">
      <dgm:prSet/>
      <dgm:spPr/>
      <dgm:t>
        <a:bodyPr/>
        <a:lstStyle/>
        <a:p>
          <a:endParaRPr lang="en-GB"/>
        </a:p>
      </dgm:t>
    </dgm:pt>
    <dgm:pt modelId="{8E1A4FDE-64CB-493B-9D4F-621505E8616E}">
      <dgm:prSet/>
      <dgm:spPr/>
      <dgm:t>
        <a:bodyPr/>
        <a:lstStyle/>
        <a:p>
          <a:r>
            <a:rPr lang="en-GB" dirty="0" smtClean="0"/>
            <a:t>Vagrant introduction</a:t>
          </a:r>
          <a:endParaRPr lang="en-GB" dirty="0"/>
        </a:p>
      </dgm:t>
    </dgm:pt>
    <dgm:pt modelId="{53709207-9F10-482C-8713-2DF47CF69DCF}" type="parTrans" cxnId="{9C07CC1A-C408-4766-B850-5A9CB41F3AB1}">
      <dgm:prSet/>
      <dgm:spPr/>
      <dgm:t>
        <a:bodyPr/>
        <a:lstStyle/>
        <a:p>
          <a:endParaRPr lang="en-GB"/>
        </a:p>
      </dgm:t>
    </dgm:pt>
    <dgm:pt modelId="{F3F666B3-836F-42C1-99D4-EAE60BD908B2}" type="sibTrans" cxnId="{9C07CC1A-C408-4766-B850-5A9CB41F3AB1}">
      <dgm:prSet/>
      <dgm:spPr/>
      <dgm:t>
        <a:bodyPr/>
        <a:lstStyle/>
        <a:p>
          <a:endParaRPr lang="en-GB"/>
        </a:p>
      </dgm:t>
    </dgm:pt>
    <dgm:pt modelId="{8A2B4108-A978-4104-BE10-114984288871}">
      <dgm:prSet/>
      <dgm:spPr/>
      <dgm:t>
        <a:bodyPr/>
        <a:lstStyle/>
        <a:p>
          <a:r>
            <a:rPr lang="en-GB" dirty="0" smtClean="0"/>
            <a:t>Provided tooling &amp; processes</a:t>
          </a:r>
          <a:endParaRPr lang="en-GB" dirty="0"/>
        </a:p>
      </dgm:t>
    </dgm:pt>
    <dgm:pt modelId="{7A1ABFAE-FEEB-4B3F-BB7F-F3D903DF89D3}" type="parTrans" cxnId="{0CFBB095-676A-4B31-93C3-BA28EDBF9BA3}">
      <dgm:prSet/>
      <dgm:spPr/>
      <dgm:t>
        <a:bodyPr/>
        <a:lstStyle/>
        <a:p>
          <a:endParaRPr lang="nl-BE"/>
        </a:p>
      </dgm:t>
    </dgm:pt>
    <dgm:pt modelId="{D46384D7-36A0-48BD-B0A6-46E2838D988F}" type="sibTrans" cxnId="{0CFBB095-676A-4B31-93C3-BA28EDBF9BA3}">
      <dgm:prSet/>
      <dgm:spPr/>
      <dgm:t>
        <a:bodyPr/>
        <a:lstStyle/>
        <a:p>
          <a:endParaRPr lang="nl-BE"/>
        </a:p>
      </dgm:t>
    </dgm:pt>
    <dgm:pt modelId="{02C8FE61-8BD1-415A-8707-37680B1192F9}" type="pres">
      <dgm:prSet presAssocID="{C18E9460-EEC6-4C00-B6F4-3364F8B3956C}" presName="linear" presStyleCnt="0">
        <dgm:presLayoutVars>
          <dgm:dir/>
          <dgm:animLvl val="lvl"/>
          <dgm:resizeHandles val="exact"/>
        </dgm:presLayoutVars>
      </dgm:prSet>
      <dgm:spPr/>
      <dgm:t>
        <a:bodyPr/>
        <a:lstStyle/>
        <a:p>
          <a:endParaRPr lang="en-GB"/>
        </a:p>
      </dgm:t>
    </dgm:pt>
    <dgm:pt modelId="{BE3445AF-EE43-4E62-9C9D-A7F389A8504A}" type="pres">
      <dgm:prSet presAssocID="{22988419-2896-4450-90D9-B2A00ED5F02B}" presName="parentLin" presStyleCnt="0"/>
      <dgm:spPr/>
    </dgm:pt>
    <dgm:pt modelId="{8E5019B8-E75D-4FF5-869D-0BA49CD2B3D8}" type="pres">
      <dgm:prSet presAssocID="{22988419-2896-4450-90D9-B2A00ED5F02B}" presName="parentLeftMargin" presStyleLbl="node1" presStyleIdx="0" presStyleCnt="4"/>
      <dgm:spPr/>
      <dgm:t>
        <a:bodyPr/>
        <a:lstStyle/>
        <a:p>
          <a:endParaRPr lang="en-GB"/>
        </a:p>
      </dgm:t>
    </dgm:pt>
    <dgm:pt modelId="{A322E433-A67D-4FED-AB13-AB1A3363B534}" type="pres">
      <dgm:prSet presAssocID="{22988419-2896-4450-90D9-B2A00ED5F02B}" presName="parentText" presStyleLbl="node1" presStyleIdx="0" presStyleCnt="4">
        <dgm:presLayoutVars>
          <dgm:chMax val="0"/>
          <dgm:bulletEnabled val="1"/>
        </dgm:presLayoutVars>
      </dgm:prSet>
      <dgm:spPr/>
      <dgm:t>
        <a:bodyPr/>
        <a:lstStyle/>
        <a:p>
          <a:endParaRPr lang="en-GB"/>
        </a:p>
      </dgm:t>
    </dgm:pt>
    <dgm:pt modelId="{776EC670-B983-40F6-B8C8-919CB41B8689}" type="pres">
      <dgm:prSet presAssocID="{22988419-2896-4450-90D9-B2A00ED5F02B}" presName="negativeSpace" presStyleCnt="0"/>
      <dgm:spPr/>
    </dgm:pt>
    <dgm:pt modelId="{D660461C-9F1A-4210-ADCB-30B747974FA7}" type="pres">
      <dgm:prSet presAssocID="{22988419-2896-4450-90D9-B2A00ED5F02B}" presName="childText" presStyleLbl="conFgAcc1" presStyleIdx="0" presStyleCnt="4">
        <dgm:presLayoutVars>
          <dgm:bulletEnabled val="1"/>
        </dgm:presLayoutVars>
      </dgm:prSet>
      <dgm:spPr/>
      <dgm:t>
        <a:bodyPr/>
        <a:lstStyle/>
        <a:p>
          <a:endParaRPr lang="en-GB"/>
        </a:p>
      </dgm:t>
    </dgm:pt>
    <dgm:pt modelId="{BD66DA0B-D643-40F8-92C6-C5BF9670591B}" type="pres">
      <dgm:prSet presAssocID="{1C87D92C-1EF8-4926-B73A-8F10DA22CEF7}" presName="spaceBetweenRectangles" presStyleCnt="0"/>
      <dgm:spPr/>
    </dgm:pt>
    <dgm:pt modelId="{F6D99CCA-D48B-4A4D-8D00-DD4BFF59B99C}" type="pres">
      <dgm:prSet presAssocID="{8E1A4FDE-64CB-493B-9D4F-621505E8616E}" presName="parentLin" presStyleCnt="0"/>
      <dgm:spPr/>
    </dgm:pt>
    <dgm:pt modelId="{C5362AA9-88BA-4D8F-B63D-56116FE6311C}" type="pres">
      <dgm:prSet presAssocID="{8E1A4FDE-64CB-493B-9D4F-621505E8616E}" presName="parentLeftMargin" presStyleLbl="node1" presStyleIdx="0" presStyleCnt="4"/>
      <dgm:spPr/>
      <dgm:t>
        <a:bodyPr/>
        <a:lstStyle/>
        <a:p>
          <a:endParaRPr lang="nl-BE"/>
        </a:p>
      </dgm:t>
    </dgm:pt>
    <dgm:pt modelId="{5EA5343E-3C7A-4460-B667-192DA4A6B703}" type="pres">
      <dgm:prSet presAssocID="{8E1A4FDE-64CB-493B-9D4F-621505E8616E}" presName="parentText" presStyleLbl="node1" presStyleIdx="1" presStyleCnt="4">
        <dgm:presLayoutVars>
          <dgm:chMax val="0"/>
          <dgm:bulletEnabled val="1"/>
        </dgm:presLayoutVars>
      </dgm:prSet>
      <dgm:spPr/>
      <dgm:t>
        <a:bodyPr/>
        <a:lstStyle/>
        <a:p>
          <a:endParaRPr lang="nl-BE"/>
        </a:p>
      </dgm:t>
    </dgm:pt>
    <dgm:pt modelId="{0A387F70-8FB8-47BB-A5E5-5AECCDD64B76}" type="pres">
      <dgm:prSet presAssocID="{8E1A4FDE-64CB-493B-9D4F-621505E8616E}" presName="negativeSpace" presStyleCnt="0"/>
      <dgm:spPr/>
    </dgm:pt>
    <dgm:pt modelId="{145F217B-0A56-4E8E-9016-437356DE3602}" type="pres">
      <dgm:prSet presAssocID="{8E1A4FDE-64CB-493B-9D4F-621505E8616E}" presName="childText" presStyleLbl="conFgAcc1" presStyleIdx="1" presStyleCnt="4">
        <dgm:presLayoutVars>
          <dgm:bulletEnabled val="1"/>
        </dgm:presLayoutVars>
      </dgm:prSet>
      <dgm:spPr/>
      <dgm:t>
        <a:bodyPr/>
        <a:lstStyle/>
        <a:p>
          <a:endParaRPr lang="nl-BE"/>
        </a:p>
      </dgm:t>
    </dgm:pt>
    <dgm:pt modelId="{CC9C49E3-9906-4102-A756-F42C05BB81D8}" type="pres">
      <dgm:prSet presAssocID="{F3F666B3-836F-42C1-99D4-EAE60BD908B2}" presName="spaceBetweenRectangles" presStyleCnt="0"/>
      <dgm:spPr/>
    </dgm:pt>
    <dgm:pt modelId="{54B9154C-D4E0-47D9-99E6-DDFA4D2D3FB7}" type="pres">
      <dgm:prSet presAssocID="{4451BF9A-8DE6-4A20-B7C6-300EF0CE62D5}" presName="parentLin" presStyleCnt="0"/>
      <dgm:spPr/>
    </dgm:pt>
    <dgm:pt modelId="{A2D116C2-D062-438D-8575-C585F5BAB7F2}" type="pres">
      <dgm:prSet presAssocID="{4451BF9A-8DE6-4A20-B7C6-300EF0CE62D5}" presName="parentLeftMargin" presStyleLbl="node1" presStyleIdx="1" presStyleCnt="4"/>
      <dgm:spPr/>
      <dgm:t>
        <a:bodyPr/>
        <a:lstStyle/>
        <a:p>
          <a:endParaRPr lang="en-GB"/>
        </a:p>
      </dgm:t>
    </dgm:pt>
    <dgm:pt modelId="{F821BF32-6228-45C0-A82D-EA52BB850E4F}" type="pres">
      <dgm:prSet presAssocID="{4451BF9A-8DE6-4A20-B7C6-300EF0CE62D5}" presName="parentText" presStyleLbl="node1" presStyleIdx="2" presStyleCnt="4" custLinFactNeighborX="-9327" custLinFactNeighborY="4389">
        <dgm:presLayoutVars>
          <dgm:chMax val="0"/>
          <dgm:bulletEnabled val="1"/>
        </dgm:presLayoutVars>
      </dgm:prSet>
      <dgm:spPr/>
      <dgm:t>
        <a:bodyPr/>
        <a:lstStyle/>
        <a:p>
          <a:endParaRPr lang="en-GB"/>
        </a:p>
      </dgm:t>
    </dgm:pt>
    <dgm:pt modelId="{F8573393-A1BA-4197-8E59-F3EE75701B33}" type="pres">
      <dgm:prSet presAssocID="{4451BF9A-8DE6-4A20-B7C6-300EF0CE62D5}" presName="negativeSpace" presStyleCnt="0"/>
      <dgm:spPr/>
    </dgm:pt>
    <dgm:pt modelId="{9195155C-60CD-4EA1-9ECA-6DA51FDFC78E}" type="pres">
      <dgm:prSet presAssocID="{4451BF9A-8DE6-4A20-B7C6-300EF0CE62D5}" presName="childText" presStyleLbl="conFgAcc1" presStyleIdx="2" presStyleCnt="4">
        <dgm:presLayoutVars>
          <dgm:bulletEnabled val="1"/>
        </dgm:presLayoutVars>
      </dgm:prSet>
      <dgm:spPr/>
    </dgm:pt>
    <dgm:pt modelId="{77DD80AA-20DE-4B43-8251-AA61418FFD4A}" type="pres">
      <dgm:prSet presAssocID="{8B88C8B8-EEA3-4B5E-A0BF-F2A6F31C79C6}" presName="spaceBetweenRectangles" presStyleCnt="0"/>
      <dgm:spPr/>
    </dgm:pt>
    <dgm:pt modelId="{2B295119-25D5-49AD-B4B1-8D1C3E7ABB48}" type="pres">
      <dgm:prSet presAssocID="{8A2B4108-A978-4104-BE10-114984288871}" presName="parentLin" presStyleCnt="0"/>
      <dgm:spPr/>
    </dgm:pt>
    <dgm:pt modelId="{B7F7C438-7330-4FDA-8D8E-2BA26DAF50AB}" type="pres">
      <dgm:prSet presAssocID="{8A2B4108-A978-4104-BE10-114984288871}" presName="parentLeftMargin" presStyleLbl="node1" presStyleIdx="2" presStyleCnt="4"/>
      <dgm:spPr/>
      <dgm:t>
        <a:bodyPr/>
        <a:lstStyle/>
        <a:p>
          <a:endParaRPr lang="nl-BE"/>
        </a:p>
      </dgm:t>
    </dgm:pt>
    <dgm:pt modelId="{57619884-8982-4500-BC33-52EEA3B38740}" type="pres">
      <dgm:prSet presAssocID="{8A2B4108-A978-4104-BE10-114984288871}" presName="parentText" presStyleLbl="node1" presStyleIdx="3" presStyleCnt="4">
        <dgm:presLayoutVars>
          <dgm:chMax val="0"/>
          <dgm:bulletEnabled val="1"/>
        </dgm:presLayoutVars>
      </dgm:prSet>
      <dgm:spPr/>
      <dgm:t>
        <a:bodyPr/>
        <a:lstStyle/>
        <a:p>
          <a:endParaRPr lang="nl-BE"/>
        </a:p>
      </dgm:t>
    </dgm:pt>
    <dgm:pt modelId="{BA4ECFD8-8C3F-4973-970C-D746B7B6ADF0}" type="pres">
      <dgm:prSet presAssocID="{8A2B4108-A978-4104-BE10-114984288871}" presName="negativeSpace" presStyleCnt="0"/>
      <dgm:spPr/>
    </dgm:pt>
    <dgm:pt modelId="{C16AE82B-2C64-4D5D-802F-E0ECE5A19E42}" type="pres">
      <dgm:prSet presAssocID="{8A2B4108-A978-4104-BE10-114984288871}" presName="childText" presStyleLbl="conFgAcc1" presStyleIdx="3" presStyleCnt="4">
        <dgm:presLayoutVars>
          <dgm:bulletEnabled val="1"/>
        </dgm:presLayoutVars>
      </dgm:prSet>
      <dgm:spPr/>
    </dgm:pt>
  </dgm:ptLst>
  <dgm:cxnLst>
    <dgm:cxn modelId="{0CFBB095-676A-4B31-93C3-BA28EDBF9BA3}" srcId="{C18E9460-EEC6-4C00-B6F4-3364F8B3956C}" destId="{8A2B4108-A978-4104-BE10-114984288871}" srcOrd="3" destOrd="0" parTransId="{7A1ABFAE-FEEB-4B3F-BB7F-F3D903DF89D3}" sibTransId="{D46384D7-36A0-48BD-B0A6-46E2838D988F}"/>
    <dgm:cxn modelId="{1C19B3A3-8AD5-46D8-A91A-E940C30D3C1F}" srcId="{C18E9460-EEC6-4C00-B6F4-3364F8B3956C}" destId="{4451BF9A-8DE6-4A20-B7C6-300EF0CE62D5}" srcOrd="2" destOrd="0" parTransId="{8823F43C-E241-4537-AED4-CD882F0A5083}" sibTransId="{8B88C8B8-EEA3-4B5E-A0BF-F2A6F31C79C6}"/>
    <dgm:cxn modelId="{62E8C518-6C95-4F02-B11B-0E123AE8D57B}" srcId="{C18E9460-EEC6-4C00-B6F4-3364F8B3956C}" destId="{22988419-2896-4450-90D9-B2A00ED5F02B}" srcOrd="0" destOrd="0" parTransId="{F5A6A7B8-C734-45DF-A8F0-3B82AC983C05}" sibTransId="{1C87D92C-1EF8-4926-B73A-8F10DA22CEF7}"/>
    <dgm:cxn modelId="{E0E5608E-37B4-43E6-BF39-C213CAFF4944}" type="presOf" srcId="{22988419-2896-4450-90D9-B2A00ED5F02B}" destId="{8E5019B8-E75D-4FF5-869D-0BA49CD2B3D8}" srcOrd="0" destOrd="0" presId="urn:microsoft.com/office/officeart/2005/8/layout/list1"/>
    <dgm:cxn modelId="{22056FAA-CEB1-479D-9C90-622D48FA5900}" type="presOf" srcId="{22988419-2896-4450-90D9-B2A00ED5F02B}" destId="{A322E433-A67D-4FED-AB13-AB1A3363B534}" srcOrd="1" destOrd="0" presId="urn:microsoft.com/office/officeart/2005/8/layout/list1"/>
    <dgm:cxn modelId="{5351D2D9-1E9C-4FB1-AB15-2F5551A6A41A}" type="presOf" srcId="{8E1A4FDE-64CB-493B-9D4F-621505E8616E}" destId="{5EA5343E-3C7A-4460-B667-192DA4A6B703}" srcOrd="1" destOrd="0" presId="urn:microsoft.com/office/officeart/2005/8/layout/list1"/>
    <dgm:cxn modelId="{9C07CC1A-C408-4766-B850-5A9CB41F3AB1}" srcId="{C18E9460-EEC6-4C00-B6F4-3364F8B3956C}" destId="{8E1A4FDE-64CB-493B-9D4F-621505E8616E}" srcOrd="1" destOrd="0" parTransId="{53709207-9F10-482C-8713-2DF47CF69DCF}" sibTransId="{F3F666B3-836F-42C1-99D4-EAE60BD908B2}"/>
    <dgm:cxn modelId="{87332627-5D57-4672-B00D-2E92EDC9A09D}" type="presOf" srcId="{4451BF9A-8DE6-4A20-B7C6-300EF0CE62D5}" destId="{A2D116C2-D062-438D-8575-C585F5BAB7F2}" srcOrd="0" destOrd="0" presId="urn:microsoft.com/office/officeart/2005/8/layout/list1"/>
    <dgm:cxn modelId="{E220F448-3C54-4908-ABDD-71E854C4FA8A}" type="presOf" srcId="{4451BF9A-8DE6-4A20-B7C6-300EF0CE62D5}" destId="{F821BF32-6228-45C0-A82D-EA52BB850E4F}" srcOrd="1" destOrd="0" presId="urn:microsoft.com/office/officeart/2005/8/layout/list1"/>
    <dgm:cxn modelId="{95E9A00A-8EF2-49EE-90BB-40A41535B874}" type="presOf" srcId="{8A2B4108-A978-4104-BE10-114984288871}" destId="{57619884-8982-4500-BC33-52EEA3B38740}" srcOrd="1" destOrd="0" presId="urn:microsoft.com/office/officeart/2005/8/layout/list1"/>
    <dgm:cxn modelId="{037210D5-0E4D-4086-86D9-3D5D0BA05A6E}" type="presOf" srcId="{8A2B4108-A978-4104-BE10-114984288871}" destId="{B7F7C438-7330-4FDA-8D8E-2BA26DAF50AB}" srcOrd="0" destOrd="0" presId="urn:microsoft.com/office/officeart/2005/8/layout/list1"/>
    <dgm:cxn modelId="{BF03434D-F62E-49D6-8772-9BA6FB6B24E0}" type="presOf" srcId="{C18E9460-EEC6-4C00-B6F4-3364F8B3956C}" destId="{02C8FE61-8BD1-415A-8707-37680B1192F9}" srcOrd="0" destOrd="0" presId="urn:microsoft.com/office/officeart/2005/8/layout/list1"/>
    <dgm:cxn modelId="{134AF5B4-1196-4EDA-817E-51C5CFDD6985}" type="presOf" srcId="{8E1A4FDE-64CB-493B-9D4F-621505E8616E}" destId="{C5362AA9-88BA-4D8F-B63D-56116FE6311C}" srcOrd="0" destOrd="0" presId="urn:microsoft.com/office/officeart/2005/8/layout/list1"/>
    <dgm:cxn modelId="{B38A1AD5-3AA8-46A6-BE9C-C8839443F265}" type="presParOf" srcId="{02C8FE61-8BD1-415A-8707-37680B1192F9}" destId="{BE3445AF-EE43-4E62-9C9D-A7F389A8504A}" srcOrd="0" destOrd="0" presId="urn:microsoft.com/office/officeart/2005/8/layout/list1"/>
    <dgm:cxn modelId="{86535295-4A1B-471C-AADA-35D952EA1E40}" type="presParOf" srcId="{BE3445AF-EE43-4E62-9C9D-A7F389A8504A}" destId="{8E5019B8-E75D-4FF5-869D-0BA49CD2B3D8}" srcOrd="0" destOrd="0" presId="urn:microsoft.com/office/officeart/2005/8/layout/list1"/>
    <dgm:cxn modelId="{61930258-06E6-4A35-A80C-9DFD23270740}" type="presParOf" srcId="{BE3445AF-EE43-4E62-9C9D-A7F389A8504A}" destId="{A322E433-A67D-4FED-AB13-AB1A3363B534}" srcOrd="1" destOrd="0" presId="urn:microsoft.com/office/officeart/2005/8/layout/list1"/>
    <dgm:cxn modelId="{DFDCBC94-00B0-45EC-9735-99656132632B}" type="presParOf" srcId="{02C8FE61-8BD1-415A-8707-37680B1192F9}" destId="{776EC670-B983-40F6-B8C8-919CB41B8689}" srcOrd="1" destOrd="0" presId="urn:microsoft.com/office/officeart/2005/8/layout/list1"/>
    <dgm:cxn modelId="{37A7ACBC-0A1A-4A55-B263-0F18890A7481}" type="presParOf" srcId="{02C8FE61-8BD1-415A-8707-37680B1192F9}" destId="{D660461C-9F1A-4210-ADCB-30B747974FA7}" srcOrd="2" destOrd="0" presId="urn:microsoft.com/office/officeart/2005/8/layout/list1"/>
    <dgm:cxn modelId="{FC066D80-569F-49CE-AF36-29008D424767}" type="presParOf" srcId="{02C8FE61-8BD1-415A-8707-37680B1192F9}" destId="{BD66DA0B-D643-40F8-92C6-C5BF9670591B}" srcOrd="3" destOrd="0" presId="urn:microsoft.com/office/officeart/2005/8/layout/list1"/>
    <dgm:cxn modelId="{7A003364-75A1-492E-83AA-A60B7B96FA4F}" type="presParOf" srcId="{02C8FE61-8BD1-415A-8707-37680B1192F9}" destId="{F6D99CCA-D48B-4A4D-8D00-DD4BFF59B99C}" srcOrd="4" destOrd="0" presId="urn:microsoft.com/office/officeart/2005/8/layout/list1"/>
    <dgm:cxn modelId="{A0D19D97-64CE-4D02-8663-2F23FC2C1B9D}" type="presParOf" srcId="{F6D99CCA-D48B-4A4D-8D00-DD4BFF59B99C}" destId="{C5362AA9-88BA-4D8F-B63D-56116FE6311C}" srcOrd="0" destOrd="0" presId="urn:microsoft.com/office/officeart/2005/8/layout/list1"/>
    <dgm:cxn modelId="{2DC01576-9C2A-494E-BE8F-4F358A8044EB}" type="presParOf" srcId="{F6D99CCA-D48B-4A4D-8D00-DD4BFF59B99C}" destId="{5EA5343E-3C7A-4460-B667-192DA4A6B703}" srcOrd="1" destOrd="0" presId="urn:microsoft.com/office/officeart/2005/8/layout/list1"/>
    <dgm:cxn modelId="{BDCCBDC3-B275-4E16-81B1-ED7AE704EA2E}" type="presParOf" srcId="{02C8FE61-8BD1-415A-8707-37680B1192F9}" destId="{0A387F70-8FB8-47BB-A5E5-5AECCDD64B76}" srcOrd="5" destOrd="0" presId="urn:microsoft.com/office/officeart/2005/8/layout/list1"/>
    <dgm:cxn modelId="{41B5D4BE-AEE2-4D2F-B8CB-5CC2C2B8FD81}" type="presParOf" srcId="{02C8FE61-8BD1-415A-8707-37680B1192F9}" destId="{145F217B-0A56-4E8E-9016-437356DE3602}" srcOrd="6" destOrd="0" presId="urn:microsoft.com/office/officeart/2005/8/layout/list1"/>
    <dgm:cxn modelId="{FBC5E759-C5E2-4886-8643-FBD80E870CE0}" type="presParOf" srcId="{02C8FE61-8BD1-415A-8707-37680B1192F9}" destId="{CC9C49E3-9906-4102-A756-F42C05BB81D8}" srcOrd="7" destOrd="0" presId="urn:microsoft.com/office/officeart/2005/8/layout/list1"/>
    <dgm:cxn modelId="{69BCBE79-2831-4076-A127-7D15C5BADFDC}" type="presParOf" srcId="{02C8FE61-8BD1-415A-8707-37680B1192F9}" destId="{54B9154C-D4E0-47D9-99E6-DDFA4D2D3FB7}" srcOrd="8" destOrd="0" presId="urn:microsoft.com/office/officeart/2005/8/layout/list1"/>
    <dgm:cxn modelId="{DDDB0F96-34CF-4D15-AC3B-D30718828FE7}" type="presParOf" srcId="{54B9154C-D4E0-47D9-99E6-DDFA4D2D3FB7}" destId="{A2D116C2-D062-438D-8575-C585F5BAB7F2}" srcOrd="0" destOrd="0" presId="urn:microsoft.com/office/officeart/2005/8/layout/list1"/>
    <dgm:cxn modelId="{F2FFA162-2EB6-4BB3-9798-2FCC89182D12}" type="presParOf" srcId="{54B9154C-D4E0-47D9-99E6-DDFA4D2D3FB7}" destId="{F821BF32-6228-45C0-A82D-EA52BB850E4F}" srcOrd="1" destOrd="0" presId="urn:microsoft.com/office/officeart/2005/8/layout/list1"/>
    <dgm:cxn modelId="{AFED61F5-EE6E-4CFA-8343-D8BF450439C2}" type="presParOf" srcId="{02C8FE61-8BD1-415A-8707-37680B1192F9}" destId="{F8573393-A1BA-4197-8E59-F3EE75701B33}" srcOrd="9" destOrd="0" presId="urn:microsoft.com/office/officeart/2005/8/layout/list1"/>
    <dgm:cxn modelId="{185ADA10-F84B-46F8-82AC-F0D0E4A74327}" type="presParOf" srcId="{02C8FE61-8BD1-415A-8707-37680B1192F9}" destId="{9195155C-60CD-4EA1-9ECA-6DA51FDFC78E}" srcOrd="10" destOrd="0" presId="urn:microsoft.com/office/officeart/2005/8/layout/list1"/>
    <dgm:cxn modelId="{FA796BC5-AE93-4803-9214-6D22B94DB069}" type="presParOf" srcId="{02C8FE61-8BD1-415A-8707-37680B1192F9}" destId="{77DD80AA-20DE-4B43-8251-AA61418FFD4A}" srcOrd="11" destOrd="0" presId="urn:microsoft.com/office/officeart/2005/8/layout/list1"/>
    <dgm:cxn modelId="{40B47FD6-FCD2-46DC-8AAA-27CD6D94D0ED}" type="presParOf" srcId="{02C8FE61-8BD1-415A-8707-37680B1192F9}" destId="{2B295119-25D5-49AD-B4B1-8D1C3E7ABB48}" srcOrd="12" destOrd="0" presId="urn:microsoft.com/office/officeart/2005/8/layout/list1"/>
    <dgm:cxn modelId="{AA0D89CD-3963-47C1-8D22-2FB89C7E77AD}" type="presParOf" srcId="{2B295119-25D5-49AD-B4B1-8D1C3E7ABB48}" destId="{B7F7C438-7330-4FDA-8D8E-2BA26DAF50AB}" srcOrd="0" destOrd="0" presId="urn:microsoft.com/office/officeart/2005/8/layout/list1"/>
    <dgm:cxn modelId="{E48F9F65-7091-4221-A40A-5B26E6F1DB3D}" type="presParOf" srcId="{2B295119-25D5-49AD-B4B1-8D1C3E7ABB48}" destId="{57619884-8982-4500-BC33-52EEA3B38740}" srcOrd="1" destOrd="0" presId="urn:microsoft.com/office/officeart/2005/8/layout/list1"/>
    <dgm:cxn modelId="{D4A75CA5-4606-4277-92A3-244D45CBB580}" type="presParOf" srcId="{02C8FE61-8BD1-415A-8707-37680B1192F9}" destId="{BA4ECFD8-8C3F-4973-970C-D746B7B6ADF0}" srcOrd="13" destOrd="0" presId="urn:microsoft.com/office/officeart/2005/8/layout/list1"/>
    <dgm:cxn modelId="{1C5A95F7-A2A9-431A-8C7D-03E2A8587E0B}" type="presParOf" srcId="{02C8FE61-8BD1-415A-8707-37680B1192F9}" destId="{C16AE82B-2C64-4D5D-802F-E0ECE5A19E4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0461C-9F1A-4210-ADCB-30B747974FA7}">
      <dsp:nvSpPr>
        <dsp:cNvPr id="0" name=""/>
        <dsp:cNvSpPr/>
      </dsp:nvSpPr>
      <dsp:spPr>
        <a:xfrm>
          <a:off x="0" y="378300"/>
          <a:ext cx="80772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22E433-A67D-4FED-AB13-AB1A3363B534}">
      <dsp:nvSpPr>
        <dsp:cNvPr id="0" name=""/>
        <dsp:cNvSpPr/>
      </dsp:nvSpPr>
      <dsp:spPr>
        <a:xfrm>
          <a:off x="403860" y="9299"/>
          <a:ext cx="565404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111250">
            <a:lnSpc>
              <a:spcPct val="90000"/>
            </a:lnSpc>
            <a:spcBef>
              <a:spcPct val="0"/>
            </a:spcBef>
            <a:spcAft>
              <a:spcPct val="35000"/>
            </a:spcAft>
          </a:pPr>
          <a:r>
            <a:rPr lang="en-GB" sz="2500" b="1" kern="1200" dirty="0" smtClean="0"/>
            <a:t>Welcome</a:t>
          </a:r>
          <a:endParaRPr lang="en-GB" sz="2500" kern="1200" dirty="0"/>
        </a:p>
      </dsp:txBody>
      <dsp:txXfrm>
        <a:off x="439886" y="45325"/>
        <a:ext cx="5581988" cy="665948"/>
      </dsp:txXfrm>
    </dsp:sp>
    <dsp:sp modelId="{145F217B-0A56-4E8E-9016-437356DE3602}">
      <dsp:nvSpPr>
        <dsp:cNvPr id="0" name=""/>
        <dsp:cNvSpPr/>
      </dsp:nvSpPr>
      <dsp:spPr>
        <a:xfrm>
          <a:off x="0" y="1512300"/>
          <a:ext cx="80772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A5343E-3C7A-4460-B667-192DA4A6B703}">
      <dsp:nvSpPr>
        <dsp:cNvPr id="0" name=""/>
        <dsp:cNvSpPr/>
      </dsp:nvSpPr>
      <dsp:spPr>
        <a:xfrm>
          <a:off x="403860" y="1143300"/>
          <a:ext cx="565404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111250">
            <a:lnSpc>
              <a:spcPct val="90000"/>
            </a:lnSpc>
            <a:spcBef>
              <a:spcPct val="0"/>
            </a:spcBef>
            <a:spcAft>
              <a:spcPct val="35000"/>
            </a:spcAft>
          </a:pPr>
          <a:r>
            <a:rPr lang="en-GB" sz="2500" kern="1200" dirty="0" smtClean="0"/>
            <a:t>Vagrant introduction</a:t>
          </a:r>
          <a:endParaRPr lang="en-GB" sz="2500" kern="1200" dirty="0"/>
        </a:p>
      </dsp:txBody>
      <dsp:txXfrm>
        <a:off x="439886" y="1179326"/>
        <a:ext cx="5581988" cy="665948"/>
      </dsp:txXfrm>
    </dsp:sp>
    <dsp:sp modelId="{9195155C-60CD-4EA1-9ECA-6DA51FDFC78E}">
      <dsp:nvSpPr>
        <dsp:cNvPr id="0" name=""/>
        <dsp:cNvSpPr/>
      </dsp:nvSpPr>
      <dsp:spPr>
        <a:xfrm>
          <a:off x="0" y="2646299"/>
          <a:ext cx="80772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21BF32-6228-45C0-A82D-EA52BB850E4F}">
      <dsp:nvSpPr>
        <dsp:cNvPr id="0" name=""/>
        <dsp:cNvSpPr/>
      </dsp:nvSpPr>
      <dsp:spPr>
        <a:xfrm>
          <a:off x="366191" y="2309690"/>
          <a:ext cx="565404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111250">
            <a:lnSpc>
              <a:spcPct val="90000"/>
            </a:lnSpc>
            <a:spcBef>
              <a:spcPct val="0"/>
            </a:spcBef>
            <a:spcAft>
              <a:spcPct val="35000"/>
            </a:spcAft>
          </a:pPr>
          <a:r>
            <a:rPr lang="en-GB" sz="2500" kern="1200" dirty="0" err="1" smtClean="0"/>
            <a:t>DataCube</a:t>
          </a:r>
          <a:r>
            <a:rPr lang="en-GB" sz="2500" kern="1200" dirty="0" smtClean="0"/>
            <a:t> Virtual Machine introduction</a:t>
          </a:r>
          <a:endParaRPr lang="en-GB" sz="2500" kern="1200" dirty="0"/>
        </a:p>
      </dsp:txBody>
      <dsp:txXfrm>
        <a:off x="402217" y="2345716"/>
        <a:ext cx="5581988" cy="665948"/>
      </dsp:txXfrm>
    </dsp:sp>
    <dsp:sp modelId="{C16AE82B-2C64-4D5D-802F-E0ECE5A19E42}">
      <dsp:nvSpPr>
        <dsp:cNvPr id="0" name=""/>
        <dsp:cNvSpPr/>
      </dsp:nvSpPr>
      <dsp:spPr>
        <a:xfrm>
          <a:off x="0" y="3780300"/>
          <a:ext cx="80772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619884-8982-4500-BC33-52EEA3B38740}">
      <dsp:nvSpPr>
        <dsp:cNvPr id="0" name=""/>
        <dsp:cNvSpPr/>
      </dsp:nvSpPr>
      <dsp:spPr>
        <a:xfrm>
          <a:off x="403860" y="3411300"/>
          <a:ext cx="565404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111250">
            <a:lnSpc>
              <a:spcPct val="90000"/>
            </a:lnSpc>
            <a:spcBef>
              <a:spcPct val="0"/>
            </a:spcBef>
            <a:spcAft>
              <a:spcPct val="35000"/>
            </a:spcAft>
          </a:pPr>
          <a:r>
            <a:rPr lang="en-GB" sz="2500" kern="1200" dirty="0" smtClean="0"/>
            <a:t>Provided tooling &amp; processes</a:t>
          </a:r>
          <a:endParaRPr lang="en-GB" sz="2500" kern="1200" dirty="0"/>
        </a:p>
      </dsp:txBody>
      <dsp:txXfrm>
        <a:off x="439886" y="3447326"/>
        <a:ext cx="558198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latin typeface="Arial" pitchFamily="34" charset="0"/>
              <a:cs typeface="Arial" pitchFamily="34" charset="0"/>
            </a:endParaRPr>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35F05CFF-548C-4E04-B325-CF1209D66BDC}" type="datetimeFigureOut">
              <a:rPr lang="en-GB" smtClean="0">
                <a:latin typeface="Arial" pitchFamily="34" charset="0"/>
                <a:cs typeface="Arial" pitchFamily="34" charset="0"/>
              </a:rPr>
              <a:pPr/>
              <a:t>04/06/2015</a:t>
            </a:fld>
            <a:endParaRPr lang="en-GB">
              <a:latin typeface="Arial" pitchFamily="34" charset="0"/>
              <a:cs typeface="Arial" pitchFamily="34" charset="0"/>
            </a:endParaRPr>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latin typeface="Arial" pitchFamily="34" charset="0"/>
              <a:cs typeface="Arial" pitchFamily="34"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4EE90EF7-3E10-491C-87C2-59674BB3AAF6}" type="slidenum">
              <a:rPr lang="en-GB" smtClean="0">
                <a:latin typeface="Arial" pitchFamily="34" charset="0"/>
                <a:cs typeface="Arial" pitchFamily="34" charset="0"/>
              </a:rPr>
              <a:pPr/>
              <a:t>‹#›</a:t>
            </a:fld>
            <a:endParaRPr lang="en-GB">
              <a:latin typeface="Arial" pitchFamily="34" charset="0"/>
              <a:cs typeface="Arial" pitchFamily="34" charset="0"/>
            </a:endParaRPr>
          </a:p>
        </p:txBody>
      </p:sp>
    </p:spTree>
    <p:extLst>
      <p:ext uri="{BB962C8B-B14F-4D97-AF65-F5344CB8AC3E}">
        <p14:creationId xmlns:p14="http://schemas.microsoft.com/office/powerpoint/2010/main" val="1203437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5EFB8DA3-BCA9-4B7D-B50D-14F47506B614}" type="datetimeFigureOut">
              <a:rPr lang="en-GB" smtClean="0"/>
              <a:pPr/>
              <a:t>04/06/2015</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F07B8F03-BC93-4120-96CA-A36DF640BE24}" type="slidenum">
              <a:rPr lang="en-GB" smtClean="0"/>
              <a:pPr/>
              <a:t>‹#›</a:t>
            </a:fld>
            <a:endParaRPr lang="en-GB"/>
          </a:p>
        </p:txBody>
      </p:sp>
    </p:spTree>
    <p:extLst>
      <p:ext uri="{BB962C8B-B14F-4D97-AF65-F5344CB8AC3E}">
        <p14:creationId xmlns:p14="http://schemas.microsoft.com/office/powerpoint/2010/main" val="4087182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grpSp>
        <p:nvGrpSpPr>
          <p:cNvPr id="26" name="Group 25"/>
          <p:cNvGrpSpPr/>
          <p:nvPr userDrawn="1"/>
        </p:nvGrpSpPr>
        <p:grpSpPr bwMode="gray">
          <a:xfrm>
            <a:off x="1752601" y="1"/>
            <a:ext cx="7391400" cy="6176009"/>
            <a:chOff x="19140488" y="13674"/>
            <a:chExt cx="7443798" cy="6145827"/>
          </a:xfrm>
        </p:grpSpPr>
        <p:sp>
          <p:nvSpPr>
            <p:cNvPr id="27"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1"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10"/>
            <p:cNvSpPr>
              <a:spLocks noChangeArrowheads="1"/>
            </p:cNvSpPr>
            <p:nvPr userDrawn="1"/>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7"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4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9"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smtClean="0"/>
              <a:t>www.pwc.com</a:t>
            </a:r>
            <a:endParaRPr lang="en-GB" noProof="0" dirty="0"/>
          </a:p>
        </p:txBody>
      </p:sp>
      <p:grpSp>
        <p:nvGrpSpPr>
          <p:cNvPr id="50" name="Group 32"/>
          <p:cNvGrpSpPr/>
          <p:nvPr userDrawn="1"/>
        </p:nvGrpSpPr>
        <p:grpSpPr>
          <a:xfrm>
            <a:off x="968592" y="6170991"/>
            <a:ext cx="914400" cy="533479"/>
            <a:chOff x="518032" y="978681"/>
            <a:chExt cx="4572000" cy="2667393"/>
          </a:xfrm>
        </p:grpSpPr>
        <p:sp>
          <p:nvSpPr>
            <p:cNvPr id="51"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52"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pic>
        <p:nvPicPr>
          <p:cNvPr id="2051" name="Picture 3"/>
          <p:cNvPicPr>
            <a:picLocks noChangeAspect="1" noChangeArrowheads="1"/>
          </p:cNvPicPr>
          <p:nvPr userDrawn="1"/>
        </p:nvPicPr>
        <p:blipFill>
          <a:blip r:embed="rId2" cstate="print"/>
          <a:srcRect/>
          <a:stretch>
            <a:fillRect/>
          </a:stretch>
        </p:blipFill>
        <p:spPr bwMode="auto">
          <a:xfrm>
            <a:off x="-108520" y="764705"/>
            <a:ext cx="1948024" cy="2160239"/>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bg1"/>
                </a:solidFill>
              </a:defRPr>
            </a:lvl1pPr>
          </a:lstStyle>
          <a:p>
            <a:r>
              <a:rPr lang="en-GB" noProof="0" smtClean="0"/>
              <a:t>Click to edit Master title style</a:t>
            </a:r>
            <a:endParaRPr lang="en-GB" noProof="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GB" smtClean="0"/>
              <a:pPr/>
              <a:t>‹#›</a:t>
            </a:fld>
            <a:endParaRPr lang="en-GB"/>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bg1"/>
                </a:solidFill>
              </a:defRPr>
            </a:lvl1pPr>
          </a:lstStyle>
          <a:p>
            <a:r>
              <a:rPr lang="en-GB" noProof="0" smtClean="0"/>
              <a:t>Click to edit Master title style</a:t>
            </a:r>
            <a:endParaRPr lang="en-GB" noProof="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9EBD5762-3BDC-484D-9503-7EA6D5A9A8CE}" type="slidenum">
              <a:rPr lang="en-GB" smtClean="0"/>
              <a:pPr/>
              <a:t>‹#›</a:t>
            </a:fld>
            <a:endParaRPr lang="en-GB"/>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9552" y="685800"/>
            <a:ext cx="8071048" cy="914400"/>
          </a:xfrm>
        </p:spPr>
        <p:txBody>
          <a:bodyPr/>
          <a:lstStyle>
            <a:lvl1pPr>
              <a:defRPr/>
            </a:lvl1p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6" name="Slide Number Placeholder 15"/>
          <p:cNvSpPr>
            <a:spLocks noGrp="1"/>
          </p:cNvSpPr>
          <p:nvPr>
            <p:ph type="sldNum" sz="quarter" idx="18"/>
          </p:nvPr>
        </p:nvSpPr>
        <p:spPr/>
        <p:txBody>
          <a:bodyPr/>
          <a:lstStyle/>
          <a:p>
            <a:r>
              <a:rPr lang="en-GB" smtClean="0"/>
              <a:t>Slide </a:t>
            </a:r>
            <a:fld id="{F40CD079-BC3F-4086-BA81-31A79D845B02}" type="slidenum">
              <a:rPr lang="en-GB" smtClean="0"/>
              <a:pPr/>
              <a:t>‹#›</a:t>
            </a:fld>
            <a:endParaRPr lang="en-GB"/>
          </a:p>
        </p:txBody>
      </p:sp>
      <p:pic>
        <p:nvPicPr>
          <p:cNvPr id="6" name="Picture 2"/>
          <p:cNvPicPr>
            <a:picLocks noChangeAspect="1" noChangeArrowheads="1"/>
          </p:cNvPicPr>
          <p:nvPr userDrawn="1"/>
        </p:nvPicPr>
        <p:blipFill>
          <a:blip r:embed="rId2" cstate="print"/>
          <a:srcRect/>
          <a:stretch>
            <a:fillRect/>
          </a:stretch>
        </p:blipFill>
        <p:spPr bwMode="auto">
          <a:xfrm>
            <a:off x="539552" y="6309320"/>
            <a:ext cx="2717131" cy="401241"/>
          </a:xfrm>
          <a:prstGeom prst="rect">
            <a:avLst/>
          </a:prstGeom>
          <a:noFill/>
          <a:ln w="9525">
            <a:noFill/>
            <a:miter lim="800000"/>
            <a:headEnd/>
            <a:tailEnd/>
          </a:ln>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9552" y="685800"/>
            <a:ext cx="8071048"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533400" y="1752601"/>
            <a:ext cx="39624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4648201" y="1752600"/>
            <a:ext cx="3962399" cy="44196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cxnSp>
        <p:nvCxnSpPr>
          <p:cNvPr id="62" name="Shape 6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8"/>
          </p:nvPr>
        </p:nvSpPr>
        <p:spPr/>
        <p:txBody>
          <a:bodyPr/>
          <a:lstStyle/>
          <a:p>
            <a:r>
              <a:rPr lang="en-GB" smtClean="0"/>
              <a:t>Slide </a:t>
            </a:r>
            <a:fld id="{E44EE0AE-258D-448E-BE6F-A5950D950578}" type="slidenum">
              <a:rPr lang="en-GB" smtClean="0"/>
              <a:pPr/>
              <a:t>‹#›</a:t>
            </a:fld>
            <a:endParaRPr lang="en-GB"/>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endParaRPr kumimoji="0" lang="en-GB" sz="1000" b="0" i="0" u="none" baseline="0" dirty="0" err="1" smtClean="0">
              <a:effectLst/>
              <a:latin typeface="Arial"/>
            </a:endParaRPr>
          </a:p>
        </p:txBody>
      </p:sp>
      <p:pic>
        <p:nvPicPr>
          <p:cNvPr id="8" name="Picture 2"/>
          <p:cNvPicPr>
            <a:picLocks noChangeAspect="1" noChangeArrowheads="1"/>
          </p:cNvPicPr>
          <p:nvPr userDrawn="1"/>
        </p:nvPicPr>
        <p:blipFill>
          <a:blip r:embed="rId2" cstate="print"/>
          <a:srcRect/>
          <a:stretch>
            <a:fillRect/>
          </a:stretch>
        </p:blipFill>
        <p:spPr bwMode="auto">
          <a:xfrm>
            <a:off x="539552" y="6309320"/>
            <a:ext cx="2717131" cy="401241"/>
          </a:xfrm>
          <a:prstGeom prst="rect">
            <a:avLst/>
          </a:prstGeom>
          <a:noFill/>
          <a:ln w="9525">
            <a:noFill/>
            <a:miter lim="800000"/>
            <a:headEnd/>
            <a:tailEnd/>
          </a:ln>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9552" y="685800"/>
            <a:ext cx="8071048"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6019800" y="1752600"/>
            <a:ext cx="2590800" cy="2133600"/>
          </a:xfrm>
        </p:spPr>
        <p:txBody>
          <a:bodyPr/>
          <a:lstStyle/>
          <a:p>
            <a:pPr lvl="0"/>
            <a:r>
              <a:rPr lang="en-US" noProof="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n-US"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9"/>
          </p:nvPr>
        </p:nvSpPr>
        <p:spPr/>
        <p:txBody>
          <a:bodyPr/>
          <a:lstStyle/>
          <a:p>
            <a:r>
              <a:rPr lang="en-GB" smtClean="0"/>
              <a:t>Slide </a:t>
            </a:r>
            <a:fld id="{E5AEF7E6-F54B-465B-80D8-F94E30169B2B}" type="slidenum">
              <a:rPr lang="en-GB" smtClean="0"/>
              <a:pPr/>
              <a:t>‹#›</a:t>
            </a:fld>
            <a:endParaRPr lang="en-GB"/>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endParaRPr kumimoji="0" lang="en-GB" sz="1000" b="0" i="0" u="none" baseline="0" dirty="0" err="1" smtClean="0">
              <a:effectLst/>
              <a:latin typeface="Arial"/>
            </a:endParaRPr>
          </a:p>
        </p:txBody>
      </p:sp>
      <p:pic>
        <p:nvPicPr>
          <p:cNvPr id="9" name="Picture 2"/>
          <p:cNvPicPr>
            <a:picLocks noChangeAspect="1" noChangeArrowheads="1"/>
          </p:cNvPicPr>
          <p:nvPr userDrawn="1"/>
        </p:nvPicPr>
        <p:blipFill>
          <a:blip r:embed="rId2" cstate="print"/>
          <a:srcRect/>
          <a:stretch>
            <a:fillRect/>
          </a:stretch>
        </p:blipFill>
        <p:spPr bwMode="auto">
          <a:xfrm>
            <a:off x="539552" y="6309320"/>
            <a:ext cx="2717131" cy="401241"/>
          </a:xfrm>
          <a:prstGeom prst="rect">
            <a:avLst/>
          </a:prstGeom>
          <a:noFill/>
          <a:ln w="9525">
            <a:noFill/>
            <a:miter lim="800000"/>
            <a:headEnd/>
            <a:tailEnd/>
          </a:ln>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752600"/>
            <a:ext cx="2590800" cy="2133600"/>
          </a:xfrm>
        </p:spPr>
        <p:txBody>
          <a:bodyPr/>
          <a:lstStyle/>
          <a:p>
            <a:pPr lvl="0"/>
            <a:r>
              <a:rPr lang="en-US" noProof="0" smtClean="0"/>
              <a:t>Click to edit Master text styles</a:t>
            </a:r>
          </a:p>
        </p:txBody>
      </p:sp>
      <p:sp>
        <p:nvSpPr>
          <p:cNvPr id="2" name="Title 1"/>
          <p:cNvSpPr>
            <a:spLocks noGrp="1"/>
          </p:cNvSpPr>
          <p:nvPr>
            <p:ph type="title"/>
          </p:nvPr>
        </p:nvSpPr>
        <p:spPr>
          <a:xfrm>
            <a:off x="539552" y="685800"/>
            <a:ext cx="8071048" cy="914400"/>
          </a:xfrm>
        </p:spPr>
        <p:txBody>
          <a:body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533400" y="4038600"/>
            <a:ext cx="2590800"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3276600" y="1752600"/>
            <a:ext cx="5334000" cy="4419600"/>
          </a:xfrm>
        </p:spPr>
        <p:txBody>
          <a:bodyPr/>
          <a:lstStyle/>
          <a:p>
            <a:pPr lvl="0"/>
            <a:r>
              <a:rPr lang="en-US"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9"/>
          </p:nvPr>
        </p:nvSpPr>
        <p:spPr/>
        <p:txBody>
          <a:bodyPr/>
          <a:lstStyle/>
          <a:p>
            <a:r>
              <a:rPr lang="en-GB" smtClean="0"/>
              <a:t>Slide </a:t>
            </a:r>
            <a:fld id="{2A1DF1AB-ECF4-458D-ADC6-8F9126CBD0F9}" type="slidenum">
              <a:rPr lang="en-GB" smtClean="0"/>
              <a:pPr/>
              <a:t>‹#›</a:t>
            </a:fld>
            <a:endParaRPr lang="en-GB"/>
          </a:p>
        </p:txBody>
      </p:sp>
      <p:pic>
        <p:nvPicPr>
          <p:cNvPr id="8" name="Picture 2"/>
          <p:cNvPicPr>
            <a:picLocks noChangeAspect="1" noChangeArrowheads="1"/>
          </p:cNvPicPr>
          <p:nvPr userDrawn="1"/>
        </p:nvPicPr>
        <p:blipFill>
          <a:blip r:embed="rId2" cstate="print"/>
          <a:srcRect/>
          <a:stretch>
            <a:fillRect/>
          </a:stretch>
        </p:blipFill>
        <p:spPr bwMode="auto">
          <a:xfrm>
            <a:off x="539552" y="6309320"/>
            <a:ext cx="2717131" cy="401241"/>
          </a:xfrm>
          <a:prstGeom prst="rect">
            <a:avLst/>
          </a:prstGeom>
          <a:noFill/>
          <a:ln w="9525">
            <a:noFill/>
            <a:miter lim="800000"/>
            <a:headEnd/>
            <a:tailEnd/>
          </a:ln>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n-US" noProof="1" smtClean="0"/>
              <a:t>Click to edit Master title style</a:t>
            </a:r>
            <a:endParaRPr lang="en-GB" noProof="1"/>
          </a:p>
        </p:txBody>
      </p:sp>
      <p:sp>
        <p:nvSpPr>
          <p:cNvPr id="31" name="Content Placeholder 26"/>
          <p:cNvSpPr>
            <a:spLocks noGrp="1"/>
          </p:cNvSpPr>
          <p:nvPr>
            <p:ph sz="quarter" idx="15"/>
          </p:nvPr>
        </p:nvSpPr>
        <p:spPr>
          <a:xfrm>
            <a:off x="3276600" y="1752600"/>
            <a:ext cx="5334000" cy="4419600"/>
          </a:xfrm>
        </p:spPr>
        <p:txBody>
          <a:bodyPr/>
          <a:lstStyle>
            <a:lvl1pPr>
              <a:defRPr baseline="0"/>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GB"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n-US" noProof="1" smtClean="0"/>
              <a:t>Click to edit Master text styles</a:t>
            </a:r>
          </a:p>
        </p:txBody>
      </p:sp>
      <p:cxnSp>
        <p:nvCxnSpPr>
          <p:cNvPr id="30" name="Shape 29"/>
          <p:cNvCxnSpPr/>
          <p:nvPr/>
        </p:nvCxnSpPr>
        <p:spPr>
          <a:xfrm rot="5400000" flipH="1" flipV="1">
            <a:off x="5791201"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9"/>
          </p:nvPr>
        </p:nvSpPr>
        <p:spPr/>
        <p:txBody>
          <a:bodyPr/>
          <a:lstStyle/>
          <a:p>
            <a:r>
              <a:rPr lang="en-GB" smtClean="0"/>
              <a:t>Slide </a:t>
            </a:r>
            <a:fld id="{A487AC06-E2A2-4E8D-9AFD-439DCFCCE529}" type="slidenum">
              <a:rPr lang="en-GB" smtClean="0"/>
              <a:pPr/>
              <a:t>‹#›</a:t>
            </a:fld>
            <a:endParaRPr lang="en-GB"/>
          </a:p>
        </p:txBody>
      </p:sp>
      <p:sp>
        <p:nvSpPr>
          <p:cNvPr id="18" name="PwCFirm"/>
          <p:cNvSpPr txBox="1"/>
          <p:nvPr userDrawn="1"/>
        </p:nvSpPr>
        <p:spPr>
          <a:xfrm>
            <a:off x="533400" y="6453336"/>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endParaRPr kumimoji="0" lang="en-GB" sz="1000" b="0" i="0" u="none" baseline="0" dirty="0" err="1" smtClean="0">
              <a:effectLst/>
              <a:latin typeface="Arial"/>
            </a:endParaRPr>
          </a:p>
        </p:txBody>
      </p:sp>
      <p:pic>
        <p:nvPicPr>
          <p:cNvPr id="8" name="Picture 2"/>
          <p:cNvPicPr>
            <a:picLocks noChangeAspect="1" noChangeArrowheads="1"/>
          </p:cNvPicPr>
          <p:nvPr userDrawn="1"/>
        </p:nvPicPr>
        <p:blipFill>
          <a:blip r:embed="rId2" cstate="print"/>
          <a:srcRect/>
          <a:stretch>
            <a:fillRect/>
          </a:stretch>
        </p:blipFill>
        <p:spPr bwMode="auto">
          <a:xfrm>
            <a:off x="539552" y="6309320"/>
            <a:ext cx="2717131" cy="401241"/>
          </a:xfrm>
          <a:prstGeom prst="rect">
            <a:avLst/>
          </a:prstGeom>
          <a:noFill/>
          <a:ln w="9525">
            <a:noFill/>
            <a:miter lim="800000"/>
            <a:headEnd/>
            <a:tailEnd/>
          </a:ln>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9552" y="685800"/>
            <a:ext cx="8071048" cy="914400"/>
          </a:xfrm>
        </p:spPr>
        <p:txBody>
          <a:bodyPr/>
          <a:lstStyle/>
          <a:p>
            <a:r>
              <a:rPr lang="en-US" noProof="0" smtClean="0"/>
              <a:t>Click to edit Master title style</a:t>
            </a:r>
            <a:endParaRPr lang="en-GB" noProof="0"/>
          </a:p>
        </p:txBody>
      </p:sp>
      <p:cxnSp>
        <p:nvCxnSpPr>
          <p:cNvPr id="10" name="Shape 9"/>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r>
              <a:rPr lang="en-GB" smtClean="0"/>
              <a:t>Slide </a:t>
            </a:r>
            <a:fld id="{7703A140-4BD5-4963-8DDB-02EE24C99514}" type="slidenum">
              <a:rPr lang="en-GB" smtClean="0"/>
              <a:pPr/>
              <a:t>‹#›</a:t>
            </a:fld>
            <a:endParaRPr lang="en-GB"/>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endParaRPr kumimoji="0" lang="en-GB" sz="1000" b="0" i="0" u="none" baseline="0" dirty="0" err="1" smtClean="0">
              <a:effectLst/>
              <a:latin typeface="Arial"/>
            </a:endParaRPr>
          </a:p>
        </p:txBody>
      </p:sp>
      <p:pic>
        <p:nvPicPr>
          <p:cNvPr id="6" name="Picture 2"/>
          <p:cNvPicPr>
            <a:picLocks noChangeAspect="1" noChangeArrowheads="1"/>
          </p:cNvPicPr>
          <p:nvPr userDrawn="1"/>
        </p:nvPicPr>
        <p:blipFill>
          <a:blip r:embed="rId2" cstate="print"/>
          <a:srcRect/>
          <a:stretch>
            <a:fillRect/>
          </a:stretch>
        </p:blipFill>
        <p:spPr bwMode="auto">
          <a:xfrm>
            <a:off x="539552" y="6309320"/>
            <a:ext cx="2717131" cy="401241"/>
          </a:xfrm>
          <a:prstGeom prst="rect">
            <a:avLst/>
          </a:prstGeom>
          <a:noFill/>
          <a:ln w="9525">
            <a:noFill/>
            <a:miter lim="800000"/>
            <a:headEnd/>
            <a:tailEnd/>
          </a:ln>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685800"/>
            <a:ext cx="8071048" cy="914400"/>
          </a:xfrm>
        </p:spPr>
        <p:txBody>
          <a:bodyPr/>
          <a:lstStyle>
            <a:lvl1pPr>
              <a:lnSpc>
                <a:spcPct val="100000"/>
              </a:lnSpc>
              <a:defRPr baseline="0">
                <a:solidFill>
                  <a:schemeClr val="tx1"/>
                </a:solidFill>
              </a:defRPr>
            </a:lvl1pPr>
          </a:lstStyle>
          <a:p>
            <a:r>
              <a:rPr lang="en-US" noProof="0" smtClean="0"/>
              <a:t>Click to edit Master title style</a:t>
            </a:r>
            <a:endParaRPr lang="en-GB" noProof="0"/>
          </a:p>
        </p:txBody>
      </p:sp>
      <p:cxnSp>
        <p:nvCxnSpPr>
          <p:cNvPr id="11" name="Shape 10"/>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6"/>
          <p:cNvSpPr>
            <a:spLocks noGrp="1"/>
          </p:cNvSpPr>
          <p:nvPr>
            <p:ph sz="quarter" idx="15"/>
          </p:nvPr>
        </p:nvSpPr>
        <p:spPr>
          <a:xfrm>
            <a:off x="533400" y="1752600"/>
            <a:ext cx="8077200" cy="4419600"/>
          </a:xfrm>
        </p:spPr>
        <p:txBody>
          <a:bodyPr/>
          <a:lstStyle>
            <a:lvl1pPr indent="-274320" algn="l" defTabSz="914400" rtl="0" eaLnBrk="1" latinLnBrk="0" hangingPunct="1">
              <a:lnSpc>
                <a:spcPct val="100000"/>
              </a:lnSpc>
              <a:spcBef>
                <a:spcPts val="0"/>
              </a:spcBef>
              <a:spcAft>
                <a:spcPts val="900"/>
              </a:spcAft>
              <a:buClr>
                <a:schemeClr val="tx1"/>
              </a:buClr>
              <a:defRPr lang="en-US" sz="2000" kern="1200" baseline="0" noProof="0" dirty="0" smtClean="0">
                <a:solidFill>
                  <a:schemeClr val="tx1"/>
                </a:solidFill>
                <a:latin typeface="Georgia" pitchFamily="18" charset="0"/>
                <a:ea typeface="+mn-ea"/>
                <a:cs typeface="+mn-cs"/>
              </a:defRPr>
            </a:lvl1pPr>
            <a:lvl2pPr indent="-274320" algn="l" defTabSz="914400" rtl="0" eaLnBrk="1" latinLnBrk="0" hangingPunct="1">
              <a:lnSpc>
                <a:spcPct val="100000"/>
              </a:lnSpc>
              <a:spcBef>
                <a:spcPts val="0"/>
              </a:spcBef>
              <a:spcAft>
                <a:spcPts val="900"/>
              </a:spcAft>
              <a:buClr>
                <a:schemeClr val="tx1"/>
              </a:buClr>
              <a:defRPr lang="en-US" sz="2000" kern="1200" baseline="0" noProof="0" dirty="0" smtClean="0">
                <a:solidFill>
                  <a:schemeClr val="tx1"/>
                </a:solidFill>
                <a:latin typeface="Georgia" pitchFamily="18" charset="0"/>
                <a:ea typeface="+mn-ea"/>
                <a:cs typeface="+mn-cs"/>
              </a:defRPr>
            </a:lvl2pPr>
            <a:lvl3pPr indent="-274320" algn="l" defTabSz="914400" rtl="0" eaLnBrk="1" latinLnBrk="0" hangingPunct="1">
              <a:lnSpc>
                <a:spcPct val="100000"/>
              </a:lnSpc>
              <a:spcBef>
                <a:spcPts val="0"/>
              </a:spcBef>
              <a:spcAft>
                <a:spcPts val="900"/>
              </a:spcAft>
              <a:buClr>
                <a:schemeClr val="tx1"/>
              </a:buClr>
              <a:defRPr lang="en-US" sz="2000" kern="1200" baseline="0" noProof="0" dirty="0" smtClean="0">
                <a:solidFill>
                  <a:schemeClr val="tx1"/>
                </a:solidFill>
                <a:latin typeface="Georgia" pitchFamily="18" charset="0"/>
                <a:ea typeface="+mn-ea"/>
                <a:cs typeface="+mn-cs"/>
              </a:defRPr>
            </a:lvl3pPr>
            <a:lvl4pPr indent="-274320" algn="l" defTabSz="914400" rtl="0" eaLnBrk="1" latinLnBrk="0" hangingPunct="1">
              <a:lnSpc>
                <a:spcPct val="100000"/>
              </a:lnSpc>
              <a:spcBef>
                <a:spcPts val="0"/>
              </a:spcBef>
              <a:spcAft>
                <a:spcPts val="900"/>
              </a:spcAft>
              <a:buClr>
                <a:schemeClr val="tx1"/>
              </a:buClr>
              <a:defRPr lang="en-US" sz="2000" kern="1200" baseline="0" noProof="0" dirty="0" smtClean="0">
                <a:solidFill>
                  <a:schemeClr val="tx1"/>
                </a:solidFill>
                <a:latin typeface="Georgia" pitchFamily="18" charset="0"/>
                <a:ea typeface="+mn-ea"/>
                <a:cs typeface="+mn-cs"/>
              </a:defRPr>
            </a:lvl4pPr>
            <a:lvl5pPr indent="-274320" algn="l" defTabSz="914400" rtl="0" eaLnBrk="1" latinLnBrk="0" hangingPunct="1">
              <a:lnSpc>
                <a:spcPct val="100000"/>
              </a:lnSpc>
              <a:spcBef>
                <a:spcPts val="0"/>
              </a:spcBef>
              <a:spcAft>
                <a:spcPts val="900"/>
              </a:spcAft>
              <a:buClr>
                <a:schemeClr val="tx1"/>
              </a:buClr>
              <a:defRPr lang="en-GB" sz="2000" kern="1200" baseline="0" noProof="0" dirty="0">
                <a:solidFill>
                  <a:schemeClr val="tx1"/>
                </a:solidFill>
                <a:latin typeface="Georgia" pitchFamily="18" charset="0"/>
                <a:ea typeface="+mn-ea"/>
                <a:cs typeface="+mn-cs"/>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7" name="Slide Number Placeholder 16"/>
          <p:cNvSpPr>
            <a:spLocks noGrp="1"/>
          </p:cNvSpPr>
          <p:nvPr>
            <p:ph type="sldNum" sz="quarter" idx="18"/>
          </p:nvPr>
        </p:nvSpPr>
        <p:spPr/>
        <p:txBody>
          <a:bodyPr/>
          <a:lstStyle/>
          <a:p>
            <a:r>
              <a:rPr lang="en-GB" smtClean="0"/>
              <a:t>Slide </a:t>
            </a:r>
            <a:fld id="{C65BB6A6-903A-4B60-A0CF-B2137834975A}" type="slidenum">
              <a:rPr lang="en-GB" smtClean="0"/>
              <a:pPr/>
              <a:t>‹#›</a:t>
            </a:fld>
            <a:endParaRPr lang="en-GB"/>
          </a:p>
        </p:txBody>
      </p:sp>
      <p:sp>
        <p:nvSpPr>
          <p:cNvPr id="18"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endParaRPr kumimoji="0" lang="en-GB" sz="1000" b="0" i="0" u="none" baseline="0" dirty="0" err="1" smtClean="0">
              <a:effectLst/>
              <a:latin typeface="Arial"/>
            </a:endParaRPr>
          </a:p>
        </p:txBody>
      </p:sp>
      <p:pic>
        <p:nvPicPr>
          <p:cNvPr id="7" name="Picture 2"/>
          <p:cNvPicPr>
            <a:picLocks noChangeAspect="1" noChangeArrowheads="1"/>
          </p:cNvPicPr>
          <p:nvPr userDrawn="1"/>
        </p:nvPicPr>
        <p:blipFill>
          <a:blip r:embed="rId2" cstate="print"/>
          <a:srcRect/>
          <a:stretch>
            <a:fillRect/>
          </a:stretch>
        </p:blipFill>
        <p:spPr bwMode="auto">
          <a:xfrm>
            <a:off x="539552" y="6309320"/>
            <a:ext cx="2717131" cy="401241"/>
          </a:xfrm>
          <a:prstGeom prst="rect">
            <a:avLst/>
          </a:prstGeom>
          <a:noFill/>
          <a:ln w="9525">
            <a:noFill/>
            <a:miter lim="800000"/>
            <a:headEnd/>
            <a:tailEnd/>
          </a:ln>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point: Colour">
    <p:bg>
      <p:bgPr>
        <a:solidFill>
          <a:schemeClr val="tx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4" name="Slide Number Placeholder 16"/>
          <p:cNvSpPr>
            <a:spLocks noGrp="1"/>
          </p:cNvSpPr>
          <p:nvPr>
            <p:ph type="sldNum" sz="quarter" idx="18"/>
          </p:nvPr>
        </p:nvSpPr>
        <p:spPr>
          <a:xfrm>
            <a:off x="7086600" y="6477000"/>
            <a:ext cx="1527048" cy="152400"/>
          </a:xfrm>
        </p:spPr>
        <p:txBody>
          <a:bodyPr/>
          <a:lstStyle/>
          <a:p>
            <a:r>
              <a:rPr lang="en-GB" smtClean="0"/>
              <a:t>Slide </a:t>
            </a:r>
            <a:fld id="{C65BB6A6-903A-4B60-A0CF-B213783497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creativecommons.org/licenses/by/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685800"/>
            <a:ext cx="8071049" cy="914400"/>
          </a:xfrm>
          <a:prstGeom prst="rect">
            <a:avLst/>
          </a:prstGeom>
        </p:spPr>
        <p:txBody>
          <a:bodyPr vert="horz" lIns="0" tIns="0" rIns="0" bIns="0" rtlCol="0" anchor="t" anchorCtr="0">
            <a:noAutofit/>
          </a:bodyPr>
          <a:lstStyle/>
          <a:p>
            <a:r>
              <a:rPr lang="en-GB" noProof="0" dirty="0" smtClean="0"/>
              <a:t>Click to edit</a:t>
            </a:r>
            <a:br>
              <a:rPr lang="en-GB" noProof="0" dirty="0" smtClean="0"/>
            </a:br>
            <a:r>
              <a:rPr lang="en-GB" noProof="0" dirty="0" smtClean="0"/>
              <a:t>Master title style</a:t>
            </a:r>
            <a:endParaRPr lang="en-GB" noProof="0" dirty="0"/>
          </a:p>
        </p:txBody>
      </p:sp>
      <p:sp>
        <p:nvSpPr>
          <p:cNvPr id="3" name="Text Placeholder 2"/>
          <p:cNvSpPr>
            <a:spLocks noGrp="1"/>
          </p:cNvSpPr>
          <p:nvPr>
            <p:ph type="body" idx="1"/>
          </p:nvPr>
        </p:nvSpPr>
        <p:spPr>
          <a:xfrm>
            <a:off x="533401" y="1752600"/>
            <a:ext cx="8077199" cy="44196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smtClean="0"/>
          </a:p>
        </p:txBody>
      </p:sp>
      <p:sp>
        <p:nvSpPr>
          <p:cNvPr id="12"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smtClean="0"/>
              <a:t>Slide </a:t>
            </a:r>
            <a:fld id="{4424FA8E-F7FA-40CC-BCA5-BCCDFCD308A3}" type="slidenum">
              <a:rPr lang="en-GB" smtClean="0"/>
              <a:pPr/>
              <a:t>‹#›</a:t>
            </a:fld>
            <a:endParaRPr lang="en-GB"/>
          </a:p>
        </p:txBody>
      </p:sp>
      <p:pic>
        <p:nvPicPr>
          <p:cNvPr id="9" name="Picture 2" descr="http://www.lib.umich.edu/files/services/copyright/cc-by.png">
            <a:hlinkClick r:id="rId13"/>
          </p:cNvPr>
          <p:cNvPicPr>
            <a:picLocks noChangeAspect="1" noChangeArrowheads="1"/>
          </p:cNvPicPr>
          <p:nvPr/>
        </p:nvPicPr>
        <p:blipFill>
          <a:blip r:embed="rId14" cstate="print"/>
          <a:srcRect/>
          <a:stretch>
            <a:fillRect/>
          </a:stretch>
        </p:blipFill>
        <p:spPr bwMode="auto">
          <a:xfrm>
            <a:off x="8090178" y="6669360"/>
            <a:ext cx="539163" cy="188640"/>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6" r:id="rId4"/>
    <p:sldLayoutId id="2147483657" r:id="rId5"/>
    <p:sldLayoutId id="2147483658" r:id="rId6"/>
    <p:sldLayoutId id="2147483659" r:id="rId7"/>
    <p:sldLayoutId id="2147483662" r:id="rId8"/>
    <p:sldLayoutId id="2147483663" r:id="rId9"/>
    <p:sldLayoutId id="2147483666" r:id="rId10"/>
    <p:sldLayoutId id="2147483667" r:id="rId11"/>
  </p:sldLayoutIdLst>
  <p:hf hdr="0" ftr="0" dt="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ack.linkeddata.org/" TargetMode="External"/><Relationship Id="rId2" Type="http://schemas.openxmlformats.org/officeDocument/2006/relationships/hyperlink" Target="http://wiki.lod2.eu/display/LOD2DOC/LOD2+Statistical+Workbenc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w3.org/TR/vocab-data-cub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hyperlink" Target="http://joinup.ec.europa.eu/" TargetMode="External"/><Relationship Id="rId3" Type="http://schemas.openxmlformats.org/officeDocument/2006/relationships/image" Target="../media/image15.jpeg"/><Relationship Id="rId7" Type="http://schemas.openxmlformats.org/officeDocument/2006/relationships/hyperlink" Target="http://www.google.co.uk/url?sa=i&amp;source=images&amp;cd=&amp;cad=rja&amp;docid=SE7FMEdJDXLGRM&amp;tbnid=iOAlFfmdXacIzM:&amp;ved=0CAgQjRwwAA&amp;url=http://www.collaboration133.com/despite-posting-huge-profits-linkedin-still-hasnt-figured-out-rss-feeds/1329/linkedin-icon/&amp;ei=qViTUeDwDsfesgbKloCIDQ&amp;psig=AFQjCNFUKf5qekIs09Vjl6j4tqvs6rCrxQ&amp;ust=1368697385296369" TargetMode="External"/><Relationship Id="rId12" Type="http://schemas.openxmlformats.org/officeDocument/2006/relationships/hyperlink" Target="https://twitter.com/OpenDataSupport" TargetMode="External"/><Relationship Id="rId2" Type="http://schemas.openxmlformats.org/officeDocument/2006/relationships/hyperlink" Target="http://www.google.co.uk/url?sa=i&amp;rct=j&amp;q=&amp;esrc=s&amp;frm=1&amp;source=images&amp;cd=&amp;cad=rja&amp;docid=kQOSE_Qm988B-M&amp;tbnid=wtsKUGiNqTAINM:&amp;ved=&amp;url=http://iwebask.com/blog/2012/06/11/leverage-slideshare-increase-traffic-website/&amp;ei=TliTUf7PFMKXtAahwoCQDg&amp;bvm=bv.46471029,d.Yms&amp;psig=AFQjCNHXFJZYAyHNHJZynmy81ri4lsG6Hw&amp;ust=1368697294780597" TargetMode="External"/><Relationship Id="rId1" Type="http://schemas.openxmlformats.org/officeDocument/2006/relationships/slideLayout" Target="../slideLayouts/slideLayout2.xml"/><Relationship Id="rId6" Type="http://schemas.openxmlformats.org/officeDocument/2006/relationships/hyperlink" Target="http://www.opendatasupport.eu/" TargetMode="External"/><Relationship Id="rId11" Type="http://schemas.openxmlformats.org/officeDocument/2006/relationships/image" Target="../media/image18.gif"/><Relationship Id="rId5" Type="http://schemas.openxmlformats.org/officeDocument/2006/relationships/image" Target="../media/image16.png"/><Relationship Id="rId15" Type="http://schemas.openxmlformats.org/officeDocument/2006/relationships/hyperlink" Target="mailto:contact@opendatasupport.eu" TargetMode="External"/><Relationship Id="rId10" Type="http://schemas.openxmlformats.org/officeDocument/2006/relationships/hyperlink" Target="http://www.google.co.uk/url?sa=i&amp;rct=j&amp;q=&amp;esrc=s&amp;frm=1&amp;source=images&amp;cd=&amp;cad=rja&amp;docid=H73Bp3_m1xl35M&amp;tbnid=RL8r_BDa6hOUiM:&amp;ved=0CAUQjRw&amp;url=http://info.hjmt.com/blog/bid/271040/Should-You-Use-a-Live-Twitter-Stream-at-Your-Next-Event&amp;ei=dFmTUfTsGMWItQaWtIHoDA&amp;bvm=bv.46471029,d.Yms&amp;psig=AFQjCNEdFo_vMlWlFwv7YoyBHrTZ8pUvFA&amp;ust=1368697574802004" TargetMode="External"/><Relationship Id="rId4" Type="http://schemas.openxmlformats.org/officeDocument/2006/relationships/hyperlink" Target="http://www.slideshare.net/OpenDataSupport" TargetMode="External"/><Relationship Id="rId9" Type="http://schemas.openxmlformats.org/officeDocument/2006/relationships/hyperlink" Target="http://www.linkedin.com/groups/Open-Data-Support-4859070?gid=4859070&amp;mostPopular=&amp;trk=tyah" TargetMode="External"/><Relationship Id="rId1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www.vagrantup.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sysgit.github.io/" TargetMode="External"/><Relationship Id="rId2" Type="http://schemas.openxmlformats.org/officeDocument/2006/relationships/hyperlink" Target="https://github.com/paulmassey42/VagrantRDFCubes" TargetMode="External"/><Relationship Id="rId1" Type="http://schemas.openxmlformats.org/officeDocument/2006/relationships/slideLayout" Target="../slideLayouts/slideLayout2.xml"/><Relationship Id="rId4" Type="http://schemas.openxmlformats.org/officeDocument/2006/relationships/hyperlink" Target="https://github.com/paulmassey42/VagrantRDFCubes.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sz="5200" b="0" dirty="0" smtClean="0">
                <a:latin typeface="Bradley Hand ITC" pitchFamily="66" charset="0"/>
              </a:rPr>
              <a:t/>
            </a:r>
            <a:br>
              <a:rPr lang="en-GB" sz="5200" b="0" dirty="0" smtClean="0">
                <a:latin typeface="Bradley Hand ITC" pitchFamily="66" charset="0"/>
              </a:rPr>
            </a:br>
            <a:r>
              <a:rPr lang="en-GB" sz="5200" i="0" dirty="0" smtClean="0">
                <a:latin typeface="Bradley Hand ITC" pitchFamily="66" charset="0"/>
              </a:rPr>
              <a:t>Open Data Support</a:t>
            </a:r>
            <a:br>
              <a:rPr lang="en-GB" sz="5200" i="0" dirty="0" smtClean="0">
                <a:latin typeface="Bradley Hand ITC" pitchFamily="66" charset="0"/>
              </a:rPr>
            </a:br>
            <a:r>
              <a:rPr lang="en-GB" sz="4400" b="0" i="0" dirty="0" smtClean="0">
                <a:latin typeface="Bradley Hand ITC" pitchFamily="66" charset="0"/>
              </a:rPr>
              <a:t>Publishing of high value datasets:</a:t>
            </a:r>
            <a:br>
              <a:rPr lang="en-GB" sz="4400" b="0" i="0" dirty="0" smtClean="0">
                <a:latin typeface="Bradley Hand ITC" pitchFamily="66" charset="0"/>
              </a:rPr>
            </a:br>
            <a:r>
              <a:rPr lang="en-GB" sz="4400" b="0" i="0" dirty="0" smtClean="0">
                <a:latin typeface="Bradley Hand ITC" pitchFamily="66" charset="0"/>
              </a:rPr>
              <a:t>statistical data </a:t>
            </a:r>
            <a:r>
              <a:rPr lang="en-GB" sz="4400" b="0" i="0" smtClean="0">
                <a:latin typeface="Bradley Hand ITC" pitchFamily="66" charset="0"/>
              </a:rPr>
              <a:t>from Cyprus</a:t>
            </a:r>
            <a:endParaRPr lang="en-GB" sz="5200" b="0" dirty="0">
              <a:latin typeface="Bradley Hand ITC" pitchFamily="66" charset="0"/>
            </a:endParaRPr>
          </a:p>
        </p:txBody>
      </p:sp>
      <p:sp>
        <p:nvSpPr>
          <p:cNvPr id="10" name="Text Placeholder 9"/>
          <p:cNvSpPr>
            <a:spLocks noGrp="1"/>
          </p:cNvSpPr>
          <p:nvPr>
            <p:ph type="body" sz="quarter" idx="10"/>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Vagrant machine activation – tips </a:t>
            </a:r>
            <a:r>
              <a:rPr lang="nl-BE" dirty="0" smtClean="0"/>
              <a:t>(3)</a:t>
            </a:r>
            <a:endParaRPr lang="nl-BE" dirty="0"/>
          </a:p>
        </p:txBody>
      </p:sp>
      <p:sp>
        <p:nvSpPr>
          <p:cNvPr id="3" name="Content Placeholder 2"/>
          <p:cNvSpPr>
            <a:spLocks noGrp="1"/>
          </p:cNvSpPr>
          <p:nvPr>
            <p:ph sz="quarter" idx="15"/>
          </p:nvPr>
        </p:nvSpPr>
        <p:spPr/>
        <p:txBody>
          <a:bodyPr/>
          <a:lstStyle/>
          <a:p>
            <a:pPr marL="182880" indent="-457200">
              <a:buFont typeface="+mj-lt"/>
              <a:buAutoNum type="arabicPeriod"/>
            </a:pPr>
            <a:r>
              <a:rPr lang="nl-BE" dirty="0" smtClean="0"/>
              <a:t>After creation of the virtual machine, the machine can be activated via the VirtualBox environment or controlled from the command line via vagrant halt/down.</a:t>
            </a:r>
            <a:endParaRPr lang="nl-BE"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10</a:t>
            </a:fld>
            <a:endParaRPr lang="en-GB"/>
          </a:p>
        </p:txBody>
      </p:sp>
    </p:spTree>
    <p:extLst>
      <p:ext uri="{BB962C8B-B14F-4D97-AF65-F5344CB8AC3E}">
        <p14:creationId xmlns:p14="http://schemas.microsoft.com/office/powerpoint/2010/main" val="22946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11</a:t>
            </a:fld>
            <a:endParaRPr lang="en-GB"/>
          </a:p>
        </p:txBody>
      </p:sp>
      <p:sp>
        <p:nvSpPr>
          <p:cNvPr id="8" name="Content Placeholder 5"/>
          <p:cNvSpPr>
            <a:spLocks noGrp="1"/>
          </p:cNvSpPr>
          <p:nvPr>
            <p:ph idx="1"/>
          </p:nvPr>
        </p:nvSpPr>
        <p:spPr>
          <a:xfrm>
            <a:off x="467544" y="980728"/>
            <a:ext cx="8077200" cy="4419600"/>
          </a:xfrm>
        </p:spPr>
        <p:txBody>
          <a:bodyPr anchor="ctr"/>
          <a:lstStyle/>
          <a:p>
            <a:pPr algn="ctr">
              <a:lnSpc>
                <a:spcPct val="100000"/>
              </a:lnSpc>
            </a:pPr>
            <a:r>
              <a:rPr lang="en-GB" sz="7200" b="1" dirty="0" err="1" smtClean="0">
                <a:latin typeface="Bradley Hand ITC" pitchFamily="66" charset="0"/>
              </a:rPr>
              <a:t>DataCube</a:t>
            </a:r>
            <a:r>
              <a:rPr lang="en-GB" sz="7200" b="1" dirty="0" smtClean="0">
                <a:latin typeface="Bradley Hand ITC" pitchFamily="66" charset="0"/>
              </a:rPr>
              <a:t> </a:t>
            </a:r>
          </a:p>
          <a:p>
            <a:pPr algn="ctr">
              <a:lnSpc>
                <a:spcPct val="100000"/>
              </a:lnSpc>
            </a:pPr>
            <a:r>
              <a:rPr lang="en-GB" sz="7200" b="1" dirty="0" smtClean="0">
                <a:latin typeface="Bradley Hand ITC" pitchFamily="66" charset="0"/>
              </a:rPr>
              <a:t>virtual machine</a:t>
            </a:r>
          </a:p>
        </p:txBody>
      </p:sp>
    </p:spTree>
    <p:extLst>
      <p:ext uri="{BB962C8B-B14F-4D97-AF65-F5344CB8AC3E}">
        <p14:creationId xmlns:p14="http://schemas.microsoft.com/office/powerpoint/2010/main" val="4066881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DataCubes virtual machine</a:t>
            </a:r>
            <a:endParaRPr lang="nl-BE" dirty="0"/>
          </a:p>
        </p:txBody>
      </p:sp>
      <p:sp>
        <p:nvSpPr>
          <p:cNvPr id="3" name="Content Placeholder 2"/>
          <p:cNvSpPr>
            <a:spLocks noGrp="1"/>
          </p:cNvSpPr>
          <p:nvPr>
            <p:ph sz="quarter" idx="15"/>
          </p:nvPr>
        </p:nvSpPr>
        <p:spPr/>
        <p:txBody>
          <a:bodyPr/>
          <a:lstStyle/>
          <a:p>
            <a:pPr fontAlgn="base"/>
            <a:r>
              <a:rPr lang="en-GB" dirty="0"/>
              <a:t>Intended as demonstration virtual machine</a:t>
            </a:r>
          </a:p>
          <a:p>
            <a:pPr lvl="2" fontAlgn="base"/>
            <a:r>
              <a:rPr lang="en-GB" dirty="0"/>
              <a:t>development requires additional steps</a:t>
            </a:r>
          </a:p>
          <a:p>
            <a:pPr fontAlgn="base"/>
            <a:r>
              <a:rPr lang="en-GB" dirty="0"/>
              <a:t>Contains data conversion pipeline in the directory </a:t>
            </a:r>
            <a:r>
              <a:rPr lang="en-GB" smtClean="0"/>
              <a:t>OpenData</a:t>
            </a:r>
            <a:endParaRPr lang="en-GB" dirty="0"/>
          </a:p>
          <a:p>
            <a:pPr lvl="2" fontAlgn="base"/>
            <a:r>
              <a:rPr lang="en-GB" dirty="0"/>
              <a:t>directory “</a:t>
            </a:r>
            <a:r>
              <a:rPr lang="en-GB" dirty="0" err="1"/>
              <a:t>cyprus</a:t>
            </a:r>
            <a:r>
              <a:rPr lang="en-GB" dirty="0"/>
              <a:t>” contains the data that has been used for the setup</a:t>
            </a:r>
          </a:p>
          <a:p>
            <a:pPr lvl="3" fontAlgn="base"/>
            <a:r>
              <a:rPr lang="en-GB" dirty="0"/>
              <a:t>a single sub-directory for each of the excel files processed,</a:t>
            </a:r>
          </a:p>
          <a:p>
            <a:pPr lvl="3" fontAlgn="base"/>
            <a:r>
              <a:rPr lang="en-GB" dirty="0"/>
              <a:t>each sheet of the excel file is processed separately as a CSV</a:t>
            </a:r>
          </a:p>
          <a:p>
            <a:pPr lvl="3" fontAlgn="base"/>
            <a:r>
              <a:rPr lang="en-GB" dirty="0"/>
              <a:t>naming convention was needed.</a:t>
            </a:r>
          </a:p>
          <a:p>
            <a:pPr lvl="2" fontAlgn="base"/>
            <a:r>
              <a:rPr lang="en-GB" dirty="0"/>
              <a:t>During VM provisioning</a:t>
            </a:r>
          </a:p>
          <a:p>
            <a:pPr lvl="3" fontAlgn="base"/>
            <a:r>
              <a:rPr lang="en-GB" dirty="0"/>
              <a:t>bootstrap.sh is executed which will run </a:t>
            </a:r>
            <a:r>
              <a:rPr lang="en-GB" dirty="0" smtClean="0"/>
              <a:t>automatically,</a:t>
            </a:r>
          </a:p>
          <a:p>
            <a:pPr lvl="3" fontAlgn="base"/>
            <a:r>
              <a:rPr lang="en-GB" dirty="0" smtClean="0"/>
              <a:t>Conversion </a:t>
            </a:r>
            <a:r>
              <a:rPr lang="en-GB" dirty="0"/>
              <a:t>scripts for descriptions found in </a:t>
            </a:r>
            <a:r>
              <a:rPr lang="en-GB" dirty="0" err="1" smtClean="0"/>
              <a:t>OpenData</a:t>
            </a:r>
            <a:endParaRPr lang="en-GB" dirty="0" smtClean="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12</a:t>
            </a:fld>
            <a:endParaRPr lang="en-GB"/>
          </a:p>
        </p:txBody>
      </p:sp>
    </p:spTree>
    <p:extLst>
      <p:ext uri="{BB962C8B-B14F-4D97-AF65-F5344CB8AC3E}">
        <p14:creationId xmlns:p14="http://schemas.microsoft.com/office/powerpoint/2010/main" val="3896376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Rebuilding the Cubes</a:t>
            </a:r>
            <a:endParaRPr lang="en-GB" dirty="0"/>
          </a:p>
        </p:txBody>
      </p:sp>
      <p:sp>
        <p:nvSpPr>
          <p:cNvPr id="3" name="Content Placeholder 2"/>
          <p:cNvSpPr>
            <a:spLocks noGrp="1"/>
          </p:cNvSpPr>
          <p:nvPr>
            <p:ph sz="quarter" idx="15"/>
          </p:nvPr>
        </p:nvSpPr>
        <p:spPr/>
        <p:txBody>
          <a:bodyPr/>
          <a:lstStyle/>
          <a:p>
            <a:pPr lvl="2" fontAlgn="base">
              <a:buFont typeface="Arial" panose="020B0604020202020204" pitchFamily="34" charset="0"/>
              <a:buChar char="•"/>
            </a:pPr>
            <a:r>
              <a:rPr lang="en-GB" dirty="0"/>
              <a:t>Rebuilding the cubes in existing </a:t>
            </a:r>
            <a:r>
              <a:rPr lang="en-GB" dirty="0" smtClean="0"/>
              <a:t>VM</a:t>
            </a:r>
            <a:endParaRPr lang="en-GB" dirty="0"/>
          </a:p>
          <a:p>
            <a:pPr lvl="3" fontAlgn="base"/>
            <a:r>
              <a:rPr lang="en-GB" dirty="0"/>
              <a:t>start a shell/terminal in the </a:t>
            </a:r>
            <a:r>
              <a:rPr lang="en-GB" dirty="0" smtClean="0"/>
              <a:t>VM</a:t>
            </a:r>
            <a:endParaRPr lang="en-GB" dirty="0"/>
          </a:p>
          <a:p>
            <a:pPr lvl="3" fontAlgn="base"/>
            <a:r>
              <a:rPr lang="en-GB" dirty="0"/>
              <a:t>same command in vagrant bootstrap.sh</a:t>
            </a:r>
          </a:p>
          <a:p>
            <a:pPr lvl="4" fontAlgn="base"/>
            <a:r>
              <a:rPr lang="en-GB" dirty="0"/>
              <a:t>( cd /</a:t>
            </a:r>
            <a:r>
              <a:rPr lang="en-GB" dirty="0" err="1"/>
              <a:t>vagrant_opendata</a:t>
            </a:r>
            <a:r>
              <a:rPr lang="en-GB" dirty="0"/>
              <a:t> ; make -k all )</a:t>
            </a:r>
          </a:p>
          <a:p>
            <a:pPr lvl="3" fontAlgn="base"/>
            <a:r>
              <a:rPr lang="en-GB" dirty="0"/>
              <a:t>This will rebuild all the known cubes</a:t>
            </a:r>
          </a:p>
          <a:p>
            <a:pPr lvl="3" fontAlgn="base"/>
            <a:r>
              <a:rPr lang="en-GB" dirty="0"/>
              <a:t>Adding new cubes, will need to load the generated RDF file</a:t>
            </a:r>
          </a:p>
          <a:p>
            <a:pPr lvl="4" fontAlgn="base"/>
            <a:r>
              <a:rPr lang="en-GB" dirty="0"/>
              <a:t>This isn’t automated (yet</a:t>
            </a:r>
            <a:r>
              <a:rPr lang="en-GB" dirty="0" smtClean="0"/>
              <a:t>)</a:t>
            </a:r>
          </a:p>
          <a:p>
            <a:pPr lvl="4" fontAlgn="base"/>
            <a:endParaRPr lang="en-GB"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13</a:t>
            </a:fld>
            <a:endParaRPr lang="en-GB"/>
          </a:p>
        </p:txBody>
      </p:sp>
    </p:spTree>
    <p:extLst>
      <p:ext uri="{BB962C8B-B14F-4D97-AF65-F5344CB8AC3E}">
        <p14:creationId xmlns:p14="http://schemas.microsoft.com/office/powerpoint/2010/main" val="3779735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DataCubes virtual machine</a:t>
            </a:r>
            <a:endParaRPr lang="nl-BE" dirty="0"/>
          </a:p>
        </p:txBody>
      </p:sp>
      <p:sp>
        <p:nvSpPr>
          <p:cNvPr id="3" name="Content Placeholder 2"/>
          <p:cNvSpPr>
            <a:spLocks noGrp="1"/>
          </p:cNvSpPr>
          <p:nvPr>
            <p:ph sz="quarter" idx="15"/>
          </p:nvPr>
        </p:nvSpPr>
        <p:spPr/>
        <p:txBody>
          <a:bodyPr/>
          <a:lstStyle/>
          <a:p>
            <a:pPr marL="0" lvl="1" indent="0">
              <a:buNone/>
            </a:pPr>
            <a:r>
              <a:rPr lang="nl-BE" dirty="0" smtClean="0"/>
              <a:t>Contains the LOD2 statistical office </a:t>
            </a:r>
            <a:r>
              <a:rPr lang="nl-BE" dirty="0"/>
              <a:t>workbench (</a:t>
            </a:r>
            <a:r>
              <a:rPr lang="nl-BE" dirty="0">
                <a:hlinkClick r:id="rId2"/>
              </a:rPr>
              <a:t>http://</a:t>
            </a:r>
            <a:r>
              <a:rPr lang="nl-BE" dirty="0" smtClean="0">
                <a:hlinkClick r:id="rId2"/>
              </a:rPr>
              <a:t>wiki.lod2.eu/display/LOD2DOC/LOD2+Statistical+Workbench</a:t>
            </a:r>
            <a:r>
              <a:rPr lang="nl-BE" dirty="0" smtClean="0"/>
              <a:t>) from the Linked Data Stack (</a:t>
            </a:r>
            <a:r>
              <a:rPr lang="nl-BE" dirty="0" smtClean="0">
                <a:hlinkClick r:id="rId3"/>
              </a:rPr>
              <a:t>http://stack.linkeddata.org</a:t>
            </a:r>
            <a:r>
              <a:rPr lang="nl-BE" dirty="0" smtClean="0"/>
              <a:t>)</a:t>
            </a:r>
          </a:p>
          <a:p>
            <a:pPr marL="617220" lvl="2" indent="-342900">
              <a:buFont typeface="Arial" panose="020B0604020202020204" pitchFamily="34" charset="0"/>
              <a:buChar char="•"/>
            </a:pPr>
            <a:r>
              <a:rPr lang="nl-BE" dirty="0" smtClean="0"/>
              <a:t>Offers validation &amp; visualisation possibilities of the generated RDF Data Cubes</a:t>
            </a:r>
          </a:p>
          <a:p>
            <a:pPr marL="617220" lvl="2" indent="-342900">
              <a:buFont typeface="Arial" panose="020B0604020202020204" pitchFamily="34" charset="0"/>
              <a:buChar char="•"/>
            </a:pPr>
            <a:endParaRPr lang="nl-BE"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14</a:t>
            </a:fld>
            <a:endParaRPr lang="en-GB"/>
          </a:p>
        </p:txBody>
      </p:sp>
    </p:spTree>
    <p:extLst>
      <p:ext uri="{BB962C8B-B14F-4D97-AF65-F5344CB8AC3E}">
        <p14:creationId xmlns:p14="http://schemas.microsoft.com/office/powerpoint/2010/main" val="360656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Demo &amp; walk through the Virtual Machine</a:t>
            </a:r>
            <a:endParaRPr lang="nl-BE" dirty="0"/>
          </a:p>
        </p:txBody>
      </p:sp>
      <p:sp>
        <p:nvSpPr>
          <p:cNvPr id="3" name="Content Placeholder 2"/>
          <p:cNvSpPr>
            <a:spLocks noGrp="1"/>
          </p:cNvSpPr>
          <p:nvPr>
            <p:ph sz="quarter" idx="15"/>
          </p:nvPr>
        </p:nvSpPr>
        <p:spPr/>
        <p:txBody>
          <a:bodyPr/>
          <a:lstStyle/>
          <a:p>
            <a:endParaRPr lang="nl-BE"/>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15</a:t>
            </a:fld>
            <a:endParaRPr lang="en-GB"/>
          </a:p>
        </p:txBody>
      </p:sp>
    </p:spTree>
    <p:extLst>
      <p:ext uri="{BB962C8B-B14F-4D97-AF65-F5344CB8AC3E}">
        <p14:creationId xmlns:p14="http://schemas.microsoft.com/office/powerpoint/2010/main" val="330070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16</a:t>
            </a:fld>
            <a:endParaRPr lang="en-GB"/>
          </a:p>
        </p:txBody>
      </p:sp>
      <p:sp>
        <p:nvSpPr>
          <p:cNvPr id="8" name="Content Placeholder 5"/>
          <p:cNvSpPr>
            <a:spLocks noGrp="1"/>
          </p:cNvSpPr>
          <p:nvPr>
            <p:ph idx="1"/>
          </p:nvPr>
        </p:nvSpPr>
        <p:spPr>
          <a:xfrm>
            <a:off x="467544" y="980728"/>
            <a:ext cx="8077200" cy="4419600"/>
          </a:xfrm>
        </p:spPr>
        <p:txBody>
          <a:bodyPr anchor="ctr"/>
          <a:lstStyle/>
          <a:p>
            <a:pPr algn="ctr">
              <a:lnSpc>
                <a:spcPct val="100000"/>
              </a:lnSpc>
            </a:pPr>
            <a:r>
              <a:rPr lang="en-GB" sz="7200" b="1" dirty="0" smtClean="0">
                <a:latin typeface="Bradley Hand ITC" pitchFamily="66" charset="0"/>
              </a:rPr>
              <a:t>Creation process of statistical data as RDF </a:t>
            </a:r>
            <a:r>
              <a:rPr lang="en-GB" sz="7200" b="1" dirty="0" err="1" smtClean="0">
                <a:latin typeface="Bradley Hand ITC" pitchFamily="66" charset="0"/>
              </a:rPr>
              <a:t>DataCubes</a:t>
            </a:r>
            <a:endParaRPr lang="en-GB" sz="7200" b="1" dirty="0" smtClean="0">
              <a:latin typeface="Bradley Hand ITC" pitchFamily="66" charset="0"/>
            </a:endParaRPr>
          </a:p>
        </p:txBody>
      </p:sp>
    </p:spTree>
    <p:extLst>
      <p:ext uri="{BB962C8B-B14F-4D97-AF65-F5344CB8AC3E}">
        <p14:creationId xmlns:p14="http://schemas.microsoft.com/office/powerpoint/2010/main" val="3948224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ts val="2500"/>
              </a:lnSpc>
              <a:spcBef>
                <a:spcPts val="0"/>
              </a:spcBef>
              <a:spcAft>
                <a:spcPts val="900"/>
              </a:spcAft>
            </a:pPr>
            <a:r>
              <a:rPr lang="en-GB" dirty="0" smtClean="0"/>
              <a:t>Publishing Statistical Data</a:t>
            </a:r>
            <a:endParaRPr lang="en-GB" dirty="0"/>
          </a:p>
        </p:txBody>
      </p:sp>
      <p:sp>
        <p:nvSpPr>
          <p:cNvPr id="3" name="Content Placeholder 2"/>
          <p:cNvSpPr>
            <a:spLocks noGrp="1"/>
          </p:cNvSpPr>
          <p:nvPr>
            <p:ph sz="quarter" idx="15"/>
          </p:nvPr>
        </p:nvSpPr>
        <p:spPr/>
        <p:txBody>
          <a:bodyPr/>
          <a:lstStyle/>
          <a:p>
            <a:pPr marL="342900" indent="-342900">
              <a:buFont typeface="Arial" panose="020B0604020202020204" pitchFamily="34" charset="0"/>
              <a:buChar char="•"/>
            </a:pPr>
            <a:r>
              <a:rPr lang="en-GB" dirty="0" smtClean="0"/>
              <a:t>Governmental statistical data is published on National portals </a:t>
            </a:r>
          </a:p>
          <a:p>
            <a:pPr marL="342900" indent="-342900">
              <a:buFont typeface="Arial" panose="020B0604020202020204" pitchFamily="34" charset="0"/>
              <a:buChar char="•"/>
            </a:pPr>
            <a:r>
              <a:rPr lang="en-GB" dirty="0" smtClean="0"/>
              <a:t>Some of those statistics are submitted to Eurostat</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endParaRPr lang="en-GB" dirty="0" smtClean="0"/>
          </a:p>
          <a:p>
            <a:pPr marL="617220" lvl="1" indent="-342900">
              <a:buFont typeface="Arial" panose="020B0604020202020204" pitchFamily="34" charset="0"/>
              <a:buChar char="•"/>
            </a:pPr>
            <a:endParaRPr lang="en-GB"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17</a:t>
            </a:fld>
            <a:endParaRPr lang="en-GB"/>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366962" y="3068960"/>
            <a:ext cx="4410075" cy="2514600"/>
          </a:xfrm>
          <a:prstGeom prst="rect">
            <a:avLst/>
          </a:prstGeom>
        </p:spPr>
      </p:pic>
      <p:sp>
        <p:nvSpPr>
          <p:cNvPr id="6" name="Rounded Rectangle 5"/>
          <p:cNvSpPr/>
          <p:nvPr/>
        </p:nvSpPr>
        <p:spPr bwMode="ltGray">
          <a:xfrm>
            <a:off x="1979712" y="2814092"/>
            <a:ext cx="3024336" cy="3024336"/>
          </a:xfrm>
          <a:prstGeom prst="roundRect">
            <a:avLst/>
          </a:prstGeom>
          <a:solidFill>
            <a:schemeClr val="tx2">
              <a:alpha val="23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err="1" smtClean="0">
              <a:solidFill>
                <a:schemeClr val="bg1"/>
              </a:solidFill>
              <a:latin typeface="Georgia" pitchFamily="18" charset="0"/>
            </a:endParaRPr>
          </a:p>
        </p:txBody>
      </p:sp>
    </p:spTree>
    <p:extLst>
      <p:ext uri="{BB962C8B-B14F-4D97-AF65-F5344CB8AC3E}">
        <p14:creationId xmlns:p14="http://schemas.microsoft.com/office/powerpoint/2010/main" val="1175713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ts val="2500"/>
              </a:lnSpc>
              <a:spcBef>
                <a:spcPts val="0"/>
              </a:spcBef>
              <a:spcAft>
                <a:spcPts val="900"/>
              </a:spcAft>
            </a:pPr>
            <a:r>
              <a:rPr lang="en-GB" dirty="0" smtClean="0"/>
              <a:t>Publishing Statistical Data as Linked Data</a:t>
            </a:r>
            <a:endParaRPr lang="en-GB" dirty="0"/>
          </a:p>
        </p:txBody>
      </p:sp>
      <p:sp>
        <p:nvSpPr>
          <p:cNvPr id="3" name="Content Placeholder 2"/>
          <p:cNvSpPr>
            <a:spLocks noGrp="1"/>
          </p:cNvSpPr>
          <p:nvPr>
            <p:ph sz="quarter" idx="15"/>
          </p:nvPr>
        </p:nvSpPr>
        <p:spPr/>
        <p:txBody>
          <a:bodyPr/>
          <a:lstStyle/>
          <a:p>
            <a:pPr marL="342900" indent="-342900">
              <a:buFont typeface="Arial" panose="020B0604020202020204" pitchFamily="34" charset="0"/>
              <a:buChar char="•"/>
            </a:pPr>
            <a:r>
              <a:rPr lang="en-GB" dirty="0" smtClean="0"/>
              <a:t>Conversion to Linked Data according to the Data Cube Vocabulary</a:t>
            </a:r>
          </a:p>
          <a:p>
            <a:pPr marL="342900" indent="-342900">
              <a:buFont typeface="Arial" panose="020B0604020202020204" pitchFamily="34" charset="0"/>
              <a:buChar char="•"/>
            </a:pPr>
            <a:endParaRPr lang="en-GB" dirty="0" smtClean="0"/>
          </a:p>
          <a:p>
            <a:pPr marL="617220" lvl="1" indent="-342900">
              <a:buFont typeface="Arial" panose="020B0604020202020204" pitchFamily="34" charset="0"/>
              <a:buChar char="•"/>
            </a:pPr>
            <a:endParaRPr lang="en-GB"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18</a:t>
            </a:fld>
            <a:endParaRPr lang="en-GB"/>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366962" y="3068960"/>
            <a:ext cx="4410075" cy="2514600"/>
          </a:xfrm>
          <a:prstGeom prst="rect">
            <a:avLst/>
          </a:prstGeom>
        </p:spPr>
      </p:pic>
      <p:sp>
        <p:nvSpPr>
          <p:cNvPr id="6" name="Rounded Rectangle 5"/>
          <p:cNvSpPr/>
          <p:nvPr/>
        </p:nvSpPr>
        <p:spPr bwMode="ltGray">
          <a:xfrm>
            <a:off x="4355976" y="2814092"/>
            <a:ext cx="3024336" cy="3024336"/>
          </a:xfrm>
          <a:prstGeom prst="roundRect">
            <a:avLst/>
          </a:prstGeom>
          <a:solidFill>
            <a:schemeClr val="tx2">
              <a:alpha val="23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err="1" smtClean="0">
              <a:solidFill>
                <a:schemeClr val="bg1"/>
              </a:solidFill>
              <a:latin typeface="Georgia" pitchFamily="18" charset="0"/>
            </a:endParaRPr>
          </a:p>
        </p:txBody>
      </p:sp>
    </p:spTree>
    <p:extLst>
      <p:ext uri="{BB962C8B-B14F-4D97-AF65-F5344CB8AC3E}">
        <p14:creationId xmlns:p14="http://schemas.microsoft.com/office/powerpoint/2010/main" val="2571858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Data Cube Vocabulary</a:t>
            </a:r>
            <a:br>
              <a:rPr lang="nl-BE" dirty="0" smtClean="0"/>
            </a:br>
            <a:r>
              <a:rPr lang="en-GB" u="sng" dirty="0" smtClean="0">
                <a:hlinkClick r:id="rId2"/>
              </a:rPr>
              <a:t>http</a:t>
            </a:r>
            <a:r>
              <a:rPr lang="en-GB" u="sng" dirty="0">
                <a:hlinkClick r:id="rId2"/>
              </a:rPr>
              <a:t>://www.w3.org/TR/vocab-data-cube/</a:t>
            </a:r>
            <a:endParaRPr lang="nl-BE" dirty="0"/>
          </a:p>
        </p:txBody>
      </p:sp>
      <p:sp>
        <p:nvSpPr>
          <p:cNvPr id="3" name="Content Placeholder 2"/>
          <p:cNvSpPr>
            <a:spLocks noGrp="1"/>
          </p:cNvSpPr>
          <p:nvPr>
            <p:ph sz="quarter" idx="15"/>
          </p:nvPr>
        </p:nvSpPr>
        <p:spPr/>
        <p:txBody>
          <a:bodyPr/>
          <a:lstStyle/>
          <a:p>
            <a:endParaRPr lang="nl-BE"/>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19</a:t>
            </a:fld>
            <a:endParaRPr lang="en-GB"/>
          </a:p>
        </p:txBody>
      </p:sp>
      <p:pic>
        <p:nvPicPr>
          <p:cNvPr id="5" name="Picture 4" descr="UML-style block diagram of the terms in this vocabulary"/>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637077"/>
            <a:ext cx="7056824" cy="4815785"/>
          </a:xfrm>
          <a:prstGeom prst="rect">
            <a:avLst/>
          </a:prstGeom>
          <a:noFill/>
          <a:ln>
            <a:noFill/>
          </a:ln>
        </p:spPr>
      </p:pic>
    </p:spTree>
    <p:extLst>
      <p:ext uri="{BB962C8B-B14F-4D97-AF65-F5344CB8AC3E}">
        <p14:creationId xmlns:p14="http://schemas.microsoft.com/office/powerpoint/2010/main" val="288410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1447056"/>
          </a:xfrm>
        </p:spPr>
        <p:txBody>
          <a:bodyPr>
            <a:noAutofit/>
          </a:bodyPr>
          <a:lstStyle/>
          <a:p>
            <a:pPr>
              <a:spcBef>
                <a:spcPts val="600"/>
              </a:spcBef>
              <a:spcAft>
                <a:spcPts val="600"/>
              </a:spcAft>
            </a:pPr>
            <a:r>
              <a:rPr lang="en-GB" sz="1600" dirty="0" smtClean="0"/>
              <a:t>This presentation has been created by PwC &amp; </a:t>
            </a:r>
            <a:r>
              <a:rPr lang="en-GB" sz="1600" dirty="0" err="1" smtClean="0"/>
              <a:t>TenForce</a:t>
            </a:r>
            <a:r>
              <a:rPr lang="en-GB" sz="1600" dirty="0" smtClean="0"/>
              <a:t/>
            </a:r>
            <a:br>
              <a:rPr lang="en-GB" sz="1600" dirty="0" smtClean="0"/>
            </a:br>
            <a:r>
              <a:rPr lang="en-GB" sz="1600" dirty="0" smtClean="0"/>
              <a:t/>
            </a:r>
            <a:br>
              <a:rPr lang="en-GB" sz="1600" dirty="0" smtClean="0"/>
            </a:br>
            <a:r>
              <a:rPr lang="en-GB" sz="1600" dirty="0" smtClean="0"/>
              <a:t>Authors: </a:t>
            </a:r>
            <a:br>
              <a:rPr lang="en-GB" sz="1600" dirty="0" smtClean="0"/>
            </a:br>
            <a:r>
              <a:rPr lang="en-GB" sz="1600" i="0" dirty="0" smtClean="0"/>
              <a:t>Bert Van Nuffelen, Paul Massey - </a:t>
            </a:r>
            <a:r>
              <a:rPr lang="en-GB" sz="1600" i="0" dirty="0" err="1" smtClean="0"/>
              <a:t>TenForce</a:t>
            </a:r>
            <a:endParaRPr lang="en-GB" sz="1600" i="0" dirty="0"/>
          </a:p>
        </p:txBody>
      </p:sp>
      <p:sp>
        <p:nvSpPr>
          <p:cNvPr id="3" name="Content Placeholder 2"/>
          <p:cNvSpPr>
            <a:spLocks noGrp="1"/>
          </p:cNvSpPr>
          <p:nvPr>
            <p:ph sz="quarter" idx="15"/>
          </p:nvPr>
        </p:nvSpPr>
        <p:spPr/>
        <p:txBody>
          <a:bodyPr>
            <a:normAutofit/>
          </a:bodyPr>
          <a:lstStyle/>
          <a:p>
            <a:endParaRPr lang="en-GB" sz="1200" dirty="0" smtClean="0"/>
          </a:p>
          <a:p>
            <a:endParaRPr lang="en-GB" sz="1200" b="1" i="1" dirty="0" smtClean="0"/>
          </a:p>
          <a:p>
            <a:endParaRPr lang="en-GB" sz="1200" b="1" i="1" dirty="0" smtClean="0"/>
          </a:p>
          <a:p>
            <a:r>
              <a:rPr lang="en-GB" sz="1200" b="1" i="1" dirty="0" smtClean="0"/>
              <a:t>Disclaimer </a:t>
            </a:r>
          </a:p>
          <a:p>
            <a:r>
              <a:rPr lang="en-GB" sz="1200" dirty="0" smtClean="0"/>
              <a:t>The views expressed in this presentation are purely those of the authors and may not, in any circumstances, be interpreted as stating an official position of the European Commission.</a:t>
            </a:r>
          </a:p>
          <a:p>
            <a:r>
              <a:rPr lang="en-GB" sz="1200" dirty="0" smtClean="0"/>
              <a:t>The European Commission does not guarantee the accuracy of the information included in this presentation, nor does it accept any responsibility for any use thereof.</a:t>
            </a:r>
          </a:p>
          <a:p>
            <a:r>
              <a:rPr lang="en-GB" sz="1200" dirty="0" smtClean="0"/>
              <a:t>Reference herein to any specific products, specifications, process, or service by trade name, trademark, manufacturer, or otherwise, does not necessarily constitute or imply its endorsement, recommendation, or favouring by the European Commission.</a:t>
            </a:r>
          </a:p>
          <a:p>
            <a:r>
              <a:rPr lang="en-GB" sz="1200" dirty="0" smtClean="0"/>
              <a:t>All care has been taken by the author to ensure that s/he has obtained, where necessary, permission to use any parts of manuscripts including illustrations, maps, and graphs, on which intellectual property rights already exist from the titular holder(s) of such rights or from her/his or their legal representative.</a:t>
            </a:r>
            <a:endParaRPr lang="en-GB" sz="1200" dirty="0"/>
          </a:p>
        </p:txBody>
      </p:sp>
      <p:sp>
        <p:nvSpPr>
          <p:cNvPr id="5" name="Text Placeholder 4"/>
          <p:cNvSpPr>
            <a:spLocks noGrp="1"/>
          </p:cNvSpPr>
          <p:nvPr>
            <p:ph type="body" sz="quarter" idx="16"/>
          </p:nvPr>
        </p:nvSpPr>
        <p:spPr/>
        <p:txBody>
          <a:bodyPr/>
          <a:lstStyle/>
          <a:p>
            <a:r>
              <a:rPr lang="en-GB" dirty="0" smtClean="0"/>
              <a:t>Presentation metadata</a:t>
            </a:r>
            <a:endParaRPr lang="en-GB" dirty="0"/>
          </a:p>
        </p:txBody>
      </p:sp>
      <p:sp>
        <p:nvSpPr>
          <p:cNvPr id="4" name="Slide Number Placeholder 3"/>
          <p:cNvSpPr>
            <a:spLocks noGrp="1"/>
          </p:cNvSpPr>
          <p:nvPr>
            <p:ph type="sldNum" sz="quarter" idx="19"/>
          </p:nvPr>
        </p:nvSpPr>
        <p:spPr/>
        <p:txBody>
          <a:bodyPr/>
          <a:lstStyle/>
          <a:p>
            <a:r>
              <a:rPr lang="en-GB" smtClean="0"/>
              <a:t>Slide </a:t>
            </a:r>
            <a:fld id="{F40CD079-BC3F-4086-BA81-31A79D845B02}" type="slidenum">
              <a:rPr lang="en-GB" smtClean="0"/>
              <a:pPr/>
              <a:t>2</a:t>
            </a:fld>
            <a:endParaRPr lang="en-GB"/>
          </a:p>
        </p:txBody>
      </p:sp>
      <p:sp>
        <p:nvSpPr>
          <p:cNvPr id="6" name="Rectangle 5"/>
          <p:cNvSpPr/>
          <p:nvPr/>
        </p:nvSpPr>
        <p:spPr>
          <a:xfrm>
            <a:off x="467544" y="2924944"/>
            <a:ext cx="2376264" cy="2123658"/>
          </a:xfrm>
          <a:prstGeom prst="rect">
            <a:avLst/>
          </a:prstGeom>
        </p:spPr>
        <p:txBody>
          <a:bodyPr wrap="square">
            <a:spAutoFit/>
          </a:bodyPr>
          <a:lstStyle/>
          <a:p>
            <a:r>
              <a:rPr lang="en-GB" sz="1200" dirty="0" smtClean="0">
                <a:latin typeface="Georgia" pitchFamily="18" charset="0"/>
              </a:rPr>
              <a:t>Open Data Support is funded  by the European Commission under SMART 2012/0107 ‘Lot 2: Provision of services for the Publication, Access and Reuse of Open Public Data across the European Union, through existing open data portals’(Contract No. 30-CE-0530965/00-17).</a:t>
            </a:r>
          </a:p>
          <a:p>
            <a:endParaRPr lang="en-GB" sz="1200" dirty="0" smtClean="0">
              <a:latin typeface="Georg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Conversion process encounters data challenges</a:t>
            </a:r>
            <a:endParaRPr lang="nl-BE" dirty="0"/>
          </a:p>
        </p:txBody>
      </p:sp>
      <p:sp>
        <p:nvSpPr>
          <p:cNvPr id="3" name="Content Placeholder 2"/>
          <p:cNvSpPr>
            <a:spLocks noGrp="1"/>
          </p:cNvSpPr>
          <p:nvPr>
            <p:ph sz="quarter" idx="15"/>
          </p:nvPr>
        </p:nvSpPr>
        <p:spPr/>
        <p:txBody>
          <a:bodyPr/>
          <a:lstStyle/>
          <a:p>
            <a:pPr marL="68580" lvl="0" indent="-342900">
              <a:buFont typeface="Arial" panose="020B0604020202020204" pitchFamily="34" charset="0"/>
              <a:buChar char="•"/>
            </a:pPr>
            <a:r>
              <a:rPr lang="en-GB" dirty="0"/>
              <a:t>Time and the recognition/normalisation of the provided values,</a:t>
            </a:r>
            <a:endParaRPr lang="nl-BE" dirty="0"/>
          </a:p>
          <a:p>
            <a:pPr marL="68580" lvl="0" indent="-342900">
              <a:buFont typeface="Arial" panose="020B0604020202020204" pitchFamily="34" charset="0"/>
              <a:buChar char="•"/>
            </a:pPr>
            <a:r>
              <a:rPr lang="en-GB" dirty="0"/>
              <a:t>Numerical value formats, units and types,</a:t>
            </a:r>
            <a:endParaRPr lang="nl-BE" dirty="0"/>
          </a:p>
          <a:p>
            <a:pPr marL="68580" lvl="0" indent="-342900">
              <a:buFont typeface="Arial" panose="020B0604020202020204" pitchFamily="34" charset="0"/>
              <a:buChar char="•"/>
            </a:pPr>
            <a:r>
              <a:rPr lang="en-GB" dirty="0"/>
              <a:t>Titles and the CSV values identifying the </a:t>
            </a:r>
            <a:r>
              <a:rPr lang="en-GB" dirty="0" err="1"/>
              <a:t>DataCube</a:t>
            </a:r>
            <a:r>
              <a:rPr lang="en-GB" dirty="0"/>
              <a:t> dimensions,</a:t>
            </a:r>
            <a:endParaRPr lang="nl-BE" dirty="0"/>
          </a:p>
          <a:p>
            <a:pPr marL="68580" lvl="0" indent="-342900">
              <a:buFont typeface="Arial" panose="020B0604020202020204" pitchFamily="34" charset="0"/>
              <a:buChar char="•"/>
            </a:pPr>
            <a:r>
              <a:rPr lang="en-GB" dirty="0"/>
              <a:t>Identifying if the data source has any legal requirements or other legal references which can be potentially used to create a relationships to other data sources,</a:t>
            </a:r>
            <a:endParaRPr lang="nl-BE" dirty="0"/>
          </a:p>
          <a:p>
            <a:pPr marL="68580" lvl="0" indent="-342900">
              <a:buFont typeface="Arial" panose="020B0604020202020204" pitchFamily="34" charset="0"/>
              <a:buChar char="•"/>
            </a:pPr>
            <a:r>
              <a:rPr lang="en-GB" dirty="0"/>
              <a:t>Keywords, Themes, etc. which, if possible, should be mapped to common vocabularies increasing the linkage to other data sources.</a:t>
            </a:r>
            <a:endParaRPr lang="nl-BE" dirty="0"/>
          </a:p>
          <a:p>
            <a:endParaRPr lang="nl-BE"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20</a:t>
            </a:fld>
            <a:endParaRPr lang="en-GB"/>
          </a:p>
        </p:txBody>
      </p:sp>
    </p:spTree>
    <p:extLst>
      <p:ext uri="{BB962C8B-B14F-4D97-AF65-F5344CB8AC3E}">
        <p14:creationId xmlns:p14="http://schemas.microsoft.com/office/powerpoint/2010/main" val="59518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 – Original Content</a:t>
            </a:r>
            <a:endParaRPr lang="nl-BE" dirty="0"/>
          </a:p>
        </p:txBody>
      </p:sp>
      <p:pic>
        <p:nvPicPr>
          <p:cNvPr id="5" name="Content Placeholder 4" descr="lod2-stack-3.0 - VMware Playe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533400" y="1759527"/>
            <a:ext cx="8077200" cy="4405745"/>
          </a:xfrm>
        </p:spPr>
      </p:pic>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21</a:t>
            </a:fld>
            <a:endParaRPr lang="en-GB"/>
          </a:p>
        </p:txBody>
      </p:sp>
    </p:spTree>
    <p:extLst>
      <p:ext uri="{BB962C8B-B14F-4D97-AF65-F5344CB8AC3E}">
        <p14:creationId xmlns:p14="http://schemas.microsoft.com/office/powerpoint/2010/main" val="143144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 – Selected Sheet to CSV</a:t>
            </a:r>
            <a:endParaRPr lang="nl-BE" dirty="0"/>
          </a:p>
        </p:txBody>
      </p:sp>
      <p:pic>
        <p:nvPicPr>
          <p:cNvPr id="5" name="Content Placeholder 4"/>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t="2087" b="52293"/>
          <a:stretch/>
        </p:blipFill>
        <p:spPr>
          <a:xfrm>
            <a:off x="35099" y="1507468"/>
            <a:ext cx="13679126" cy="3600400"/>
          </a:xfrm>
        </p:spPr>
      </p:pic>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22</a:t>
            </a:fld>
            <a:endParaRPr lang="en-GB"/>
          </a:p>
        </p:txBody>
      </p:sp>
      <p:sp>
        <p:nvSpPr>
          <p:cNvPr id="6" name="TextBox 5"/>
          <p:cNvSpPr txBox="1"/>
          <p:nvPr/>
        </p:nvSpPr>
        <p:spPr>
          <a:xfrm>
            <a:off x="539552" y="5107868"/>
            <a:ext cx="3528392" cy="914400"/>
          </a:xfrm>
          <a:prstGeom prst="rect">
            <a:avLst/>
          </a:prstGeom>
          <a:noFill/>
        </p:spPr>
        <p:txBody>
          <a:bodyPr vert="horz" wrap="none" lIns="0" tIns="0" rIns="0" bIns="0" rtlCol="0">
            <a:noAutofit/>
          </a:bodyPr>
          <a:lstStyle/>
          <a:p>
            <a:pPr marL="68580" indent="-342900">
              <a:spcAft>
                <a:spcPts val="900"/>
              </a:spcAft>
              <a:buFont typeface="Arial" panose="020B0604020202020204" pitchFamily="34" charset="0"/>
              <a:buChar char="•"/>
            </a:pPr>
            <a:r>
              <a:rPr lang="nl-BE" sz="2000" dirty="0" smtClean="0">
                <a:latin typeface="Georgia" pitchFamily="18" charset="0"/>
              </a:rPr>
              <a:t>Formatting work towards machine processeable information:</a:t>
            </a:r>
          </a:p>
          <a:p>
            <a:pPr marL="525780" lvl="1" indent="-342900">
              <a:spcAft>
                <a:spcPts val="900"/>
              </a:spcAft>
              <a:buFont typeface="Arial" panose="020B0604020202020204" pitchFamily="34" charset="0"/>
              <a:buChar char="•"/>
            </a:pPr>
            <a:r>
              <a:rPr lang="nl-BE" sz="2000" dirty="0" smtClean="0">
                <a:latin typeface="Georgia" pitchFamily="18" charset="0"/>
              </a:rPr>
              <a:t>Only ‘data’ remains</a:t>
            </a:r>
          </a:p>
          <a:p>
            <a:pPr marL="525780" lvl="1" indent="-342900">
              <a:spcAft>
                <a:spcPts val="900"/>
              </a:spcAft>
              <a:buFont typeface="Arial" panose="020B0604020202020204" pitchFamily="34" charset="0"/>
              <a:buChar char="•"/>
            </a:pPr>
            <a:r>
              <a:rPr lang="nl-BE" sz="2000" dirty="0" smtClean="0">
                <a:latin typeface="Georgia" pitchFamily="18" charset="0"/>
              </a:rPr>
              <a:t>Labels are repeated, etc.</a:t>
            </a:r>
          </a:p>
          <a:p>
            <a:pPr marL="68580" indent="-342900">
              <a:spcAft>
                <a:spcPts val="900"/>
              </a:spcAft>
              <a:buFont typeface="Arial" panose="020B0604020202020204" pitchFamily="34" charset="0"/>
              <a:buChar char="•"/>
            </a:pPr>
            <a:endParaRPr lang="nl-BE" sz="2000" dirty="0" smtClean="0">
              <a:latin typeface="Georgia" pitchFamily="18" charset="0"/>
            </a:endParaRPr>
          </a:p>
          <a:p>
            <a:pPr indent="-274320">
              <a:spcAft>
                <a:spcPts val="900"/>
              </a:spcAft>
            </a:pPr>
            <a:endParaRPr lang="nl-BE" sz="2000" dirty="0" err="1" smtClean="0">
              <a:latin typeface="Georgia" pitchFamily="18" charset="0"/>
            </a:endParaRPr>
          </a:p>
        </p:txBody>
      </p:sp>
      <p:sp>
        <p:nvSpPr>
          <p:cNvPr id="7" name="Rectangle 6"/>
          <p:cNvSpPr/>
          <p:nvPr/>
        </p:nvSpPr>
        <p:spPr bwMode="ltGray">
          <a:xfrm>
            <a:off x="2483768" y="3140968"/>
            <a:ext cx="3744416" cy="36004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nl-BE" dirty="0" err="1" smtClean="0">
              <a:solidFill>
                <a:schemeClr val="bg1"/>
              </a:solidFill>
              <a:latin typeface="Georgia" pitchFamily="18" charset="0"/>
            </a:endParaRPr>
          </a:p>
        </p:txBody>
      </p:sp>
    </p:spTree>
    <p:extLst>
      <p:ext uri="{BB962C8B-B14F-4D97-AF65-F5344CB8AC3E}">
        <p14:creationId xmlns:p14="http://schemas.microsoft.com/office/powerpoint/2010/main" val="2844577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 - RDF representation</a:t>
            </a:r>
            <a:br>
              <a:rPr lang="nl-BE" dirty="0" smtClean="0"/>
            </a:br>
            <a:r>
              <a:rPr lang="nl-BE" dirty="0" smtClean="0"/>
              <a:t>DataCube Dataset Structure</a:t>
            </a:r>
            <a:endParaRPr lang="nl-BE" dirty="0"/>
          </a:p>
        </p:txBody>
      </p:sp>
      <p:pic>
        <p:nvPicPr>
          <p:cNvPr id="5" name="Content Placeholder 4" descr="lod2-stack-3.0 - VMware Player"/>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t="13377" r="38411" b="46621"/>
          <a:stretch/>
        </p:blipFill>
        <p:spPr>
          <a:xfrm>
            <a:off x="611560" y="1844824"/>
            <a:ext cx="7927032" cy="2808312"/>
          </a:xfrm>
        </p:spPr>
      </p:pic>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23</a:t>
            </a:fld>
            <a:endParaRPr lang="en-GB"/>
          </a:p>
        </p:txBody>
      </p:sp>
    </p:spTree>
    <p:extLst>
      <p:ext uri="{BB962C8B-B14F-4D97-AF65-F5344CB8AC3E}">
        <p14:creationId xmlns:p14="http://schemas.microsoft.com/office/powerpoint/2010/main" val="3354109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 RDF representation</a:t>
            </a:r>
            <a:br>
              <a:rPr lang="nl-BE" dirty="0" smtClean="0"/>
            </a:br>
            <a:r>
              <a:rPr lang="nl-BE" dirty="0" smtClean="0"/>
              <a:t>DataCube Component Specifications</a:t>
            </a:r>
            <a:endParaRPr lang="nl-BE" dirty="0"/>
          </a:p>
        </p:txBody>
      </p:sp>
      <p:pic>
        <p:nvPicPr>
          <p:cNvPr id="5" name="Content Placeholder 4" descr="lod2-stack-3.0 - VMware Player"/>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t="50968" r="55349"/>
          <a:stretch/>
        </p:blipFill>
        <p:spPr>
          <a:xfrm>
            <a:off x="683568" y="1600200"/>
            <a:ext cx="7422976" cy="4446123"/>
          </a:xfrm>
        </p:spPr>
      </p:pic>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24</a:t>
            </a:fld>
            <a:endParaRPr lang="en-GB"/>
          </a:p>
        </p:txBody>
      </p:sp>
    </p:spTree>
    <p:extLst>
      <p:ext uri="{BB962C8B-B14F-4D97-AF65-F5344CB8AC3E}">
        <p14:creationId xmlns:p14="http://schemas.microsoft.com/office/powerpoint/2010/main" val="2153662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Example RDF representation</a:t>
            </a:r>
            <a:br>
              <a:rPr lang="nl-BE" dirty="0" smtClean="0"/>
            </a:br>
            <a:r>
              <a:rPr lang="nl-BE" dirty="0" smtClean="0"/>
              <a:t>DataCube Observations</a:t>
            </a:r>
            <a:endParaRPr lang="nl-BE" dirty="0"/>
          </a:p>
        </p:txBody>
      </p:sp>
      <p:pic>
        <p:nvPicPr>
          <p:cNvPr id="5" name="Content Placeholder 4" descr="lod2-stack-3.0 - VMware Player"/>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t="15011" r="53566" b="27785"/>
          <a:stretch/>
        </p:blipFill>
        <p:spPr>
          <a:xfrm>
            <a:off x="539552" y="1600200"/>
            <a:ext cx="6553200" cy="4403573"/>
          </a:xfrm>
        </p:spPr>
      </p:pic>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25</a:t>
            </a:fld>
            <a:endParaRPr lang="en-GB"/>
          </a:p>
        </p:txBody>
      </p:sp>
    </p:spTree>
    <p:extLst>
      <p:ext uri="{BB962C8B-B14F-4D97-AF65-F5344CB8AC3E}">
        <p14:creationId xmlns:p14="http://schemas.microsoft.com/office/powerpoint/2010/main" val="2505541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26</a:t>
            </a:fld>
            <a:endParaRPr lang="en-GB"/>
          </a:p>
        </p:txBody>
      </p:sp>
      <p:sp>
        <p:nvSpPr>
          <p:cNvPr id="8" name="Content Placeholder 5"/>
          <p:cNvSpPr>
            <a:spLocks noGrp="1"/>
          </p:cNvSpPr>
          <p:nvPr>
            <p:ph idx="1"/>
          </p:nvPr>
        </p:nvSpPr>
        <p:spPr>
          <a:xfrm>
            <a:off x="467544" y="980728"/>
            <a:ext cx="8077200" cy="4419600"/>
          </a:xfrm>
        </p:spPr>
        <p:txBody>
          <a:bodyPr anchor="ctr"/>
          <a:lstStyle/>
          <a:p>
            <a:pPr algn="ctr">
              <a:lnSpc>
                <a:spcPct val="100000"/>
              </a:lnSpc>
            </a:pPr>
            <a:r>
              <a:rPr lang="en-GB" sz="6600" b="1" dirty="0" smtClean="0">
                <a:latin typeface="Bradley Hand ITC" pitchFamily="66" charset="0"/>
              </a:rPr>
              <a:t>Creation of dataset meta data descriptions according to DCAT-AP</a:t>
            </a:r>
          </a:p>
        </p:txBody>
      </p:sp>
    </p:spTree>
    <p:extLst>
      <p:ext uri="{BB962C8B-B14F-4D97-AF65-F5344CB8AC3E}">
        <p14:creationId xmlns:p14="http://schemas.microsoft.com/office/powerpoint/2010/main" val="2026796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27</a:t>
            </a:fld>
            <a:endParaRPr lang="en-GB"/>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39552" y="1209452"/>
            <a:ext cx="8064896" cy="5112568"/>
          </a:xfrm>
          <a:prstGeom prst="rect">
            <a:avLst/>
          </a:prstGeom>
          <a:solidFill>
            <a:schemeClr val="bg1"/>
          </a:solidFill>
          <a:ln>
            <a:noFill/>
          </a:ln>
          <a:effectLst>
            <a:outerShdw blurRad="292100" dist="139700" dir="2700000" algn="tl" rotWithShape="0">
              <a:srgbClr val="333333">
                <a:alpha val="65000"/>
              </a:srgbClr>
            </a:outerShdw>
          </a:effectLst>
        </p:spPr>
      </p:pic>
      <p:sp>
        <p:nvSpPr>
          <p:cNvPr id="8" name="Title 9"/>
          <p:cNvSpPr txBox="1">
            <a:spLocks/>
          </p:cNvSpPr>
          <p:nvPr/>
        </p:nvSpPr>
        <p:spPr>
          <a:xfrm>
            <a:off x="691952" y="838200"/>
            <a:ext cx="8071048" cy="914400"/>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a:lstStyle>
          <a:p>
            <a:r>
              <a:rPr lang="en-GB" smtClean="0"/>
              <a:t>The DCAT Application Profile data model</a:t>
            </a:r>
            <a:endParaRPr lang="en-GB" dirty="0"/>
          </a:p>
        </p:txBody>
      </p:sp>
    </p:spTree>
    <p:extLst>
      <p:ext uri="{BB962C8B-B14F-4D97-AF65-F5344CB8AC3E}">
        <p14:creationId xmlns:p14="http://schemas.microsoft.com/office/powerpoint/2010/main" val="1493879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Controlled vocabularies</a:t>
            </a:r>
            <a:endParaRPr lang="en-GB"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28</a:t>
            </a:fld>
            <a:endParaRPr lang="en-GB"/>
          </a:p>
        </p:txBody>
      </p:sp>
      <p:graphicFrame>
        <p:nvGraphicFramePr>
          <p:cNvPr id="6" name="Table 5"/>
          <p:cNvGraphicFramePr>
            <a:graphicFrameLocks noGrp="1"/>
          </p:cNvGraphicFramePr>
          <p:nvPr/>
        </p:nvGraphicFramePr>
        <p:xfrm>
          <a:off x="539552" y="1196752"/>
          <a:ext cx="8136903" cy="5204274"/>
        </p:xfrm>
        <a:graphic>
          <a:graphicData uri="http://schemas.openxmlformats.org/drawingml/2006/table">
            <a:tbl>
              <a:tblPr firstRow="1" bandRow="1">
                <a:tableStyleId>{0E3FDE45-AF77-4B5C-9715-49D594BDF05E}</a:tableStyleId>
              </a:tblPr>
              <a:tblGrid>
                <a:gridCol w="1944216"/>
                <a:gridCol w="2016224"/>
                <a:gridCol w="4176463"/>
              </a:tblGrid>
              <a:tr h="469202">
                <a:tc>
                  <a:txBody>
                    <a:bodyPr/>
                    <a:lstStyle/>
                    <a:p>
                      <a:pPr>
                        <a:lnSpc>
                          <a:spcPct val="115000"/>
                        </a:lnSpc>
                        <a:spcAft>
                          <a:spcPts val="0"/>
                        </a:spcAft>
                      </a:pPr>
                      <a:r>
                        <a:rPr lang="en-GB" sz="1400" dirty="0"/>
                        <a:t>Property URI</a:t>
                      </a:r>
                      <a:endParaRPr lang="en-GB" sz="1400" b="1" dirty="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a:t>Used for Class</a:t>
                      </a:r>
                      <a:endParaRPr lang="en-GB" sz="1400" b="1">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solidFill>
                            <a:schemeClr val="bg1"/>
                          </a:solidFill>
                        </a:rPr>
                        <a:t>Proposed vocabulary</a:t>
                      </a:r>
                      <a:endParaRPr lang="en-GB" sz="1400" b="1"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r h="469202">
                <a:tc>
                  <a:txBody>
                    <a:bodyPr/>
                    <a:lstStyle/>
                    <a:p>
                      <a:pPr>
                        <a:lnSpc>
                          <a:spcPct val="115000"/>
                        </a:lnSpc>
                        <a:spcBef>
                          <a:spcPts val="200"/>
                        </a:spcBef>
                        <a:spcAft>
                          <a:spcPts val="0"/>
                        </a:spcAft>
                      </a:pPr>
                      <a:r>
                        <a:rPr lang="en-GB" sz="1400" dirty="0" err="1"/>
                        <a:t>dcat:mediaType</a:t>
                      </a:r>
                      <a:endParaRPr lang="en-GB" sz="1400" dirty="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t>Distribution</a:t>
                      </a:r>
                      <a:endParaRPr lang="en-GB" sz="1400" dirty="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solidFill>
                            <a:schemeClr val="bg1"/>
                          </a:solidFill>
                        </a:rPr>
                        <a:t>MDR File types Name Authority List</a:t>
                      </a:r>
                      <a:endParaRPr lang="en-GB" sz="1400"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r h="469202">
                <a:tc>
                  <a:txBody>
                    <a:bodyPr/>
                    <a:lstStyle/>
                    <a:p>
                      <a:pPr>
                        <a:lnSpc>
                          <a:spcPct val="115000"/>
                        </a:lnSpc>
                        <a:spcBef>
                          <a:spcPts val="200"/>
                        </a:spcBef>
                        <a:spcAft>
                          <a:spcPts val="0"/>
                        </a:spcAft>
                      </a:pPr>
                      <a:r>
                        <a:rPr lang="en-GB" sz="1400"/>
                        <a:t>dcat:theme</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t>Dataset</a:t>
                      </a:r>
                      <a:endParaRPr lang="en-GB" sz="1400" dirty="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err="1">
                          <a:solidFill>
                            <a:schemeClr val="bg1"/>
                          </a:solidFill>
                        </a:rPr>
                        <a:t>EuroVoc</a:t>
                      </a:r>
                      <a:r>
                        <a:rPr lang="en-GB" sz="1400" dirty="0">
                          <a:solidFill>
                            <a:schemeClr val="bg1"/>
                          </a:solidFill>
                        </a:rPr>
                        <a:t> domains</a:t>
                      </a:r>
                      <a:endParaRPr lang="en-GB" sz="1400"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r h="469202">
                <a:tc>
                  <a:txBody>
                    <a:bodyPr/>
                    <a:lstStyle/>
                    <a:p>
                      <a:pPr>
                        <a:lnSpc>
                          <a:spcPct val="115000"/>
                        </a:lnSpc>
                        <a:spcBef>
                          <a:spcPts val="200"/>
                        </a:spcBef>
                        <a:spcAft>
                          <a:spcPts val="0"/>
                        </a:spcAft>
                      </a:pPr>
                      <a:r>
                        <a:rPr lang="en-GB" sz="1400"/>
                        <a:t>dcat:themeTaxonomy</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err="1"/>
                        <a:t>Catalog</a:t>
                      </a:r>
                      <a:endParaRPr lang="en-GB" sz="1400" dirty="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err="1">
                          <a:solidFill>
                            <a:schemeClr val="bg1"/>
                          </a:solidFill>
                        </a:rPr>
                        <a:t>EuroVoc</a:t>
                      </a:r>
                      <a:r>
                        <a:rPr lang="en-GB" sz="1400" dirty="0">
                          <a:solidFill>
                            <a:schemeClr val="bg1"/>
                          </a:solidFill>
                        </a:rPr>
                        <a:t> </a:t>
                      </a:r>
                      <a:endParaRPr lang="en-GB" sz="1400"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r h="469202">
                <a:tc>
                  <a:txBody>
                    <a:bodyPr/>
                    <a:lstStyle/>
                    <a:p>
                      <a:pPr>
                        <a:lnSpc>
                          <a:spcPct val="115000"/>
                        </a:lnSpc>
                        <a:spcBef>
                          <a:spcPts val="200"/>
                        </a:spcBef>
                        <a:spcAft>
                          <a:spcPts val="0"/>
                        </a:spcAft>
                      </a:pPr>
                      <a:r>
                        <a:rPr lang="en-GB" sz="1400"/>
                        <a:t>dct:accrualPeriodicity</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a:t>Dataset</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solidFill>
                            <a:schemeClr val="bg1"/>
                          </a:solidFill>
                        </a:rPr>
                        <a:t>Dublin Core Collection Description Frequency Vocabulary</a:t>
                      </a:r>
                      <a:endParaRPr lang="en-GB" sz="1400"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r h="469202">
                <a:tc>
                  <a:txBody>
                    <a:bodyPr/>
                    <a:lstStyle/>
                    <a:p>
                      <a:pPr>
                        <a:lnSpc>
                          <a:spcPct val="115000"/>
                        </a:lnSpc>
                        <a:spcBef>
                          <a:spcPts val="200"/>
                        </a:spcBef>
                        <a:spcAft>
                          <a:spcPts val="0"/>
                        </a:spcAft>
                      </a:pPr>
                      <a:r>
                        <a:rPr lang="en-GB" sz="1400"/>
                        <a:t>dct:format</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a:t>Distribution</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solidFill>
                            <a:schemeClr val="bg1"/>
                          </a:solidFill>
                        </a:rPr>
                        <a:t>MDR File Type Named Authority List</a:t>
                      </a:r>
                      <a:endParaRPr lang="en-GB" sz="1400"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r h="469202">
                <a:tc>
                  <a:txBody>
                    <a:bodyPr/>
                    <a:lstStyle/>
                    <a:p>
                      <a:pPr>
                        <a:lnSpc>
                          <a:spcPct val="115000"/>
                        </a:lnSpc>
                        <a:spcBef>
                          <a:spcPts val="200"/>
                        </a:spcBef>
                        <a:spcAft>
                          <a:spcPts val="0"/>
                        </a:spcAft>
                      </a:pPr>
                      <a:r>
                        <a:rPr lang="en-GB" sz="1400"/>
                        <a:t>dct:language</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a:t>Catalog, Dataset</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solidFill>
                            <a:schemeClr val="bg1"/>
                          </a:solidFill>
                        </a:rPr>
                        <a:t>MDR Languages Named Authority List</a:t>
                      </a:r>
                      <a:endParaRPr lang="en-GB" sz="1400"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r h="469202">
                <a:tc>
                  <a:txBody>
                    <a:bodyPr/>
                    <a:lstStyle/>
                    <a:p>
                      <a:pPr>
                        <a:lnSpc>
                          <a:spcPct val="115000"/>
                        </a:lnSpc>
                        <a:spcBef>
                          <a:spcPts val="200"/>
                        </a:spcBef>
                        <a:spcAft>
                          <a:spcPts val="0"/>
                        </a:spcAft>
                      </a:pPr>
                      <a:r>
                        <a:rPr lang="en-GB" sz="1400"/>
                        <a:t>dct:publisher</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a:t>Catalog, Dataset</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solidFill>
                            <a:schemeClr val="bg1"/>
                          </a:solidFill>
                        </a:rPr>
                        <a:t>MDR Corporate bodies Named Authority List</a:t>
                      </a:r>
                      <a:endParaRPr lang="en-GB" sz="1400"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r h="469202">
                <a:tc>
                  <a:txBody>
                    <a:bodyPr/>
                    <a:lstStyle/>
                    <a:p>
                      <a:pPr>
                        <a:lnSpc>
                          <a:spcPct val="115000"/>
                        </a:lnSpc>
                        <a:spcBef>
                          <a:spcPts val="200"/>
                        </a:spcBef>
                        <a:spcAft>
                          <a:spcPts val="0"/>
                        </a:spcAft>
                      </a:pPr>
                      <a:r>
                        <a:rPr lang="en-GB" sz="1400"/>
                        <a:t>dct:spatial</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a:t>Catalog, Dataset</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solidFill>
                            <a:schemeClr val="bg1"/>
                          </a:solidFill>
                        </a:rPr>
                        <a:t>MDR Countries Named Authority List, MDR Places Named Authority List</a:t>
                      </a:r>
                      <a:endParaRPr lang="en-GB" sz="1400"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r h="469202">
                <a:tc>
                  <a:txBody>
                    <a:bodyPr/>
                    <a:lstStyle/>
                    <a:p>
                      <a:pPr>
                        <a:lnSpc>
                          <a:spcPct val="115000"/>
                        </a:lnSpc>
                        <a:spcBef>
                          <a:spcPts val="200"/>
                        </a:spcBef>
                        <a:spcAft>
                          <a:spcPts val="0"/>
                        </a:spcAft>
                      </a:pPr>
                      <a:r>
                        <a:rPr lang="en-GB" sz="1400"/>
                        <a:t>adms:status</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a:t>CatalogRecord</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solidFill>
                            <a:schemeClr val="bg1"/>
                          </a:solidFill>
                        </a:rPr>
                        <a:t>ADMS change type vocabulary</a:t>
                      </a:r>
                      <a:endParaRPr lang="en-GB" sz="1400"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r h="469202">
                <a:tc>
                  <a:txBody>
                    <a:bodyPr/>
                    <a:lstStyle/>
                    <a:p>
                      <a:pPr>
                        <a:lnSpc>
                          <a:spcPct val="115000"/>
                        </a:lnSpc>
                        <a:spcBef>
                          <a:spcPts val="200"/>
                        </a:spcBef>
                        <a:spcAft>
                          <a:spcPts val="0"/>
                        </a:spcAft>
                      </a:pPr>
                      <a:r>
                        <a:rPr lang="en-GB" sz="1400"/>
                        <a:t>dct:type</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a:t>License Document</a:t>
                      </a:r>
                      <a:endParaRPr lang="en-GB" sz="1400">
                        <a:latin typeface="Verdana"/>
                        <a:ea typeface="Times New Roman"/>
                        <a:cs typeface="Times New Roman"/>
                      </a:endParaRPr>
                    </a:p>
                  </a:txBody>
                  <a:tcPr marL="60181" marR="60181" marT="0" marB="0" anchor="ctr"/>
                </a:tc>
                <a:tc>
                  <a:txBody>
                    <a:bodyPr/>
                    <a:lstStyle/>
                    <a:p>
                      <a:pPr>
                        <a:lnSpc>
                          <a:spcPct val="115000"/>
                        </a:lnSpc>
                        <a:spcAft>
                          <a:spcPts val="0"/>
                        </a:spcAft>
                      </a:pPr>
                      <a:r>
                        <a:rPr lang="en-GB" sz="1400" dirty="0">
                          <a:solidFill>
                            <a:schemeClr val="bg1"/>
                          </a:solidFill>
                        </a:rPr>
                        <a:t>ADMS license type vocabulary</a:t>
                      </a:r>
                      <a:endParaRPr lang="en-GB" sz="1400" dirty="0">
                        <a:solidFill>
                          <a:schemeClr val="bg1"/>
                        </a:solidFill>
                        <a:latin typeface="Verdana"/>
                        <a:ea typeface="Times New Roman"/>
                        <a:cs typeface="Times New Roman"/>
                      </a:endParaRPr>
                    </a:p>
                  </a:txBody>
                  <a:tcPr marL="60181" marR="60181" marT="0" marB="0" anchor="ctr">
                    <a:solidFill>
                      <a:schemeClr val="accent2">
                        <a:lumMod val="75000"/>
                      </a:schemeClr>
                    </a:solidFill>
                  </a:tcPr>
                </a:tc>
              </a:tr>
            </a:tbl>
          </a:graphicData>
        </a:graphic>
      </p:graphicFrame>
    </p:spTree>
    <p:extLst>
      <p:ext uri="{BB962C8B-B14F-4D97-AF65-F5344CB8AC3E}">
        <p14:creationId xmlns:p14="http://schemas.microsoft.com/office/powerpoint/2010/main" val="4079164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DCAT-AP description of the datasets</a:t>
            </a:r>
            <a:br>
              <a:rPr lang="nl-BE" dirty="0" smtClean="0"/>
            </a:br>
            <a:r>
              <a:rPr lang="nl-BE" dirty="0" smtClean="0"/>
              <a:t>Catalog</a:t>
            </a:r>
            <a:endParaRPr lang="nl-BE" dirty="0"/>
          </a:p>
        </p:txBody>
      </p:sp>
      <p:pic>
        <p:nvPicPr>
          <p:cNvPr id="5" name="Content Placeholder 4" descr="lod2-stack-3.0 - VMware Player"/>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t="16645" r="26821" b="53935"/>
          <a:stretch/>
        </p:blipFill>
        <p:spPr>
          <a:xfrm>
            <a:off x="0" y="1772816"/>
            <a:ext cx="11233248" cy="2463268"/>
          </a:xfrm>
        </p:spPr>
      </p:pic>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29</a:t>
            </a:fld>
            <a:endParaRPr lang="en-GB"/>
          </a:p>
        </p:txBody>
      </p:sp>
    </p:spTree>
    <p:extLst>
      <p:ext uri="{BB962C8B-B14F-4D97-AF65-F5344CB8AC3E}">
        <p14:creationId xmlns:p14="http://schemas.microsoft.com/office/powerpoint/2010/main" val="311557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graphicFrame>
        <p:nvGraphicFramePr>
          <p:cNvPr id="5" name="Content Placeholder 4"/>
          <p:cNvGraphicFramePr>
            <a:graphicFrameLocks noGrp="1"/>
          </p:cNvGraphicFramePr>
          <p:nvPr>
            <p:ph sz="quarter" idx="15"/>
            <p:extLst>
              <p:ext uri="{D42A27DB-BD31-4B8C-83A1-F6EECF244321}">
                <p14:modId xmlns:p14="http://schemas.microsoft.com/office/powerpoint/2010/main" val="696695368"/>
              </p:ext>
            </p:extLst>
          </p:nvPr>
        </p:nvGraphicFramePr>
        <p:xfrm>
          <a:off x="533400" y="1752600"/>
          <a:ext cx="8077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3</a:t>
            </a:fld>
            <a:endParaRPr lang="en-GB"/>
          </a:p>
        </p:txBody>
      </p:sp>
    </p:spTree>
    <p:extLst>
      <p:ext uri="{BB962C8B-B14F-4D97-AF65-F5344CB8AC3E}">
        <p14:creationId xmlns:p14="http://schemas.microsoft.com/office/powerpoint/2010/main" val="21482582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DCAT-AP description of the datasets</a:t>
            </a:r>
            <a:br>
              <a:rPr lang="nl-BE" dirty="0"/>
            </a:br>
            <a:r>
              <a:rPr lang="nl-BE" dirty="0" smtClean="0"/>
              <a:t>Dataset &amp; Distributions</a:t>
            </a:r>
            <a:endParaRPr lang="nl-BE" dirty="0"/>
          </a:p>
        </p:txBody>
      </p:sp>
      <p:pic>
        <p:nvPicPr>
          <p:cNvPr id="5" name="Content Placeholder 4" descr="lod2-stack-3.0 - VMware Player"/>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t="16646" r="21472" b="27784"/>
          <a:stretch/>
        </p:blipFill>
        <p:spPr>
          <a:xfrm>
            <a:off x="28600" y="1772816"/>
            <a:ext cx="10015264" cy="3865781"/>
          </a:xfrm>
        </p:spPr>
      </p:pic>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30</a:t>
            </a:fld>
            <a:endParaRPr lang="en-GB"/>
          </a:p>
        </p:txBody>
      </p:sp>
      <p:sp>
        <p:nvSpPr>
          <p:cNvPr id="7" name="Rectangular Callout 6"/>
          <p:cNvSpPr/>
          <p:nvPr/>
        </p:nvSpPr>
        <p:spPr bwMode="ltGray">
          <a:xfrm>
            <a:off x="6732240" y="4581128"/>
            <a:ext cx="1878360" cy="1057469"/>
          </a:xfrm>
          <a:prstGeom prst="wedgeRectCallout">
            <a:avLst>
              <a:gd name="adj1" fmla="val -98622"/>
              <a:gd name="adj2" fmla="val 11687"/>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bg1"/>
                </a:solidFill>
                <a:latin typeface="Georgia" pitchFamily="18" charset="0"/>
              </a:rPr>
              <a:t>Same identifier</a:t>
            </a:r>
            <a:r>
              <a:rPr lang="nl-BE" dirty="0">
                <a:solidFill>
                  <a:schemeClr val="bg1"/>
                </a:solidFill>
                <a:latin typeface="Georgia" pitchFamily="18" charset="0"/>
              </a:rPr>
              <a:t> </a:t>
            </a:r>
            <a:r>
              <a:rPr lang="nl-BE" dirty="0" smtClean="0">
                <a:solidFill>
                  <a:schemeClr val="bg1"/>
                </a:solidFill>
                <a:latin typeface="Georgia" pitchFamily="18" charset="0"/>
              </a:rPr>
              <a:t>as in the generated DataCube RDF</a:t>
            </a:r>
          </a:p>
        </p:txBody>
      </p:sp>
    </p:spTree>
    <p:extLst>
      <p:ext uri="{BB962C8B-B14F-4D97-AF65-F5344CB8AC3E}">
        <p14:creationId xmlns:p14="http://schemas.microsoft.com/office/powerpoint/2010/main" val="2591054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DCAT-AP </a:t>
            </a:r>
            <a:r>
              <a:rPr lang="nl-BE" dirty="0"/>
              <a:t>description of the </a:t>
            </a:r>
            <a:r>
              <a:rPr lang="nl-BE" dirty="0" smtClean="0"/>
              <a:t>datasets</a:t>
            </a:r>
            <a:br>
              <a:rPr lang="nl-BE" dirty="0" smtClean="0"/>
            </a:br>
            <a:r>
              <a:rPr lang="nl-BE" dirty="0" smtClean="0"/>
              <a:t>publisher information</a:t>
            </a:r>
            <a:endParaRPr lang="nl-BE" dirty="0"/>
          </a:p>
        </p:txBody>
      </p:sp>
      <p:pic>
        <p:nvPicPr>
          <p:cNvPr id="5" name="Content Placeholder 4" descr="lod2-stack-3.0 - VMware Player"/>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t="50968" r="57132" b="21247"/>
          <a:stretch/>
        </p:blipFill>
        <p:spPr>
          <a:xfrm>
            <a:off x="395536" y="2060848"/>
            <a:ext cx="7999040" cy="2827960"/>
          </a:xfrm>
        </p:spPr>
      </p:pic>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31</a:t>
            </a:fld>
            <a:endParaRPr lang="en-GB"/>
          </a:p>
        </p:txBody>
      </p:sp>
    </p:spTree>
    <p:extLst>
      <p:ext uri="{BB962C8B-B14F-4D97-AF65-F5344CB8AC3E}">
        <p14:creationId xmlns:p14="http://schemas.microsoft.com/office/powerpoint/2010/main" val="2456757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Be part of our team...</a:t>
            </a:r>
            <a:endParaRPr lang="en-GB" sz="2800" dirty="0"/>
          </a:p>
        </p:txBody>
      </p:sp>
      <p:sp>
        <p:nvSpPr>
          <p:cNvPr id="35" name="Slide Number Placeholder 34"/>
          <p:cNvSpPr>
            <a:spLocks noGrp="1"/>
          </p:cNvSpPr>
          <p:nvPr>
            <p:ph type="sldNum" sz="quarter" idx="18"/>
          </p:nvPr>
        </p:nvSpPr>
        <p:spPr/>
        <p:txBody>
          <a:bodyPr/>
          <a:lstStyle/>
          <a:p>
            <a:r>
              <a:rPr lang="en-GB" smtClean="0"/>
              <a:t>Slide </a:t>
            </a:r>
            <a:fld id="{F40CD079-BC3F-4086-BA81-31A79D845B02}" type="slidenum">
              <a:rPr lang="en-GB" smtClean="0"/>
              <a:pPr/>
              <a:t>32</a:t>
            </a:fld>
            <a:endParaRPr lang="en-GB"/>
          </a:p>
        </p:txBody>
      </p:sp>
      <p:sp>
        <p:nvSpPr>
          <p:cNvPr id="7" name="TextBox 6"/>
          <p:cNvSpPr txBox="1"/>
          <p:nvPr/>
        </p:nvSpPr>
        <p:spPr>
          <a:xfrm>
            <a:off x="899592" y="1916832"/>
            <a:ext cx="2952328" cy="648997"/>
          </a:xfrm>
          <a:prstGeom prst="rect">
            <a:avLst/>
          </a:prstGeom>
          <a:solidFill>
            <a:schemeClr val="accent4">
              <a:lumMod val="75000"/>
            </a:schemeClr>
          </a:solidFill>
        </p:spPr>
        <p:txBody>
          <a:bodyPr wrap="square" lIns="216000" tIns="108000" rIns="108000" bIns="108000" rtlCol="0">
            <a:spAutoFit/>
          </a:bodyPr>
          <a:lstStyle/>
          <a:p>
            <a:r>
              <a:rPr lang="en-GB" sz="2800" b="1" i="1" dirty="0" smtClean="0">
                <a:solidFill>
                  <a:schemeClr val="bg1"/>
                </a:solidFill>
                <a:latin typeface="+mj-lt"/>
                <a:cs typeface="Arial" pitchFamily="34" charset="0"/>
              </a:rPr>
              <a:t>Find us on</a:t>
            </a:r>
            <a:endParaRPr lang="en-GB" sz="2800" b="1" i="1" dirty="0">
              <a:solidFill>
                <a:schemeClr val="bg1"/>
              </a:solidFill>
              <a:latin typeface="+mj-lt"/>
              <a:cs typeface="Arial" pitchFamily="34" charset="0"/>
            </a:endParaRPr>
          </a:p>
        </p:txBody>
      </p:sp>
      <p:sp>
        <p:nvSpPr>
          <p:cNvPr id="10" name="TextBox 9"/>
          <p:cNvSpPr txBox="1"/>
          <p:nvPr/>
        </p:nvSpPr>
        <p:spPr>
          <a:xfrm>
            <a:off x="5076056" y="4292171"/>
            <a:ext cx="2952328" cy="648997"/>
          </a:xfrm>
          <a:prstGeom prst="rect">
            <a:avLst/>
          </a:prstGeom>
          <a:solidFill>
            <a:schemeClr val="accent2"/>
          </a:solidFill>
        </p:spPr>
        <p:txBody>
          <a:bodyPr wrap="square" lIns="216000" tIns="108000" rIns="108000" bIns="108000" rtlCol="0">
            <a:spAutoFit/>
          </a:bodyPr>
          <a:lstStyle/>
          <a:p>
            <a:r>
              <a:rPr lang="en-GB" sz="2800" b="1" i="1" dirty="0" smtClean="0">
                <a:solidFill>
                  <a:schemeClr val="bg1"/>
                </a:solidFill>
                <a:latin typeface="+mj-lt"/>
                <a:cs typeface="Arial" pitchFamily="34" charset="0"/>
              </a:rPr>
              <a:t>Contact us</a:t>
            </a:r>
            <a:endParaRPr lang="en-GB" sz="2800" b="1" i="1" dirty="0">
              <a:solidFill>
                <a:schemeClr val="bg1"/>
              </a:solidFill>
              <a:latin typeface="+mj-lt"/>
              <a:cs typeface="Arial" pitchFamily="34" charset="0"/>
            </a:endParaRPr>
          </a:p>
        </p:txBody>
      </p:sp>
      <p:sp>
        <p:nvSpPr>
          <p:cNvPr id="19" name="TextBox 18"/>
          <p:cNvSpPr txBox="1"/>
          <p:nvPr/>
        </p:nvSpPr>
        <p:spPr>
          <a:xfrm>
            <a:off x="5076056" y="1916832"/>
            <a:ext cx="2952328" cy="648997"/>
          </a:xfrm>
          <a:prstGeom prst="rect">
            <a:avLst/>
          </a:prstGeom>
          <a:solidFill>
            <a:schemeClr val="accent1"/>
          </a:solidFill>
        </p:spPr>
        <p:txBody>
          <a:bodyPr wrap="square" lIns="216000" tIns="108000" rIns="108000" bIns="108000" rtlCol="0">
            <a:spAutoFit/>
          </a:bodyPr>
          <a:lstStyle/>
          <a:p>
            <a:r>
              <a:rPr lang="en-GB" sz="2800" b="1" i="1" dirty="0" smtClean="0">
                <a:solidFill>
                  <a:schemeClr val="bg1"/>
                </a:solidFill>
                <a:latin typeface="+mj-lt"/>
                <a:cs typeface="Arial" pitchFamily="34" charset="0"/>
              </a:rPr>
              <a:t>Join us on</a:t>
            </a:r>
            <a:endParaRPr lang="en-GB" sz="2800" b="1" i="1" dirty="0">
              <a:solidFill>
                <a:schemeClr val="bg1"/>
              </a:solidFill>
              <a:latin typeface="+mj-lt"/>
              <a:cs typeface="Arial" pitchFamily="34" charset="0"/>
            </a:endParaRPr>
          </a:p>
        </p:txBody>
      </p:sp>
      <p:sp>
        <p:nvSpPr>
          <p:cNvPr id="23" name="TextBox 22"/>
          <p:cNvSpPr txBox="1"/>
          <p:nvPr/>
        </p:nvSpPr>
        <p:spPr>
          <a:xfrm>
            <a:off x="971600" y="4293096"/>
            <a:ext cx="2880320" cy="648997"/>
          </a:xfrm>
          <a:prstGeom prst="rect">
            <a:avLst/>
          </a:prstGeom>
          <a:solidFill>
            <a:schemeClr val="accent5"/>
          </a:solidFill>
        </p:spPr>
        <p:txBody>
          <a:bodyPr wrap="square" lIns="216000" tIns="108000" rIns="108000" bIns="108000" rtlCol="0">
            <a:spAutoFit/>
          </a:bodyPr>
          <a:lstStyle/>
          <a:p>
            <a:r>
              <a:rPr lang="en-GB" sz="2800" b="1" i="1" dirty="0" smtClean="0">
                <a:solidFill>
                  <a:schemeClr val="bg1"/>
                </a:solidFill>
                <a:latin typeface="+mj-lt"/>
                <a:cs typeface="Arial" pitchFamily="34" charset="0"/>
              </a:rPr>
              <a:t>Follow us</a:t>
            </a:r>
            <a:endParaRPr lang="en-GB" sz="2800" b="1" i="1" dirty="0">
              <a:solidFill>
                <a:schemeClr val="bg1"/>
              </a:solidFill>
              <a:latin typeface="+mj-lt"/>
              <a:cs typeface="Arial" pitchFamily="34" charset="0"/>
            </a:endParaRPr>
          </a:p>
        </p:txBody>
      </p:sp>
      <p:pic>
        <p:nvPicPr>
          <p:cNvPr id="64514" name="Picture 2" descr="http://iwebask.com/blog/wp-content/uploads/2012/06/slideshare-marketing-content.jpg">
            <a:hlinkClick r:id="rId2"/>
          </p:cNvPr>
          <p:cNvPicPr>
            <a:picLocks noChangeAspect="1" noChangeArrowheads="1"/>
          </p:cNvPicPr>
          <p:nvPr/>
        </p:nvPicPr>
        <p:blipFill>
          <a:blip r:embed="rId3" cstate="print"/>
          <a:srcRect r="70772"/>
          <a:stretch>
            <a:fillRect/>
          </a:stretch>
        </p:blipFill>
        <p:spPr bwMode="auto">
          <a:xfrm>
            <a:off x="852382" y="2730406"/>
            <a:ext cx="366636" cy="432048"/>
          </a:xfrm>
          <a:prstGeom prst="rect">
            <a:avLst/>
          </a:prstGeom>
          <a:noFill/>
        </p:spPr>
      </p:pic>
      <p:sp>
        <p:nvSpPr>
          <p:cNvPr id="26" name="Rectangle 25"/>
          <p:cNvSpPr/>
          <p:nvPr/>
        </p:nvSpPr>
        <p:spPr>
          <a:xfrm>
            <a:off x="1272280" y="2751892"/>
            <a:ext cx="3170612" cy="523220"/>
          </a:xfrm>
          <a:prstGeom prst="rect">
            <a:avLst/>
          </a:prstGeom>
        </p:spPr>
        <p:txBody>
          <a:bodyPr wrap="none">
            <a:spAutoFit/>
          </a:bodyPr>
          <a:lstStyle/>
          <a:p>
            <a:r>
              <a:rPr lang="en-GB" sz="1600" dirty="0" smtClean="0">
                <a:hlinkClick r:id="rId4"/>
              </a:rPr>
              <a:t>Open Data Support</a:t>
            </a:r>
            <a:endParaRPr lang="en-GB" sz="1600" dirty="0" smtClean="0"/>
          </a:p>
          <a:p>
            <a:r>
              <a:rPr lang="en-GB" sz="1200" dirty="0" smtClean="0"/>
              <a:t>http://www.slideshare.net/OpenDataSupport</a:t>
            </a:r>
            <a:endParaRPr lang="en-GB" sz="1200" dirty="0"/>
          </a:p>
        </p:txBody>
      </p:sp>
      <p:pic>
        <p:nvPicPr>
          <p:cNvPr id="64516" name="Picture 4" descr="image"/>
          <p:cNvPicPr>
            <a:picLocks noChangeAspect="1" noChangeArrowheads="1"/>
          </p:cNvPicPr>
          <p:nvPr/>
        </p:nvPicPr>
        <p:blipFill>
          <a:blip r:embed="rId5" cstate="print"/>
          <a:srcRect/>
          <a:stretch>
            <a:fillRect/>
          </a:stretch>
        </p:blipFill>
        <p:spPr bwMode="auto">
          <a:xfrm>
            <a:off x="5028845" y="2730406"/>
            <a:ext cx="720081" cy="708670"/>
          </a:xfrm>
          <a:prstGeom prst="rect">
            <a:avLst/>
          </a:prstGeom>
          <a:noFill/>
        </p:spPr>
      </p:pic>
      <p:sp>
        <p:nvSpPr>
          <p:cNvPr id="28" name="Rectangle 27"/>
          <p:cNvSpPr/>
          <p:nvPr/>
        </p:nvSpPr>
        <p:spPr>
          <a:xfrm>
            <a:off x="4956838" y="3522494"/>
            <a:ext cx="3071546" cy="338554"/>
          </a:xfrm>
          <a:prstGeom prst="rect">
            <a:avLst/>
          </a:prstGeom>
        </p:spPr>
        <p:txBody>
          <a:bodyPr wrap="none">
            <a:spAutoFit/>
          </a:bodyPr>
          <a:lstStyle/>
          <a:p>
            <a:r>
              <a:rPr lang="en-GB" sz="1600" dirty="0" smtClean="0">
                <a:hlinkClick r:id="rId6"/>
              </a:rPr>
              <a:t>http://www.opendatasupport.eu</a:t>
            </a:r>
            <a:r>
              <a:rPr lang="en-GB" sz="1600" dirty="0" smtClean="0"/>
              <a:t> </a:t>
            </a:r>
            <a:endParaRPr lang="en-GB" sz="1600" dirty="0"/>
          </a:p>
        </p:txBody>
      </p:sp>
      <p:pic>
        <p:nvPicPr>
          <p:cNvPr id="64518" name="Picture 6" descr="http://www.collaboration133.com/wp-content/uploads/2011/12/linkedin-icon.png">
            <a:hlinkClick r:id="rId7"/>
          </p:cNvPr>
          <p:cNvPicPr>
            <a:picLocks noChangeAspect="1" noChangeArrowheads="1"/>
          </p:cNvPicPr>
          <p:nvPr/>
        </p:nvPicPr>
        <p:blipFill>
          <a:blip r:embed="rId8" cstate="print"/>
          <a:srcRect/>
          <a:stretch>
            <a:fillRect/>
          </a:stretch>
        </p:blipFill>
        <p:spPr bwMode="auto">
          <a:xfrm>
            <a:off x="900640" y="3491483"/>
            <a:ext cx="271089" cy="288032"/>
          </a:xfrm>
          <a:prstGeom prst="rect">
            <a:avLst/>
          </a:prstGeom>
          <a:noFill/>
        </p:spPr>
      </p:pic>
      <p:sp>
        <p:nvSpPr>
          <p:cNvPr id="30" name="Rectangle 29"/>
          <p:cNvSpPr/>
          <p:nvPr/>
        </p:nvSpPr>
        <p:spPr>
          <a:xfrm>
            <a:off x="1284430" y="3440960"/>
            <a:ext cx="1952779" cy="523220"/>
          </a:xfrm>
          <a:prstGeom prst="rect">
            <a:avLst/>
          </a:prstGeom>
        </p:spPr>
        <p:txBody>
          <a:bodyPr wrap="none">
            <a:spAutoFit/>
          </a:bodyPr>
          <a:lstStyle/>
          <a:p>
            <a:r>
              <a:rPr lang="en-GB" sz="1600" dirty="0" smtClean="0">
                <a:hlinkClick r:id="rId9"/>
              </a:rPr>
              <a:t>Open Data Support</a:t>
            </a:r>
            <a:endParaRPr lang="en-GB" sz="1600" dirty="0" smtClean="0"/>
          </a:p>
          <a:p>
            <a:r>
              <a:rPr lang="en-GB" sz="1200" dirty="0" smtClean="0"/>
              <a:t>http://goo.gl/y9ZZI</a:t>
            </a:r>
            <a:endParaRPr lang="en-GB" sz="1200" dirty="0"/>
          </a:p>
        </p:txBody>
      </p:sp>
      <p:pic>
        <p:nvPicPr>
          <p:cNvPr id="64520" name="Picture 8" descr="http://info.hjmt.com/Portals/150282/images/Twitter_Logo.gif">
            <a:hlinkClick r:id="rId10"/>
          </p:cNvPr>
          <p:cNvPicPr>
            <a:picLocks noChangeAspect="1" noChangeArrowheads="1"/>
          </p:cNvPicPr>
          <p:nvPr/>
        </p:nvPicPr>
        <p:blipFill>
          <a:blip r:embed="rId11" cstate="print"/>
          <a:srcRect/>
          <a:stretch>
            <a:fillRect/>
          </a:stretch>
        </p:blipFill>
        <p:spPr bwMode="auto">
          <a:xfrm>
            <a:off x="971600" y="5135706"/>
            <a:ext cx="288031" cy="288031"/>
          </a:xfrm>
          <a:prstGeom prst="rect">
            <a:avLst/>
          </a:prstGeom>
          <a:noFill/>
        </p:spPr>
      </p:pic>
      <p:sp>
        <p:nvSpPr>
          <p:cNvPr id="32" name="Rectangle 31"/>
          <p:cNvSpPr/>
          <p:nvPr/>
        </p:nvSpPr>
        <p:spPr>
          <a:xfrm>
            <a:off x="1307131" y="5085184"/>
            <a:ext cx="2045753" cy="338554"/>
          </a:xfrm>
          <a:prstGeom prst="rect">
            <a:avLst/>
          </a:prstGeom>
        </p:spPr>
        <p:txBody>
          <a:bodyPr wrap="none">
            <a:spAutoFit/>
          </a:bodyPr>
          <a:lstStyle/>
          <a:p>
            <a:r>
              <a:rPr lang="en-GB" sz="1600" dirty="0" smtClean="0">
                <a:hlinkClick r:id="rId12"/>
              </a:rPr>
              <a:t>@OpenDataSupport</a:t>
            </a:r>
            <a:endParaRPr lang="en-GB" sz="1600" dirty="0"/>
          </a:p>
        </p:txBody>
      </p:sp>
      <p:pic>
        <p:nvPicPr>
          <p:cNvPr id="33" name="Picture 2" descr="Go to the home page">
            <a:hlinkClick r:id="rId13" tooltip="Go to the home page"/>
          </p:cNvPr>
          <p:cNvPicPr>
            <a:picLocks noChangeAspect="1" noChangeArrowheads="1"/>
          </p:cNvPicPr>
          <p:nvPr/>
        </p:nvPicPr>
        <p:blipFill>
          <a:blip r:embed="rId14" cstate="print"/>
          <a:srcRect/>
          <a:stretch>
            <a:fillRect/>
          </a:stretch>
        </p:blipFill>
        <p:spPr bwMode="auto">
          <a:xfrm>
            <a:off x="5892942" y="2802414"/>
            <a:ext cx="1676400" cy="619126"/>
          </a:xfrm>
          <a:prstGeom prst="rect">
            <a:avLst/>
          </a:prstGeom>
          <a:noFill/>
        </p:spPr>
      </p:pic>
      <p:sp>
        <p:nvSpPr>
          <p:cNvPr id="34" name="Rectangle 33"/>
          <p:cNvSpPr/>
          <p:nvPr/>
        </p:nvSpPr>
        <p:spPr>
          <a:xfrm>
            <a:off x="5004048" y="5076473"/>
            <a:ext cx="3456384" cy="338554"/>
          </a:xfrm>
          <a:prstGeom prst="rect">
            <a:avLst/>
          </a:prstGeom>
        </p:spPr>
        <p:txBody>
          <a:bodyPr wrap="square">
            <a:spAutoFit/>
          </a:bodyPr>
          <a:lstStyle/>
          <a:p>
            <a:pPr marL="0" lvl="2">
              <a:defRPr/>
            </a:pPr>
            <a:r>
              <a:rPr lang="en-GB" sz="1600" dirty="0" smtClean="0">
                <a:hlinkClick r:id="rId15"/>
              </a:rPr>
              <a:t>contact@opendatasupport.eu</a:t>
            </a:r>
            <a:r>
              <a:rPr lang="en-GB" sz="1600" dirty="0" smtClean="0"/>
              <a:t> </a:t>
            </a:r>
            <a:endParaRPr lang="en-GB" sz="1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b="33506"/>
          <a:stretch>
            <a:fillRect/>
          </a:stretch>
        </p:blipFill>
        <p:spPr bwMode="auto">
          <a:xfrm>
            <a:off x="2555776" y="2780928"/>
            <a:ext cx="3975100" cy="1143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4</a:t>
            </a:fld>
            <a:endParaRPr lang="en-GB"/>
          </a:p>
        </p:txBody>
      </p:sp>
      <p:sp>
        <p:nvSpPr>
          <p:cNvPr id="8" name="Content Placeholder 5"/>
          <p:cNvSpPr>
            <a:spLocks noGrp="1"/>
          </p:cNvSpPr>
          <p:nvPr>
            <p:ph idx="1"/>
          </p:nvPr>
        </p:nvSpPr>
        <p:spPr>
          <a:xfrm>
            <a:off x="467544" y="980728"/>
            <a:ext cx="8077200" cy="4419600"/>
          </a:xfrm>
        </p:spPr>
        <p:txBody>
          <a:bodyPr anchor="ctr"/>
          <a:lstStyle/>
          <a:p>
            <a:pPr algn="ctr">
              <a:lnSpc>
                <a:spcPct val="100000"/>
              </a:lnSpc>
            </a:pPr>
            <a:r>
              <a:rPr lang="en-GB" sz="7200" b="1" dirty="0" smtClean="0">
                <a:latin typeface="Bradley Hand ITC" pitchFamily="66" charset="0"/>
              </a:rPr>
              <a:t>Vagrant introduction</a:t>
            </a:r>
          </a:p>
        </p:txBody>
      </p:sp>
    </p:spTree>
    <p:extLst>
      <p:ext uri="{BB962C8B-B14F-4D97-AF65-F5344CB8AC3E}">
        <p14:creationId xmlns:p14="http://schemas.microsoft.com/office/powerpoint/2010/main" val="1108016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Setup the Vagrant environment</a:t>
            </a:r>
            <a:endParaRPr lang="nl-BE" dirty="0"/>
          </a:p>
        </p:txBody>
      </p:sp>
      <p:sp>
        <p:nvSpPr>
          <p:cNvPr id="3" name="Content Placeholder 2"/>
          <p:cNvSpPr>
            <a:spLocks noGrp="1"/>
          </p:cNvSpPr>
          <p:nvPr>
            <p:ph sz="quarter" idx="15"/>
          </p:nvPr>
        </p:nvSpPr>
        <p:spPr/>
        <p:txBody>
          <a:bodyPr/>
          <a:lstStyle/>
          <a:p>
            <a:r>
              <a:rPr lang="nl-BE" dirty="0" smtClean="0"/>
              <a:t>Vagrant is a method to </a:t>
            </a:r>
            <a:r>
              <a:rPr lang="en-US" dirty="0" smtClean="0"/>
              <a:t>create </a:t>
            </a:r>
            <a:r>
              <a:rPr lang="en-US" dirty="0"/>
              <a:t>and configure lightweight, reproducible, and portable development environments</a:t>
            </a:r>
            <a:r>
              <a:rPr lang="en-US" dirty="0" smtClean="0"/>
              <a:t>.</a:t>
            </a:r>
          </a:p>
          <a:p>
            <a:pPr indent="0"/>
            <a:endParaRPr lang="nl-BE" dirty="0" smtClean="0"/>
          </a:p>
          <a:p>
            <a:pPr indent="0"/>
            <a:r>
              <a:rPr lang="en-US" dirty="0" smtClean="0"/>
              <a:t>Vagrant </a:t>
            </a:r>
            <a:r>
              <a:rPr lang="en-US" dirty="0"/>
              <a:t>is a scripting deployment language, not </a:t>
            </a:r>
            <a:r>
              <a:rPr lang="en-US" dirty="0" smtClean="0"/>
              <a:t>virtualization software.</a:t>
            </a:r>
          </a:p>
          <a:p>
            <a:pPr indent="0"/>
            <a:r>
              <a:rPr lang="en-US" dirty="0" smtClean="0"/>
              <a:t>Therefore a provisioning software must be installed too. </a:t>
            </a:r>
            <a:r>
              <a:rPr lang="en-US" dirty="0" err="1" smtClean="0"/>
              <a:t>VirtualBox</a:t>
            </a:r>
            <a:r>
              <a:rPr lang="en-US" dirty="0" smtClean="0"/>
              <a:t> is default supported by Vagrant as provisioning software.</a:t>
            </a:r>
            <a:endParaRPr lang="en-US" dirty="0"/>
          </a:p>
          <a:p>
            <a:pPr indent="0"/>
            <a:endParaRPr lang="nl-BE" dirty="0"/>
          </a:p>
          <a:p>
            <a:pPr marL="457200" indent="-457200">
              <a:buFont typeface="+mj-lt"/>
              <a:buAutoNum type="arabicPeriod"/>
            </a:pPr>
            <a:r>
              <a:rPr lang="nl-BE" dirty="0" smtClean="0"/>
              <a:t>Download and deploy vagrant (</a:t>
            </a:r>
            <a:r>
              <a:rPr lang="nl-BE" dirty="0" smtClean="0">
                <a:hlinkClick r:id="rId2"/>
              </a:rPr>
              <a:t>http</a:t>
            </a:r>
            <a:r>
              <a:rPr lang="nl-BE" dirty="0">
                <a:hlinkClick r:id="rId2"/>
              </a:rPr>
              <a:t>://</a:t>
            </a:r>
            <a:r>
              <a:rPr lang="nl-BE" dirty="0" smtClean="0">
                <a:hlinkClick r:id="rId2"/>
              </a:rPr>
              <a:t>www.vagrantup.com</a:t>
            </a:r>
            <a:r>
              <a:rPr lang="nl-BE" dirty="0" smtClean="0"/>
              <a:t>)</a:t>
            </a:r>
          </a:p>
          <a:p>
            <a:pPr marL="457200" indent="-457200">
              <a:buFont typeface="+mj-lt"/>
              <a:buAutoNum type="arabicPeriod"/>
            </a:pPr>
            <a:r>
              <a:rPr lang="nl-BE" dirty="0" smtClean="0"/>
              <a:t>Download and </a:t>
            </a:r>
            <a:r>
              <a:rPr lang="nl-BE" dirty="0"/>
              <a:t>deploy </a:t>
            </a:r>
            <a:r>
              <a:rPr lang="nl-BE" dirty="0" smtClean="0"/>
              <a:t>virtualbox (https</a:t>
            </a:r>
            <a:r>
              <a:rPr lang="nl-BE" dirty="0"/>
              <a:t>://www.virtualbox.org</a:t>
            </a:r>
            <a:r>
              <a:rPr lang="nl-BE" dirty="0" smtClean="0"/>
              <a:t>/)</a:t>
            </a:r>
            <a:endParaRPr lang="nl-BE"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5</a:t>
            </a:fld>
            <a:endParaRPr lang="en-GB"/>
          </a:p>
        </p:txBody>
      </p:sp>
    </p:spTree>
    <p:extLst>
      <p:ext uri="{BB962C8B-B14F-4D97-AF65-F5344CB8AC3E}">
        <p14:creationId xmlns:p14="http://schemas.microsoft.com/office/powerpoint/2010/main" val="11488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Vagrant </a:t>
            </a:r>
            <a:r>
              <a:rPr lang="nl-BE" dirty="0"/>
              <a:t>m</a:t>
            </a:r>
            <a:r>
              <a:rPr lang="nl-BE" dirty="0" smtClean="0"/>
              <a:t>achine description</a:t>
            </a:r>
            <a:endParaRPr lang="nl-BE" dirty="0"/>
          </a:p>
        </p:txBody>
      </p:sp>
      <p:sp>
        <p:nvSpPr>
          <p:cNvPr id="3" name="Content Placeholder 2"/>
          <p:cNvSpPr>
            <a:spLocks noGrp="1"/>
          </p:cNvSpPr>
          <p:nvPr>
            <p:ph sz="quarter" idx="15"/>
          </p:nvPr>
        </p:nvSpPr>
        <p:spPr/>
        <p:txBody>
          <a:bodyPr/>
          <a:lstStyle/>
          <a:p>
            <a:r>
              <a:rPr lang="nl-BE" dirty="0" smtClean="0"/>
              <a:t>To activate the desired virtual machine, a Vagrant machine description is required.</a:t>
            </a:r>
          </a:p>
          <a:p>
            <a:r>
              <a:rPr lang="nl-BE" dirty="0"/>
              <a:t>The DataCube Vagrant file is </a:t>
            </a:r>
            <a:r>
              <a:rPr lang="nl-BE" dirty="0" smtClean="0"/>
              <a:t>found at github </a:t>
            </a:r>
            <a:r>
              <a:rPr lang="nl-BE" dirty="0" smtClean="0">
                <a:hlinkClick r:id="rId2"/>
              </a:rPr>
              <a:t>https</a:t>
            </a:r>
            <a:r>
              <a:rPr lang="nl-BE" dirty="0">
                <a:hlinkClick r:id="rId2"/>
              </a:rPr>
              <a:t>://</a:t>
            </a:r>
            <a:r>
              <a:rPr lang="nl-BE" dirty="0" smtClean="0">
                <a:hlinkClick r:id="rId2"/>
              </a:rPr>
              <a:t>github.com/paulmassey42/VagrantRDFCubes</a:t>
            </a:r>
            <a:endParaRPr lang="nl-BE" dirty="0" smtClean="0"/>
          </a:p>
          <a:p>
            <a:endParaRPr lang="nl-BE" dirty="0" smtClean="0"/>
          </a:p>
          <a:p>
            <a:pPr marL="182880" indent="-457200">
              <a:buFont typeface="+mj-lt"/>
              <a:buAutoNum type="arabicPeriod"/>
            </a:pPr>
            <a:r>
              <a:rPr lang="nl-BE" dirty="0" smtClean="0"/>
              <a:t>Download and deploy git</a:t>
            </a:r>
          </a:p>
          <a:p>
            <a:pPr lvl="3"/>
            <a:r>
              <a:rPr lang="nl-BE" dirty="0" smtClean="0"/>
              <a:t>(on windows git-bash is a </a:t>
            </a:r>
            <a:r>
              <a:rPr lang="nl-BE" dirty="0"/>
              <a:t>good option - </a:t>
            </a:r>
            <a:r>
              <a:rPr lang="nl-BE" dirty="0">
                <a:hlinkClick r:id="rId3"/>
              </a:rPr>
              <a:t>https://msysgit.github.io</a:t>
            </a:r>
            <a:r>
              <a:rPr lang="nl-BE" dirty="0" smtClean="0">
                <a:hlinkClick r:id="rId3"/>
              </a:rPr>
              <a:t>/</a:t>
            </a:r>
            <a:r>
              <a:rPr lang="nl-BE" dirty="0" smtClean="0"/>
              <a:t>)</a:t>
            </a:r>
          </a:p>
          <a:p>
            <a:pPr marL="182880" indent="-457200">
              <a:buFont typeface="+mj-lt"/>
              <a:buAutoNum type="arabicPeriod"/>
            </a:pPr>
            <a:r>
              <a:rPr lang="nl-BE" dirty="0" smtClean="0"/>
              <a:t>Check out the vagrant machine description in a directory &lt;DC&gt;</a:t>
            </a:r>
          </a:p>
          <a:p>
            <a:pPr marL="1005840" lvl="3" indent="-457200">
              <a:buFont typeface="Arial" panose="020B0604020202020204" pitchFamily="34" charset="0"/>
              <a:buChar char="•"/>
            </a:pPr>
            <a:r>
              <a:rPr lang="nl-BE" dirty="0" smtClean="0"/>
              <a:t>git </a:t>
            </a:r>
            <a:r>
              <a:rPr lang="nl-BE" dirty="0"/>
              <a:t>clone </a:t>
            </a:r>
            <a:r>
              <a:rPr lang="nl-BE" dirty="0">
                <a:hlinkClick r:id="rId4"/>
              </a:rPr>
              <a:t>https://</a:t>
            </a:r>
            <a:r>
              <a:rPr lang="nl-BE" dirty="0" smtClean="0">
                <a:hlinkClick r:id="rId4"/>
              </a:rPr>
              <a:t>github.com/paulmassey42/VagrantRDFCubes.git</a:t>
            </a:r>
            <a:endParaRPr lang="nl-BE" dirty="0" smtClean="0"/>
          </a:p>
          <a:p>
            <a:pPr indent="0"/>
            <a:endParaRPr lang="nl-BE"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6</a:t>
            </a:fld>
            <a:endParaRPr lang="en-GB"/>
          </a:p>
        </p:txBody>
      </p:sp>
    </p:spTree>
    <p:extLst>
      <p:ext uri="{BB962C8B-B14F-4D97-AF65-F5344CB8AC3E}">
        <p14:creationId xmlns:p14="http://schemas.microsoft.com/office/powerpoint/2010/main" val="232494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Vagrant machine activation</a:t>
            </a:r>
            <a:endParaRPr lang="nl-BE" dirty="0"/>
          </a:p>
        </p:txBody>
      </p:sp>
      <p:sp>
        <p:nvSpPr>
          <p:cNvPr id="3" name="Content Placeholder 2"/>
          <p:cNvSpPr>
            <a:spLocks noGrp="1"/>
          </p:cNvSpPr>
          <p:nvPr>
            <p:ph sz="quarter" idx="15"/>
          </p:nvPr>
        </p:nvSpPr>
        <p:spPr/>
        <p:txBody>
          <a:bodyPr/>
          <a:lstStyle/>
          <a:p>
            <a:pPr marL="182880" indent="-457200">
              <a:buFont typeface="+mj-lt"/>
              <a:buAutoNum type="arabicPeriod"/>
            </a:pPr>
            <a:r>
              <a:rPr lang="nl-BE" dirty="0" smtClean="0"/>
              <a:t>Open command shell</a:t>
            </a:r>
          </a:p>
          <a:p>
            <a:pPr marL="182880" indent="-457200">
              <a:buFont typeface="+mj-lt"/>
              <a:buAutoNum type="arabicPeriod"/>
            </a:pPr>
            <a:r>
              <a:rPr lang="nl-BE" dirty="0" smtClean="0"/>
              <a:t>Execute shell commands</a:t>
            </a:r>
            <a:endParaRPr lang="nl-BE" dirty="0"/>
          </a:p>
          <a:p>
            <a:pPr marL="1005840" lvl="3" indent="-457200">
              <a:buFont typeface="Arial" panose="020B0604020202020204" pitchFamily="34" charset="0"/>
              <a:buChar char="•"/>
            </a:pPr>
            <a:r>
              <a:rPr lang="nl-BE" dirty="0"/>
              <a:t>vagrant plugin install </a:t>
            </a:r>
            <a:r>
              <a:rPr lang="nl-BE" dirty="0" smtClean="0"/>
              <a:t>vagrant-vbguest</a:t>
            </a:r>
          </a:p>
          <a:p>
            <a:pPr marL="1005840" lvl="3" indent="-457200">
              <a:buFont typeface="Arial" panose="020B0604020202020204" pitchFamily="34" charset="0"/>
              <a:buChar char="•"/>
            </a:pPr>
            <a:r>
              <a:rPr lang="nl-BE" dirty="0"/>
              <a:t>vagrant </a:t>
            </a:r>
            <a:r>
              <a:rPr lang="nl-BE" dirty="0" smtClean="0"/>
              <a:t>up</a:t>
            </a:r>
          </a:p>
          <a:p>
            <a:pPr marL="1005840" lvl="3" indent="-457200">
              <a:buFont typeface="Arial" panose="020B0604020202020204" pitchFamily="34" charset="0"/>
              <a:buChar char="•"/>
            </a:pPr>
            <a:r>
              <a:rPr lang="nl-BE" dirty="0"/>
              <a:t>vagrant </a:t>
            </a:r>
            <a:r>
              <a:rPr lang="nl-BE" dirty="0" smtClean="0"/>
              <a:t>halt</a:t>
            </a:r>
          </a:p>
          <a:p>
            <a:pPr marL="1005840" lvl="3" indent="-457200">
              <a:buFont typeface="Arial" panose="020B0604020202020204" pitchFamily="34" charset="0"/>
              <a:buChar char="•"/>
            </a:pPr>
            <a:r>
              <a:rPr lang="nl-BE" dirty="0"/>
              <a:t>v</a:t>
            </a:r>
            <a:r>
              <a:rPr lang="nl-BE" dirty="0" smtClean="0"/>
              <a:t>agrant up</a:t>
            </a:r>
          </a:p>
          <a:p>
            <a:pPr marL="182880" indent="-457200">
              <a:buFont typeface="+mj-lt"/>
              <a:buAutoNum type="arabicPeriod"/>
            </a:pPr>
            <a:r>
              <a:rPr lang="nl-BE" dirty="0" smtClean="0"/>
              <a:t>Virtual machine will be created, provisioned and activated</a:t>
            </a:r>
          </a:p>
          <a:p>
            <a:pPr marL="1005840" lvl="3" indent="-457200">
              <a:buFont typeface="Arial" panose="020B0604020202020204" pitchFamily="34" charset="0"/>
              <a:buChar char="•"/>
            </a:pPr>
            <a:r>
              <a:rPr lang="nl-BE" dirty="0" smtClean="0"/>
              <a:t>Login: vagrant/vagrant</a:t>
            </a:r>
          </a:p>
          <a:p>
            <a:pPr marL="1005840" lvl="3" indent="-457200">
              <a:buFont typeface="Arial" panose="020B0604020202020204" pitchFamily="34" charset="0"/>
              <a:buChar char="•"/>
            </a:pPr>
            <a:r>
              <a:rPr lang="nl-BE" dirty="0" smtClean="0"/>
              <a:t>The data is available in the /vagrant directory</a:t>
            </a:r>
          </a:p>
          <a:p>
            <a:r>
              <a:rPr lang="nl-BE" dirty="0" smtClean="0"/>
              <a:t> </a:t>
            </a:r>
          </a:p>
          <a:p>
            <a:endParaRPr lang="nl-BE"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7</a:t>
            </a:fld>
            <a:endParaRPr lang="en-GB"/>
          </a:p>
        </p:txBody>
      </p:sp>
    </p:spTree>
    <p:extLst>
      <p:ext uri="{BB962C8B-B14F-4D97-AF65-F5344CB8AC3E}">
        <p14:creationId xmlns:p14="http://schemas.microsoft.com/office/powerpoint/2010/main" val="11628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Vagrant machine </a:t>
            </a:r>
            <a:r>
              <a:rPr lang="nl-BE" dirty="0" smtClean="0"/>
              <a:t>activation – tips (1)</a:t>
            </a:r>
            <a:endParaRPr lang="nl-BE" dirty="0"/>
          </a:p>
        </p:txBody>
      </p:sp>
      <p:sp>
        <p:nvSpPr>
          <p:cNvPr id="3" name="Content Placeholder 2"/>
          <p:cNvSpPr>
            <a:spLocks noGrp="1"/>
          </p:cNvSpPr>
          <p:nvPr>
            <p:ph sz="quarter" idx="15"/>
          </p:nvPr>
        </p:nvSpPr>
        <p:spPr/>
        <p:txBody>
          <a:bodyPr/>
          <a:lstStyle/>
          <a:p>
            <a:pPr marL="182880" indent="-457200">
              <a:buFont typeface="+mj-lt"/>
              <a:buAutoNum type="arabicPeriod"/>
            </a:pPr>
            <a:r>
              <a:rPr lang="nl-BE" dirty="0" smtClean="0"/>
              <a:t>Make sure that Vagrant, VirtualBox, git are in the path.</a:t>
            </a:r>
          </a:p>
          <a:p>
            <a:pPr marL="274320" lvl="2" indent="0">
              <a:buNone/>
            </a:pPr>
            <a:r>
              <a:rPr lang="nl-BE" dirty="0" smtClean="0"/>
              <a:t>(on windows)</a:t>
            </a:r>
          </a:p>
          <a:p>
            <a:pPr marL="548640" lvl="3" indent="0">
              <a:buNone/>
            </a:pPr>
            <a:r>
              <a:rPr lang="en-US" sz="1100" dirty="0" smtClean="0">
                <a:latin typeface="Courier New" panose="02070309020205020404" pitchFamily="49" charset="0"/>
                <a:cs typeface="Courier New" panose="02070309020205020404" pitchFamily="49" charset="0"/>
              </a:rPr>
              <a:t>echo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env:Path</a:t>
            </a:r>
            <a:endParaRPr lang="en-US" sz="1100" dirty="0">
              <a:latin typeface="Courier New" panose="02070309020205020404" pitchFamily="49" charset="0"/>
              <a:cs typeface="Courier New" panose="02070309020205020404" pitchFamily="49" charset="0"/>
            </a:endParaRPr>
          </a:p>
          <a:p>
            <a:pPr marL="548640" lvl="3" indent="0">
              <a:buNone/>
            </a:pPr>
            <a:r>
              <a:rPr lang="en-US" sz="1100" dirty="0">
                <a:latin typeface="Courier New" panose="02070309020205020404" pitchFamily="49" charset="0"/>
                <a:cs typeface="Courier New" panose="02070309020205020404" pitchFamily="49" charset="0"/>
              </a:rPr>
              <a:t>C:\Program Files (x86)\Intel\</a:t>
            </a:r>
            <a:r>
              <a:rPr lang="en-US" sz="1100" dirty="0" err="1">
                <a:latin typeface="Courier New" panose="02070309020205020404" pitchFamily="49" charset="0"/>
                <a:cs typeface="Courier New" panose="02070309020205020404" pitchFamily="49" charset="0"/>
              </a:rPr>
              <a:t>iCLS</a:t>
            </a:r>
            <a:r>
              <a:rPr lang="en-US" sz="1100" dirty="0">
                <a:latin typeface="Courier New" panose="02070309020205020404" pitchFamily="49" charset="0"/>
                <a:cs typeface="Courier New" panose="02070309020205020404" pitchFamily="49" charset="0"/>
              </a:rPr>
              <a:t> Client\;C:\Program </a:t>
            </a:r>
            <a:r>
              <a:rPr lang="en-US" sz="1100" dirty="0" smtClean="0">
                <a:latin typeface="Courier New" panose="02070309020205020404" pitchFamily="49" charset="0"/>
                <a:cs typeface="Courier New" panose="02070309020205020404" pitchFamily="49" charset="0"/>
              </a:rPr>
              <a:t>Files\Intel\</a:t>
            </a:r>
            <a:r>
              <a:rPr lang="en-US" sz="1100" dirty="0" err="1" smtClean="0">
                <a:latin typeface="Courier New" panose="02070309020205020404" pitchFamily="49" charset="0"/>
                <a:cs typeface="Courier New" panose="02070309020205020404" pitchFamily="49" charset="0"/>
              </a:rPr>
              <a:t>iCLSclient</a:t>
            </a:r>
            <a:r>
              <a:rPr lang="en-US" sz="1100" dirty="0">
                <a:latin typeface="Courier New" panose="02070309020205020404" pitchFamily="49" charset="0"/>
                <a:cs typeface="Courier New" panose="02070309020205020404" pitchFamily="49" charset="0"/>
              </a:rPr>
              <a:t>\;</a:t>
            </a:r>
            <a:r>
              <a:rPr lang="en-US" sz="1100" dirty="0">
                <a:ln>
                  <a:solidFill>
                    <a:schemeClr val="accent6">
                      <a:lumMod val="75000"/>
                    </a:schemeClr>
                  </a:solidFill>
                </a:ln>
                <a:latin typeface="Courier New" panose="02070309020205020404" pitchFamily="49" charset="0"/>
                <a:cs typeface="Courier New" panose="02070309020205020404" pitchFamily="49" charset="0"/>
              </a:rPr>
              <a:t>C:\</a:t>
            </a:r>
            <a:r>
              <a:rPr lang="en-US" sz="1100" dirty="0" err="1">
                <a:ln>
                  <a:solidFill>
                    <a:schemeClr val="accent6">
                      <a:lumMod val="75000"/>
                    </a:schemeClr>
                  </a:solidFill>
                </a:ln>
                <a:latin typeface="Courier New" panose="02070309020205020404" pitchFamily="49" charset="0"/>
                <a:cs typeface="Courier New" panose="02070309020205020404" pitchFamily="49" charset="0"/>
              </a:rPr>
              <a:t>ProgramData</a:t>
            </a:r>
            <a:r>
              <a:rPr lang="en-US" sz="1100" dirty="0">
                <a:ln>
                  <a:solidFill>
                    <a:schemeClr val="accent6">
                      <a:lumMod val="75000"/>
                    </a:schemeClr>
                  </a:solidFill>
                </a:ln>
                <a:latin typeface="Courier New" panose="02070309020205020404" pitchFamily="49" charset="0"/>
                <a:cs typeface="Courier New" panose="02070309020205020404" pitchFamily="49" charset="0"/>
              </a:rPr>
              <a:t>\Oracle\Java\</a:t>
            </a:r>
            <a:r>
              <a:rPr lang="en-US" sz="1100" dirty="0" err="1">
                <a:ln>
                  <a:solidFill>
                    <a:schemeClr val="accent6">
                      <a:lumMod val="75000"/>
                    </a:schemeClr>
                  </a:solidFill>
                </a:ln>
                <a:latin typeface="Courier New" panose="02070309020205020404" pitchFamily="49" charset="0"/>
                <a:cs typeface="Courier New" panose="02070309020205020404" pitchFamily="49" charset="0"/>
              </a:rPr>
              <a:t>javapath</a:t>
            </a:r>
            <a:r>
              <a:rPr lang="en-US" sz="1100" dirty="0" err="1">
                <a:latin typeface="Courier New" panose="02070309020205020404" pitchFamily="49" charset="0"/>
                <a:cs typeface="Courier New" panose="02070309020205020404" pitchFamily="49" charset="0"/>
              </a:rPr>
              <a:t>;C</a:t>
            </a:r>
            <a:r>
              <a:rPr lang="en-US" sz="1100" dirty="0">
                <a:latin typeface="Courier New" panose="02070309020205020404" pitchFamily="49" charset="0"/>
                <a:cs typeface="Courier New" panose="02070309020205020404" pitchFamily="49" charset="0"/>
              </a:rPr>
              <a:t>:\</a:t>
            </a:r>
            <a:r>
              <a:rPr lang="en-US" sz="1100" dirty="0" smtClean="0">
                <a:latin typeface="Courier New" panose="02070309020205020404" pitchFamily="49" charset="0"/>
                <a:cs typeface="Courier New" panose="02070309020205020404" pitchFamily="49" charset="0"/>
              </a:rPr>
              <a:t>Windows\system32;C</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Windows;C</a:t>
            </a:r>
            <a:r>
              <a:rPr lang="en-US" sz="1100" dirty="0">
                <a:latin typeface="Courier New" panose="02070309020205020404" pitchFamily="49" charset="0"/>
                <a:cs typeface="Courier New" panose="02070309020205020404" pitchFamily="49" charset="0"/>
              </a:rPr>
              <a:t>:\Windows\System32\</a:t>
            </a:r>
            <a:r>
              <a:rPr lang="en-US" sz="1100" dirty="0" err="1">
                <a:latin typeface="Courier New" panose="02070309020205020404" pitchFamily="49" charset="0"/>
                <a:cs typeface="Courier New" panose="02070309020205020404" pitchFamily="49" charset="0"/>
              </a:rPr>
              <a:t>Wbem;C</a:t>
            </a:r>
            <a:r>
              <a:rPr lang="en-US" sz="1100" dirty="0">
                <a:latin typeface="Courier New" panose="02070309020205020404" pitchFamily="49" charset="0"/>
                <a:cs typeface="Courier New" panose="02070309020205020404" pitchFamily="49" charset="0"/>
              </a:rPr>
              <a:t>:\Windows\System32\</a:t>
            </a:r>
            <a:r>
              <a:rPr lang="en-US" sz="1100" dirty="0" err="1">
                <a:latin typeface="Courier New" panose="02070309020205020404" pitchFamily="49" charset="0"/>
                <a:cs typeface="Courier New" panose="02070309020205020404" pitchFamily="49" charset="0"/>
              </a:rPr>
              <a:t>WindowsPowerShell</a:t>
            </a:r>
            <a:r>
              <a:rPr lang="en-US" sz="1100" dirty="0">
                <a:latin typeface="Courier New" panose="02070309020205020404" pitchFamily="49" charset="0"/>
                <a:cs typeface="Courier New" panose="02070309020205020404" pitchFamily="49" charset="0"/>
              </a:rPr>
              <a:t>\v1.0\;C:\Program </a:t>
            </a:r>
            <a:r>
              <a:rPr lang="en-US" sz="1100" dirty="0" smtClean="0">
                <a:latin typeface="Courier New" panose="02070309020205020404" pitchFamily="49" charset="0"/>
                <a:cs typeface="Courier New" panose="02070309020205020404" pitchFamily="49" charset="0"/>
              </a:rPr>
              <a:t>Files\Intel\Intel(R</a:t>
            </a:r>
            <a:r>
              <a:rPr lang="en-US" sz="1100" dirty="0">
                <a:latin typeface="Courier New" panose="02070309020205020404" pitchFamily="49" charset="0"/>
                <a:cs typeface="Courier New" panose="02070309020205020404" pitchFamily="49" charset="0"/>
              </a:rPr>
              <a:t>) Management Engine Components\DAL;C:\Program Files\Intel\Intel(R) Management Engine Components\IPT;C:\Program </a:t>
            </a:r>
            <a:r>
              <a:rPr lang="en-US" sz="1100" dirty="0" smtClean="0">
                <a:latin typeface="Courier New" panose="02070309020205020404" pitchFamily="49" charset="0"/>
                <a:cs typeface="Courier New" panose="02070309020205020404" pitchFamily="49" charset="0"/>
              </a:rPr>
              <a:t>Files </a:t>
            </a:r>
            <a:r>
              <a:rPr lang="en-US" sz="1100" dirty="0">
                <a:latin typeface="Courier New" panose="02070309020205020404" pitchFamily="49" charset="0"/>
                <a:cs typeface="Courier New" panose="02070309020205020404" pitchFamily="49" charset="0"/>
              </a:rPr>
              <a:t>(x86)\Intel\Intel(R) Management Engine Components\DAL;C:\Program Files (x86)\Intel\Intel(R) Management Engine </a:t>
            </a:r>
            <a:r>
              <a:rPr lang="en-US" sz="1100" dirty="0" smtClean="0">
                <a:latin typeface="Courier New" panose="02070309020205020404" pitchFamily="49" charset="0"/>
                <a:cs typeface="Courier New" panose="02070309020205020404" pitchFamily="49" charset="0"/>
              </a:rPr>
              <a:t>Components\IPT;C</a:t>
            </a:r>
            <a:r>
              <a:rPr lang="en-US" sz="1100" dirty="0">
                <a:latin typeface="Courier New" panose="02070309020205020404" pitchFamily="49" charset="0"/>
                <a:cs typeface="Courier New" panose="02070309020205020404" pitchFamily="49" charset="0"/>
              </a:rPr>
              <a:t>:\Program Files\Intel\</a:t>
            </a:r>
            <a:r>
              <a:rPr lang="en-US" sz="1100" dirty="0" err="1">
                <a:latin typeface="Courier New" panose="02070309020205020404" pitchFamily="49" charset="0"/>
                <a:cs typeface="Courier New" panose="02070309020205020404" pitchFamily="49" charset="0"/>
              </a:rPr>
              <a:t>WiFi</a:t>
            </a:r>
            <a:r>
              <a:rPr lang="en-US" sz="1100" dirty="0">
                <a:latin typeface="Courier New" panose="02070309020205020404" pitchFamily="49" charset="0"/>
                <a:cs typeface="Courier New" panose="02070309020205020404" pitchFamily="49" charset="0"/>
              </a:rPr>
              <a:t>\bin\;C</a:t>
            </a:r>
            <a:r>
              <a:rPr lang="en-US" sz="1100" dirty="0" smtClean="0">
                <a:latin typeface="Courier New" panose="02070309020205020404" pitchFamily="49" charset="0"/>
                <a:cs typeface="Courier New" panose="02070309020205020404" pitchFamily="49" charset="0"/>
              </a:rPr>
              <a:t>:\Program Files\Common Files\Intel\</a:t>
            </a:r>
            <a:r>
              <a:rPr lang="en-US" sz="1100" dirty="0" err="1" smtClean="0">
                <a:latin typeface="Courier New" panose="02070309020205020404" pitchFamily="49" charset="0"/>
                <a:cs typeface="Courier New" panose="02070309020205020404" pitchFamily="49" charset="0"/>
              </a:rPr>
              <a:t>WirelessCommon</a:t>
            </a:r>
            <a:r>
              <a:rPr lang="en-US" sz="1100" dirty="0" smtClean="0">
                <a:latin typeface="Courier New" panose="02070309020205020404" pitchFamily="49" charset="0"/>
                <a:cs typeface="Courier New" panose="02070309020205020404" pitchFamily="49" charset="0"/>
              </a:rPr>
              <a:t>\;</a:t>
            </a:r>
            <a:r>
              <a:rPr lang="en-US" sz="1100" dirty="0" smtClean="0">
                <a:ln>
                  <a:solidFill>
                    <a:schemeClr val="accent6">
                      <a:lumMod val="75000"/>
                    </a:schemeClr>
                  </a:solidFill>
                </a:ln>
                <a:latin typeface="Courier New" panose="02070309020205020404" pitchFamily="49" charset="0"/>
                <a:cs typeface="Courier New" panose="02070309020205020404" pitchFamily="49" charset="0"/>
              </a:rPr>
              <a:t>C:\Users\</a:t>
            </a:r>
            <a:r>
              <a:rPr lang="en-US" sz="1100" dirty="0" err="1" smtClean="0">
                <a:ln>
                  <a:solidFill>
                    <a:schemeClr val="accent6">
                      <a:lumMod val="75000"/>
                    </a:schemeClr>
                  </a:solidFill>
                </a:ln>
                <a:latin typeface="Courier New" panose="02070309020205020404" pitchFamily="49" charset="0"/>
                <a:cs typeface="Courier New" panose="02070309020205020404" pitchFamily="49" charset="0"/>
              </a:rPr>
              <a:t>bert.van.nuffelen</a:t>
            </a:r>
            <a:r>
              <a:rPr lang="en-US" sz="1100" dirty="0" smtClean="0">
                <a:ln>
                  <a:solidFill>
                    <a:schemeClr val="accent6">
                      <a:lumMod val="75000"/>
                    </a:schemeClr>
                  </a:solidFill>
                </a:ln>
                <a:latin typeface="Courier New" panose="02070309020205020404" pitchFamily="49" charset="0"/>
                <a:cs typeface="Courier New" panose="02070309020205020404" pitchFamily="49" charset="0"/>
              </a:rPr>
              <a:t>\Vagrant\</a:t>
            </a:r>
            <a:r>
              <a:rPr lang="en-US" sz="1100" dirty="0" err="1" smtClean="0">
                <a:ln>
                  <a:solidFill>
                    <a:schemeClr val="accent6">
                      <a:lumMod val="75000"/>
                    </a:schemeClr>
                  </a:solidFill>
                </a:ln>
                <a:latin typeface="Courier New" panose="02070309020205020404" pitchFamily="49" charset="0"/>
                <a:cs typeface="Courier New" panose="02070309020205020404" pitchFamily="49" charset="0"/>
              </a:rPr>
              <a:t>bin;C</a:t>
            </a:r>
            <a:r>
              <a:rPr lang="en-US" sz="1100" dirty="0" smtClean="0">
                <a:ln>
                  <a:solidFill>
                    <a:schemeClr val="accent6">
                      <a:lumMod val="75000"/>
                    </a:schemeClr>
                  </a:solidFill>
                </a:ln>
                <a:latin typeface="Courier New" panose="02070309020205020404" pitchFamily="49" charset="0"/>
                <a:cs typeface="Courier New" panose="02070309020205020404" pitchFamily="49" charset="0"/>
              </a:rPr>
              <a:t>:\Program Files\</a:t>
            </a:r>
            <a:r>
              <a:rPr lang="en-US" sz="1100" dirty="0" err="1" smtClean="0">
                <a:ln>
                  <a:solidFill>
                    <a:schemeClr val="accent6">
                      <a:lumMod val="75000"/>
                    </a:schemeClr>
                  </a:solidFill>
                </a:ln>
                <a:latin typeface="Courier New" panose="02070309020205020404" pitchFamily="49" charset="0"/>
                <a:cs typeface="Courier New" panose="02070309020205020404" pitchFamily="49" charset="0"/>
              </a:rPr>
              <a:t>TortoiseGit</a:t>
            </a:r>
            <a:r>
              <a:rPr lang="en-US" sz="1100" dirty="0" smtClean="0">
                <a:ln>
                  <a:solidFill>
                    <a:schemeClr val="accent6">
                      <a:lumMod val="75000"/>
                    </a:schemeClr>
                  </a:solidFill>
                </a:ln>
                <a:latin typeface="Courier New" panose="02070309020205020404" pitchFamily="49" charset="0"/>
                <a:cs typeface="Courier New" panose="02070309020205020404" pitchFamily="49" charset="0"/>
              </a:rPr>
              <a:t>\</a:t>
            </a:r>
            <a:r>
              <a:rPr lang="en-US" sz="1100" dirty="0" err="1" smtClean="0">
                <a:ln>
                  <a:solidFill>
                    <a:schemeClr val="accent6">
                      <a:lumMod val="75000"/>
                    </a:schemeClr>
                  </a:solidFill>
                </a:ln>
                <a:latin typeface="Courier New" panose="02070309020205020404" pitchFamily="49" charset="0"/>
                <a:cs typeface="Courier New" panose="02070309020205020404" pitchFamily="49" charset="0"/>
              </a:rPr>
              <a:t>bin;C</a:t>
            </a:r>
            <a:r>
              <a:rPr lang="en-US" sz="1100" dirty="0" smtClean="0">
                <a:ln>
                  <a:solidFill>
                    <a:schemeClr val="accent6">
                      <a:lumMod val="75000"/>
                    </a:schemeClr>
                  </a:solidFill>
                </a:ln>
                <a:latin typeface="Courier New" panose="02070309020205020404" pitchFamily="49" charset="0"/>
                <a:cs typeface="Courier New" panose="02070309020205020404" pitchFamily="49" charset="0"/>
              </a:rPr>
              <a:t>:\</a:t>
            </a:r>
            <a:r>
              <a:rPr lang="en-US" sz="1100" dirty="0">
                <a:ln>
                  <a:solidFill>
                    <a:schemeClr val="accent6">
                      <a:lumMod val="75000"/>
                    </a:schemeClr>
                  </a:solidFill>
                </a:ln>
                <a:latin typeface="Courier New" panose="02070309020205020404" pitchFamily="49" charset="0"/>
                <a:cs typeface="Courier New" panose="02070309020205020404" pitchFamily="49" charset="0"/>
              </a:rPr>
              <a:t>Program Files (x86)\</a:t>
            </a:r>
            <a:r>
              <a:rPr lang="en-US" sz="1100" dirty="0" err="1" smtClean="0">
                <a:ln>
                  <a:solidFill>
                    <a:schemeClr val="accent6">
                      <a:lumMod val="75000"/>
                    </a:schemeClr>
                  </a:solidFill>
                </a:ln>
                <a:latin typeface="Courier New" panose="02070309020205020404" pitchFamily="49" charset="0"/>
                <a:cs typeface="Courier New" panose="02070309020205020404" pitchFamily="49" charset="0"/>
              </a:rPr>
              <a:t>Git</a:t>
            </a:r>
            <a:r>
              <a:rPr lang="en-US" sz="1100" dirty="0" smtClean="0">
                <a:ln>
                  <a:solidFill>
                    <a:schemeClr val="accent6">
                      <a:lumMod val="75000"/>
                    </a:schemeClr>
                  </a:solidFill>
                </a:ln>
                <a:latin typeface="Courier New" panose="02070309020205020404" pitchFamily="49" charset="0"/>
                <a:cs typeface="Courier New" panose="02070309020205020404" pitchFamily="49" charset="0"/>
              </a:rPr>
              <a:t>\</a:t>
            </a:r>
            <a:r>
              <a:rPr lang="en-US" sz="1100" dirty="0" err="1" smtClean="0">
                <a:ln>
                  <a:solidFill>
                    <a:schemeClr val="accent6">
                      <a:lumMod val="75000"/>
                    </a:schemeClr>
                  </a:solidFill>
                </a:ln>
                <a:latin typeface="Courier New" panose="02070309020205020404" pitchFamily="49" charset="0"/>
                <a:cs typeface="Courier New" panose="02070309020205020404" pitchFamily="49" charset="0"/>
              </a:rPr>
              <a:t>cmd</a:t>
            </a:r>
            <a:endParaRPr lang="en-US" sz="1100" dirty="0" smtClean="0">
              <a:ln>
                <a:solidFill>
                  <a:schemeClr val="accent6">
                    <a:lumMod val="75000"/>
                  </a:schemeClr>
                </a:solidFill>
              </a:ln>
              <a:latin typeface="Courier New" panose="02070309020205020404" pitchFamily="49" charset="0"/>
              <a:cs typeface="Courier New" panose="02070309020205020404" pitchFamily="49" charset="0"/>
            </a:endParaRPr>
          </a:p>
          <a:p>
            <a:pPr marL="548640" lvl="3" indent="0">
              <a:buNone/>
            </a:pPr>
            <a:endParaRPr lang="en-US" sz="1100" dirty="0">
              <a:ln>
                <a:solidFill>
                  <a:schemeClr val="accent6">
                    <a:lumMod val="75000"/>
                  </a:schemeClr>
                </a:solidFill>
              </a:ln>
              <a:latin typeface="Courier New" panose="02070309020205020404" pitchFamily="49" charset="0"/>
              <a:cs typeface="Courier New" panose="02070309020205020404" pitchFamily="49" charset="0"/>
            </a:endParaRPr>
          </a:p>
          <a:p>
            <a:pPr marL="548640" lvl="3" indent="0">
              <a:buNone/>
            </a:pPr>
            <a:r>
              <a:rPr lang="en-US" sz="1100" dirty="0">
                <a:latin typeface="Courier New" panose="02070309020205020404" pitchFamily="49" charset="0"/>
                <a:cs typeface="Courier New" panose="02070309020205020404" pitchFamily="49" charset="0"/>
              </a:rPr>
              <a:t>Set PATH=%</a:t>
            </a:r>
            <a:r>
              <a:rPr lang="en-US" sz="1100" dirty="0" smtClean="0">
                <a:latin typeface="Courier New" panose="02070309020205020404" pitchFamily="49" charset="0"/>
                <a:cs typeface="Courier New" panose="02070309020205020404" pitchFamily="49" charset="0"/>
              </a:rPr>
              <a:t>PATH%;C</a:t>
            </a:r>
            <a:r>
              <a:rPr lang="en-US" sz="1100" dirty="0">
                <a:latin typeface="Courier New" panose="02070309020205020404" pitchFamily="49" charset="0"/>
                <a:cs typeface="Courier New" panose="02070309020205020404" pitchFamily="49" charset="0"/>
              </a:rPr>
              <a:t>:\Users…</a:t>
            </a:r>
            <a:endParaRPr lang="nl-BE" sz="1100" dirty="0">
              <a:latin typeface="Courier New" panose="02070309020205020404" pitchFamily="49" charset="0"/>
              <a:cs typeface="Courier New" panose="02070309020205020404" pitchFamily="49" charset="0"/>
            </a:endParaRPr>
          </a:p>
          <a:p>
            <a:pPr marL="68580" indent="-342900">
              <a:buFont typeface="Arial" panose="020B0604020202020204" pitchFamily="34" charset="0"/>
              <a:buChar char="•"/>
            </a:pPr>
            <a:endParaRPr lang="nl-BE"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8</a:t>
            </a:fld>
            <a:endParaRPr lang="en-GB"/>
          </a:p>
        </p:txBody>
      </p:sp>
    </p:spTree>
    <p:extLst>
      <p:ext uri="{BB962C8B-B14F-4D97-AF65-F5344CB8AC3E}">
        <p14:creationId xmlns:p14="http://schemas.microsoft.com/office/powerpoint/2010/main" val="5570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Vagrant machine activation </a:t>
            </a:r>
            <a:r>
              <a:rPr lang="nl-BE" dirty="0" smtClean="0"/>
              <a:t>– tips (2)</a:t>
            </a:r>
            <a:endParaRPr lang="nl-BE" dirty="0"/>
          </a:p>
        </p:txBody>
      </p:sp>
      <p:sp>
        <p:nvSpPr>
          <p:cNvPr id="3" name="Content Placeholder 2"/>
          <p:cNvSpPr>
            <a:spLocks noGrp="1"/>
          </p:cNvSpPr>
          <p:nvPr>
            <p:ph sz="quarter" idx="15"/>
          </p:nvPr>
        </p:nvSpPr>
        <p:spPr/>
        <p:txBody>
          <a:bodyPr/>
          <a:lstStyle/>
          <a:p>
            <a:pPr marL="182880" indent="-457200">
              <a:buFont typeface="+mj-lt"/>
              <a:buAutoNum type="arabicPeriod"/>
            </a:pPr>
            <a:r>
              <a:rPr lang="nl-BE" dirty="0" smtClean="0"/>
              <a:t>Make sure there is network connection. </a:t>
            </a:r>
          </a:p>
          <a:p>
            <a:pPr lvl="2"/>
            <a:r>
              <a:rPr lang="nl-BE" dirty="0" smtClean="0"/>
              <a:t>On startup the vagrant execution will ask via which network adaptor network connectivity is created. </a:t>
            </a:r>
          </a:p>
          <a:p>
            <a:pPr lvl="2"/>
            <a:r>
              <a:rPr lang="nl-BE" dirty="0" smtClean="0"/>
              <a:t>This is a manual choice. </a:t>
            </a:r>
          </a:p>
          <a:p>
            <a:pPr indent="0"/>
            <a:endParaRPr lang="nl-BE" dirty="0"/>
          </a:p>
        </p:txBody>
      </p:sp>
      <p:sp>
        <p:nvSpPr>
          <p:cNvPr id="4" name="Slide Number Placeholder 3"/>
          <p:cNvSpPr>
            <a:spLocks noGrp="1"/>
          </p:cNvSpPr>
          <p:nvPr>
            <p:ph type="sldNum" sz="quarter" idx="18"/>
          </p:nvPr>
        </p:nvSpPr>
        <p:spPr/>
        <p:txBody>
          <a:bodyPr/>
          <a:lstStyle/>
          <a:p>
            <a:r>
              <a:rPr lang="en-GB" smtClean="0"/>
              <a:t>Slide </a:t>
            </a:r>
            <a:fld id="{F40CD079-BC3F-4086-BA81-31A79D845B02}" type="slidenum">
              <a:rPr lang="en-GB" smtClean="0"/>
              <a:pPr/>
              <a:t>9</a:t>
            </a:fld>
            <a:endParaRPr lang="en-GB"/>
          </a:p>
        </p:txBody>
      </p:sp>
    </p:spTree>
    <p:extLst>
      <p:ext uri="{BB962C8B-B14F-4D97-AF65-F5344CB8AC3E}">
        <p14:creationId xmlns:p14="http://schemas.microsoft.com/office/powerpoint/2010/main" val="4246182413"/>
      </p:ext>
    </p:extLst>
  </p:cSld>
  <p:clrMapOvr>
    <a:masterClrMapping/>
  </p:clrMapOvr>
</p:sld>
</file>

<file path=ppt/theme/theme1.xml><?xml version="1.0" encoding="utf-8"?>
<a:theme xmlns:a="http://schemas.openxmlformats.org/drawingml/2006/main" name="ODS_presentation template v0.04">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E27588"/>
      </a:accent4>
      <a:accent5>
        <a:srgbClr val="DC6900"/>
      </a:accent5>
      <a:accent6>
        <a:srgbClr val="FFB600"/>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4964</TotalTime>
  <Words>1124</Words>
  <Application>Microsoft Office PowerPoint</Application>
  <PresentationFormat>On-screen Show (4:3)</PresentationFormat>
  <Paragraphs>188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Bradley Hand ITC</vt:lpstr>
      <vt:lpstr>Courier New</vt:lpstr>
      <vt:lpstr>Georgia</vt:lpstr>
      <vt:lpstr>Times New Roman</vt:lpstr>
      <vt:lpstr>Verdana</vt:lpstr>
      <vt:lpstr>ODS_presentation template v0.04</vt:lpstr>
      <vt:lpstr> Open Data Support Publishing of high value datasets: statistical data from Cyprus</vt:lpstr>
      <vt:lpstr>This presentation has been created by PwC &amp; TenForce  Authors:  Bert Van Nuffelen, Paul Massey - TenForce</vt:lpstr>
      <vt:lpstr>Agenda</vt:lpstr>
      <vt:lpstr>PowerPoint Presentation</vt:lpstr>
      <vt:lpstr>Setup the Vagrant environment</vt:lpstr>
      <vt:lpstr>Vagrant machine description</vt:lpstr>
      <vt:lpstr>Vagrant machine activation</vt:lpstr>
      <vt:lpstr>Vagrant machine activation – tips (1)</vt:lpstr>
      <vt:lpstr>Vagrant machine activation – tips (2)</vt:lpstr>
      <vt:lpstr>Vagrant machine activation – tips (3)</vt:lpstr>
      <vt:lpstr>PowerPoint Presentation</vt:lpstr>
      <vt:lpstr>DataCubes virtual machine</vt:lpstr>
      <vt:lpstr>Rebuilding the Cubes</vt:lpstr>
      <vt:lpstr>DataCubes virtual machine</vt:lpstr>
      <vt:lpstr>Demo &amp; walk through the Virtual Machine</vt:lpstr>
      <vt:lpstr>PowerPoint Presentation</vt:lpstr>
      <vt:lpstr>Publishing Statistical Data</vt:lpstr>
      <vt:lpstr>Publishing Statistical Data as Linked Data</vt:lpstr>
      <vt:lpstr>Data Cube Vocabulary http://www.w3.org/TR/vocab-data-cube/</vt:lpstr>
      <vt:lpstr>Conversion process encounters data challenges</vt:lpstr>
      <vt:lpstr>Example – Original Content</vt:lpstr>
      <vt:lpstr>Example – Selected Sheet to CSV</vt:lpstr>
      <vt:lpstr>Example - RDF representation DataCube Dataset Structure</vt:lpstr>
      <vt:lpstr>Example RDF representation DataCube Component Specifications</vt:lpstr>
      <vt:lpstr>Example RDF representation DataCube Observations</vt:lpstr>
      <vt:lpstr>PowerPoint Presentation</vt:lpstr>
      <vt:lpstr>PowerPoint Presentation</vt:lpstr>
      <vt:lpstr>Controlled vocabularies</vt:lpstr>
      <vt:lpstr>DCAT-AP description of the datasets Catalog</vt:lpstr>
      <vt:lpstr>DCAT-AP description of the datasets Dataset &amp; Distributions</vt:lpstr>
      <vt:lpstr>DCAT-AP description of the datasets publisher information</vt:lpstr>
      <vt:lpstr>Be part of our team...</vt:lpstr>
      <vt:lpstr>PowerPoint Presentation</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Michiel De Keyzer</dc:creator>
  <cp:lastModifiedBy>Bert Van Nuffelen</cp:lastModifiedBy>
  <cp:revision>120</cp:revision>
  <dcterms:created xsi:type="dcterms:W3CDTF">2013-05-14T15:05:51Z</dcterms:created>
  <dcterms:modified xsi:type="dcterms:W3CDTF">2015-06-04T14:25:17Z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version">
    <vt:lpwstr>6</vt:lpwstr>
  </property>
  <property fmtid="{D5CDD505-2E9C-101B-9397-08002B2CF9AE}" pid="3" name="TB template type">
    <vt:lpwstr>Onscreen</vt:lpwstr>
  </property>
  <property fmtid="{D5CDD505-2E9C-101B-9397-08002B2CF9AE}" pid="4" name="Template created by">
    <vt:lpwstr>PwC</vt:lpwstr>
  </property>
  <property fmtid="{D5CDD505-2E9C-101B-9397-08002B2CF9AE}" pid="5" name="Template version">
    <vt:lpwstr>5</vt:lpwstr>
  </property>
</Properties>
</file>