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37" autoAdjust="0"/>
  </p:normalViewPr>
  <p:slideViewPr>
    <p:cSldViewPr snapToGrid="0">
      <p:cViewPr varScale="1">
        <p:scale>
          <a:sx n="63" d="100"/>
          <a:sy n="63"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B3FFD-F844-4159-93BE-789C1C5B23B9}" type="datetimeFigureOut">
              <a:rPr lang="en-IN" smtClean="0"/>
              <a:t>26-04-2020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EB690-8C81-461E-BC0C-0CA86CE31EEA}" type="slidenum">
              <a:rPr lang="en-IN" smtClean="0"/>
              <a:t>‹#›</a:t>
            </a:fld>
            <a:endParaRPr lang="en-IN"/>
          </a:p>
        </p:txBody>
      </p:sp>
    </p:spTree>
    <p:extLst>
      <p:ext uri="{BB962C8B-B14F-4D97-AF65-F5344CB8AC3E}">
        <p14:creationId xmlns:p14="http://schemas.microsoft.com/office/powerpoint/2010/main" val="372080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2EB690-8C81-461E-BC0C-0CA86CE31EEA}" type="slidenum">
              <a:rPr lang="en-IN" smtClean="0"/>
              <a:t>1</a:t>
            </a:fld>
            <a:endParaRPr lang="en-IN"/>
          </a:p>
        </p:txBody>
      </p:sp>
    </p:spTree>
    <p:extLst>
      <p:ext uri="{BB962C8B-B14F-4D97-AF65-F5344CB8AC3E}">
        <p14:creationId xmlns:p14="http://schemas.microsoft.com/office/powerpoint/2010/main" val="21841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2EB690-8C81-461E-BC0C-0CA86CE31EEA}" type="slidenum">
              <a:rPr lang="en-IN" smtClean="0"/>
              <a:t>2</a:t>
            </a:fld>
            <a:endParaRPr lang="en-IN"/>
          </a:p>
        </p:txBody>
      </p:sp>
    </p:spTree>
    <p:extLst>
      <p:ext uri="{BB962C8B-B14F-4D97-AF65-F5344CB8AC3E}">
        <p14:creationId xmlns:p14="http://schemas.microsoft.com/office/powerpoint/2010/main" val="334084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2EB690-8C81-461E-BC0C-0CA86CE31EEA}" type="slidenum">
              <a:rPr lang="en-IN" smtClean="0"/>
              <a:t>3</a:t>
            </a:fld>
            <a:endParaRPr lang="en-IN"/>
          </a:p>
        </p:txBody>
      </p:sp>
    </p:spTree>
    <p:extLst>
      <p:ext uri="{BB962C8B-B14F-4D97-AF65-F5344CB8AC3E}">
        <p14:creationId xmlns:p14="http://schemas.microsoft.com/office/powerpoint/2010/main" val="113508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XGBoost</a:t>
            </a:r>
            <a:r>
              <a:rPr lang="en-IN" dirty="0"/>
              <a:t>: After hyperparameter tuning, we get perfect classification for Standing and Sitting with precession of 1 for Standing. With SHAP, we can see the features importance and class distribution.</a:t>
            </a:r>
          </a:p>
          <a:p>
            <a:r>
              <a:rPr lang="en-IN" dirty="0"/>
              <a:t>LSTM: After 10 repeats the </a:t>
            </a:r>
            <a:r>
              <a:rPr lang="en-IN" dirty="0" err="1"/>
              <a:t>avg</a:t>
            </a:r>
            <a:r>
              <a:rPr lang="en-IN" dirty="0"/>
              <a:t> accuracy is 91.6% . We tried hyperparameter tuning, it ran just 2% wit 15 epochs, the highest validation accuracy we got among these 22 iterations was 95.65%.</a:t>
            </a:r>
          </a:p>
          <a:p>
            <a:r>
              <a:rPr lang="en-IN" dirty="0"/>
              <a:t>CNN_LSTM: We got Avg. accuracy of 92%</a:t>
            </a:r>
          </a:p>
          <a:p>
            <a:r>
              <a:rPr lang="en-IN" dirty="0" err="1"/>
              <a:t>ConoLSTM</a:t>
            </a:r>
            <a:r>
              <a:rPr lang="en-IN" dirty="0"/>
              <a:t>: We got Avg. Accuracy of 91%</a:t>
            </a:r>
          </a:p>
          <a:p>
            <a:endParaRPr lang="en-IN" dirty="0"/>
          </a:p>
          <a:p>
            <a:r>
              <a:rPr lang="en-IN" dirty="0"/>
              <a:t>With our study and with the computational limitations we had LSTM shows better results. But when hyperparameter tuning is applied to all the models uniformly and checked for model performance, CNN_LSTM would eventually be a better model as with dimensionality reduction, it becomes a fast performing model with better accuracy.</a:t>
            </a:r>
          </a:p>
        </p:txBody>
      </p:sp>
      <p:sp>
        <p:nvSpPr>
          <p:cNvPr id="4" name="Slide Number Placeholder 3"/>
          <p:cNvSpPr>
            <a:spLocks noGrp="1"/>
          </p:cNvSpPr>
          <p:nvPr>
            <p:ph type="sldNum" sz="quarter" idx="5"/>
          </p:nvPr>
        </p:nvSpPr>
        <p:spPr/>
        <p:txBody>
          <a:bodyPr/>
          <a:lstStyle/>
          <a:p>
            <a:fld id="{F62EB690-8C81-461E-BC0C-0CA86CE31EEA}" type="slidenum">
              <a:rPr lang="en-IN" smtClean="0"/>
              <a:t>4</a:t>
            </a:fld>
            <a:endParaRPr lang="en-IN"/>
          </a:p>
        </p:txBody>
      </p:sp>
    </p:spTree>
    <p:extLst>
      <p:ext uri="{BB962C8B-B14F-4D97-AF65-F5344CB8AC3E}">
        <p14:creationId xmlns:p14="http://schemas.microsoft.com/office/powerpoint/2010/main" val="414517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2D76-0C00-448A-A8B3-5010D0EDF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9492B4-2DC9-4B5A-AAAA-E64EF6A7F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4CDCC9-9F45-45A7-A268-5EEB07F05FC2}"/>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92098FC6-789F-4E22-BB0C-841D3459C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FB75F-6B9D-4458-A400-877AE0998862}"/>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50925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238F-CA84-4C5F-A1EC-E3DE4FB00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FA9201-65AD-4EAE-8580-9BCEF16F7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626A1-EB68-4348-8B23-4DB85C819DFA}"/>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8FDB80B3-664A-451C-9F8D-FAAFB04EF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93977-615E-4B83-BE46-05952836FDAE}"/>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428961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69F9C-3A1E-453B-B5B7-D99D3ECB9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ED048-D824-4421-9FCC-E4C3863BC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292D1-7351-4C4A-B5DF-45DE4EBDBC69}"/>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520CED2D-F732-4B34-858F-6CD579F8C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D71C6-1791-40A9-B839-26F35527538C}"/>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2097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6140-B3A3-4E96-B0A6-8D33F5F9D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2C881-87BD-48C8-B214-8C1B993A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3CDAB-920B-4DBC-8403-CDBADEE3C569}"/>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18D30EAC-7F2C-4240-8F3F-F2A6FF4BF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2C0C9-FA26-47EF-BBDD-837CAF0D2A48}"/>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71620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6258-D5B8-4C6E-BD49-DE5F03814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AE910-C975-4495-971C-A53937B7B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4EEDB-E6AC-4C0E-A5B8-544BA5842204}"/>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20178A42-C9FC-4411-8394-CD4CDA0A8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FA57B-07B0-4C30-836E-255763D5C4CB}"/>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33082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CD45-609D-49A7-BBC9-8281DA5311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0AB662-999A-4707-9F0A-F68E67EC0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F356D-414D-4F94-A1C2-256691F78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12C41A-006A-467F-91A8-ECC35086C27B}"/>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6" name="Footer Placeholder 5">
            <a:extLst>
              <a:ext uri="{FF2B5EF4-FFF2-40B4-BE49-F238E27FC236}">
                <a16:creationId xmlns:a16="http://schemas.microsoft.com/office/drawing/2014/main" id="{ED7026F4-31E7-4B4B-8D46-066568A7F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3F5B02-0240-4F9A-BE3C-19811163B97B}"/>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262196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0BE5-15D1-40F4-88A2-AF378308E1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842B4C-B042-47A3-80B4-0AB45A890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1D4FC-1E00-4BE7-B412-5DD511484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870C0A-5ED7-4EE8-8B78-3D9C9C0BA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D96FF2-3CAC-42B4-B4CE-852AEE248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2613B7-905F-4B6F-BC31-48FA449C0B48}"/>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8" name="Footer Placeholder 7">
            <a:extLst>
              <a:ext uri="{FF2B5EF4-FFF2-40B4-BE49-F238E27FC236}">
                <a16:creationId xmlns:a16="http://schemas.microsoft.com/office/drawing/2014/main" id="{46A5153F-B1A8-4825-8C3E-C37BAA5516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41CEEB-BB54-4233-9ABA-73DFFFAF764F}"/>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15063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5706-FFA6-4868-998C-82AEC4EBE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9F476F-441F-457E-A8F5-8AC4FFE2591F}"/>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4" name="Footer Placeholder 3">
            <a:extLst>
              <a:ext uri="{FF2B5EF4-FFF2-40B4-BE49-F238E27FC236}">
                <a16:creationId xmlns:a16="http://schemas.microsoft.com/office/drawing/2014/main" id="{4F00CB03-4BE3-4EAB-9899-6CCC6215D0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7A36F3-B8EC-43FE-ADC8-70AAA5E95A70}"/>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409702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94D62-6129-47A5-9DA9-3FFAC24BDDC6}"/>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3" name="Footer Placeholder 2">
            <a:extLst>
              <a:ext uri="{FF2B5EF4-FFF2-40B4-BE49-F238E27FC236}">
                <a16:creationId xmlns:a16="http://schemas.microsoft.com/office/drawing/2014/main" id="{9F8F26E3-47C4-4477-B63B-98F1C8256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746093-BA97-4FC4-BFC1-BB35EDBBB06B}"/>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17945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5322-D744-41B3-AE23-AB0458DAB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EFC10-0ADB-4678-8C8D-AE556EF8B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1C1066-CB94-4C47-B38E-5061E8E24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992BC-3D5A-41E1-9174-C3DA1B75D01D}"/>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6" name="Footer Placeholder 5">
            <a:extLst>
              <a:ext uri="{FF2B5EF4-FFF2-40B4-BE49-F238E27FC236}">
                <a16:creationId xmlns:a16="http://schemas.microsoft.com/office/drawing/2014/main" id="{7AEB7071-FF5B-47FA-AD77-3151074F8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6AF99-A427-4259-B29D-4B45D07D2F4F}"/>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81264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C2A1-96C5-4AAE-9F3D-A336A762E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27C7E-3DE8-4E12-918A-C0F4393E4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789CF8-F9C4-40DD-B8B7-C4D198016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3422D-3E25-4844-A6FF-6EF1F1F48E95}"/>
              </a:ext>
            </a:extLst>
          </p:cNvPr>
          <p:cNvSpPr>
            <a:spLocks noGrp="1"/>
          </p:cNvSpPr>
          <p:nvPr>
            <p:ph type="dt" sz="half" idx="10"/>
          </p:nvPr>
        </p:nvSpPr>
        <p:spPr/>
        <p:txBody>
          <a:bodyPr/>
          <a:lstStyle/>
          <a:p>
            <a:fld id="{4C569F66-C5DC-4912-B86A-5E32F5070C96}" type="datetimeFigureOut">
              <a:rPr lang="en-IN" smtClean="0"/>
              <a:t>26-04-2020</a:t>
            </a:fld>
            <a:endParaRPr lang="en-IN"/>
          </a:p>
        </p:txBody>
      </p:sp>
      <p:sp>
        <p:nvSpPr>
          <p:cNvPr id="6" name="Footer Placeholder 5">
            <a:extLst>
              <a:ext uri="{FF2B5EF4-FFF2-40B4-BE49-F238E27FC236}">
                <a16:creationId xmlns:a16="http://schemas.microsoft.com/office/drawing/2014/main" id="{4B364649-D47C-4D78-ABD8-6CCA324D5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CD53C8-23D1-4D61-9E03-BF566E698EDA}"/>
              </a:ext>
            </a:extLst>
          </p:cNvPr>
          <p:cNvSpPr>
            <a:spLocks noGrp="1"/>
          </p:cNvSpPr>
          <p:nvPr>
            <p:ph type="sldNum" sz="quarter" idx="12"/>
          </p:nvPr>
        </p:nvSpPr>
        <p:spPr/>
        <p:txBody>
          <a:bodyPr/>
          <a:lstStyle/>
          <a:p>
            <a:fld id="{69EA1447-D670-4F6D-B2F1-1903473A4485}" type="slidenum">
              <a:rPr lang="en-IN" smtClean="0"/>
              <a:t>‹#›</a:t>
            </a:fld>
            <a:endParaRPr lang="en-IN"/>
          </a:p>
        </p:txBody>
      </p:sp>
    </p:spTree>
    <p:extLst>
      <p:ext uri="{BB962C8B-B14F-4D97-AF65-F5344CB8AC3E}">
        <p14:creationId xmlns:p14="http://schemas.microsoft.com/office/powerpoint/2010/main" val="196650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7EEA1-45F5-4AC2-831B-6DAB51BA5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90FAA2-2C66-48CC-A058-A26FC5F5B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7BEC0-9AFD-4250-A74D-D4CCBED7D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69F66-C5DC-4912-B86A-5E32F5070C96}" type="datetimeFigureOut">
              <a:rPr lang="en-IN" smtClean="0"/>
              <a:t>26-04-2020</a:t>
            </a:fld>
            <a:endParaRPr lang="en-IN"/>
          </a:p>
        </p:txBody>
      </p:sp>
      <p:sp>
        <p:nvSpPr>
          <p:cNvPr id="5" name="Footer Placeholder 4">
            <a:extLst>
              <a:ext uri="{FF2B5EF4-FFF2-40B4-BE49-F238E27FC236}">
                <a16:creationId xmlns:a16="http://schemas.microsoft.com/office/drawing/2014/main" id="{B4FC0E36-3536-4E96-99BA-B06474F0C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E652F8-8378-47CA-9844-5E5F813FD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1447-D670-4F6D-B2F1-1903473A4485}" type="slidenum">
              <a:rPr lang="en-IN" smtClean="0"/>
              <a:t>‹#›</a:t>
            </a:fld>
            <a:endParaRPr lang="en-IN"/>
          </a:p>
        </p:txBody>
      </p:sp>
    </p:spTree>
    <p:extLst>
      <p:ext uri="{BB962C8B-B14F-4D97-AF65-F5344CB8AC3E}">
        <p14:creationId xmlns:p14="http://schemas.microsoft.com/office/powerpoint/2010/main" val="160336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313EA-C580-4D2E-9C07-EEBC52E2A39D}"/>
              </a:ext>
            </a:extLst>
          </p:cNvPr>
          <p:cNvSpPr/>
          <p:nvPr/>
        </p:nvSpPr>
        <p:spPr>
          <a:xfrm>
            <a:off x="2263956" y="591458"/>
            <a:ext cx="7664087" cy="1532022"/>
          </a:xfrm>
          <a:prstGeom prst="rect">
            <a:avLst/>
          </a:prstGeom>
        </p:spPr>
        <p:txBody>
          <a:bodyPr wrap="square">
            <a:spAutoFit/>
          </a:bodyPr>
          <a:lstStyle/>
          <a:p>
            <a:pPr algn="ctr">
              <a:lnSpc>
                <a:spcPct val="107000"/>
              </a:lnSpc>
              <a:spcAft>
                <a:spcPts val="800"/>
              </a:spcAft>
            </a:pPr>
            <a:r>
              <a:rPr lang="en-US" sz="3200" b="1" u="sng" dirty="0">
                <a:effectLst/>
                <a:latin typeface="Calibri" panose="020F0502020204030204" pitchFamily="34" charset="0"/>
                <a:ea typeface="Times New Roman" panose="02020603050405020304" pitchFamily="18" charset="0"/>
                <a:cs typeface="Times New Roman" panose="02020603050405020304" pitchFamily="18" charset="0"/>
              </a:rPr>
              <a:t>Recurrent Neural Network Models for Human Activity Recognition</a:t>
            </a:r>
          </a:p>
          <a:p>
            <a:pPr algn="ctr">
              <a:lnSpc>
                <a:spcPct val="107000"/>
              </a:lnSpc>
              <a:spcAft>
                <a:spcPts val="800"/>
              </a:spcAft>
            </a:pPr>
            <a:r>
              <a:rPr lang="en-US"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Request to view the ppt in presentation mode</a:t>
            </a:r>
            <a:endPar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descr="A drawing of a face&#10;&#10;Description automatically generated">
            <a:extLst>
              <a:ext uri="{FF2B5EF4-FFF2-40B4-BE49-F238E27FC236}">
                <a16:creationId xmlns:a16="http://schemas.microsoft.com/office/drawing/2014/main" id="{F7094F20-CA1F-441E-AD12-A039CBD2A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29" y="4054329"/>
            <a:ext cx="11397342" cy="2576166"/>
          </a:xfrm>
          <a:prstGeom prst="rect">
            <a:avLst/>
          </a:prstGeom>
        </p:spPr>
      </p:pic>
      <p:sp>
        <p:nvSpPr>
          <p:cNvPr id="14" name="Rectangle 13">
            <a:extLst>
              <a:ext uri="{FF2B5EF4-FFF2-40B4-BE49-F238E27FC236}">
                <a16:creationId xmlns:a16="http://schemas.microsoft.com/office/drawing/2014/main" id="{4E0C5B51-B79E-4FA8-87A2-57306714F445}"/>
              </a:ext>
            </a:extLst>
          </p:cNvPr>
          <p:cNvSpPr/>
          <p:nvPr/>
        </p:nvSpPr>
        <p:spPr>
          <a:xfrm>
            <a:off x="9454242" y="2914530"/>
            <a:ext cx="2302329" cy="1139799"/>
          </a:xfrm>
          <a:prstGeom prst="rect">
            <a:avLst/>
          </a:prstGeom>
        </p:spPr>
        <p:txBody>
          <a:bodyPr wrap="square">
            <a:spAutoFit/>
          </a:bodyPr>
          <a:lstStyle/>
          <a:p>
            <a:pPr algn="r">
              <a:lnSpc>
                <a:spcPct val="107000"/>
              </a:lnSpc>
              <a:spcAft>
                <a:spcPts val="800"/>
              </a:spcAft>
            </a:pPr>
            <a:r>
              <a:rPr lang="en-US" sz="2000" b="1" dirty="0">
                <a:latin typeface="Calibri" panose="020F0502020204030204" pitchFamily="34" charset="0"/>
                <a:ea typeface="Times New Roman" panose="02020603050405020304" pitchFamily="18" charset="0"/>
                <a:cs typeface="Calibri" panose="020F0502020204030204" pitchFamily="34" charset="0"/>
              </a:rPr>
              <a:t>Team: </a:t>
            </a:r>
            <a:endParaRPr lang="en-IN" sz="2000" b="1" dirty="0">
              <a:latin typeface="Calibri" panose="020F0502020204030204" pitchFamily="34" charset="0"/>
              <a:ea typeface="Times New Roman" panose="02020603050405020304" pitchFamily="18" charset="0"/>
              <a:cs typeface="Times New Roman" panose="02020603050405020304" pitchFamily="18" charset="0"/>
            </a:endParaRPr>
          </a:p>
          <a:p>
            <a:pPr lvl="0" algn="r">
              <a:spcAft>
                <a:spcPts val="0"/>
              </a:spcAft>
            </a:pPr>
            <a:r>
              <a:rPr lang="en-US" sz="2000" b="1" dirty="0">
                <a:latin typeface="Calibri" panose="020F0502020204030204" pitchFamily="34" charset="0"/>
                <a:ea typeface="Calibri" panose="020F0502020204030204" pitchFamily="34" charset="0"/>
                <a:cs typeface="Calibri" panose="020F0502020204030204" pitchFamily="34" charset="0"/>
              </a:rPr>
              <a:t>Mathai Paul * </a:t>
            </a:r>
          </a:p>
          <a:p>
            <a:pPr lvl="0" algn="r">
              <a:spcAft>
                <a:spcPts val="0"/>
              </a:spcAft>
            </a:pPr>
            <a:r>
              <a:rPr lang="en-US" sz="2000" b="1" dirty="0">
                <a:latin typeface="Calibri" panose="020F0502020204030204" pitchFamily="34" charset="0"/>
                <a:ea typeface="Calibri" panose="020F0502020204030204" pitchFamily="34" charset="0"/>
                <a:cs typeface="Calibri" panose="020F0502020204030204" pitchFamily="34" charset="0"/>
              </a:rPr>
              <a:t>Theju Gowda *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E8FAC2C5-3F3D-4316-A4D2-B0BD093BDCA0}"/>
              </a:ext>
            </a:extLst>
          </p:cNvPr>
          <p:cNvSpPr/>
          <p:nvPr/>
        </p:nvSpPr>
        <p:spPr>
          <a:xfrm>
            <a:off x="359229" y="2738616"/>
            <a:ext cx="3238500" cy="1261884"/>
          </a:xfrm>
          <a:prstGeom prst="rect">
            <a:avLst/>
          </a:prstGeom>
        </p:spPr>
        <p:txBody>
          <a:bodyPr wrap="square">
            <a:spAutoFit/>
          </a:bodyPr>
          <a:lstStyle/>
          <a:p>
            <a:endParaRPr lang="en-IN" sz="1600" dirty="0">
              <a:solidFill>
                <a:srgbClr val="000000"/>
              </a:solidFill>
              <a:latin typeface="Cambria" panose="02040503050406030204" pitchFamily="18" charset="0"/>
            </a:endParaRPr>
          </a:p>
          <a:p>
            <a:r>
              <a:rPr lang="en-IN" sz="2000" b="1" dirty="0">
                <a:solidFill>
                  <a:srgbClr val="000000"/>
                </a:solidFill>
              </a:rPr>
              <a:t>IE7860: Intelligent Analytics</a:t>
            </a:r>
          </a:p>
          <a:p>
            <a:r>
              <a:rPr lang="en-IN" sz="2000" b="1" dirty="0">
                <a:solidFill>
                  <a:srgbClr val="000000"/>
                </a:solidFill>
              </a:rPr>
              <a:t>Final Term Project</a:t>
            </a:r>
          </a:p>
          <a:p>
            <a:r>
              <a:rPr lang="en-IN" sz="2000" b="1" dirty="0">
                <a:solidFill>
                  <a:srgbClr val="000000"/>
                </a:solidFill>
              </a:rPr>
              <a:t>20</a:t>
            </a:r>
            <a:r>
              <a:rPr lang="en-IN" sz="2000" b="1" baseline="30000" dirty="0">
                <a:solidFill>
                  <a:srgbClr val="000000"/>
                </a:solidFill>
              </a:rPr>
              <a:t>th</a:t>
            </a:r>
            <a:r>
              <a:rPr lang="en-IN" sz="2000" b="1" dirty="0">
                <a:solidFill>
                  <a:srgbClr val="000000"/>
                </a:solidFill>
              </a:rPr>
              <a:t> April 2020 </a:t>
            </a:r>
            <a:endParaRPr lang="en-IN" sz="2000" dirty="0"/>
          </a:p>
        </p:txBody>
      </p:sp>
    </p:spTree>
    <p:extLst>
      <p:ext uri="{BB962C8B-B14F-4D97-AF65-F5344CB8AC3E}">
        <p14:creationId xmlns:p14="http://schemas.microsoft.com/office/powerpoint/2010/main" val="10976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A3E8242-4DFC-4FFF-82BF-1BBDB6025584}"/>
              </a:ext>
            </a:extLst>
          </p:cNvPr>
          <p:cNvPicPr/>
          <p:nvPr/>
        </p:nvPicPr>
        <p:blipFill rotWithShape="1">
          <a:blip r:embed="rId3">
            <a:extLst>
              <a:ext uri="{28A0092B-C50C-407E-A947-70E740481C1C}">
                <a14:useLocalDpi xmlns:a14="http://schemas.microsoft.com/office/drawing/2010/main" val="0"/>
              </a:ext>
            </a:extLst>
          </a:blip>
          <a:srcRect l="6736" t="8039" r="25399" b="14558"/>
          <a:stretch/>
        </p:blipFill>
        <p:spPr bwMode="auto">
          <a:xfrm>
            <a:off x="2718211" y="1535476"/>
            <a:ext cx="6755578" cy="4358641"/>
          </a:xfrm>
          <a:prstGeom prst="rect">
            <a:avLst/>
          </a:prstGeom>
          <a:noFill/>
          <a:ln>
            <a:noFill/>
          </a:ln>
        </p:spPr>
      </p:pic>
      <p:pic>
        <p:nvPicPr>
          <p:cNvPr id="4" name="Picture 3">
            <a:extLst>
              <a:ext uri="{FF2B5EF4-FFF2-40B4-BE49-F238E27FC236}">
                <a16:creationId xmlns:a16="http://schemas.microsoft.com/office/drawing/2014/main" id="{BECDB5CF-EAB7-499E-9F3F-AB4BD8C21A7E}"/>
              </a:ext>
            </a:extLst>
          </p:cNvPr>
          <p:cNvPicPr>
            <a:picLocks noChangeAspect="1"/>
          </p:cNvPicPr>
          <p:nvPr/>
        </p:nvPicPr>
        <p:blipFill rotWithShape="1">
          <a:blip r:embed="rId4"/>
          <a:srcRect l="18884" t="36423" r="13884" b="21652"/>
          <a:stretch/>
        </p:blipFill>
        <p:spPr>
          <a:xfrm>
            <a:off x="92529" y="1281016"/>
            <a:ext cx="6003471" cy="2147983"/>
          </a:xfrm>
          <a:prstGeom prst="rect">
            <a:avLst/>
          </a:prstGeom>
        </p:spPr>
      </p:pic>
      <p:pic>
        <p:nvPicPr>
          <p:cNvPr id="5" name="Picture 4">
            <a:extLst>
              <a:ext uri="{FF2B5EF4-FFF2-40B4-BE49-F238E27FC236}">
                <a16:creationId xmlns:a16="http://schemas.microsoft.com/office/drawing/2014/main" id="{3BB6470D-3A66-473C-AF87-7538DD47D74E}"/>
              </a:ext>
            </a:extLst>
          </p:cNvPr>
          <p:cNvPicPr>
            <a:picLocks noChangeAspect="1"/>
          </p:cNvPicPr>
          <p:nvPr/>
        </p:nvPicPr>
        <p:blipFill rotWithShape="1">
          <a:blip r:embed="rId5"/>
          <a:srcRect l="19420" t="28561" r="27277" b="8001"/>
          <a:stretch/>
        </p:blipFill>
        <p:spPr>
          <a:xfrm>
            <a:off x="182335" y="3714798"/>
            <a:ext cx="5823857" cy="3143202"/>
          </a:xfrm>
          <a:prstGeom prst="rect">
            <a:avLst/>
          </a:prstGeom>
        </p:spPr>
      </p:pic>
      <p:pic>
        <p:nvPicPr>
          <p:cNvPr id="1026" name="Picture 2">
            <a:extLst>
              <a:ext uri="{FF2B5EF4-FFF2-40B4-BE49-F238E27FC236}">
                <a16:creationId xmlns:a16="http://schemas.microsoft.com/office/drawing/2014/main" id="{A45B7FA0-1709-4016-86DC-6D40F6BC3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4526" y="3714798"/>
            <a:ext cx="5515331" cy="30358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9CD143-2E34-4163-B06F-64A314917F20}"/>
              </a:ext>
            </a:extLst>
          </p:cNvPr>
          <p:cNvSpPr txBox="1"/>
          <p:nvPr/>
        </p:nvSpPr>
        <p:spPr>
          <a:xfrm>
            <a:off x="426720" y="457200"/>
            <a:ext cx="5227320" cy="400110"/>
          </a:xfrm>
          <a:prstGeom prst="rect">
            <a:avLst/>
          </a:prstGeom>
          <a:solidFill>
            <a:schemeClr val="tx1"/>
          </a:solidFill>
          <a:ln w="28575">
            <a:solidFill>
              <a:srgbClr val="FFC000"/>
            </a:solidFill>
          </a:ln>
        </p:spPr>
        <p:txBody>
          <a:bodyPr wrap="square" rtlCol="0">
            <a:spAutoFit/>
          </a:bodyPr>
          <a:lstStyle/>
          <a:p>
            <a:r>
              <a:rPr lang="en-IN" sz="2000" b="1" dirty="0">
                <a:solidFill>
                  <a:schemeClr val="bg1"/>
                </a:solidFill>
                <a:latin typeface="+mj-lt"/>
              </a:rPr>
              <a:t>DATASET/PROBLEM DEFINATION</a:t>
            </a:r>
            <a:r>
              <a:rPr lang="en-IN" b="1" dirty="0">
                <a:solidFill>
                  <a:schemeClr val="bg1"/>
                </a:solidFill>
              </a:rPr>
              <a:t>:</a:t>
            </a:r>
          </a:p>
        </p:txBody>
      </p:sp>
      <p:pic>
        <p:nvPicPr>
          <p:cNvPr id="2" name="Picture 1">
            <a:extLst>
              <a:ext uri="{FF2B5EF4-FFF2-40B4-BE49-F238E27FC236}">
                <a16:creationId xmlns:a16="http://schemas.microsoft.com/office/drawing/2014/main" id="{2C007DD3-9527-4378-8933-4F5B9DDDFFAA}"/>
              </a:ext>
            </a:extLst>
          </p:cNvPr>
          <p:cNvPicPr>
            <a:picLocks noChangeAspect="1"/>
          </p:cNvPicPr>
          <p:nvPr/>
        </p:nvPicPr>
        <p:blipFill rotWithShape="1">
          <a:blip r:embed="rId7"/>
          <a:srcRect l="25208" t="44816" r="25000" b="26285"/>
          <a:stretch/>
        </p:blipFill>
        <p:spPr>
          <a:xfrm>
            <a:off x="6283724" y="1173480"/>
            <a:ext cx="5756934" cy="2255517"/>
          </a:xfrm>
          <a:prstGeom prst="rect">
            <a:avLst/>
          </a:prstGeom>
        </p:spPr>
      </p:pic>
    </p:spTree>
    <p:extLst>
      <p:ext uri="{BB962C8B-B14F-4D97-AF65-F5344CB8AC3E}">
        <p14:creationId xmlns:p14="http://schemas.microsoft.com/office/powerpoint/2010/main" val="21301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randombar(horizontal)">
                                      <p:cBhvr>
                                        <p:cTn id="3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519A8-5494-4F59-89B4-862236695DE8}"/>
              </a:ext>
            </a:extLst>
          </p:cNvPr>
          <p:cNvSpPr txBox="1"/>
          <p:nvPr/>
        </p:nvSpPr>
        <p:spPr>
          <a:xfrm>
            <a:off x="426720" y="457200"/>
            <a:ext cx="5227320" cy="400110"/>
          </a:xfrm>
          <a:prstGeom prst="rect">
            <a:avLst/>
          </a:prstGeom>
          <a:solidFill>
            <a:schemeClr val="tx1"/>
          </a:solidFill>
          <a:ln w="28575">
            <a:solidFill>
              <a:srgbClr val="FFC000"/>
            </a:solidFill>
          </a:ln>
        </p:spPr>
        <p:txBody>
          <a:bodyPr wrap="square" rtlCol="0">
            <a:spAutoFit/>
          </a:bodyPr>
          <a:lstStyle/>
          <a:p>
            <a:r>
              <a:rPr lang="en-IN" sz="2000" b="1" dirty="0">
                <a:solidFill>
                  <a:schemeClr val="bg1"/>
                </a:solidFill>
                <a:latin typeface="+mj-lt"/>
              </a:rPr>
              <a:t>METHODOLOGY</a:t>
            </a:r>
            <a:r>
              <a:rPr lang="en-IN" b="1" dirty="0">
                <a:solidFill>
                  <a:schemeClr val="bg1"/>
                </a:solidFill>
              </a:rPr>
              <a:t>:</a:t>
            </a:r>
          </a:p>
        </p:txBody>
      </p:sp>
      <p:pic>
        <p:nvPicPr>
          <p:cNvPr id="4" name="Picture 3">
            <a:extLst>
              <a:ext uri="{FF2B5EF4-FFF2-40B4-BE49-F238E27FC236}">
                <a16:creationId xmlns:a16="http://schemas.microsoft.com/office/drawing/2014/main" id="{F853889E-9152-4042-B0A7-04FE06A2A4AE}"/>
              </a:ext>
            </a:extLst>
          </p:cNvPr>
          <p:cNvPicPr>
            <a:picLocks noChangeAspect="1"/>
          </p:cNvPicPr>
          <p:nvPr/>
        </p:nvPicPr>
        <p:blipFill rotWithShape="1">
          <a:blip r:embed="rId3"/>
          <a:srcRect l="9125" t="41107" r="2750" b="33103"/>
          <a:stretch/>
        </p:blipFill>
        <p:spPr>
          <a:xfrm>
            <a:off x="399283" y="1826368"/>
            <a:ext cx="4861560" cy="2590800"/>
          </a:xfrm>
          <a:prstGeom prst="rect">
            <a:avLst/>
          </a:prstGeom>
        </p:spPr>
      </p:pic>
      <p:sp>
        <p:nvSpPr>
          <p:cNvPr id="5" name="TextBox 4">
            <a:extLst>
              <a:ext uri="{FF2B5EF4-FFF2-40B4-BE49-F238E27FC236}">
                <a16:creationId xmlns:a16="http://schemas.microsoft.com/office/drawing/2014/main" id="{5F69231F-6C00-4BA3-B94D-0434CCC63935}"/>
              </a:ext>
            </a:extLst>
          </p:cNvPr>
          <p:cNvSpPr txBox="1"/>
          <p:nvPr/>
        </p:nvSpPr>
        <p:spPr>
          <a:xfrm>
            <a:off x="399283" y="1102267"/>
            <a:ext cx="1810517" cy="369332"/>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XGBOOST:</a:t>
            </a:r>
          </a:p>
        </p:txBody>
      </p:sp>
      <p:sp>
        <p:nvSpPr>
          <p:cNvPr id="11" name="TextBox 10">
            <a:extLst>
              <a:ext uri="{FF2B5EF4-FFF2-40B4-BE49-F238E27FC236}">
                <a16:creationId xmlns:a16="http://schemas.microsoft.com/office/drawing/2014/main" id="{B0A7B1F7-C6A6-4A94-9528-2DB09AF5B5BE}"/>
              </a:ext>
            </a:extLst>
          </p:cNvPr>
          <p:cNvSpPr txBox="1"/>
          <p:nvPr/>
        </p:nvSpPr>
        <p:spPr>
          <a:xfrm>
            <a:off x="3328406" y="1102267"/>
            <a:ext cx="1810517" cy="369332"/>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LSTM:</a:t>
            </a:r>
          </a:p>
        </p:txBody>
      </p:sp>
      <p:sp>
        <p:nvSpPr>
          <p:cNvPr id="12" name="TextBox 11">
            <a:extLst>
              <a:ext uri="{FF2B5EF4-FFF2-40B4-BE49-F238E27FC236}">
                <a16:creationId xmlns:a16="http://schemas.microsoft.com/office/drawing/2014/main" id="{29066290-D066-4B0C-8023-C1A53E530241}"/>
              </a:ext>
            </a:extLst>
          </p:cNvPr>
          <p:cNvSpPr txBox="1"/>
          <p:nvPr/>
        </p:nvSpPr>
        <p:spPr>
          <a:xfrm>
            <a:off x="9186652" y="1093709"/>
            <a:ext cx="1810517" cy="369332"/>
          </a:xfrm>
          <a:prstGeom prst="rect">
            <a:avLst/>
          </a:prstGeom>
          <a:solidFill>
            <a:schemeClr val="tx1"/>
          </a:solidFill>
          <a:ln w="28575">
            <a:solidFill>
              <a:srgbClr val="FFC000"/>
            </a:solidFill>
          </a:ln>
        </p:spPr>
        <p:txBody>
          <a:bodyPr wrap="square" rtlCol="0">
            <a:spAutoFit/>
          </a:bodyPr>
          <a:lstStyle/>
          <a:p>
            <a:r>
              <a:rPr lang="en-IN" b="1" dirty="0" err="1">
                <a:solidFill>
                  <a:schemeClr val="bg1"/>
                </a:solidFill>
              </a:rPr>
              <a:t>ConvLSTM</a:t>
            </a:r>
            <a:r>
              <a:rPr lang="en-IN" b="1" dirty="0">
                <a:solidFill>
                  <a:schemeClr val="bg1"/>
                </a:solidFill>
              </a:rPr>
              <a:t>:</a:t>
            </a:r>
          </a:p>
        </p:txBody>
      </p:sp>
      <p:sp>
        <p:nvSpPr>
          <p:cNvPr id="13" name="TextBox 12">
            <a:extLst>
              <a:ext uri="{FF2B5EF4-FFF2-40B4-BE49-F238E27FC236}">
                <a16:creationId xmlns:a16="http://schemas.microsoft.com/office/drawing/2014/main" id="{DD71A88B-4B84-4625-BB77-D5332E487CF3}"/>
              </a:ext>
            </a:extLst>
          </p:cNvPr>
          <p:cNvSpPr txBox="1"/>
          <p:nvPr/>
        </p:nvSpPr>
        <p:spPr>
          <a:xfrm>
            <a:off x="6257529" y="1102267"/>
            <a:ext cx="1810517" cy="369332"/>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CNN_LSTM:</a:t>
            </a:r>
          </a:p>
        </p:txBody>
      </p:sp>
      <p:pic>
        <p:nvPicPr>
          <p:cNvPr id="14" name="Picture 13">
            <a:extLst>
              <a:ext uri="{FF2B5EF4-FFF2-40B4-BE49-F238E27FC236}">
                <a16:creationId xmlns:a16="http://schemas.microsoft.com/office/drawing/2014/main" id="{9304D577-B0D9-4F7F-8046-54E76F159F2C}"/>
              </a:ext>
            </a:extLst>
          </p:cNvPr>
          <p:cNvPicPr>
            <a:picLocks noChangeAspect="1"/>
          </p:cNvPicPr>
          <p:nvPr/>
        </p:nvPicPr>
        <p:blipFill rotWithShape="1">
          <a:blip r:embed="rId4"/>
          <a:srcRect l="8501" t="17762" r="30750" b="46443"/>
          <a:stretch/>
        </p:blipFill>
        <p:spPr>
          <a:xfrm>
            <a:off x="3176496" y="1817810"/>
            <a:ext cx="7820673" cy="2590799"/>
          </a:xfrm>
          <a:prstGeom prst="rect">
            <a:avLst/>
          </a:prstGeom>
        </p:spPr>
      </p:pic>
      <p:pic>
        <p:nvPicPr>
          <p:cNvPr id="17" name="Picture 16" descr="A close up of a logo&#10;&#10;Description automatically generated">
            <a:extLst>
              <a:ext uri="{FF2B5EF4-FFF2-40B4-BE49-F238E27FC236}">
                <a16:creationId xmlns:a16="http://schemas.microsoft.com/office/drawing/2014/main" id="{42B0BF6F-DD88-4492-ACDA-A6E6C4826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843" y="1817810"/>
            <a:ext cx="6354425" cy="4121468"/>
          </a:xfrm>
          <a:prstGeom prst="rect">
            <a:avLst/>
          </a:prstGeom>
        </p:spPr>
      </p:pic>
      <p:pic>
        <p:nvPicPr>
          <p:cNvPr id="18" name="Picture 17">
            <a:extLst>
              <a:ext uri="{FF2B5EF4-FFF2-40B4-BE49-F238E27FC236}">
                <a16:creationId xmlns:a16="http://schemas.microsoft.com/office/drawing/2014/main" id="{90592B3B-887C-4C9F-98D7-4DBBD9633210}"/>
              </a:ext>
            </a:extLst>
          </p:cNvPr>
          <p:cNvPicPr>
            <a:picLocks noChangeAspect="1"/>
          </p:cNvPicPr>
          <p:nvPr/>
        </p:nvPicPr>
        <p:blipFill rotWithShape="1">
          <a:blip r:embed="rId6"/>
          <a:srcRect l="8750" t="10203" r="8625" b="39995"/>
          <a:stretch/>
        </p:blipFill>
        <p:spPr>
          <a:xfrm>
            <a:off x="1894339" y="1707998"/>
            <a:ext cx="10073640" cy="3413760"/>
          </a:xfrm>
          <a:prstGeom prst="rect">
            <a:avLst/>
          </a:prstGeom>
        </p:spPr>
      </p:pic>
      <p:pic>
        <p:nvPicPr>
          <p:cNvPr id="19" name="Picture 18">
            <a:extLst>
              <a:ext uri="{FF2B5EF4-FFF2-40B4-BE49-F238E27FC236}">
                <a16:creationId xmlns:a16="http://schemas.microsoft.com/office/drawing/2014/main" id="{4436815E-5933-40A6-91BF-4F2A056125E8}"/>
              </a:ext>
            </a:extLst>
          </p:cNvPr>
          <p:cNvPicPr>
            <a:picLocks noChangeAspect="1"/>
          </p:cNvPicPr>
          <p:nvPr/>
        </p:nvPicPr>
        <p:blipFill rotWithShape="1">
          <a:blip r:embed="rId7"/>
          <a:srcRect l="8501" t="18207" r="9800" b="46220"/>
          <a:stretch/>
        </p:blipFill>
        <p:spPr>
          <a:xfrm>
            <a:off x="1894339" y="2195678"/>
            <a:ext cx="9960849" cy="2438400"/>
          </a:xfrm>
          <a:prstGeom prst="rect">
            <a:avLst/>
          </a:prstGeom>
        </p:spPr>
      </p:pic>
    </p:spTree>
    <p:extLst>
      <p:ext uri="{BB962C8B-B14F-4D97-AF65-F5344CB8AC3E}">
        <p14:creationId xmlns:p14="http://schemas.microsoft.com/office/powerpoint/2010/main" val="31600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randombar(horizontal)">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randombar(horizontal)">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4E85E-5EA9-4B75-9F32-AD798F5B61E8}"/>
              </a:ext>
            </a:extLst>
          </p:cNvPr>
          <p:cNvSpPr txBox="1"/>
          <p:nvPr/>
        </p:nvSpPr>
        <p:spPr>
          <a:xfrm>
            <a:off x="426720" y="457200"/>
            <a:ext cx="5227320" cy="400110"/>
          </a:xfrm>
          <a:prstGeom prst="rect">
            <a:avLst/>
          </a:prstGeom>
          <a:solidFill>
            <a:schemeClr val="tx1"/>
          </a:solidFill>
          <a:ln w="28575">
            <a:solidFill>
              <a:srgbClr val="FFC000"/>
            </a:solidFill>
          </a:ln>
        </p:spPr>
        <p:txBody>
          <a:bodyPr wrap="square" rtlCol="0">
            <a:spAutoFit/>
          </a:bodyPr>
          <a:lstStyle/>
          <a:p>
            <a:r>
              <a:rPr lang="en-IN" sz="2000" b="1" dirty="0">
                <a:solidFill>
                  <a:schemeClr val="bg1"/>
                </a:solidFill>
                <a:latin typeface="+mj-lt"/>
              </a:rPr>
              <a:t>RESULT/LEARNING</a:t>
            </a:r>
            <a:r>
              <a:rPr lang="en-IN" b="1" dirty="0">
                <a:solidFill>
                  <a:schemeClr val="bg1"/>
                </a:solidFill>
              </a:rPr>
              <a:t>:</a:t>
            </a:r>
          </a:p>
        </p:txBody>
      </p:sp>
      <p:pic>
        <p:nvPicPr>
          <p:cNvPr id="6" name="Picture 5">
            <a:extLst>
              <a:ext uri="{FF2B5EF4-FFF2-40B4-BE49-F238E27FC236}">
                <a16:creationId xmlns:a16="http://schemas.microsoft.com/office/drawing/2014/main" id="{D40C783B-0200-4480-A8FE-BD9A2F0D3C53}"/>
              </a:ext>
            </a:extLst>
          </p:cNvPr>
          <p:cNvPicPr>
            <a:picLocks noChangeAspect="1"/>
          </p:cNvPicPr>
          <p:nvPr/>
        </p:nvPicPr>
        <p:blipFill rotWithShape="1">
          <a:blip r:embed="rId3"/>
          <a:srcRect l="9250" t="29768" r="42250" b="32880"/>
          <a:stretch/>
        </p:blipFill>
        <p:spPr>
          <a:xfrm>
            <a:off x="313974" y="4482398"/>
            <a:ext cx="4776638" cy="2068235"/>
          </a:xfrm>
          <a:prstGeom prst="rect">
            <a:avLst/>
          </a:prstGeom>
        </p:spPr>
      </p:pic>
      <p:pic>
        <p:nvPicPr>
          <p:cNvPr id="8" name="Picture 7">
            <a:extLst>
              <a:ext uri="{FF2B5EF4-FFF2-40B4-BE49-F238E27FC236}">
                <a16:creationId xmlns:a16="http://schemas.microsoft.com/office/drawing/2014/main" id="{4B112A66-76A3-4407-BFC0-1F667167AC1A}"/>
              </a:ext>
            </a:extLst>
          </p:cNvPr>
          <p:cNvPicPr>
            <a:picLocks noChangeAspect="1"/>
          </p:cNvPicPr>
          <p:nvPr/>
        </p:nvPicPr>
        <p:blipFill rotWithShape="1">
          <a:blip r:embed="rId4"/>
          <a:srcRect l="8751" t="15983" r="38124" b="9314"/>
          <a:stretch/>
        </p:blipFill>
        <p:spPr>
          <a:xfrm>
            <a:off x="5626603" y="857310"/>
            <a:ext cx="6084815" cy="4810583"/>
          </a:xfrm>
          <a:prstGeom prst="rect">
            <a:avLst/>
          </a:prstGeom>
        </p:spPr>
      </p:pic>
      <p:pic>
        <p:nvPicPr>
          <p:cNvPr id="9" name="Picture 8">
            <a:extLst>
              <a:ext uri="{FF2B5EF4-FFF2-40B4-BE49-F238E27FC236}">
                <a16:creationId xmlns:a16="http://schemas.microsoft.com/office/drawing/2014/main" id="{A32D37EC-4BB2-42C6-A473-178B3DC568A5}"/>
              </a:ext>
            </a:extLst>
          </p:cNvPr>
          <p:cNvPicPr>
            <a:picLocks noChangeAspect="1"/>
          </p:cNvPicPr>
          <p:nvPr/>
        </p:nvPicPr>
        <p:blipFill rotWithShape="1">
          <a:blip r:embed="rId5"/>
          <a:srcRect l="9250" t="39328" r="5625" b="23320"/>
          <a:stretch/>
        </p:blipFill>
        <p:spPr>
          <a:xfrm>
            <a:off x="297270" y="2719405"/>
            <a:ext cx="5059736" cy="1762993"/>
          </a:xfrm>
          <a:prstGeom prst="rect">
            <a:avLst/>
          </a:prstGeom>
        </p:spPr>
      </p:pic>
      <p:sp>
        <p:nvSpPr>
          <p:cNvPr id="10" name="TextBox 9">
            <a:extLst>
              <a:ext uri="{FF2B5EF4-FFF2-40B4-BE49-F238E27FC236}">
                <a16:creationId xmlns:a16="http://schemas.microsoft.com/office/drawing/2014/main" id="{A281AC14-7E03-46C0-B00D-B69735E333B1}"/>
              </a:ext>
            </a:extLst>
          </p:cNvPr>
          <p:cNvSpPr txBox="1"/>
          <p:nvPr/>
        </p:nvSpPr>
        <p:spPr>
          <a:xfrm>
            <a:off x="313974" y="1087126"/>
            <a:ext cx="2724917" cy="1477328"/>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XGBOOST:</a:t>
            </a:r>
          </a:p>
          <a:p>
            <a:pPr marL="285750" indent="-285750">
              <a:buFont typeface="Wingdings" panose="05000000000000000000" pitchFamily="2" charset="2"/>
              <a:buChar char="ü"/>
            </a:pPr>
            <a:r>
              <a:rPr lang="en-IN" b="1" dirty="0">
                <a:solidFill>
                  <a:schemeClr val="bg1"/>
                </a:solidFill>
              </a:rPr>
              <a:t>Hyperparameter Tuning </a:t>
            </a:r>
          </a:p>
          <a:p>
            <a:pPr marL="285750" indent="-285750">
              <a:buFont typeface="Wingdings" panose="05000000000000000000" pitchFamily="2" charset="2"/>
              <a:buChar char="ü"/>
            </a:pPr>
            <a:r>
              <a:rPr lang="en-IN" b="1" dirty="0">
                <a:solidFill>
                  <a:schemeClr val="bg1"/>
                </a:solidFill>
              </a:rPr>
              <a:t>SHAP</a:t>
            </a:r>
          </a:p>
          <a:p>
            <a:r>
              <a:rPr lang="en-IN" b="1" dirty="0">
                <a:solidFill>
                  <a:schemeClr val="bg1"/>
                </a:solidFill>
              </a:rPr>
              <a:t>Result:</a:t>
            </a:r>
          </a:p>
          <a:p>
            <a:endParaRPr lang="en-IN" b="1" dirty="0">
              <a:solidFill>
                <a:schemeClr val="bg1"/>
              </a:solidFill>
            </a:endParaRPr>
          </a:p>
        </p:txBody>
      </p:sp>
      <p:sp>
        <p:nvSpPr>
          <p:cNvPr id="12" name="TextBox 11">
            <a:extLst>
              <a:ext uri="{FF2B5EF4-FFF2-40B4-BE49-F238E27FC236}">
                <a16:creationId xmlns:a16="http://schemas.microsoft.com/office/drawing/2014/main" id="{6770E8A9-9DE3-4734-BA7C-A5A8E4898542}"/>
              </a:ext>
            </a:extLst>
          </p:cNvPr>
          <p:cNvSpPr txBox="1"/>
          <p:nvPr/>
        </p:nvSpPr>
        <p:spPr>
          <a:xfrm>
            <a:off x="3287778" y="1087126"/>
            <a:ext cx="2738425" cy="5539978"/>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LSTM:</a:t>
            </a:r>
          </a:p>
          <a:p>
            <a:pPr marL="285750" indent="-285750">
              <a:buFont typeface="Wingdings" panose="05000000000000000000" pitchFamily="2" charset="2"/>
              <a:buChar char="ü"/>
            </a:pPr>
            <a:r>
              <a:rPr lang="en-IN" b="1" dirty="0">
                <a:solidFill>
                  <a:schemeClr val="bg1"/>
                </a:solidFill>
              </a:rPr>
              <a:t>Fit &amp; Evaluate Model</a:t>
            </a:r>
          </a:p>
          <a:p>
            <a:pPr marL="285750" indent="-285750">
              <a:buFont typeface="Wingdings" panose="05000000000000000000" pitchFamily="2" charset="2"/>
              <a:buChar char="ü"/>
            </a:pPr>
            <a:r>
              <a:rPr lang="en-IN" b="1" dirty="0">
                <a:solidFill>
                  <a:schemeClr val="bg1"/>
                </a:solidFill>
              </a:rPr>
              <a:t>Run Exp: 10 Repeats</a:t>
            </a:r>
          </a:p>
          <a:p>
            <a:pPr marL="285750" indent="-285750">
              <a:buFont typeface="Wingdings" panose="05000000000000000000" pitchFamily="2" charset="2"/>
              <a:buChar char="ü"/>
            </a:pPr>
            <a:r>
              <a:rPr lang="en-IN" b="1" dirty="0">
                <a:solidFill>
                  <a:schemeClr val="bg1"/>
                </a:solidFill>
              </a:rPr>
              <a:t>Hyperparameter Tuning</a:t>
            </a:r>
          </a:p>
          <a:p>
            <a:r>
              <a:rPr lang="en-IN" b="1" dirty="0">
                <a:solidFill>
                  <a:schemeClr val="bg1"/>
                </a:solidFill>
              </a:rPr>
              <a:t>Result:</a:t>
            </a:r>
          </a:p>
          <a:p>
            <a:pPr marL="342900" indent="-342900">
              <a:buFont typeface="+mj-lt"/>
              <a:buAutoNum type="arabicPeriod"/>
            </a:pPr>
            <a:r>
              <a:rPr lang="en-US" altLang="en-US" dirty="0">
                <a:solidFill>
                  <a:schemeClr val="bg1"/>
                </a:solidFill>
              </a:rPr>
              <a:t>90.261</a:t>
            </a:r>
          </a:p>
          <a:p>
            <a:pPr marL="342900" indent="-342900">
              <a:buFont typeface="+mj-lt"/>
              <a:buAutoNum type="arabicPeriod"/>
            </a:pPr>
            <a:r>
              <a:rPr lang="en-US" altLang="en-US" dirty="0">
                <a:solidFill>
                  <a:schemeClr val="bg1"/>
                </a:solidFill>
              </a:rPr>
              <a:t>92.161</a:t>
            </a:r>
          </a:p>
          <a:p>
            <a:pPr marL="342900" indent="-342900">
              <a:buFont typeface="+mj-lt"/>
              <a:buAutoNum type="arabicPeriod"/>
            </a:pPr>
            <a:r>
              <a:rPr lang="en-US" altLang="en-US" dirty="0">
                <a:solidFill>
                  <a:schemeClr val="bg1"/>
                </a:solidFill>
              </a:rPr>
              <a:t>92.229</a:t>
            </a:r>
          </a:p>
          <a:p>
            <a:pPr marL="342900" indent="-342900">
              <a:buFont typeface="+mj-lt"/>
              <a:buAutoNum type="arabicPeriod"/>
            </a:pPr>
            <a:r>
              <a:rPr lang="en-US" altLang="en-US" dirty="0">
                <a:solidFill>
                  <a:schemeClr val="bg1"/>
                </a:solidFill>
              </a:rPr>
              <a:t>92.161</a:t>
            </a:r>
          </a:p>
          <a:p>
            <a:pPr marL="342900" indent="-342900">
              <a:buFont typeface="+mj-lt"/>
              <a:buAutoNum type="arabicPeriod"/>
            </a:pPr>
            <a:r>
              <a:rPr lang="en-US" altLang="en-US" dirty="0">
                <a:solidFill>
                  <a:schemeClr val="bg1"/>
                </a:solidFill>
              </a:rPr>
              <a:t>91.890</a:t>
            </a:r>
          </a:p>
          <a:p>
            <a:pPr marL="342900" indent="-342900">
              <a:buFont typeface="+mj-lt"/>
              <a:buAutoNum type="arabicPeriod"/>
            </a:pPr>
            <a:r>
              <a:rPr lang="en-US" altLang="en-US" dirty="0">
                <a:solidFill>
                  <a:schemeClr val="bg1"/>
                </a:solidFill>
              </a:rPr>
              <a:t>91.822</a:t>
            </a:r>
          </a:p>
          <a:p>
            <a:pPr marL="342900" indent="-342900">
              <a:buFont typeface="+mj-lt"/>
              <a:buAutoNum type="arabicPeriod"/>
            </a:pPr>
            <a:r>
              <a:rPr lang="en-US" altLang="en-US" dirty="0">
                <a:solidFill>
                  <a:schemeClr val="bg1"/>
                </a:solidFill>
              </a:rPr>
              <a:t>91.720</a:t>
            </a:r>
          </a:p>
          <a:p>
            <a:pPr marL="342900" indent="-342900">
              <a:buFont typeface="+mj-lt"/>
              <a:buAutoNum type="arabicPeriod"/>
            </a:pPr>
            <a:r>
              <a:rPr lang="en-US" altLang="en-US" dirty="0">
                <a:solidFill>
                  <a:schemeClr val="bg1"/>
                </a:solidFill>
              </a:rPr>
              <a:t>92.500</a:t>
            </a:r>
          </a:p>
          <a:p>
            <a:pPr marL="342900" indent="-342900">
              <a:buFont typeface="+mj-lt"/>
              <a:buAutoNum type="arabicPeriod"/>
            </a:pPr>
            <a:r>
              <a:rPr lang="en-US" altLang="en-US" dirty="0">
                <a:solidFill>
                  <a:schemeClr val="bg1"/>
                </a:solidFill>
              </a:rPr>
              <a:t>91.381</a:t>
            </a:r>
          </a:p>
          <a:p>
            <a:pPr marL="342900" indent="-342900">
              <a:buFont typeface="+mj-lt"/>
              <a:buAutoNum type="arabicPeriod"/>
            </a:pPr>
            <a:r>
              <a:rPr lang="en-US" altLang="en-US" dirty="0">
                <a:solidFill>
                  <a:schemeClr val="bg1"/>
                </a:solidFill>
              </a:rPr>
              <a:t>90.532</a:t>
            </a:r>
          </a:p>
          <a:p>
            <a:r>
              <a:rPr lang="en-US" altLang="en-US" dirty="0">
                <a:solidFill>
                  <a:schemeClr val="bg1"/>
                </a:solidFill>
              </a:rPr>
              <a:t>Accuracy: 91.666% </a:t>
            </a:r>
          </a:p>
          <a:p>
            <a:r>
              <a:rPr lang="en-US" altLang="en-US" dirty="0">
                <a:solidFill>
                  <a:schemeClr val="bg1"/>
                </a:solidFill>
              </a:rPr>
              <a:t>Hyperparameter Tuning: </a:t>
            </a:r>
          </a:p>
          <a:p>
            <a:r>
              <a:rPr lang="en-US" altLang="en-US" sz="1200" dirty="0">
                <a:solidFill>
                  <a:schemeClr val="bg1"/>
                </a:solidFill>
              </a:rPr>
              <a:t>(22 iterations, 15 epochs)</a:t>
            </a:r>
          </a:p>
          <a:p>
            <a:r>
              <a:rPr lang="en-US" altLang="en-US" dirty="0">
                <a:solidFill>
                  <a:schemeClr val="bg1"/>
                </a:solidFill>
              </a:rPr>
              <a:t>Validation Accuracy: 95.65%</a:t>
            </a:r>
          </a:p>
        </p:txBody>
      </p:sp>
      <p:pic>
        <p:nvPicPr>
          <p:cNvPr id="2" name="Picture 1">
            <a:extLst>
              <a:ext uri="{FF2B5EF4-FFF2-40B4-BE49-F238E27FC236}">
                <a16:creationId xmlns:a16="http://schemas.microsoft.com/office/drawing/2014/main" id="{6278A469-B1FB-4A08-9AF5-BDE197013260}"/>
              </a:ext>
            </a:extLst>
          </p:cNvPr>
          <p:cNvPicPr>
            <a:picLocks noChangeAspect="1"/>
          </p:cNvPicPr>
          <p:nvPr/>
        </p:nvPicPr>
        <p:blipFill rotWithShape="1">
          <a:blip r:embed="rId6"/>
          <a:srcRect l="8483" t="28878" r="48642" b="42663"/>
          <a:stretch/>
        </p:blipFill>
        <p:spPr>
          <a:xfrm>
            <a:off x="6403051" y="4692533"/>
            <a:ext cx="5227320" cy="1950720"/>
          </a:xfrm>
          <a:prstGeom prst="rect">
            <a:avLst/>
          </a:prstGeom>
        </p:spPr>
      </p:pic>
      <p:pic>
        <p:nvPicPr>
          <p:cNvPr id="4" name="Picture 3">
            <a:extLst>
              <a:ext uri="{FF2B5EF4-FFF2-40B4-BE49-F238E27FC236}">
                <a16:creationId xmlns:a16="http://schemas.microsoft.com/office/drawing/2014/main" id="{124D1DB5-06EB-4F3D-8320-F27DC716CEEE}"/>
              </a:ext>
            </a:extLst>
          </p:cNvPr>
          <p:cNvPicPr>
            <a:picLocks noChangeAspect="1"/>
          </p:cNvPicPr>
          <p:nvPr/>
        </p:nvPicPr>
        <p:blipFill rotWithShape="1">
          <a:blip r:embed="rId7"/>
          <a:srcRect l="7875" t="14234" r="42217" b="12482"/>
          <a:stretch/>
        </p:blipFill>
        <p:spPr>
          <a:xfrm>
            <a:off x="6888097" y="328739"/>
            <a:ext cx="4449704" cy="3673455"/>
          </a:xfrm>
          <a:prstGeom prst="rect">
            <a:avLst/>
          </a:prstGeom>
        </p:spPr>
      </p:pic>
      <p:sp>
        <p:nvSpPr>
          <p:cNvPr id="14" name="TextBox 13">
            <a:extLst>
              <a:ext uri="{FF2B5EF4-FFF2-40B4-BE49-F238E27FC236}">
                <a16:creationId xmlns:a16="http://schemas.microsoft.com/office/drawing/2014/main" id="{760E9F29-BB84-47D6-8B97-C0CCABC1CFF4}"/>
              </a:ext>
            </a:extLst>
          </p:cNvPr>
          <p:cNvSpPr txBox="1"/>
          <p:nvPr/>
        </p:nvSpPr>
        <p:spPr>
          <a:xfrm>
            <a:off x="6261584" y="1076774"/>
            <a:ext cx="2724917" cy="4801314"/>
          </a:xfrm>
          <a:prstGeom prst="rect">
            <a:avLst/>
          </a:prstGeom>
          <a:solidFill>
            <a:schemeClr val="tx1"/>
          </a:solidFill>
          <a:ln w="28575">
            <a:solidFill>
              <a:srgbClr val="FFC000"/>
            </a:solidFill>
          </a:ln>
        </p:spPr>
        <p:txBody>
          <a:bodyPr wrap="square" rtlCol="0">
            <a:spAutoFit/>
          </a:bodyPr>
          <a:lstStyle/>
          <a:p>
            <a:r>
              <a:rPr lang="en-IN" b="1" dirty="0">
                <a:solidFill>
                  <a:schemeClr val="bg1"/>
                </a:solidFill>
              </a:rPr>
              <a:t>CNN_LSTM:</a:t>
            </a:r>
          </a:p>
          <a:p>
            <a:pPr marL="285750" indent="-285750">
              <a:buFont typeface="Wingdings" panose="05000000000000000000" pitchFamily="2" charset="2"/>
              <a:buChar char="ü"/>
            </a:pPr>
            <a:r>
              <a:rPr lang="en-IN" b="1" dirty="0">
                <a:solidFill>
                  <a:schemeClr val="bg1"/>
                </a:solidFill>
              </a:rPr>
              <a:t>Subsequence</a:t>
            </a:r>
          </a:p>
          <a:p>
            <a:pPr marL="285750" indent="-285750">
              <a:buFont typeface="Wingdings" panose="05000000000000000000" pitchFamily="2" charset="2"/>
              <a:buChar char="ü"/>
            </a:pPr>
            <a:r>
              <a:rPr lang="en-IN" b="1" dirty="0">
                <a:solidFill>
                  <a:schemeClr val="bg1"/>
                </a:solidFill>
              </a:rPr>
              <a:t>Time Distributed Layer</a:t>
            </a:r>
          </a:p>
          <a:p>
            <a:pPr marL="285750" indent="-285750">
              <a:buFont typeface="Wingdings" panose="05000000000000000000" pitchFamily="2" charset="2"/>
              <a:buChar char="ü"/>
            </a:pPr>
            <a:r>
              <a:rPr lang="en-IN" b="1" dirty="0">
                <a:solidFill>
                  <a:schemeClr val="bg1"/>
                </a:solidFill>
              </a:rPr>
              <a:t>Flattened</a:t>
            </a:r>
          </a:p>
          <a:p>
            <a:pPr marL="285750" indent="-285750">
              <a:buFont typeface="Wingdings" panose="05000000000000000000" pitchFamily="2" charset="2"/>
              <a:buChar char="ü"/>
            </a:pPr>
            <a:r>
              <a:rPr lang="en-IN" b="1" dirty="0">
                <a:solidFill>
                  <a:schemeClr val="bg1"/>
                </a:solidFill>
              </a:rPr>
              <a:t>LSTM</a:t>
            </a:r>
          </a:p>
          <a:p>
            <a:r>
              <a:rPr lang="en-IN" b="1" dirty="0">
                <a:solidFill>
                  <a:schemeClr val="bg1"/>
                </a:solidFill>
              </a:rPr>
              <a:t>Result:</a:t>
            </a:r>
          </a:p>
          <a:p>
            <a:pPr marL="342900" indent="-342900">
              <a:buFont typeface="+mj-lt"/>
              <a:buAutoNum type="arabicPeriod"/>
            </a:pPr>
            <a:r>
              <a:rPr lang="en-US" altLang="en-US" dirty="0">
                <a:solidFill>
                  <a:schemeClr val="bg1"/>
                </a:solidFill>
              </a:rPr>
              <a:t>91.788</a:t>
            </a:r>
          </a:p>
          <a:p>
            <a:pPr marL="342900" indent="-342900">
              <a:buFont typeface="+mj-lt"/>
              <a:buAutoNum type="arabicPeriod"/>
            </a:pPr>
            <a:r>
              <a:rPr lang="en-US" altLang="en-US" dirty="0">
                <a:solidFill>
                  <a:schemeClr val="bg1"/>
                </a:solidFill>
              </a:rPr>
              <a:t>91.788</a:t>
            </a:r>
          </a:p>
          <a:p>
            <a:pPr marL="342900" indent="-342900">
              <a:buFont typeface="+mj-lt"/>
              <a:buAutoNum type="arabicPeriod"/>
            </a:pPr>
            <a:r>
              <a:rPr lang="en-US" altLang="en-US" dirty="0">
                <a:solidFill>
                  <a:schemeClr val="bg1"/>
                </a:solidFill>
              </a:rPr>
              <a:t>91.856</a:t>
            </a:r>
          </a:p>
          <a:p>
            <a:pPr marL="342900" indent="-342900">
              <a:buFont typeface="+mj-lt"/>
              <a:buAutoNum type="arabicPeriod"/>
            </a:pPr>
            <a:r>
              <a:rPr lang="en-US" altLang="en-US" dirty="0">
                <a:solidFill>
                  <a:schemeClr val="bg1"/>
                </a:solidFill>
              </a:rPr>
              <a:t>90.397</a:t>
            </a:r>
          </a:p>
          <a:p>
            <a:pPr marL="342900" indent="-342900">
              <a:buFont typeface="+mj-lt"/>
              <a:buAutoNum type="arabicPeriod"/>
            </a:pPr>
            <a:r>
              <a:rPr lang="en-US" altLang="en-US" dirty="0">
                <a:solidFill>
                  <a:schemeClr val="bg1"/>
                </a:solidFill>
              </a:rPr>
              <a:t>91.923</a:t>
            </a:r>
          </a:p>
          <a:p>
            <a:pPr marL="342900" indent="-342900">
              <a:buFont typeface="+mj-lt"/>
              <a:buAutoNum type="arabicPeriod"/>
            </a:pPr>
            <a:r>
              <a:rPr lang="en-US" altLang="en-US" dirty="0">
                <a:solidFill>
                  <a:schemeClr val="bg1"/>
                </a:solidFill>
              </a:rPr>
              <a:t>92.806</a:t>
            </a:r>
          </a:p>
          <a:p>
            <a:pPr marL="342900" indent="-342900">
              <a:buFont typeface="+mj-lt"/>
              <a:buAutoNum type="arabicPeriod"/>
            </a:pPr>
            <a:r>
              <a:rPr lang="en-US" altLang="en-US" dirty="0">
                <a:solidFill>
                  <a:schemeClr val="bg1"/>
                </a:solidFill>
              </a:rPr>
              <a:t>93.315</a:t>
            </a:r>
          </a:p>
          <a:p>
            <a:pPr marL="342900" indent="-342900">
              <a:buFont typeface="+mj-lt"/>
              <a:buAutoNum type="arabicPeriod"/>
            </a:pPr>
            <a:r>
              <a:rPr lang="en-US" altLang="en-US" dirty="0">
                <a:solidFill>
                  <a:schemeClr val="bg1"/>
                </a:solidFill>
              </a:rPr>
              <a:t>92.365</a:t>
            </a:r>
          </a:p>
          <a:p>
            <a:pPr marL="342900" indent="-342900">
              <a:buFont typeface="+mj-lt"/>
              <a:buAutoNum type="arabicPeriod"/>
            </a:pPr>
            <a:r>
              <a:rPr lang="en-US" altLang="en-US" dirty="0">
                <a:solidFill>
                  <a:schemeClr val="bg1"/>
                </a:solidFill>
              </a:rPr>
              <a:t>93.315</a:t>
            </a:r>
          </a:p>
          <a:p>
            <a:pPr marL="342900" indent="-342900">
              <a:buFont typeface="+mj-lt"/>
              <a:buAutoNum type="arabicPeriod"/>
            </a:pPr>
            <a:r>
              <a:rPr lang="en-US" altLang="en-US" dirty="0">
                <a:solidFill>
                  <a:schemeClr val="bg1"/>
                </a:solidFill>
              </a:rPr>
              <a:t>92.229</a:t>
            </a:r>
          </a:p>
          <a:p>
            <a:r>
              <a:rPr lang="en-US" altLang="en-US" dirty="0">
                <a:solidFill>
                  <a:schemeClr val="bg1"/>
                </a:solidFill>
              </a:rPr>
              <a:t>Accuracy: 92.178%</a:t>
            </a:r>
          </a:p>
        </p:txBody>
      </p:sp>
      <p:sp>
        <p:nvSpPr>
          <p:cNvPr id="17" name="TextBox 16">
            <a:extLst>
              <a:ext uri="{FF2B5EF4-FFF2-40B4-BE49-F238E27FC236}">
                <a16:creationId xmlns:a16="http://schemas.microsoft.com/office/drawing/2014/main" id="{32A1841A-2A5F-4485-9B06-6AA16EE70CE3}"/>
              </a:ext>
            </a:extLst>
          </p:cNvPr>
          <p:cNvSpPr txBox="1"/>
          <p:nvPr/>
        </p:nvSpPr>
        <p:spPr>
          <a:xfrm>
            <a:off x="9235389" y="1079317"/>
            <a:ext cx="2724917" cy="4801314"/>
          </a:xfrm>
          <a:prstGeom prst="rect">
            <a:avLst/>
          </a:prstGeom>
          <a:solidFill>
            <a:schemeClr val="tx1"/>
          </a:solidFill>
          <a:ln w="28575">
            <a:solidFill>
              <a:srgbClr val="FFC000"/>
            </a:solidFill>
          </a:ln>
        </p:spPr>
        <p:txBody>
          <a:bodyPr wrap="square" rtlCol="0">
            <a:spAutoFit/>
          </a:bodyPr>
          <a:lstStyle/>
          <a:p>
            <a:r>
              <a:rPr lang="en-IN" b="1" dirty="0" err="1">
                <a:solidFill>
                  <a:schemeClr val="bg1"/>
                </a:solidFill>
              </a:rPr>
              <a:t>ConvLSTM</a:t>
            </a:r>
            <a:r>
              <a:rPr lang="en-IN" b="1" dirty="0">
                <a:solidFill>
                  <a:schemeClr val="bg1"/>
                </a:solidFill>
              </a:rPr>
              <a:t>:</a:t>
            </a:r>
          </a:p>
          <a:p>
            <a:pPr marL="285750" indent="-285750">
              <a:buFont typeface="Wingdings" panose="05000000000000000000" pitchFamily="2" charset="2"/>
              <a:buChar char="ü"/>
            </a:pPr>
            <a:r>
              <a:rPr lang="en-IN" b="1" dirty="0">
                <a:solidFill>
                  <a:schemeClr val="bg1"/>
                </a:solidFill>
              </a:rPr>
              <a:t>ConvoLSTM2D</a:t>
            </a:r>
          </a:p>
          <a:p>
            <a:pPr marL="285750" indent="-285750">
              <a:buFont typeface="Wingdings" panose="05000000000000000000" pitchFamily="2" charset="2"/>
              <a:buChar char="ü"/>
            </a:pPr>
            <a:r>
              <a:rPr lang="en-IN" b="1" dirty="0">
                <a:solidFill>
                  <a:schemeClr val="bg1"/>
                </a:solidFill>
              </a:rPr>
              <a:t>Subsequence</a:t>
            </a:r>
          </a:p>
          <a:p>
            <a:pPr marL="285750" indent="-285750">
              <a:buFont typeface="Wingdings" panose="05000000000000000000" pitchFamily="2" charset="2"/>
              <a:buChar char="ü"/>
            </a:pPr>
            <a:r>
              <a:rPr lang="en-IN" b="1" dirty="0">
                <a:solidFill>
                  <a:schemeClr val="bg1"/>
                </a:solidFill>
              </a:rPr>
              <a:t>Flattened</a:t>
            </a:r>
          </a:p>
          <a:p>
            <a:pPr marL="285750" indent="-285750">
              <a:buFont typeface="Wingdings" panose="05000000000000000000" pitchFamily="2" charset="2"/>
              <a:buChar char="ü"/>
            </a:pPr>
            <a:r>
              <a:rPr lang="en-IN" b="1" dirty="0">
                <a:solidFill>
                  <a:schemeClr val="bg1"/>
                </a:solidFill>
              </a:rPr>
              <a:t>LSTM</a:t>
            </a:r>
          </a:p>
          <a:p>
            <a:r>
              <a:rPr lang="en-IN" b="1" dirty="0">
                <a:solidFill>
                  <a:schemeClr val="bg1"/>
                </a:solidFill>
              </a:rPr>
              <a:t>Result:</a:t>
            </a:r>
          </a:p>
          <a:p>
            <a:pPr marL="342900" indent="-342900">
              <a:buFont typeface="+mj-lt"/>
              <a:buAutoNum type="arabicPeriod"/>
            </a:pPr>
            <a:r>
              <a:rPr lang="en-US" altLang="en-US" dirty="0">
                <a:solidFill>
                  <a:schemeClr val="bg1"/>
                </a:solidFill>
              </a:rPr>
              <a:t>91.618</a:t>
            </a:r>
          </a:p>
          <a:p>
            <a:pPr marL="342900" indent="-342900">
              <a:buFont typeface="+mj-lt"/>
              <a:buAutoNum type="arabicPeriod"/>
            </a:pPr>
            <a:r>
              <a:rPr lang="en-US" altLang="en-US" dirty="0">
                <a:solidFill>
                  <a:schemeClr val="bg1"/>
                </a:solidFill>
              </a:rPr>
              <a:t>90.091</a:t>
            </a:r>
          </a:p>
          <a:p>
            <a:pPr marL="342900" indent="-342900">
              <a:buFont typeface="+mj-lt"/>
              <a:buAutoNum type="arabicPeriod"/>
            </a:pPr>
            <a:r>
              <a:rPr lang="en-US" altLang="en-US" dirty="0">
                <a:solidFill>
                  <a:schemeClr val="bg1"/>
                </a:solidFill>
              </a:rPr>
              <a:t>90.532</a:t>
            </a:r>
          </a:p>
          <a:p>
            <a:pPr marL="342900" indent="-342900">
              <a:buFont typeface="+mj-lt"/>
              <a:buAutoNum type="arabicPeriod"/>
            </a:pPr>
            <a:r>
              <a:rPr lang="en-US" altLang="en-US" dirty="0">
                <a:solidFill>
                  <a:schemeClr val="bg1"/>
                </a:solidFill>
              </a:rPr>
              <a:t>91.618</a:t>
            </a:r>
          </a:p>
          <a:p>
            <a:pPr marL="342900" indent="-342900">
              <a:buFont typeface="+mj-lt"/>
              <a:buAutoNum type="arabicPeriod"/>
            </a:pPr>
            <a:r>
              <a:rPr lang="en-US" altLang="en-US" dirty="0">
                <a:solidFill>
                  <a:schemeClr val="bg1"/>
                </a:solidFill>
              </a:rPr>
              <a:t>91.347</a:t>
            </a:r>
          </a:p>
          <a:p>
            <a:pPr marL="342900" indent="-342900">
              <a:buFont typeface="+mj-lt"/>
              <a:buAutoNum type="arabicPeriod"/>
            </a:pPr>
            <a:r>
              <a:rPr lang="en-US" altLang="en-US" dirty="0">
                <a:solidFill>
                  <a:schemeClr val="bg1"/>
                </a:solidFill>
              </a:rPr>
              <a:t>91.991</a:t>
            </a:r>
          </a:p>
          <a:p>
            <a:pPr marL="342900" indent="-342900">
              <a:buFont typeface="+mj-lt"/>
              <a:buAutoNum type="arabicPeriod"/>
            </a:pPr>
            <a:r>
              <a:rPr lang="en-US" altLang="en-US" dirty="0">
                <a:solidFill>
                  <a:schemeClr val="bg1"/>
                </a:solidFill>
              </a:rPr>
              <a:t>92.534</a:t>
            </a:r>
          </a:p>
          <a:p>
            <a:pPr marL="342900" indent="-342900">
              <a:buFont typeface="+mj-lt"/>
              <a:buAutoNum type="arabicPeriod"/>
            </a:pPr>
            <a:r>
              <a:rPr lang="en-US" altLang="en-US" dirty="0">
                <a:solidFill>
                  <a:schemeClr val="bg1"/>
                </a:solidFill>
              </a:rPr>
              <a:t>91.957</a:t>
            </a:r>
          </a:p>
          <a:p>
            <a:pPr marL="342900" indent="-342900">
              <a:buFont typeface="+mj-lt"/>
              <a:buAutoNum type="arabicPeriod"/>
            </a:pPr>
            <a:r>
              <a:rPr lang="en-US" altLang="en-US" dirty="0">
                <a:solidFill>
                  <a:schemeClr val="bg1"/>
                </a:solidFill>
              </a:rPr>
              <a:t>91.347</a:t>
            </a:r>
          </a:p>
          <a:p>
            <a:pPr marL="342900" indent="-342900">
              <a:buFont typeface="+mj-lt"/>
              <a:buAutoNum type="arabicPeriod"/>
            </a:pPr>
            <a:r>
              <a:rPr lang="en-US" altLang="en-US" dirty="0">
                <a:solidFill>
                  <a:schemeClr val="bg1"/>
                </a:solidFill>
              </a:rPr>
              <a:t>91.788</a:t>
            </a:r>
          </a:p>
          <a:p>
            <a:r>
              <a:rPr lang="en-US" altLang="en-US" dirty="0">
                <a:solidFill>
                  <a:schemeClr val="bg1"/>
                </a:solidFill>
              </a:rPr>
              <a:t>Accuracy: 91.483</a:t>
            </a:r>
          </a:p>
        </p:txBody>
      </p:sp>
    </p:spTree>
    <p:extLst>
      <p:ext uri="{BB962C8B-B14F-4D97-AF65-F5344CB8AC3E}">
        <p14:creationId xmlns:p14="http://schemas.microsoft.com/office/powerpoint/2010/main" val="16689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randombar(horizontal)">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4"/>
                                        </p:tgtEl>
                                        <p:attrNameLst>
                                          <p:attrName>fillcolor</p:attrName>
                                        </p:attrNameLst>
                                      </p:cBhvr>
                                      <p:to>
                                        <a:srgbClr val="7EC492"/>
                                      </p:to>
                                    </p:animClr>
                                    <p:set>
                                      <p:cBhvr>
                                        <p:cTn id="71" dur="2000" fill="hold"/>
                                        <p:tgtEl>
                                          <p:spTgt spid="14"/>
                                        </p:tgtEl>
                                        <p:attrNameLst>
                                          <p:attrName>fill.type</p:attrName>
                                        </p:attrNameLst>
                                      </p:cBhvr>
                                      <p:to>
                                        <p:strVal val="solid"/>
                                      </p:to>
                                    </p:set>
                                    <p:set>
                                      <p:cBhvr>
                                        <p:cTn id="72" dur="2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P spid="14" grpId="0" animBg="1"/>
      <p:bldP spid="17" grpId="0" animBg="1"/>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308</Words>
  <Application>Microsoft Office PowerPoint</Application>
  <PresentationFormat>Widescreen</PresentationFormat>
  <Paragraphs>83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Theju Gowda</dc:creator>
  <cp:lastModifiedBy>Theju Gowda</cp:lastModifiedBy>
  <cp:revision>43</cp:revision>
  <dcterms:created xsi:type="dcterms:W3CDTF">2020-04-19T02:14:13Z</dcterms:created>
  <dcterms:modified xsi:type="dcterms:W3CDTF">2020-04-26T22:38:47Z</dcterms:modified>
</cp:coreProperties>
</file>