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3" r:id="rId5"/>
    <p:sldId id="260" r:id="rId6"/>
    <p:sldId id="259" r:id="rId7"/>
    <p:sldId id="258"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632"/>
  </p:normalViewPr>
  <p:slideViewPr>
    <p:cSldViewPr snapToGrid="0" snapToObjects="1">
      <p:cViewPr>
        <p:scale>
          <a:sx n="140" d="100"/>
          <a:sy n="140" d="100"/>
        </p:scale>
        <p:origin x="1336"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A531-7209-1A4F-9158-5EEB0CD579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080466-6A42-3E44-80C6-64F50D9C2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24D16F-6ECF-454A-8B70-9F68C94C440F}"/>
              </a:ext>
            </a:extLst>
          </p:cNvPr>
          <p:cNvSpPr>
            <a:spLocks noGrp="1"/>
          </p:cNvSpPr>
          <p:nvPr>
            <p:ph type="dt" sz="half" idx="10"/>
          </p:nvPr>
        </p:nvSpPr>
        <p:spPr/>
        <p:txBody>
          <a:bodyPr/>
          <a:lstStyle/>
          <a:p>
            <a:fld id="{7EBDAE6D-32F1-4C4A-AA7E-0FB3A60DC6C1}" type="datetimeFigureOut">
              <a:rPr lang="en-US" smtClean="0"/>
              <a:t>12/18/19</a:t>
            </a:fld>
            <a:endParaRPr lang="en-US"/>
          </a:p>
        </p:txBody>
      </p:sp>
      <p:sp>
        <p:nvSpPr>
          <p:cNvPr id="5" name="Footer Placeholder 4">
            <a:extLst>
              <a:ext uri="{FF2B5EF4-FFF2-40B4-BE49-F238E27FC236}">
                <a16:creationId xmlns:a16="http://schemas.microsoft.com/office/drawing/2014/main" id="{14F9868C-9052-9C4F-BD6D-5379FDAFC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7F219-2346-5843-9A28-42EAD1803519}"/>
              </a:ext>
            </a:extLst>
          </p:cNvPr>
          <p:cNvSpPr>
            <a:spLocks noGrp="1"/>
          </p:cNvSpPr>
          <p:nvPr>
            <p:ph type="sldNum" sz="quarter" idx="12"/>
          </p:nvPr>
        </p:nvSpPr>
        <p:spPr/>
        <p:txBody>
          <a:bodyPr/>
          <a:lstStyle/>
          <a:p>
            <a:fld id="{DF2FB017-C28D-C441-8A28-966656BF0AE2}" type="slidenum">
              <a:rPr lang="en-US" smtClean="0"/>
              <a:t>‹#›</a:t>
            </a:fld>
            <a:endParaRPr lang="en-US"/>
          </a:p>
        </p:txBody>
      </p:sp>
    </p:spTree>
    <p:extLst>
      <p:ext uri="{BB962C8B-B14F-4D97-AF65-F5344CB8AC3E}">
        <p14:creationId xmlns:p14="http://schemas.microsoft.com/office/powerpoint/2010/main" val="3961683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A511-8921-0746-99C4-3FCA8DDB7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1E37B-6362-6545-A452-05ED9B7D812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A197B-89C9-A247-B1D5-057B7A7D4ACD}"/>
              </a:ext>
            </a:extLst>
          </p:cNvPr>
          <p:cNvSpPr>
            <a:spLocks noGrp="1"/>
          </p:cNvSpPr>
          <p:nvPr>
            <p:ph type="dt" sz="half" idx="10"/>
          </p:nvPr>
        </p:nvSpPr>
        <p:spPr/>
        <p:txBody>
          <a:bodyPr/>
          <a:lstStyle/>
          <a:p>
            <a:fld id="{7EBDAE6D-32F1-4C4A-AA7E-0FB3A60DC6C1}" type="datetimeFigureOut">
              <a:rPr lang="en-US" smtClean="0"/>
              <a:t>12/18/19</a:t>
            </a:fld>
            <a:endParaRPr lang="en-US"/>
          </a:p>
        </p:txBody>
      </p:sp>
      <p:sp>
        <p:nvSpPr>
          <p:cNvPr id="5" name="Footer Placeholder 4">
            <a:extLst>
              <a:ext uri="{FF2B5EF4-FFF2-40B4-BE49-F238E27FC236}">
                <a16:creationId xmlns:a16="http://schemas.microsoft.com/office/drawing/2014/main" id="{7421D4DB-C6D0-1846-A04A-5FD4422ED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2D9B8-EE7A-854B-9E3A-2069A9F9D943}"/>
              </a:ext>
            </a:extLst>
          </p:cNvPr>
          <p:cNvSpPr>
            <a:spLocks noGrp="1"/>
          </p:cNvSpPr>
          <p:nvPr>
            <p:ph type="sldNum" sz="quarter" idx="12"/>
          </p:nvPr>
        </p:nvSpPr>
        <p:spPr/>
        <p:txBody>
          <a:bodyPr/>
          <a:lstStyle/>
          <a:p>
            <a:fld id="{DF2FB017-C28D-C441-8A28-966656BF0AE2}" type="slidenum">
              <a:rPr lang="en-US" smtClean="0"/>
              <a:t>‹#›</a:t>
            </a:fld>
            <a:endParaRPr lang="en-US"/>
          </a:p>
        </p:txBody>
      </p:sp>
    </p:spTree>
    <p:extLst>
      <p:ext uri="{BB962C8B-B14F-4D97-AF65-F5344CB8AC3E}">
        <p14:creationId xmlns:p14="http://schemas.microsoft.com/office/powerpoint/2010/main" val="197739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5C774-247E-DD41-B650-25F9365C2E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904481-8256-5E46-9D7C-B5303E18059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1FC3A-B9BC-224D-A459-B2D3C300D0DD}"/>
              </a:ext>
            </a:extLst>
          </p:cNvPr>
          <p:cNvSpPr>
            <a:spLocks noGrp="1"/>
          </p:cNvSpPr>
          <p:nvPr>
            <p:ph type="dt" sz="half" idx="10"/>
          </p:nvPr>
        </p:nvSpPr>
        <p:spPr/>
        <p:txBody>
          <a:bodyPr/>
          <a:lstStyle/>
          <a:p>
            <a:fld id="{7EBDAE6D-32F1-4C4A-AA7E-0FB3A60DC6C1}" type="datetimeFigureOut">
              <a:rPr lang="en-US" smtClean="0"/>
              <a:t>12/18/19</a:t>
            </a:fld>
            <a:endParaRPr lang="en-US"/>
          </a:p>
        </p:txBody>
      </p:sp>
      <p:sp>
        <p:nvSpPr>
          <p:cNvPr id="5" name="Footer Placeholder 4">
            <a:extLst>
              <a:ext uri="{FF2B5EF4-FFF2-40B4-BE49-F238E27FC236}">
                <a16:creationId xmlns:a16="http://schemas.microsoft.com/office/drawing/2014/main" id="{8CE75C9D-492E-2B47-B2F6-BFECC675C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A2F869-176B-2C42-B7E9-F2818FD806B1}"/>
              </a:ext>
            </a:extLst>
          </p:cNvPr>
          <p:cNvSpPr>
            <a:spLocks noGrp="1"/>
          </p:cNvSpPr>
          <p:nvPr>
            <p:ph type="sldNum" sz="quarter" idx="12"/>
          </p:nvPr>
        </p:nvSpPr>
        <p:spPr/>
        <p:txBody>
          <a:bodyPr/>
          <a:lstStyle/>
          <a:p>
            <a:fld id="{DF2FB017-C28D-C441-8A28-966656BF0AE2}" type="slidenum">
              <a:rPr lang="en-US" smtClean="0"/>
              <a:t>‹#›</a:t>
            </a:fld>
            <a:endParaRPr lang="en-US"/>
          </a:p>
        </p:txBody>
      </p:sp>
    </p:spTree>
    <p:extLst>
      <p:ext uri="{BB962C8B-B14F-4D97-AF65-F5344CB8AC3E}">
        <p14:creationId xmlns:p14="http://schemas.microsoft.com/office/powerpoint/2010/main" val="403284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83D4-7224-3C41-B668-7B7163C62B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ABDFB5-0D54-5944-8191-1C05B135C6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B4127-DD0C-4646-A52A-BD8D2D29C0A8}"/>
              </a:ext>
            </a:extLst>
          </p:cNvPr>
          <p:cNvSpPr>
            <a:spLocks noGrp="1"/>
          </p:cNvSpPr>
          <p:nvPr>
            <p:ph type="dt" sz="half" idx="10"/>
          </p:nvPr>
        </p:nvSpPr>
        <p:spPr/>
        <p:txBody>
          <a:bodyPr/>
          <a:lstStyle/>
          <a:p>
            <a:fld id="{7EBDAE6D-32F1-4C4A-AA7E-0FB3A60DC6C1}" type="datetimeFigureOut">
              <a:rPr lang="en-US" smtClean="0"/>
              <a:t>12/18/19</a:t>
            </a:fld>
            <a:endParaRPr lang="en-US"/>
          </a:p>
        </p:txBody>
      </p:sp>
      <p:sp>
        <p:nvSpPr>
          <p:cNvPr id="5" name="Footer Placeholder 4">
            <a:extLst>
              <a:ext uri="{FF2B5EF4-FFF2-40B4-BE49-F238E27FC236}">
                <a16:creationId xmlns:a16="http://schemas.microsoft.com/office/drawing/2014/main" id="{FA378F50-95C3-2F4F-9602-AFA506327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AAE9A-6395-234E-8B26-DC079B8ABB94}"/>
              </a:ext>
            </a:extLst>
          </p:cNvPr>
          <p:cNvSpPr>
            <a:spLocks noGrp="1"/>
          </p:cNvSpPr>
          <p:nvPr>
            <p:ph type="sldNum" sz="quarter" idx="12"/>
          </p:nvPr>
        </p:nvSpPr>
        <p:spPr/>
        <p:txBody>
          <a:bodyPr/>
          <a:lstStyle/>
          <a:p>
            <a:fld id="{DF2FB017-C28D-C441-8A28-966656BF0AE2}" type="slidenum">
              <a:rPr lang="en-US" smtClean="0"/>
              <a:t>‹#›</a:t>
            </a:fld>
            <a:endParaRPr lang="en-US"/>
          </a:p>
        </p:txBody>
      </p:sp>
    </p:spTree>
    <p:extLst>
      <p:ext uri="{BB962C8B-B14F-4D97-AF65-F5344CB8AC3E}">
        <p14:creationId xmlns:p14="http://schemas.microsoft.com/office/powerpoint/2010/main" val="3106399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99E4-8C50-5048-B482-F5E7F82A53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B5F79E-F601-4545-A575-C833C3AB5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B29B8C-1AAA-604B-BB04-1122FD0AC764}"/>
              </a:ext>
            </a:extLst>
          </p:cNvPr>
          <p:cNvSpPr>
            <a:spLocks noGrp="1"/>
          </p:cNvSpPr>
          <p:nvPr>
            <p:ph type="dt" sz="half" idx="10"/>
          </p:nvPr>
        </p:nvSpPr>
        <p:spPr/>
        <p:txBody>
          <a:bodyPr/>
          <a:lstStyle/>
          <a:p>
            <a:fld id="{7EBDAE6D-32F1-4C4A-AA7E-0FB3A60DC6C1}" type="datetimeFigureOut">
              <a:rPr lang="en-US" smtClean="0"/>
              <a:t>12/18/19</a:t>
            </a:fld>
            <a:endParaRPr lang="en-US"/>
          </a:p>
        </p:txBody>
      </p:sp>
      <p:sp>
        <p:nvSpPr>
          <p:cNvPr id="5" name="Footer Placeholder 4">
            <a:extLst>
              <a:ext uri="{FF2B5EF4-FFF2-40B4-BE49-F238E27FC236}">
                <a16:creationId xmlns:a16="http://schemas.microsoft.com/office/drawing/2014/main" id="{09EE7337-2391-3641-88B4-803814E74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7648B-127D-A64B-A0E8-F98BF7960935}"/>
              </a:ext>
            </a:extLst>
          </p:cNvPr>
          <p:cNvSpPr>
            <a:spLocks noGrp="1"/>
          </p:cNvSpPr>
          <p:nvPr>
            <p:ph type="sldNum" sz="quarter" idx="12"/>
          </p:nvPr>
        </p:nvSpPr>
        <p:spPr/>
        <p:txBody>
          <a:bodyPr/>
          <a:lstStyle/>
          <a:p>
            <a:fld id="{DF2FB017-C28D-C441-8A28-966656BF0AE2}" type="slidenum">
              <a:rPr lang="en-US" smtClean="0"/>
              <a:t>‹#›</a:t>
            </a:fld>
            <a:endParaRPr lang="en-US"/>
          </a:p>
        </p:txBody>
      </p:sp>
    </p:spTree>
    <p:extLst>
      <p:ext uri="{BB962C8B-B14F-4D97-AF65-F5344CB8AC3E}">
        <p14:creationId xmlns:p14="http://schemas.microsoft.com/office/powerpoint/2010/main" val="5812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9BD2-6C48-A047-9185-27EF4A1CF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F2C55E-082E-1043-A11E-E41C92FC68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0E3EFA-1F5E-464E-96B4-E54AE713AC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F7B302-4D2D-954A-9874-3D7724DFAD23}"/>
              </a:ext>
            </a:extLst>
          </p:cNvPr>
          <p:cNvSpPr>
            <a:spLocks noGrp="1"/>
          </p:cNvSpPr>
          <p:nvPr>
            <p:ph type="dt" sz="half" idx="10"/>
          </p:nvPr>
        </p:nvSpPr>
        <p:spPr/>
        <p:txBody>
          <a:bodyPr/>
          <a:lstStyle/>
          <a:p>
            <a:fld id="{7EBDAE6D-32F1-4C4A-AA7E-0FB3A60DC6C1}" type="datetimeFigureOut">
              <a:rPr lang="en-US" smtClean="0"/>
              <a:t>12/18/19</a:t>
            </a:fld>
            <a:endParaRPr lang="en-US"/>
          </a:p>
        </p:txBody>
      </p:sp>
      <p:sp>
        <p:nvSpPr>
          <p:cNvPr id="6" name="Footer Placeholder 5">
            <a:extLst>
              <a:ext uri="{FF2B5EF4-FFF2-40B4-BE49-F238E27FC236}">
                <a16:creationId xmlns:a16="http://schemas.microsoft.com/office/drawing/2014/main" id="{87374DAB-11E6-9242-87D4-F65953729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F4639-5426-154E-838D-DE4187FFA591}"/>
              </a:ext>
            </a:extLst>
          </p:cNvPr>
          <p:cNvSpPr>
            <a:spLocks noGrp="1"/>
          </p:cNvSpPr>
          <p:nvPr>
            <p:ph type="sldNum" sz="quarter" idx="12"/>
          </p:nvPr>
        </p:nvSpPr>
        <p:spPr/>
        <p:txBody>
          <a:bodyPr/>
          <a:lstStyle/>
          <a:p>
            <a:fld id="{DF2FB017-C28D-C441-8A28-966656BF0AE2}" type="slidenum">
              <a:rPr lang="en-US" smtClean="0"/>
              <a:t>‹#›</a:t>
            </a:fld>
            <a:endParaRPr lang="en-US"/>
          </a:p>
        </p:txBody>
      </p:sp>
    </p:spTree>
    <p:extLst>
      <p:ext uri="{BB962C8B-B14F-4D97-AF65-F5344CB8AC3E}">
        <p14:creationId xmlns:p14="http://schemas.microsoft.com/office/powerpoint/2010/main" val="36880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B393-1EA8-B141-8D02-38182660B8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AA33A3-5828-D248-8F45-D5EE8F4F6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5FDE19E-DD08-2B40-8B07-545DDEA36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F05941-D871-DB44-97C1-8CAAFC63C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A0DAE6-A142-6349-8836-2C045433AA0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48DC30-703A-2B42-8DCF-A5B4CE685197}"/>
              </a:ext>
            </a:extLst>
          </p:cNvPr>
          <p:cNvSpPr>
            <a:spLocks noGrp="1"/>
          </p:cNvSpPr>
          <p:nvPr>
            <p:ph type="dt" sz="half" idx="10"/>
          </p:nvPr>
        </p:nvSpPr>
        <p:spPr/>
        <p:txBody>
          <a:bodyPr/>
          <a:lstStyle/>
          <a:p>
            <a:fld id="{7EBDAE6D-32F1-4C4A-AA7E-0FB3A60DC6C1}" type="datetimeFigureOut">
              <a:rPr lang="en-US" smtClean="0"/>
              <a:t>12/18/19</a:t>
            </a:fld>
            <a:endParaRPr lang="en-US"/>
          </a:p>
        </p:txBody>
      </p:sp>
      <p:sp>
        <p:nvSpPr>
          <p:cNvPr id="8" name="Footer Placeholder 7">
            <a:extLst>
              <a:ext uri="{FF2B5EF4-FFF2-40B4-BE49-F238E27FC236}">
                <a16:creationId xmlns:a16="http://schemas.microsoft.com/office/drawing/2014/main" id="{613166DE-A5BB-0B46-B2E1-8FEE12F5CE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25E945-F0D7-9D45-838A-D25A6C79B7A5}"/>
              </a:ext>
            </a:extLst>
          </p:cNvPr>
          <p:cNvSpPr>
            <a:spLocks noGrp="1"/>
          </p:cNvSpPr>
          <p:nvPr>
            <p:ph type="sldNum" sz="quarter" idx="12"/>
          </p:nvPr>
        </p:nvSpPr>
        <p:spPr/>
        <p:txBody>
          <a:bodyPr/>
          <a:lstStyle/>
          <a:p>
            <a:fld id="{DF2FB017-C28D-C441-8A28-966656BF0AE2}" type="slidenum">
              <a:rPr lang="en-US" smtClean="0"/>
              <a:t>‹#›</a:t>
            </a:fld>
            <a:endParaRPr lang="en-US"/>
          </a:p>
        </p:txBody>
      </p:sp>
    </p:spTree>
    <p:extLst>
      <p:ext uri="{BB962C8B-B14F-4D97-AF65-F5344CB8AC3E}">
        <p14:creationId xmlns:p14="http://schemas.microsoft.com/office/powerpoint/2010/main" val="405320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6335-21B4-154A-B730-A2350AD385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4B2AA7-CCA2-674E-94DD-F3426DD1F2B2}"/>
              </a:ext>
            </a:extLst>
          </p:cNvPr>
          <p:cNvSpPr>
            <a:spLocks noGrp="1"/>
          </p:cNvSpPr>
          <p:nvPr>
            <p:ph type="dt" sz="half" idx="10"/>
          </p:nvPr>
        </p:nvSpPr>
        <p:spPr/>
        <p:txBody>
          <a:bodyPr/>
          <a:lstStyle/>
          <a:p>
            <a:fld id="{7EBDAE6D-32F1-4C4A-AA7E-0FB3A60DC6C1}" type="datetimeFigureOut">
              <a:rPr lang="en-US" smtClean="0"/>
              <a:t>12/18/19</a:t>
            </a:fld>
            <a:endParaRPr lang="en-US"/>
          </a:p>
        </p:txBody>
      </p:sp>
      <p:sp>
        <p:nvSpPr>
          <p:cNvPr id="4" name="Footer Placeholder 3">
            <a:extLst>
              <a:ext uri="{FF2B5EF4-FFF2-40B4-BE49-F238E27FC236}">
                <a16:creationId xmlns:a16="http://schemas.microsoft.com/office/drawing/2014/main" id="{96B75260-4B8F-A742-B339-C7836A401D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2C65E2-9151-DE44-8814-4F87ABC172B3}"/>
              </a:ext>
            </a:extLst>
          </p:cNvPr>
          <p:cNvSpPr>
            <a:spLocks noGrp="1"/>
          </p:cNvSpPr>
          <p:nvPr>
            <p:ph type="sldNum" sz="quarter" idx="12"/>
          </p:nvPr>
        </p:nvSpPr>
        <p:spPr/>
        <p:txBody>
          <a:bodyPr/>
          <a:lstStyle/>
          <a:p>
            <a:fld id="{DF2FB017-C28D-C441-8A28-966656BF0AE2}" type="slidenum">
              <a:rPr lang="en-US" smtClean="0"/>
              <a:t>‹#›</a:t>
            </a:fld>
            <a:endParaRPr lang="en-US"/>
          </a:p>
        </p:txBody>
      </p:sp>
    </p:spTree>
    <p:extLst>
      <p:ext uri="{BB962C8B-B14F-4D97-AF65-F5344CB8AC3E}">
        <p14:creationId xmlns:p14="http://schemas.microsoft.com/office/powerpoint/2010/main" val="338517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F2001B-175B-E94F-A880-246645042D7B}"/>
              </a:ext>
            </a:extLst>
          </p:cNvPr>
          <p:cNvSpPr>
            <a:spLocks noGrp="1"/>
          </p:cNvSpPr>
          <p:nvPr>
            <p:ph type="dt" sz="half" idx="10"/>
          </p:nvPr>
        </p:nvSpPr>
        <p:spPr/>
        <p:txBody>
          <a:bodyPr/>
          <a:lstStyle/>
          <a:p>
            <a:fld id="{7EBDAE6D-32F1-4C4A-AA7E-0FB3A60DC6C1}" type="datetimeFigureOut">
              <a:rPr lang="en-US" smtClean="0"/>
              <a:t>12/18/19</a:t>
            </a:fld>
            <a:endParaRPr lang="en-US"/>
          </a:p>
        </p:txBody>
      </p:sp>
      <p:sp>
        <p:nvSpPr>
          <p:cNvPr id="3" name="Footer Placeholder 2">
            <a:extLst>
              <a:ext uri="{FF2B5EF4-FFF2-40B4-BE49-F238E27FC236}">
                <a16:creationId xmlns:a16="http://schemas.microsoft.com/office/drawing/2014/main" id="{CEDB40FF-FA12-8A4C-AF8B-3F38A5AC17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BFD770-760D-F24A-BD3E-D7EB7F3B36D5}"/>
              </a:ext>
            </a:extLst>
          </p:cNvPr>
          <p:cNvSpPr>
            <a:spLocks noGrp="1"/>
          </p:cNvSpPr>
          <p:nvPr>
            <p:ph type="sldNum" sz="quarter" idx="12"/>
          </p:nvPr>
        </p:nvSpPr>
        <p:spPr/>
        <p:txBody>
          <a:bodyPr/>
          <a:lstStyle/>
          <a:p>
            <a:fld id="{DF2FB017-C28D-C441-8A28-966656BF0AE2}" type="slidenum">
              <a:rPr lang="en-US" smtClean="0"/>
              <a:t>‹#›</a:t>
            </a:fld>
            <a:endParaRPr lang="en-US"/>
          </a:p>
        </p:txBody>
      </p:sp>
    </p:spTree>
    <p:extLst>
      <p:ext uri="{BB962C8B-B14F-4D97-AF65-F5344CB8AC3E}">
        <p14:creationId xmlns:p14="http://schemas.microsoft.com/office/powerpoint/2010/main" val="716491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F3EF-1F1B-9B46-BE2C-4A229EA70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52C344-C51D-7648-B69C-A975DB8E7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77F749-EDAE-7E4A-9451-7D6D00B25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AC15DB-EAA9-284A-A13F-9A6F2E292502}"/>
              </a:ext>
            </a:extLst>
          </p:cNvPr>
          <p:cNvSpPr>
            <a:spLocks noGrp="1"/>
          </p:cNvSpPr>
          <p:nvPr>
            <p:ph type="dt" sz="half" idx="10"/>
          </p:nvPr>
        </p:nvSpPr>
        <p:spPr/>
        <p:txBody>
          <a:bodyPr/>
          <a:lstStyle/>
          <a:p>
            <a:fld id="{7EBDAE6D-32F1-4C4A-AA7E-0FB3A60DC6C1}" type="datetimeFigureOut">
              <a:rPr lang="en-US" smtClean="0"/>
              <a:t>12/18/19</a:t>
            </a:fld>
            <a:endParaRPr lang="en-US"/>
          </a:p>
        </p:txBody>
      </p:sp>
      <p:sp>
        <p:nvSpPr>
          <p:cNvPr id="6" name="Footer Placeholder 5">
            <a:extLst>
              <a:ext uri="{FF2B5EF4-FFF2-40B4-BE49-F238E27FC236}">
                <a16:creationId xmlns:a16="http://schemas.microsoft.com/office/drawing/2014/main" id="{7D33DBF0-818A-E74C-BA95-320D67D09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BDC94-5144-F548-B209-DE0BA7EEDAF6}"/>
              </a:ext>
            </a:extLst>
          </p:cNvPr>
          <p:cNvSpPr>
            <a:spLocks noGrp="1"/>
          </p:cNvSpPr>
          <p:nvPr>
            <p:ph type="sldNum" sz="quarter" idx="12"/>
          </p:nvPr>
        </p:nvSpPr>
        <p:spPr/>
        <p:txBody>
          <a:bodyPr/>
          <a:lstStyle/>
          <a:p>
            <a:fld id="{DF2FB017-C28D-C441-8A28-966656BF0AE2}" type="slidenum">
              <a:rPr lang="en-US" smtClean="0"/>
              <a:t>‹#›</a:t>
            </a:fld>
            <a:endParaRPr lang="en-US"/>
          </a:p>
        </p:txBody>
      </p:sp>
    </p:spTree>
    <p:extLst>
      <p:ext uri="{BB962C8B-B14F-4D97-AF65-F5344CB8AC3E}">
        <p14:creationId xmlns:p14="http://schemas.microsoft.com/office/powerpoint/2010/main" val="114457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28FD-DD98-F24A-8C7B-1F939F472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C27817-DBC6-7047-9981-F0999BB45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BC494-D26C-434F-8EF6-A970FE58C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B28B30-E658-FF46-97DD-E2E3ABDD6010}"/>
              </a:ext>
            </a:extLst>
          </p:cNvPr>
          <p:cNvSpPr>
            <a:spLocks noGrp="1"/>
          </p:cNvSpPr>
          <p:nvPr>
            <p:ph type="dt" sz="half" idx="10"/>
          </p:nvPr>
        </p:nvSpPr>
        <p:spPr/>
        <p:txBody>
          <a:bodyPr/>
          <a:lstStyle/>
          <a:p>
            <a:fld id="{7EBDAE6D-32F1-4C4A-AA7E-0FB3A60DC6C1}" type="datetimeFigureOut">
              <a:rPr lang="en-US" smtClean="0"/>
              <a:t>12/18/19</a:t>
            </a:fld>
            <a:endParaRPr lang="en-US"/>
          </a:p>
        </p:txBody>
      </p:sp>
      <p:sp>
        <p:nvSpPr>
          <p:cNvPr id="6" name="Footer Placeholder 5">
            <a:extLst>
              <a:ext uri="{FF2B5EF4-FFF2-40B4-BE49-F238E27FC236}">
                <a16:creationId xmlns:a16="http://schemas.microsoft.com/office/drawing/2014/main" id="{076B2B90-0FBB-5845-BBE1-6943C2DBD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DECB42-B3FB-1B42-8998-4CF414EF984B}"/>
              </a:ext>
            </a:extLst>
          </p:cNvPr>
          <p:cNvSpPr>
            <a:spLocks noGrp="1"/>
          </p:cNvSpPr>
          <p:nvPr>
            <p:ph type="sldNum" sz="quarter" idx="12"/>
          </p:nvPr>
        </p:nvSpPr>
        <p:spPr/>
        <p:txBody>
          <a:bodyPr/>
          <a:lstStyle/>
          <a:p>
            <a:fld id="{DF2FB017-C28D-C441-8A28-966656BF0AE2}" type="slidenum">
              <a:rPr lang="en-US" smtClean="0"/>
              <a:t>‹#›</a:t>
            </a:fld>
            <a:endParaRPr lang="en-US"/>
          </a:p>
        </p:txBody>
      </p:sp>
    </p:spTree>
    <p:extLst>
      <p:ext uri="{BB962C8B-B14F-4D97-AF65-F5344CB8AC3E}">
        <p14:creationId xmlns:p14="http://schemas.microsoft.com/office/powerpoint/2010/main" val="120736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21E48-3088-2842-AA8C-3E49C84B39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9C48A3-E9CC-D648-BF12-222A011B28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3AF75-AEF2-E34F-B930-21325147A5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DAE6D-32F1-4C4A-AA7E-0FB3A60DC6C1}" type="datetimeFigureOut">
              <a:rPr lang="en-US" smtClean="0"/>
              <a:t>12/18/19</a:t>
            </a:fld>
            <a:endParaRPr lang="en-US"/>
          </a:p>
        </p:txBody>
      </p:sp>
      <p:sp>
        <p:nvSpPr>
          <p:cNvPr id="5" name="Footer Placeholder 4">
            <a:extLst>
              <a:ext uri="{FF2B5EF4-FFF2-40B4-BE49-F238E27FC236}">
                <a16:creationId xmlns:a16="http://schemas.microsoft.com/office/drawing/2014/main" id="{FD2F34BF-0640-3049-A846-777F85C99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004AEE-796B-4446-95F7-5B21FE9FEB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FB017-C28D-C441-8A28-966656BF0AE2}" type="slidenum">
              <a:rPr lang="en-US" smtClean="0"/>
              <a:t>‹#›</a:t>
            </a:fld>
            <a:endParaRPr lang="en-US"/>
          </a:p>
        </p:txBody>
      </p:sp>
    </p:spTree>
    <p:extLst>
      <p:ext uri="{BB962C8B-B14F-4D97-AF65-F5344CB8AC3E}">
        <p14:creationId xmlns:p14="http://schemas.microsoft.com/office/powerpoint/2010/main" val="1332380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79A9-2E41-E74E-8DE2-2E17B41C21F8}"/>
              </a:ext>
            </a:extLst>
          </p:cNvPr>
          <p:cNvSpPr>
            <a:spLocks noGrp="1"/>
          </p:cNvSpPr>
          <p:nvPr>
            <p:ph type="ctrTitle"/>
          </p:nvPr>
        </p:nvSpPr>
        <p:spPr/>
        <p:txBody>
          <a:bodyPr>
            <a:normAutofit fontScale="90000"/>
          </a:bodyPr>
          <a:lstStyle/>
          <a:p>
            <a:r>
              <a:rPr lang="en-US" dirty="0"/>
              <a:t>Business Proposal:</a:t>
            </a:r>
            <a:br>
              <a:rPr lang="en-US" dirty="0"/>
            </a:br>
            <a:r>
              <a:rPr lang="en-US" dirty="0"/>
              <a:t>Office Networking Application</a:t>
            </a:r>
          </a:p>
        </p:txBody>
      </p:sp>
      <p:sp>
        <p:nvSpPr>
          <p:cNvPr id="3" name="Subtitle 2">
            <a:extLst>
              <a:ext uri="{FF2B5EF4-FFF2-40B4-BE49-F238E27FC236}">
                <a16:creationId xmlns:a16="http://schemas.microsoft.com/office/drawing/2014/main" id="{8D29E35B-140A-1741-B6E8-DB8AD16BC1CA}"/>
              </a:ext>
            </a:extLst>
          </p:cNvPr>
          <p:cNvSpPr>
            <a:spLocks noGrp="1"/>
          </p:cNvSpPr>
          <p:nvPr>
            <p:ph type="subTitle" idx="1"/>
          </p:nvPr>
        </p:nvSpPr>
        <p:spPr/>
        <p:txBody>
          <a:bodyPr/>
          <a:lstStyle/>
          <a:p>
            <a:r>
              <a:rPr lang="en-US" dirty="0"/>
              <a:t>CSCI E-11</a:t>
            </a:r>
          </a:p>
          <a:p>
            <a:r>
              <a:rPr lang="en-US" dirty="0"/>
              <a:t>Harvard University</a:t>
            </a:r>
          </a:p>
          <a:p>
            <a:r>
              <a:rPr lang="en-US" dirty="0"/>
              <a:t>Paul M. Washburn</a:t>
            </a:r>
          </a:p>
          <a:p>
            <a:endParaRPr lang="en-US" dirty="0"/>
          </a:p>
        </p:txBody>
      </p:sp>
    </p:spTree>
    <p:extLst>
      <p:ext uri="{BB962C8B-B14F-4D97-AF65-F5344CB8AC3E}">
        <p14:creationId xmlns:p14="http://schemas.microsoft.com/office/powerpoint/2010/main" val="75463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F08B-50CC-244D-B24D-155905958E2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4B07BE4-81C6-6347-AB40-AC598BB1C0C0}"/>
              </a:ext>
            </a:extLst>
          </p:cNvPr>
          <p:cNvSpPr>
            <a:spLocks noGrp="1"/>
          </p:cNvSpPr>
          <p:nvPr>
            <p:ph idx="1"/>
          </p:nvPr>
        </p:nvSpPr>
        <p:spPr/>
        <p:txBody>
          <a:bodyPr>
            <a:normAutofit lnSpcReduction="10000"/>
          </a:bodyPr>
          <a:lstStyle/>
          <a:p>
            <a:r>
              <a:rPr lang="en-US" dirty="0"/>
              <a:t>Productive work relationships are vital to a functional business</a:t>
            </a:r>
          </a:p>
          <a:p>
            <a:pPr lvl="1"/>
            <a:r>
              <a:rPr lang="en-US" dirty="0"/>
              <a:t>Many office workers are oblivious to meaningful social cues</a:t>
            </a:r>
          </a:p>
          <a:p>
            <a:pPr lvl="1"/>
            <a:r>
              <a:rPr lang="en-US" dirty="0"/>
              <a:t>Often misunderstandings are what characterize an encounter</a:t>
            </a:r>
          </a:p>
          <a:p>
            <a:pPr lvl="1"/>
            <a:r>
              <a:rPr lang="en-US" dirty="0"/>
              <a:t>Personality types aren’t accounted for when assessing interactions</a:t>
            </a:r>
          </a:p>
          <a:p>
            <a:r>
              <a:rPr lang="en-US" dirty="0"/>
              <a:t>Work relationships are difficult to track using one data system</a:t>
            </a:r>
          </a:p>
          <a:p>
            <a:pPr lvl="1"/>
            <a:r>
              <a:rPr lang="en-US" dirty="0"/>
              <a:t>Data on interactions is spread across many office applications</a:t>
            </a:r>
          </a:p>
          <a:p>
            <a:pPr lvl="1"/>
            <a:r>
              <a:rPr lang="en-US" dirty="0"/>
              <a:t>Much of these interactions contain sensitive information</a:t>
            </a:r>
          </a:p>
          <a:p>
            <a:pPr lvl="1"/>
            <a:r>
              <a:rPr lang="en-US" dirty="0"/>
              <a:t>Some of the thoughts we have about office interactions aren’t verbalized</a:t>
            </a:r>
          </a:p>
          <a:p>
            <a:r>
              <a:rPr lang="en-US" dirty="0"/>
              <a:t>How can we bring this data together to paint a meaningful picture for both Users and Program Administrators that they can use to adapt their approach to office networking? </a:t>
            </a:r>
          </a:p>
          <a:p>
            <a:endParaRPr lang="en-US" dirty="0"/>
          </a:p>
        </p:txBody>
      </p:sp>
    </p:spTree>
    <p:extLst>
      <p:ext uri="{BB962C8B-B14F-4D97-AF65-F5344CB8AC3E}">
        <p14:creationId xmlns:p14="http://schemas.microsoft.com/office/powerpoint/2010/main" val="2535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F08B-50CC-244D-B24D-155905958E20}"/>
              </a:ext>
            </a:extLst>
          </p:cNvPr>
          <p:cNvSpPr>
            <a:spLocks noGrp="1"/>
          </p:cNvSpPr>
          <p:nvPr>
            <p:ph type="title"/>
          </p:nvPr>
        </p:nvSpPr>
        <p:spPr/>
        <p:txBody>
          <a:bodyPr/>
          <a:lstStyle/>
          <a:p>
            <a:r>
              <a:rPr lang="en-US" dirty="0"/>
              <a:t>Users &amp; Program Administrators</a:t>
            </a:r>
          </a:p>
        </p:txBody>
      </p:sp>
      <p:sp>
        <p:nvSpPr>
          <p:cNvPr id="3" name="Content Placeholder 2">
            <a:extLst>
              <a:ext uri="{FF2B5EF4-FFF2-40B4-BE49-F238E27FC236}">
                <a16:creationId xmlns:a16="http://schemas.microsoft.com/office/drawing/2014/main" id="{D4B07BE4-81C6-6347-AB40-AC598BB1C0C0}"/>
              </a:ext>
            </a:extLst>
          </p:cNvPr>
          <p:cNvSpPr>
            <a:spLocks noGrp="1"/>
          </p:cNvSpPr>
          <p:nvPr>
            <p:ph idx="1"/>
          </p:nvPr>
        </p:nvSpPr>
        <p:spPr/>
        <p:txBody>
          <a:bodyPr>
            <a:normAutofit fontScale="92500" lnSpcReduction="10000"/>
          </a:bodyPr>
          <a:lstStyle/>
          <a:p>
            <a:r>
              <a:rPr lang="en-US" dirty="0"/>
              <a:t>Program administrators will be employers of medium-to-large orgs</a:t>
            </a:r>
          </a:p>
          <a:p>
            <a:pPr lvl="1"/>
            <a:r>
              <a:rPr lang="en-US" dirty="0"/>
              <a:t>Government agencies, Public companies, Private companies, Non-profits</a:t>
            </a:r>
          </a:p>
          <a:p>
            <a:pPr lvl="1"/>
            <a:r>
              <a:rPr lang="en-US" dirty="0"/>
              <a:t>Program administrators will gain access to analytics on their workforce</a:t>
            </a:r>
          </a:p>
          <a:p>
            <a:pPr lvl="1"/>
            <a:r>
              <a:rPr lang="en-US" dirty="0"/>
              <a:t>Analytics will help admins understand the health of morale in their orgs</a:t>
            </a:r>
          </a:p>
          <a:p>
            <a:r>
              <a:rPr lang="en-US" dirty="0"/>
              <a:t>Users will include employees of Program Administrators</a:t>
            </a:r>
          </a:p>
          <a:p>
            <a:pPr lvl="1"/>
            <a:r>
              <a:rPr lang="en-US" dirty="0"/>
              <a:t>Users will be able to control the granularity of the information shared </a:t>
            </a:r>
          </a:p>
          <a:p>
            <a:pPr lvl="1"/>
            <a:r>
              <a:rPr lang="en-US" dirty="0"/>
              <a:t>High-level aggregated data will be the most security Users can get in org</a:t>
            </a:r>
          </a:p>
          <a:p>
            <a:pPr lvl="1"/>
            <a:r>
              <a:rPr lang="en-US" dirty="0"/>
              <a:t>Users will benefit from constant monitoring of their office interactions</a:t>
            </a:r>
          </a:p>
          <a:p>
            <a:pPr lvl="1"/>
            <a:r>
              <a:rPr lang="en-US" dirty="0"/>
              <a:t>Users will also benefit from prompts/recommendations to tend to relations</a:t>
            </a:r>
          </a:p>
          <a:p>
            <a:r>
              <a:rPr lang="en-US" dirty="0"/>
              <a:t>The Office Networking App seeks to improve relationships at organizations around the world by characterizing the health of relationships for employers and Users such that clarity and harmony are easier to achieve</a:t>
            </a:r>
          </a:p>
          <a:p>
            <a:endParaRPr lang="en-US" dirty="0"/>
          </a:p>
        </p:txBody>
      </p:sp>
    </p:spTree>
    <p:extLst>
      <p:ext uri="{BB962C8B-B14F-4D97-AF65-F5344CB8AC3E}">
        <p14:creationId xmlns:p14="http://schemas.microsoft.com/office/powerpoint/2010/main" val="208092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F08B-50CC-244D-B24D-155905958E20}"/>
              </a:ext>
            </a:extLst>
          </p:cNvPr>
          <p:cNvSpPr>
            <a:spLocks noGrp="1"/>
          </p:cNvSpPr>
          <p:nvPr>
            <p:ph type="title"/>
          </p:nvPr>
        </p:nvSpPr>
        <p:spPr/>
        <p:txBody>
          <a:bodyPr/>
          <a:lstStyle/>
          <a:p>
            <a:r>
              <a:rPr lang="en-US" dirty="0"/>
              <a:t>Technology Involved</a:t>
            </a:r>
          </a:p>
        </p:txBody>
      </p:sp>
      <p:sp>
        <p:nvSpPr>
          <p:cNvPr id="3" name="Content Placeholder 2">
            <a:extLst>
              <a:ext uri="{FF2B5EF4-FFF2-40B4-BE49-F238E27FC236}">
                <a16:creationId xmlns:a16="http://schemas.microsoft.com/office/drawing/2014/main" id="{D4B07BE4-81C6-6347-AB40-AC598BB1C0C0}"/>
              </a:ext>
            </a:extLst>
          </p:cNvPr>
          <p:cNvSpPr>
            <a:spLocks noGrp="1"/>
          </p:cNvSpPr>
          <p:nvPr>
            <p:ph idx="1"/>
          </p:nvPr>
        </p:nvSpPr>
        <p:spPr/>
        <p:txBody>
          <a:bodyPr>
            <a:normAutofit fontScale="92500" lnSpcReduction="10000"/>
          </a:bodyPr>
          <a:lstStyle/>
          <a:p>
            <a:r>
              <a:rPr lang="en-US" b="1" dirty="0"/>
              <a:t>Big Data:</a:t>
            </a:r>
            <a:r>
              <a:rPr lang="en-US" dirty="0"/>
              <a:t> Google Cloud Platform; columnar databases; OLTP database; Array DBs; Hadoop; Spark; Coresets; Graph DB + D3 for data viz; Python/C++/Scala; Machine Learning libraries (TensorFlow/</a:t>
            </a:r>
            <a:r>
              <a:rPr lang="en-US" dirty="0" err="1"/>
              <a:t>Sklearn</a:t>
            </a:r>
            <a:r>
              <a:rPr lang="en-US" dirty="0"/>
              <a:t>/etc.); Multi-aspect summarization</a:t>
            </a:r>
          </a:p>
          <a:p>
            <a:r>
              <a:rPr lang="en-US" b="1" dirty="0"/>
              <a:t>Internet of Things:  </a:t>
            </a:r>
            <a:r>
              <a:rPr lang="en-US" dirty="0"/>
              <a:t>Connected hardware (microphones, cameras, sensors, thermometers, light bulbs, etc.); Local gateway computers; Indoor localization; API connections to other services (e.g. vehicle)</a:t>
            </a:r>
            <a:endParaRPr lang="en-US" b="1" dirty="0"/>
          </a:p>
          <a:p>
            <a:r>
              <a:rPr lang="en-US" b="1" dirty="0"/>
              <a:t>Cybersecurity:  </a:t>
            </a:r>
            <a:r>
              <a:rPr lang="en-US" dirty="0"/>
              <a:t>Securely typed programming languages for server-side; Randomized disk block encryption; Public-private key cryptography; Data sanitization of web apps; Privilege separation; Trusted Platform Module; Tamper-resistant hardware; BitLocker; HTTPS; Minimal trusted computing base; Ascend processor; Retro; Secure multi-party computation</a:t>
            </a:r>
            <a:endParaRPr lang="en-US" b="1" dirty="0"/>
          </a:p>
        </p:txBody>
      </p:sp>
    </p:spTree>
    <p:extLst>
      <p:ext uri="{BB962C8B-B14F-4D97-AF65-F5344CB8AC3E}">
        <p14:creationId xmlns:p14="http://schemas.microsoft.com/office/powerpoint/2010/main" val="232997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F08B-50CC-244D-B24D-155905958E20}"/>
              </a:ext>
            </a:extLst>
          </p:cNvPr>
          <p:cNvSpPr>
            <a:spLocks noGrp="1"/>
          </p:cNvSpPr>
          <p:nvPr>
            <p:ph type="title"/>
          </p:nvPr>
        </p:nvSpPr>
        <p:spPr/>
        <p:txBody>
          <a:bodyPr/>
          <a:lstStyle/>
          <a:p>
            <a:r>
              <a:rPr lang="en-US" dirty="0"/>
              <a:t>Proofs of Concept, First Funding Round</a:t>
            </a:r>
          </a:p>
        </p:txBody>
      </p:sp>
      <p:sp>
        <p:nvSpPr>
          <p:cNvPr id="3" name="Content Placeholder 2">
            <a:extLst>
              <a:ext uri="{FF2B5EF4-FFF2-40B4-BE49-F238E27FC236}">
                <a16:creationId xmlns:a16="http://schemas.microsoft.com/office/drawing/2014/main" id="{D4B07BE4-81C6-6347-AB40-AC598BB1C0C0}"/>
              </a:ext>
            </a:extLst>
          </p:cNvPr>
          <p:cNvSpPr>
            <a:spLocks noGrp="1"/>
          </p:cNvSpPr>
          <p:nvPr>
            <p:ph idx="1"/>
          </p:nvPr>
        </p:nvSpPr>
        <p:spPr/>
        <p:txBody>
          <a:bodyPr>
            <a:normAutofit lnSpcReduction="10000"/>
          </a:bodyPr>
          <a:lstStyle/>
          <a:p>
            <a:r>
              <a:rPr lang="en-US" dirty="0"/>
              <a:t>Initial funding will be enough to see us through several POCs</a:t>
            </a:r>
          </a:p>
          <a:p>
            <a:r>
              <a:rPr lang="en-US" dirty="0"/>
              <a:t>Clients/program administrators for the POCs will be sought directly</a:t>
            </a:r>
          </a:p>
          <a:p>
            <a:pPr lvl="1"/>
            <a:r>
              <a:rPr lang="en-US" dirty="0"/>
              <a:t>Organizations that have tenuous office networks (e.g. tense environment)</a:t>
            </a:r>
          </a:p>
          <a:p>
            <a:pPr lvl="1"/>
            <a:r>
              <a:rPr lang="en-US" dirty="0"/>
              <a:t>Initial program administrators will be sought to adopt the product for free</a:t>
            </a:r>
          </a:p>
          <a:p>
            <a:pPr lvl="1"/>
            <a:r>
              <a:rPr lang="en-US" dirty="0"/>
              <a:t>Larger clients may be offered equity for data &amp; contractual adoption</a:t>
            </a:r>
          </a:p>
          <a:p>
            <a:r>
              <a:rPr lang="en-US" dirty="0"/>
              <a:t>Proofs of Concept to show progress:</a:t>
            </a:r>
          </a:p>
          <a:p>
            <a:pPr lvl="1"/>
            <a:r>
              <a:rPr lang="en-US" dirty="0"/>
              <a:t> Security Proofs of Concept</a:t>
            </a:r>
          </a:p>
          <a:p>
            <a:pPr lvl="1"/>
            <a:r>
              <a:rPr lang="en-US" dirty="0"/>
              <a:t>Analytics &amp; Data Infrastructure Proofs of Concept</a:t>
            </a:r>
          </a:p>
          <a:p>
            <a:pPr lvl="1"/>
            <a:r>
              <a:rPr lang="en-US" dirty="0"/>
              <a:t>Internet of Things Proofs of Concept</a:t>
            </a:r>
          </a:p>
          <a:p>
            <a:r>
              <a:rPr lang="en-US" dirty="0"/>
              <a:t>Once POCs are demonstrated we will be ready to </a:t>
            </a:r>
            <a:r>
              <a:rPr lang="en-US"/>
              <a:t>leave stealth mode</a:t>
            </a:r>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35860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F08B-50CC-244D-B24D-155905958E20}"/>
              </a:ext>
            </a:extLst>
          </p:cNvPr>
          <p:cNvSpPr>
            <a:spLocks noGrp="1"/>
          </p:cNvSpPr>
          <p:nvPr>
            <p:ph type="title"/>
          </p:nvPr>
        </p:nvSpPr>
        <p:spPr/>
        <p:txBody>
          <a:bodyPr/>
          <a:lstStyle/>
          <a:p>
            <a:r>
              <a:rPr lang="en-US" dirty="0"/>
              <a:t>Post-POC Revenue Model</a:t>
            </a:r>
          </a:p>
        </p:txBody>
      </p:sp>
      <p:sp>
        <p:nvSpPr>
          <p:cNvPr id="3" name="Content Placeholder 2">
            <a:extLst>
              <a:ext uri="{FF2B5EF4-FFF2-40B4-BE49-F238E27FC236}">
                <a16:creationId xmlns:a16="http://schemas.microsoft.com/office/drawing/2014/main" id="{D4B07BE4-81C6-6347-AB40-AC598BB1C0C0}"/>
              </a:ext>
            </a:extLst>
          </p:cNvPr>
          <p:cNvSpPr>
            <a:spLocks noGrp="1"/>
          </p:cNvSpPr>
          <p:nvPr>
            <p:ph idx="1"/>
          </p:nvPr>
        </p:nvSpPr>
        <p:spPr/>
        <p:txBody>
          <a:bodyPr>
            <a:normAutofit fontScale="85000" lnSpcReduction="20000"/>
          </a:bodyPr>
          <a:lstStyle/>
          <a:p>
            <a:r>
              <a:rPr lang="en-US" dirty="0"/>
              <a:t>Once all POCs are demonstrated we will be ready for market</a:t>
            </a:r>
          </a:p>
          <a:p>
            <a:r>
              <a:rPr lang="en-US" dirty="0"/>
              <a:t>After proof of concept, before marketing:</a:t>
            </a:r>
          </a:p>
          <a:p>
            <a:pPr lvl="1"/>
            <a:r>
              <a:rPr lang="en-US" dirty="0"/>
              <a:t>Digestion of learnings; Re-formulation of Strategy</a:t>
            </a:r>
          </a:p>
          <a:p>
            <a:pPr lvl="1"/>
            <a:r>
              <a:rPr lang="en-US" dirty="0"/>
              <a:t>Begin iterating towards scalability </a:t>
            </a:r>
          </a:p>
          <a:p>
            <a:r>
              <a:rPr lang="en-US" dirty="0"/>
              <a:t>Market to organizations with (1) traditional departments, (2) large in size (500+ employees), and (3) have a history of issues with morale</a:t>
            </a:r>
          </a:p>
          <a:p>
            <a:pPr lvl="1"/>
            <a:r>
              <a:rPr lang="en-US" dirty="0"/>
              <a:t>Start with one industry to continue iteration cycle &amp; learn</a:t>
            </a:r>
          </a:p>
          <a:p>
            <a:pPr lvl="1"/>
            <a:r>
              <a:rPr lang="en-US" dirty="0"/>
              <a:t>Leverage learnings from proofs of concept to convince early adopters</a:t>
            </a:r>
          </a:p>
          <a:p>
            <a:pPr lvl="1"/>
            <a:r>
              <a:rPr lang="en-US" dirty="0"/>
              <a:t>Provide early adopter discounts for focus groups, UX research</a:t>
            </a:r>
          </a:p>
          <a:p>
            <a:r>
              <a:rPr lang="en-US" dirty="0"/>
              <a:t>Pricing will be determined based on empirical results on cost to supply services during POCs and contractually arranged pricing negotiated with service partners (e.g. Google)</a:t>
            </a:r>
          </a:p>
          <a:p>
            <a:pPr lvl="1"/>
            <a:r>
              <a:rPr lang="en-US" dirty="0"/>
              <a:t>Pricing will also be tiered based on features (Gold package has it all; Bronze is bare bones)</a:t>
            </a:r>
          </a:p>
          <a:p>
            <a:pPr lvl="1"/>
            <a:endParaRPr lang="en-US" dirty="0"/>
          </a:p>
        </p:txBody>
      </p:sp>
    </p:spTree>
    <p:extLst>
      <p:ext uri="{BB962C8B-B14F-4D97-AF65-F5344CB8AC3E}">
        <p14:creationId xmlns:p14="http://schemas.microsoft.com/office/powerpoint/2010/main" val="390723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4F08B-50CC-244D-B24D-155905958E20}"/>
              </a:ext>
            </a:extLst>
          </p:cNvPr>
          <p:cNvSpPr>
            <a:spLocks noGrp="1"/>
          </p:cNvSpPr>
          <p:nvPr>
            <p:ph type="title"/>
          </p:nvPr>
        </p:nvSpPr>
        <p:spPr/>
        <p:txBody>
          <a:bodyPr/>
          <a:lstStyle/>
          <a:p>
            <a:r>
              <a:rPr lang="en-US" dirty="0"/>
              <a:t>High-level &amp; Immediate Needs </a:t>
            </a:r>
          </a:p>
        </p:txBody>
      </p:sp>
      <p:sp>
        <p:nvSpPr>
          <p:cNvPr id="3" name="Content Placeholder 2">
            <a:extLst>
              <a:ext uri="{FF2B5EF4-FFF2-40B4-BE49-F238E27FC236}">
                <a16:creationId xmlns:a16="http://schemas.microsoft.com/office/drawing/2014/main" id="{D4B07BE4-81C6-6347-AB40-AC598BB1C0C0}"/>
              </a:ext>
            </a:extLst>
          </p:cNvPr>
          <p:cNvSpPr>
            <a:spLocks noGrp="1"/>
          </p:cNvSpPr>
          <p:nvPr>
            <p:ph idx="1"/>
          </p:nvPr>
        </p:nvSpPr>
        <p:spPr/>
        <p:txBody>
          <a:bodyPr>
            <a:normAutofit fontScale="70000" lnSpcReduction="20000"/>
          </a:bodyPr>
          <a:lstStyle/>
          <a:p>
            <a:r>
              <a:rPr lang="en-US" dirty="0"/>
              <a:t>Talent Necessary Immediately:  Cloud Data Engineers; Security Analysts; Data Scientists; DevOps/System Administrators; IoT Engineers; UX Designers; Ruby Web Developers;</a:t>
            </a:r>
          </a:p>
          <a:p>
            <a:pPr lvl="1"/>
            <a:r>
              <a:rPr lang="en-US" dirty="0"/>
              <a:t>Talent to be acquired </a:t>
            </a:r>
            <a:r>
              <a:rPr lang="en-US" i="1" dirty="0"/>
              <a:t>ad hoc</a:t>
            </a:r>
            <a:r>
              <a:rPr lang="en-US" dirty="0"/>
              <a:t>:  Quantitative Marketing Analysts; Accountants</a:t>
            </a:r>
          </a:p>
          <a:p>
            <a:r>
              <a:rPr lang="en-US" dirty="0"/>
              <a:t>Hardware necessary:  </a:t>
            </a:r>
          </a:p>
          <a:p>
            <a:pPr lvl="1"/>
            <a:r>
              <a:rPr lang="en-US" dirty="0"/>
              <a:t>Compute infrastructure: Aside from reliable laptop machines, the majority of our engineering will take place in cloud environments.  Backup servers will be hosted in two (undisclosed) strategic locations in the US</a:t>
            </a:r>
          </a:p>
          <a:p>
            <a:pPr lvl="1"/>
            <a:r>
              <a:rPr lang="en-US" dirty="0"/>
              <a:t>Our IoT proof of concept will require the most hardware investment (sensors, etc.)</a:t>
            </a:r>
          </a:p>
          <a:p>
            <a:pPr lvl="1"/>
            <a:r>
              <a:rPr lang="en-US" dirty="0"/>
              <a:t>We’ll need to work with our cloud providers to ensure our servers are running tamper-resistant hardware</a:t>
            </a:r>
          </a:p>
          <a:p>
            <a:r>
              <a:rPr lang="en-US" dirty="0"/>
              <a:t>Proofs of Concept</a:t>
            </a:r>
          </a:p>
          <a:p>
            <a:r>
              <a:rPr lang="en-US" dirty="0"/>
              <a:t>Vendor relationships: Google Cloud; Amazon Web Services</a:t>
            </a:r>
          </a:p>
          <a:p>
            <a:r>
              <a:rPr lang="en-US" dirty="0"/>
              <a:t>Industry partners:  Slack; Microsoft; Tesla (+other providers);</a:t>
            </a:r>
          </a:p>
          <a:p>
            <a:pPr lvl="1"/>
            <a:r>
              <a:rPr lang="en-US" dirty="0"/>
              <a:t>Plus, all of our Program Administrators.  </a:t>
            </a:r>
          </a:p>
          <a:p>
            <a:pPr lvl="1"/>
            <a:r>
              <a:rPr lang="en-US" dirty="0"/>
              <a:t>Our users will engage in secure multi-party computation to enable them to learn more about the productivity of their workforce. </a:t>
            </a:r>
          </a:p>
          <a:p>
            <a:r>
              <a:rPr lang="en-US" dirty="0"/>
              <a:t>Goals for funding:  We are seeking to raise a first round of angel investment, to be followed (after successful POCs) with a first round offering to begin scaling the concept to a broader market</a:t>
            </a:r>
          </a:p>
        </p:txBody>
      </p:sp>
    </p:spTree>
    <p:extLst>
      <p:ext uri="{BB962C8B-B14F-4D97-AF65-F5344CB8AC3E}">
        <p14:creationId xmlns:p14="http://schemas.microsoft.com/office/powerpoint/2010/main" val="264965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79A9-2E41-E74E-8DE2-2E17B41C21F8}"/>
              </a:ext>
            </a:extLst>
          </p:cNvPr>
          <p:cNvSpPr>
            <a:spLocks noGrp="1"/>
          </p:cNvSpPr>
          <p:nvPr>
            <p:ph type="ctrTitle"/>
          </p:nvPr>
        </p:nvSpPr>
        <p:spPr/>
        <p:txBody>
          <a:bodyPr>
            <a:normAutofit/>
          </a:bodyPr>
          <a:lstStyle/>
          <a:p>
            <a:r>
              <a:rPr lang="en-US" dirty="0"/>
              <a:t>Questions?</a:t>
            </a:r>
          </a:p>
        </p:txBody>
      </p:sp>
      <p:sp>
        <p:nvSpPr>
          <p:cNvPr id="3" name="Subtitle 2">
            <a:extLst>
              <a:ext uri="{FF2B5EF4-FFF2-40B4-BE49-F238E27FC236}">
                <a16:creationId xmlns:a16="http://schemas.microsoft.com/office/drawing/2014/main" id="{8D29E35B-140A-1741-B6E8-DB8AD16BC1CA}"/>
              </a:ext>
            </a:extLst>
          </p:cNvPr>
          <p:cNvSpPr>
            <a:spLocks noGrp="1"/>
          </p:cNvSpPr>
          <p:nvPr>
            <p:ph type="subTitle" idx="1"/>
          </p:nvPr>
        </p:nvSpPr>
        <p:spPr/>
        <p:txBody>
          <a:bodyPr/>
          <a:lstStyle/>
          <a:p>
            <a:r>
              <a:rPr lang="en-US" dirty="0"/>
              <a:t>Thank you!  </a:t>
            </a:r>
          </a:p>
        </p:txBody>
      </p:sp>
    </p:spTree>
    <p:extLst>
      <p:ext uri="{BB962C8B-B14F-4D97-AF65-F5344CB8AC3E}">
        <p14:creationId xmlns:p14="http://schemas.microsoft.com/office/powerpoint/2010/main" val="2626587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2591</TotalTime>
  <Words>843</Words>
  <Application>Microsoft Macintosh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Business Proposal: Office Networking Application</vt:lpstr>
      <vt:lpstr>Problem Statement</vt:lpstr>
      <vt:lpstr>Users &amp; Program Administrators</vt:lpstr>
      <vt:lpstr>Technology Involved</vt:lpstr>
      <vt:lpstr>Proofs of Concept, First Funding Round</vt:lpstr>
      <vt:lpstr>Post-POC Revenue Model</vt:lpstr>
      <vt:lpstr>High-level &amp; Immediate Needs </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dc:title>
  <dc:creator>Microsoft Office User</dc:creator>
  <cp:lastModifiedBy>Microsoft Office User</cp:lastModifiedBy>
  <cp:revision>79</cp:revision>
  <dcterms:created xsi:type="dcterms:W3CDTF">2019-12-19T01:05:42Z</dcterms:created>
  <dcterms:modified xsi:type="dcterms:W3CDTF">2019-12-20T20:17:01Z</dcterms:modified>
</cp:coreProperties>
</file>