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python.org/downloads/" TargetMode="External"/><Relationship Id="rId4" Type="http://schemas.openxmlformats.org/officeDocument/2006/relationships/hyperlink" Target="https://git-scm.com/downloads" TargetMode="External"/><Relationship Id="rId5" Type="http://schemas.openxmlformats.org/officeDocument/2006/relationships/hyperlink" Target="https://jupyter.org/install.html" TargetMode="External"/><Relationship Id="rId6" Type="http://schemas.openxmlformats.org/officeDocument/2006/relationships/hyperlink" Target="https://jupyter.org/" TargetMode="External"/><Relationship Id="rId7" Type="http://schemas.openxmlformats.org/officeDocument/2006/relationships/hyperlink" Target="https://pypi.org/project/jupyterla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1" Type="http://schemas.openxmlformats.org/officeDocument/2006/relationships/hyperlink" Target="https://scrapy.org/" TargetMode="External"/><Relationship Id="rId10" Type="http://schemas.openxmlformats.org/officeDocument/2006/relationships/hyperlink" Target="https://www.tensorflow.org/" TargetMode="External"/><Relationship Id="rId13" Type="http://schemas.openxmlformats.org/officeDocument/2006/relationships/hyperlink" Target="https://keras.io/" TargetMode="External"/><Relationship Id="rId12" Type="http://schemas.openxmlformats.org/officeDocument/2006/relationships/hyperlink" Target="https://www.crummy.com/software/BeautifulSoup/" TargetMode="External"/><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numpy.org/install/" TargetMode="External"/><Relationship Id="rId4" Type="http://schemas.openxmlformats.org/officeDocument/2006/relationships/hyperlink" Target="https://www.scipy.org/install.html" TargetMode="External"/><Relationship Id="rId9" Type="http://schemas.openxmlformats.org/officeDocument/2006/relationships/hyperlink" Target="https://pytorch.org/" TargetMode="External"/><Relationship Id="rId15" Type="http://schemas.openxmlformats.org/officeDocument/2006/relationships/hyperlink" Target="https://bokeh.org/" TargetMode="External"/><Relationship Id="rId14" Type="http://schemas.openxmlformats.org/officeDocument/2006/relationships/hyperlink" Target="https://seaborn.pydata.org/installing.html" TargetMode="External"/><Relationship Id="rId5" Type="http://schemas.openxmlformats.org/officeDocument/2006/relationships/hyperlink" Target="https://pandas.pydata.org/getting_started.html" TargetMode="External"/><Relationship Id="rId6" Type="http://schemas.openxmlformats.org/officeDocument/2006/relationships/hyperlink" Target="https://scikit-learn.org/stable/install.html" TargetMode="External"/><Relationship Id="rId7" Type="http://schemas.openxmlformats.org/officeDocument/2006/relationships/hyperlink" Target="https://scikit-image.org/docs/stable/install.html" TargetMode="External"/><Relationship Id="rId8" Type="http://schemas.openxmlformats.org/officeDocument/2006/relationships/hyperlink" Target="https://matplotlib.org/users/install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www.youtube.com/watch?v=xECXZ3tyONo"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www.youtube.com/watch?v=k8s-R3csOt0"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kaggle.com/" TargetMode="External"/><Relationship Id="rId5" Type="http://schemas.openxmlformats.org/officeDocument/2006/relationships/hyperlink" Target="https://www.kaggle.com/jobs" TargetMode="External"/><Relationship Id="rId6" Type="http://schemas.openxmlformats.org/officeDocument/2006/relationships/hyperlink" Target="https://www.kaggle.com/notebooks" TargetMode="External"/><Relationship Id="rId7" Type="http://schemas.openxmlformats.org/officeDocument/2006/relationships/hyperlink" Target="https://www.kaggle.com/datasets" TargetMode="External"/><Relationship Id="rId8" Type="http://schemas.openxmlformats.org/officeDocument/2006/relationships/hyperlink" Target="https://www.kaggle.com/paulmcqua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Python in Jupyter Lab</a:t>
            </a:r>
            <a:endParaRPr/>
          </a:p>
        </p:txBody>
      </p:sp>
      <p:pic>
        <p:nvPicPr>
          <p:cNvPr id="135" name="Google Shape;135;p13"/>
          <p:cNvPicPr preferRelativeResize="0"/>
          <p:nvPr/>
        </p:nvPicPr>
        <p:blipFill>
          <a:blip r:embed="rId3">
            <a:alphaModFix/>
          </a:blip>
          <a:stretch>
            <a:fillRect/>
          </a:stretch>
        </p:blipFill>
        <p:spPr>
          <a:xfrm>
            <a:off x="152400" y="3309700"/>
            <a:ext cx="3380406" cy="1681400"/>
          </a:xfrm>
          <a:prstGeom prst="rect">
            <a:avLst/>
          </a:prstGeom>
          <a:noFill/>
          <a:ln>
            <a:noFill/>
          </a:ln>
        </p:spPr>
      </p:pic>
      <p:pic>
        <p:nvPicPr>
          <p:cNvPr id="136" name="Google Shape;136;p13"/>
          <p:cNvPicPr preferRelativeResize="0"/>
          <p:nvPr/>
        </p:nvPicPr>
        <p:blipFill>
          <a:blip r:embed="rId4">
            <a:alphaModFix/>
          </a:blip>
          <a:stretch>
            <a:fillRect/>
          </a:stretch>
        </p:blipFill>
        <p:spPr>
          <a:xfrm>
            <a:off x="4612375" y="3309700"/>
            <a:ext cx="3124200" cy="109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9725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142" name="Google Shape;142;p14"/>
          <p:cNvSpPr txBox="1"/>
          <p:nvPr/>
        </p:nvSpPr>
        <p:spPr>
          <a:xfrm>
            <a:off x="904975" y="1253025"/>
            <a:ext cx="4261800" cy="3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The following must be installed:</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Python 3.8.5</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Git 2.28 / GitHub or GitLab Account</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JupyterLab 2.2.8</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If not please install via Links:</a:t>
            </a:r>
            <a:endParaRPr>
              <a:solidFill>
                <a:srgbClr val="FFFFFF"/>
              </a:solidFill>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3"/>
              </a:rPr>
              <a:t>https://www.python.org/downloads/</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4"/>
              </a:rPr>
              <a:t>https://git-scm.com/downloads</a:t>
            </a:r>
            <a:endParaRPr>
              <a:solidFill>
                <a:srgbClr val="FFFFFF"/>
              </a:solidFill>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5"/>
              </a:rPr>
              <a:t>https://jupyter.org/install.html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More info:</a:t>
            </a:r>
            <a:endParaRPr>
              <a:solidFill>
                <a:srgbClr val="FFFFFF"/>
              </a:solidFill>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6"/>
              </a:rPr>
              <a:t>https://jupyter.org/</a:t>
            </a:r>
            <a:endParaRPr>
              <a:solidFill>
                <a:srgbClr val="FFFFFF"/>
              </a:solidFill>
              <a:latin typeface="Lato"/>
              <a:ea typeface="Lato"/>
              <a:cs typeface="Lato"/>
              <a:sym typeface="Lato"/>
            </a:endParaRPr>
          </a:p>
          <a:p>
            <a:pPr indent="0" lvl="0" marL="0" rtl="0" algn="l">
              <a:spcBef>
                <a:spcPts val="0"/>
              </a:spcBef>
              <a:spcAft>
                <a:spcPts val="0"/>
              </a:spcAft>
              <a:buNone/>
            </a:pPr>
            <a:r>
              <a:rPr lang="en" u="sng">
                <a:solidFill>
                  <a:schemeClr val="hlink"/>
                </a:solidFill>
                <a:latin typeface="Lato"/>
                <a:ea typeface="Lato"/>
                <a:cs typeface="Lato"/>
                <a:sym typeface="Lato"/>
                <a:hlinkClick r:id="rId7"/>
              </a:rPr>
              <a:t>https://pypi.org/project/jupyterlab/</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I Used a package manager called Octopi on my Linux System but you can use brew on macOS.</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JupyterLab?</a:t>
            </a:r>
            <a:endParaRPr/>
          </a:p>
        </p:txBody>
      </p:sp>
      <p:sp>
        <p:nvSpPr>
          <p:cNvPr id="148" name="Google Shape;148;p15"/>
          <p:cNvSpPr txBox="1"/>
          <p:nvPr>
            <p:ph idx="1" type="body"/>
          </p:nvPr>
        </p:nvSpPr>
        <p:spPr>
          <a:xfrm>
            <a:off x="1297500" y="12736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JupyterLab is a web-based interactive development environment for Jupyter notebooks, code, and data. JupyterLab is flexible: configure and arrange the user interface to support a wide range of workflows in data science, scientific computing, and machine learning. JupyterLab is extensible and modular: write plugins that add new components and integrate with existing ones.</a:t>
            </a:r>
            <a:endParaRPr/>
          </a:p>
        </p:txBody>
      </p:sp>
      <p:pic>
        <p:nvPicPr>
          <p:cNvPr id="149" name="Google Shape;149;p15"/>
          <p:cNvPicPr preferRelativeResize="0"/>
          <p:nvPr/>
        </p:nvPicPr>
        <p:blipFill>
          <a:blip r:embed="rId3">
            <a:alphaModFix/>
          </a:blip>
          <a:stretch>
            <a:fillRect/>
          </a:stretch>
        </p:blipFill>
        <p:spPr>
          <a:xfrm>
            <a:off x="2858052" y="2629776"/>
            <a:ext cx="3427901" cy="2428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Modules/Packages for Data Science/ Machine Learning/Data Mining</a:t>
            </a:r>
            <a:endParaRPr/>
          </a:p>
        </p:txBody>
      </p:sp>
      <p:sp>
        <p:nvSpPr>
          <p:cNvPr id="155" name="Google Shape;155;p16"/>
          <p:cNvSpPr txBox="1"/>
          <p:nvPr/>
        </p:nvSpPr>
        <p:spPr>
          <a:xfrm>
            <a:off x="1438625" y="1403175"/>
            <a:ext cx="6897900" cy="3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Install to following packages - Use pip, conda or other package manager</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Numpy - </a:t>
            </a:r>
            <a:r>
              <a:rPr lang="en" u="sng">
                <a:solidFill>
                  <a:schemeClr val="hlink"/>
                </a:solidFill>
                <a:latin typeface="Lato"/>
                <a:ea typeface="Lato"/>
                <a:cs typeface="Lato"/>
                <a:sym typeface="Lato"/>
                <a:hlinkClick r:id="rId3"/>
              </a:rPr>
              <a:t>https://numpy.org/install/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Scipy -  </a:t>
            </a:r>
            <a:r>
              <a:rPr lang="en" u="sng">
                <a:solidFill>
                  <a:schemeClr val="hlink"/>
                </a:solidFill>
                <a:latin typeface="Lato"/>
                <a:ea typeface="Lato"/>
                <a:cs typeface="Lato"/>
                <a:sym typeface="Lato"/>
                <a:hlinkClick r:id="rId4"/>
              </a:rPr>
              <a:t>https://www.scipy.org/install.html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Pandas - </a:t>
            </a:r>
            <a:r>
              <a:rPr lang="en" u="sng">
                <a:solidFill>
                  <a:schemeClr val="hlink"/>
                </a:solidFill>
                <a:latin typeface="Lato"/>
                <a:ea typeface="Lato"/>
                <a:cs typeface="Lato"/>
                <a:sym typeface="Lato"/>
                <a:hlinkClick r:id="rId5"/>
              </a:rPr>
              <a:t>https://pandas.pydata.org/getting_started.html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Scikit-Learn - </a:t>
            </a:r>
            <a:r>
              <a:rPr lang="en" u="sng">
                <a:solidFill>
                  <a:schemeClr val="hlink"/>
                </a:solidFill>
                <a:latin typeface="Lato"/>
                <a:ea typeface="Lato"/>
                <a:cs typeface="Lato"/>
                <a:sym typeface="Lato"/>
                <a:hlinkClick r:id="rId6"/>
              </a:rPr>
              <a:t>https://scikit-learn.org/stable/install.html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Scikit-image - </a:t>
            </a:r>
            <a:r>
              <a:rPr lang="en" u="sng">
                <a:solidFill>
                  <a:schemeClr val="hlink"/>
                </a:solidFill>
                <a:latin typeface="Lato"/>
                <a:ea typeface="Lato"/>
                <a:cs typeface="Lato"/>
                <a:sym typeface="Lato"/>
                <a:hlinkClick r:id="rId7"/>
              </a:rPr>
              <a:t>https://scikit-image.org/docs/stable/install.html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Matplotlib - </a:t>
            </a:r>
            <a:r>
              <a:rPr lang="en" u="sng">
                <a:solidFill>
                  <a:schemeClr val="hlink"/>
                </a:solidFill>
                <a:latin typeface="Lato"/>
                <a:ea typeface="Lato"/>
                <a:cs typeface="Lato"/>
                <a:sym typeface="Lato"/>
                <a:hlinkClick r:id="rId8"/>
              </a:rPr>
              <a:t>https://matplotlib.org/users/installing.html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Pytorch -  </a:t>
            </a:r>
            <a:r>
              <a:rPr lang="en" u="sng">
                <a:solidFill>
                  <a:schemeClr val="hlink"/>
                </a:solidFill>
                <a:latin typeface="Lato"/>
                <a:ea typeface="Lato"/>
                <a:cs typeface="Lato"/>
                <a:sym typeface="Lato"/>
                <a:hlinkClick r:id="rId9"/>
              </a:rPr>
              <a:t>https://pytorch.org/</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TensorFlow - </a:t>
            </a:r>
            <a:r>
              <a:rPr lang="en" u="sng">
                <a:solidFill>
                  <a:schemeClr val="hlink"/>
                </a:solidFill>
                <a:latin typeface="Lato"/>
                <a:ea typeface="Lato"/>
                <a:cs typeface="Lato"/>
                <a:sym typeface="Lato"/>
                <a:hlinkClick r:id="rId10"/>
              </a:rPr>
              <a:t>https://www.tensorflow.org/</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Scarpy - </a:t>
            </a:r>
            <a:r>
              <a:rPr lang="en" u="sng">
                <a:solidFill>
                  <a:schemeClr val="hlink"/>
                </a:solidFill>
                <a:latin typeface="Lato"/>
                <a:ea typeface="Lato"/>
                <a:cs typeface="Lato"/>
                <a:sym typeface="Lato"/>
                <a:hlinkClick r:id="rId11"/>
              </a:rPr>
              <a:t>https://scrapy.org/</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Beautiful Soup - </a:t>
            </a:r>
            <a:r>
              <a:rPr lang="en" u="sng">
                <a:solidFill>
                  <a:schemeClr val="hlink"/>
                </a:solidFill>
                <a:latin typeface="Lato"/>
                <a:ea typeface="Lato"/>
                <a:cs typeface="Lato"/>
                <a:sym typeface="Lato"/>
                <a:hlinkClick r:id="rId12"/>
              </a:rPr>
              <a:t>https://www.crummy.com/software/BeautifulSoup/</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Keras - </a:t>
            </a:r>
            <a:r>
              <a:rPr lang="en" u="sng">
                <a:solidFill>
                  <a:schemeClr val="hlink"/>
                </a:solidFill>
                <a:latin typeface="Lato"/>
                <a:ea typeface="Lato"/>
                <a:cs typeface="Lato"/>
                <a:sym typeface="Lato"/>
                <a:hlinkClick r:id="rId13"/>
              </a:rPr>
              <a:t>https://keras.io/</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Seaborn - </a:t>
            </a:r>
            <a:r>
              <a:rPr lang="en" u="sng">
                <a:solidFill>
                  <a:schemeClr val="hlink"/>
                </a:solidFill>
                <a:latin typeface="Lato"/>
                <a:ea typeface="Lato"/>
                <a:cs typeface="Lato"/>
                <a:sym typeface="Lato"/>
                <a:hlinkClick r:id="rId14"/>
              </a:rPr>
              <a:t>https://seaborn.pydata.org/installing.html</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Bokeh - </a:t>
            </a:r>
            <a:r>
              <a:rPr lang="en" u="sng">
                <a:solidFill>
                  <a:schemeClr val="hlink"/>
                </a:solidFill>
                <a:latin typeface="Lato"/>
                <a:ea typeface="Lato"/>
                <a:cs typeface="Lato"/>
                <a:sym typeface="Lato"/>
                <a:hlinkClick r:id="rId15"/>
              </a:rPr>
              <a:t>https://bokeh.org/</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60891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Youtube Numpy Video/ Github Link:</a:t>
            </a:r>
            <a:endParaRPr/>
          </a:p>
          <a:p>
            <a:pPr indent="0" lvl="0" marL="0" rtl="0" algn="l">
              <a:spcBef>
                <a:spcPts val="0"/>
              </a:spcBef>
              <a:spcAft>
                <a:spcPts val="0"/>
              </a:spcAft>
              <a:buNone/>
            </a:pPr>
            <a:r>
              <a:rPr lang="en" sz="1400"/>
              <a:t>Code: https://github.com/paulmcquad/DataScience/</a:t>
            </a:r>
            <a:endParaRPr sz="1400"/>
          </a:p>
        </p:txBody>
      </p:sp>
      <p:pic>
        <p:nvPicPr>
          <p:cNvPr descr="Learn Numpy in 5 minutes! A brief introduction to the great python library - Numpy. I cover Numpy Arrays and slicing amongst other topics.&#10;&#10;NEW FOR 2020! My Python course https://www.udemy.com/course/the-complete-python-programmer-bootcamp/?referralCode=9DADED2911F751592765&#10;&#10;►Subscribe to my YouTube Channel http://bit.ly/2LCdOy1&#10;&#10;Free book for Statistical Learning (One of the best I have found)&#10;Introduction to Statistical Learning http://www-bcf.usc.edu/~gareth/ISL/&#10;&#10;&#10;Music by bensound.com" id="161" name="Google Shape;161;p17" title="Learn NUMPY in 5 minutes - BEST Python Library!">
            <a:hlinkClick r:id="rId3"/>
          </p:cNvPr>
          <p:cNvPicPr preferRelativeResize="0"/>
          <p:nvPr/>
        </p:nvPicPr>
        <p:blipFill>
          <a:blip r:embed="rId4">
            <a:alphaModFix/>
          </a:blip>
          <a:stretch>
            <a:fillRect/>
          </a:stretch>
        </p:blipFill>
        <p:spPr>
          <a:xfrm>
            <a:off x="2184725" y="1188425"/>
            <a:ext cx="4774525" cy="358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932625" y="162500"/>
            <a:ext cx="73338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Youtube Scipy Video</a:t>
            </a:r>
            <a:endParaRPr sz="2400">
              <a:solidFill>
                <a:srgbClr val="FFFFFF"/>
              </a:solidFill>
              <a:latin typeface="Montserrat"/>
              <a:ea typeface="Montserrat"/>
              <a:cs typeface="Montserrat"/>
              <a:sym typeface="Montserrat"/>
            </a:endParaRPr>
          </a:p>
        </p:txBody>
      </p:sp>
      <p:pic>
        <p:nvPicPr>
          <p:cNvPr descr="** Python Certification Training: https://www.edureka.co/python ** &#10;This Edureka video on  'SciPy Tutorial' will train you to use the SciPy library of Python.&#10;Below are the topics covered in this video:  &#10;What is SciPy?&#10;NumPy vs SciPy&#10;Subpackages in SciPy&#10;Basic Functions&#10;Special Functions&#10;Integration Functions&#10;Fourier Transform Functions&#10;Linear Algebra&#10;Interpolation Functions&#10;&#10;Python Tutorial Playlist: https://goo.gl/WsBpKe&#10;Blog Series: http://bit.ly/2sqmP4s&#10;&#10;#Edureka #PythonEdureka #SciPyTutorial #pythonProgramming #pythonTutorial #PythonTraining &#10;&#10;Do subscribe to our channel and hit the bell icon to never miss an update from us in the future: https://goo.gl/6ohpTV &#10;&#10;Instagram:  https://www.instagram.com/edureka_learning/  &#10;Facebook: https://www.facebook.com/edurekaIN/ &#10;Twitter: https://twitter.com/edurekain &#10;LinkedIn: https://www.linkedin.com/company/edureka &#10;&#10;-----------------------------------------------------------------------------------------------------------&#10;How it Works?&#10;&#10;1. This is a 5 Week Instructor-led Online Course,40 hours of assignment and 20 hours of project work&#10;2. We have a 24x7 One-on-One LIVE Technical Support to help you with any problems you might face or any clarifications you may require during the course.&#10;3. At the end of the training, you will be working on a real-time project for which we will provide you a Grade and a Verifiable Certificate!&#10;&#10;- - - - - - - - - - - - - - - - -&#10;&#10;About the Course&#10;&#10;Edureka's Python Online Certification Training will make you an expert in Python programming. It will also help you learn Python the Big data way with integration of Machine learning, Pig, Hive and Web Scraping through beautiful soup. During our Python Certification training, our instructors will help you:&#10;&#10;1. Master the Basic and Advanced Concepts of Python&#10;2. Understand Python Scripts on UNIX/Windows, Python Editors and IDEs&#10;3. Master the Concepts of Sequences and File operations&#10;4. Learn how to use and create functions, sorting different elements, Lambda function, error handling techniques and Regular expressions ans using modules in Python&#10;5. Gain expertise in machine learning using Python and build a Real Life Machine Learning application&#10;6. Understand the supervised and unsupervised learning and concepts of Scikit-Learn&#10;7. Master the concepts of MapReduce in Hadoop&#10;8. Learn to write Complex MapReduce programs&#10;9. Understand what is PIG and HIVE, Streaming feature in Hadoop, MapReduce job running with Python &#10;10. Implementing a PIG UDF in Python, Writing a HIVE UDF in Python, Pydoop and/Or MRjob Basics&#10;11. Master the concepts of Web scraping in Python&#10;12. Work on a Real Life Project on Big Data Analytics using Python and gain Hands on Project Experience&#10;&#10;- - - - - - - - - - - - - - - - - - -&#10;&#10;Why learn Python?&#10;&#10;Programmers love Python because of how fast and easy it is to use. Python cuts development time in half with its simple to read syntax and easy compilation feature. Debugging your programs is a breeze in Python with its built in debugger. Using Python makes Programmers more productive and their programs ultimately better. Python continues to be a favorite option for data scientists who use it for building and using Machine learning applications and other scientific computations.&#10;Python runs on Windows, Linux/Unix, Mac OS and has been ported to Java and .NET virtual machines. Python is free to use, even for the commercial products, because of its OSI-approved open source license. &#10;Python has evolved as the most preferred Language for Data Analytics and the increasing search trends on python also indicates that Python is the next &quot;Big Thing&quot; and a must for Professionals in the Data Analytics domain. &#10;&#10;Who should go for python?&#10;&#10;Edureka’s Data Science certification course in Python is a good fit for the below professionals:&#10;&#10;·         Programmers, Developers, Technical Leads, Architects&#10;·         Developers aspiring to be a ‘Machine Learning Engineer'&#10;·         Analytics Managers who are leading a team of analysts&#10;·         Business Analysts who want to understand Machine Learning (ML) Techniques&#10;·         Information Architects who want to gain expertise in Predictive Analytics&#10;·         'Python' professionals who want to design automatic predictive models&#10; &#10;For more information, Please write back to us at sales@edureka.in or call us at IND: 9606058406 / US: 18338555775 (toll free)" id="167" name="Google Shape;167;p18" title="Python SciPy Tutorial | Solving Numerical and Scientific Problems using SciPy | Edureka">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p19"/>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
        <p:nvSpPr>
          <p:cNvPr id="173" name="Google Shape;173;p19"/>
          <p:cNvSpPr txBox="1"/>
          <p:nvPr/>
        </p:nvSpPr>
        <p:spPr>
          <a:xfrm>
            <a:off x="1610875" y="409775"/>
            <a:ext cx="6570600" cy="8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ontserrat"/>
                <a:ea typeface="Montserrat"/>
                <a:cs typeface="Montserrat"/>
                <a:sym typeface="Montserrat"/>
              </a:rPr>
              <a:t>Start your Data Science </a:t>
            </a:r>
            <a:r>
              <a:rPr lang="en" sz="2400">
                <a:solidFill>
                  <a:srgbClr val="FFFFFF"/>
                </a:solidFill>
                <a:latin typeface="Montserrat"/>
                <a:ea typeface="Montserrat"/>
                <a:cs typeface="Montserrat"/>
                <a:sym typeface="Montserrat"/>
              </a:rPr>
              <a:t>Portfolio</a:t>
            </a:r>
            <a:endParaRPr sz="2400">
              <a:solidFill>
                <a:srgbClr val="FFFFFF"/>
              </a:solidFill>
              <a:latin typeface="Montserrat"/>
              <a:ea typeface="Montserrat"/>
              <a:cs typeface="Montserrat"/>
              <a:sym typeface="Montserrat"/>
            </a:endParaRPr>
          </a:p>
        </p:txBody>
      </p:sp>
      <p:pic>
        <p:nvPicPr>
          <p:cNvPr id="174" name="Google Shape;174;p19"/>
          <p:cNvPicPr preferRelativeResize="0"/>
          <p:nvPr/>
        </p:nvPicPr>
        <p:blipFill>
          <a:blip r:embed="rId3">
            <a:alphaModFix/>
          </a:blip>
          <a:stretch>
            <a:fillRect/>
          </a:stretch>
        </p:blipFill>
        <p:spPr>
          <a:xfrm>
            <a:off x="1943100" y="1133000"/>
            <a:ext cx="1905000" cy="733425"/>
          </a:xfrm>
          <a:prstGeom prst="rect">
            <a:avLst/>
          </a:prstGeom>
          <a:noFill/>
          <a:ln>
            <a:noFill/>
          </a:ln>
        </p:spPr>
      </p:pic>
      <p:sp>
        <p:nvSpPr>
          <p:cNvPr id="175" name="Google Shape;175;p19"/>
          <p:cNvSpPr txBox="1"/>
          <p:nvPr/>
        </p:nvSpPr>
        <p:spPr>
          <a:xfrm>
            <a:off x="1832950" y="2247425"/>
            <a:ext cx="5185800" cy="13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Join: </a:t>
            </a:r>
            <a:r>
              <a:rPr lang="en" u="sng">
                <a:solidFill>
                  <a:schemeClr val="hlink"/>
                </a:solidFill>
                <a:latin typeface="Lato"/>
                <a:ea typeface="Lato"/>
                <a:cs typeface="Lato"/>
                <a:sym typeface="Lato"/>
                <a:hlinkClick r:id="rId4"/>
              </a:rPr>
              <a:t>https://www.kaggle.com/</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Get a job: </a:t>
            </a:r>
            <a:r>
              <a:rPr lang="en" u="sng">
                <a:solidFill>
                  <a:schemeClr val="hlink"/>
                </a:solidFill>
                <a:latin typeface="Lato"/>
                <a:ea typeface="Lato"/>
                <a:cs typeface="Lato"/>
                <a:sym typeface="Lato"/>
                <a:hlinkClick r:id="rId5"/>
              </a:rPr>
              <a:t>https://www.kaggle.com/jobs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Look @ other </a:t>
            </a:r>
            <a:r>
              <a:rPr lang="en">
                <a:solidFill>
                  <a:srgbClr val="FFFFFF"/>
                </a:solidFill>
                <a:latin typeface="Lato"/>
                <a:ea typeface="Lato"/>
                <a:cs typeface="Lato"/>
                <a:sym typeface="Lato"/>
              </a:rPr>
              <a:t>people's</a:t>
            </a:r>
            <a:r>
              <a:rPr lang="en">
                <a:solidFill>
                  <a:srgbClr val="FFFFFF"/>
                </a:solidFill>
                <a:latin typeface="Lato"/>
                <a:ea typeface="Lato"/>
                <a:cs typeface="Lato"/>
                <a:sym typeface="Lato"/>
              </a:rPr>
              <a:t> work: </a:t>
            </a:r>
            <a:r>
              <a:rPr lang="en" u="sng">
                <a:solidFill>
                  <a:schemeClr val="hlink"/>
                </a:solidFill>
                <a:latin typeface="Lato"/>
                <a:ea typeface="Lato"/>
                <a:cs typeface="Lato"/>
                <a:sym typeface="Lato"/>
                <a:hlinkClick r:id="rId6"/>
              </a:rPr>
              <a:t>https://www.kaggle.com/notebooks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Look @ Datasets: </a:t>
            </a:r>
            <a:r>
              <a:rPr lang="en" u="sng">
                <a:solidFill>
                  <a:schemeClr val="hlink"/>
                </a:solidFill>
                <a:latin typeface="Lato"/>
                <a:ea typeface="Lato"/>
                <a:cs typeface="Lato"/>
                <a:sym typeface="Lato"/>
                <a:hlinkClick r:id="rId7"/>
              </a:rPr>
              <a:t>https://www.kaggle.com/datasets</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Follow people/Me: </a:t>
            </a:r>
            <a:r>
              <a:rPr lang="en" u="sng">
                <a:solidFill>
                  <a:schemeClr val="hlink"/>
                </a:solidFill>
                <a:latin typeface="Lato"/>
                <a:ea typeface="Lato"/>
                <a:cs typeface="Lato"/>
                <a:sym typeface="Lato"/>
                <a:hlinkClick r:id="rId8"/>
              </a:rPr>
              <a:t>https://www.kaggle.com/paulmcquad</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Thanks!</a:t>
            </a:r>
            <a:endParaRPr sz="3000"/>
          </a:p>
        </p:txBody>
      </p:sp>
      <p:sp>
        <p:nvSpPr>
          <p:cNvPr id="181" name="Google Shape;181;p20"/>
          <p:cNvSpPr txBox="1"/>
          <p:nvPr/>
        </p:nvSpPr>
        <p:spPr>
          <a:xfrm>
            <a:off x="1951100" y="1776375"/>
            <a:ext cx="5576700" cy="20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Any Questions and Hopefully Answers.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Link: https://github.com/paulmcquad/Talks</a:t>
            </a:r>
            <a:endParaRPr>
              <a:solidFill>
                <a:srgbClr val="FFFFFF"/>
              </a:solidFill>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446300" y="3047050"/>
            <a:ext cx="3380406" cy="168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