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4" r:id="rId1"/>
  </p:sldMasterIdLst>
  <p:notesMasterIdLst>
    <p:notesMasterId r:id="rId24"/>
  </p:notesMasterIdLst>
  <p:handoutMasterIdLst>
    <p:handoutMasterId r:id="rId25"/>
  </p:handoutMasterIdLst>
  <p:sldIdLst>
    <p:sldId id="265" r:id="rId2"/>
    <p:sldId id="259" r:id="rId3"/>
    <p:sldId id="266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73" r:id="rId13"/>
    <p:sldId id="274" r:id="rId14"/>
    <p:sldId id="276" r:id="rId15"/>
    <p:sldId id="275" r:id="rId16"/>
    <p:sldId id="298" r:id="rId17"/>
    <p:sldId id="277" r:id="rId18"/>
    <p:sldId id="300" r:id="rId19"/>
    <p:sldId id="301" r:id="rId20"/>
    <p:sldId id="299" r:id="rId21"/>
    <p:sldId id="302" r:id="rId22"/>
    <p:sldId id="289" r:id="rId23"/>
  </p:sldIdLst>
  <p:sldSz cx="9144000" cy="6858000" type="screen4x3"/>
  <p:notesSz cx="6718300" cy="9867900"/>
  <p:embeddedFontLst>
    <p:embeddedFont>
      <p:font typeface="Andale Mono" panose="020B0604020202020204" charset="0"/>
      <p:regular r:id="rId26"/>
    </p:embeddedFont>
    <p:embeddedFont>
      <p:font typeface="Arial Black" panose="020B0A04020102020204" pitchFamily="34" charset="0"/>
      <p:bold r:id="rId27"/>
    </p:embeddedFont>
    <p:embeddedFont>
      <p:font typeface="Arial Bold" panose="020B0704020202020204" pitchFamily="34" charset="0"/>
      <p:bold r:id="rId28"/>
    </p:embeddedFont>
    <p:embeddedFont>
      <p:font typeface="Effra" panose="020B0604020202020204" charset="0"/>
      <p:regular r:id="rId29"/>
      <p:bold r:id="rId30"/>
      <p:italic r:id="rId31"/>
      <p:boldItalic r:id="rId32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Heaton" initials="PH" lastIdx="1" clrIdx="0">
    <p:extLst>
      <p:ext uri="{19B8F6BF-5375-455C-9EA6-DF929625EA0E}">
        <p15:presenceInfo xmlns:p15="http://schemas.microsoft.com/office/powerpoint/2012/main" userId="S::p.m.heaton@reading.ac.uk::e9bc2bb0-71b7-47ba-9e2c-6108d58a452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99A1"/>
    <a:srgbClr val="BF0071"/>
    <a:srgbClr val="7EAF35"/>
    <a:srgbClr val="F3F3F3"/>
    <a:srgbClr val="F0F0F0"/>
    <a:srgbClr val="EEEEEE"/>
    <a:srgbClr val="FDFD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5990" autoAdjust="0"/>
  </p:normalViewPr>
  <p:slideViewPr>
    <p:cSldViewPr showGuides="1">
      <p:cViewPr varScale="1">
        <p:scale>
          <a:sx n="76" d="100"/>
          <a:sy n="76" d="100"/>
        </p:scale>
        <p:origin x="16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3" d="100"/>
          <a:sy n="113" d="100"/>
        </p:scale>
        <p:origin x="-1326" y="-102"/>
      </p:cViewPr>
      <p:guideLst>
        <p:guide orient="horz" pos="3108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GB" altLang="en-US" dirty="0">
              <a:latin typeface="Effra" panose="020B0603020203020204" pitchFamily="34" charset="0"/>
            </a:endParaRP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6825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GB" altLang="en-US" dirty="0">
              <a:latin typeface="Effra" panose="020B0603020203020204" pitchFamily="34" charset="0"/>
            </a:endParaRP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GB" altLang="en-US" dirty="0">
              <a:latin typeface="Effra" panose="020B0603020203020204" pitchFamily="34" charset="0"/>
            </a:endParaRP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6825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BDED6D5-33CC-49C8-A14A-4660977D1BEE}" type="slidenum">
              <a:rPr lang="en-GB" altLang="en-US">
                <a:latin typeface="Effra" panose="020B0603020203020204" pitchFamily="34" charset="0"/>
              </a:rPr>
              <a:pPr/>
              <a:t>‹#›</a:t>
            </a:fld>
            <a:endParaRPr lang="en-GB" altLang="en-US" dirty="0">
              <a:latin typeface="Effra" panose="020B06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49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Effra" panose="020B0603020203020204" pitchFamily="34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Effra" panose="020B0603020203020204" pitchFamily="34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7888"/>
            <a:ext cx="53752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Effra" panose="020B0603020203020204" pitchFamily="34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Effra" panose="020B0603020203020204" pitchFamily="34" charset="0"/>
              </a:defRPr>
            </a:lvl1pPr>
          </a:lstStyle>
          <a:p>
            <a:fld id="{A3ADB805-8BF7-47B5-B5FB-292FECAF2630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64654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9A8A42-CDD3-483B-A525-DE73108F9D72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24800" y="2214000"/>
            <a:ext cx="3888000" cy="432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81327" y="2214000"/>
            <a:ext cx="3888000" cy="432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09037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plash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AE96E1-FE19-476C-9CF0-3BB4903735D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-238125" y="3841456"/>
            <a:ext cx="1020286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altLang="en-US" sz="14000" dirty="0">
                <a:solidFill>
                  <a:schemeClr val="tx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437112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3794864"/>
            <a:ext cx="2376264" cy="464400"/>
          </a:xfrm>
          <a:solidFill>
            <a:schemeClr val="accent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2400" cap="all" baseline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pPr lvl="0"/>
            <a:r>
              <a:rPr lang="en-US" dirty="0"/>
              <a:t>Education is</a:t>
            </a:r>
            <a:endParaRPr lang="en-GB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5857878"/>
            <a:ext cx="6984776" cy="464400"/>
          </a:xfrm>
          <a:solidFill>
            <a:schemeClr val="accent1"/>
          </a:solidFill>
        </p:spPr>
        <p:txBody>
          <a:bodyPr lIns="90000" tIns="46800" rIns="90000" bIns="46800"/>
          <a:lstStyle>
            <a:lvl1pPr marL="0" indent="0">
              <a:buNone/>
              <a:defRPr sz="2200" cap="all" baseline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pPr lvl="0"/>
            <a:r>
              <a:rPr lang="en-US" dirty="0"/>
              <a:t>Make the box longer for longer phrases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38063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6642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5785870"/>
            <a:ext cx="8568952" cy="955498"/>
          </a:xfrm>
        </p:spPr>
        <p:txBody>
          <a:bodyPr wrap="square" anchor="t" anchorCtr="0"/>
          <a:lstStyle>
            <a:lvl1pPr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on two lines maximum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28258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6642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5785870"/>
            <a:ext cx="8568952" cy="955498"/>
          </a:xfrm>
        </p:spPr>
        <p:txBody>
          <a:bodyPr wrap="square" anchor="t" anchorCtr="0"/>
          <a:lstStyle>
            <a:lvl1pPr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on two lines maximum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66386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6642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5785870"/>
            <a:ext cx="8568952" cy="955498"/>
          </a:xfrm>
        </p:spPr>
        <p:txBody>
          <a:bodyPr wrap="square" anchor="t" anchorCtr="0"/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on two lines maximum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17063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5769" cy="68774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095769" y="0"/>
            <a:ext cx="3045600" cy="6877404"/>
          </a:xfrm>
          <a:prstGeom prst="rect">
            <a:avLst/>
          </a:prstGeom>
          <a:solidFill>
            <a:schemeClr val="accent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332656"/>
            <a:ext cx="2592288" cy="1730144"/>
          </a:xfrm>
        </p:spPr>
        <p:txBody>
          <a:bodyPr wrap="square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2214000"/>
            <a:ext cx="2592288" cy="396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567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5769" cy="68774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095769" y="0"/>
            <a:ext cx="3045600" cy="6877404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332656"/>
            <a:ext cx="2592288" cy="1730144"/>
          </a:xfrm>
        </p:spPr>
        <p:txBody>
          <a:bodyPr wrap="square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2214000"/>
            <a:ext cx="2592288" cy="396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65384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5769" cy="68774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095769" y="0"/>
            <a:ext cx="3045600" cy="6877404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332656"/>
            <a:ext cx="2592288" cy="1730144"/>
          </a:xfrm>
        </p:spPr>
        <p:txBody>
          <a:bodyPr wrap="square"/>
          <a:lstStyle>
            <a:lvl1pPr>
              <a:lnSpc>
                <a:spcPct val="8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2214000"/>
            <a:ext cx="2592288" cy="3960000"/>
          </a:xfrm>
        </p:spPr>
        <p:txBody>
          <a:bodyPr/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lang="en-GB" sz="2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3656A"/>
              </a:buClr>
              <a:buSzTx/>
              <a:buFont typeface="Effra" panose="020B0603020203020204" pitchFamily="34" charset="0"/>
              <a:buChar char="•"/>
              <a:tabLst/>
              <a:defRPr lang="en-US" sz="20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•"/>
              <a:tabLst/>
              <a:defRPr lang="en-US" sz="20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&gt;"/>
              <a:tabLst/>
              <a:defRPr lang="en-US" sz="20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-"/>
              <a:tabLst/>
              <a:defRPr lang="en-GB" sz="2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</a:pPr>
            <a:r>
              <a:rPr lang="en-US" dirty="0"/>
              <a:t>Second level</a:t>
            </a:r>
          </a:p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</a:pPr>
            <a:r>
              <a:rPr lang="en-US" dirty="0"/>
              <a:t>Third level</a:t>
            </a:r>
          </a:p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</a:pPr>
            <a:r>
              <a:rPr lang="en-US" dirty="0"/>
              <a:t>Fourth level</a:t>
            </a:r>
          </a:p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</a:pPr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16924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96752"/>
            <a:ext cx="9144000" cy="5661248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568952" cy="955498"/>
          </a:xfrm>
        </p:spPr>
        <p:txBody>
          <a:bodyPr wrap="square" anchor="b" anchorCtr="0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Timetable (suggest three columns – event, Location, time)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484784"/>
            <a:ext cx="8568952" cy="5134186"/>
          </a:xfrm>
        </p:spPr>
        <p:txBody>
          <a:bodyPr/>
          <a:lstStyle/>
          <a:p>
            <a:r>
              <a:rPr lang="en-US" dirty="0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3119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96752"/>
            <a:ext cx="9144000" cy="5661248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568952" cy="955498"/>
          </a:xfrm>
        </p:spPr>
        <p:txBody>
          <a:bodyPr wrap="square" anchor="b" anchorCtr="0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Timetable (suggest three columns – event, Location, time)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484784"/>
            <a:ext cx="8568952" cy="513418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2318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96752"/>
            <a:ext cx="9144000" cy="5661248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568952" cy="955498"/>
          </a:xfrm>
        </p:spPr>
        <p:txBody>
          <a:bodyPr wrap="square" anchor="b" anchorCtr="0"/>
          <a:lstStyle>
            <a:lvl1pPr>
              <a:lnSpc>
                <a:spcPct val="80000"/>
              </a:lnSpc>
              <a:defRPr sz="36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Timetable (suggest three columns – event, Location, time)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484784"/>
            <a:ext cx="8568952" cy="5134186"/>
          </a:xfrm>
        </p:spPr>
        <p:txBody>
          <a:bodyPr/>
          <a:lstStyle/>
          <a:p>
            <a:r>
              <a:rPr lang="en-US" dirty="0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12318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F6A46F-80AB-49F3-8C7E-9717ED94545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6310441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Title Slide (Grey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hidden"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3" name="Rectangle 22"/>
          <p:cNvSpPr/>
          <p:nvPr/>
        </p:nvSpPr>
        <p:spPr bwMode="hidden">
          <a:xfrm>
            <a:off x="0" y="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24800" y="1143000"/>
            <a:ext cx="8280000" cy="919800"/>
          </a:xfrm>
        </p:spPr>
        <p:txBody>
          <a:bodyPr wrap="square"/>
          <a:lstStyle>
            <a:lvl1pPr>
              <a:lnSpc>
                <a:spcPct val="90000"/>
              </a:lnSpc>
              <a:tabLst>
                <a:tab pos="4038600" algn="l"/>
              </a:tabLst>
              <a:defRPr sz="3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  <a:endParaRPr lang="en-GB" altLang="en-US" noProof="0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24800" y="4653136"/>
            <a:ext cx="8280000" cy="925512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  <a:endParaRPr lang="en-GB" altLang="en-US" noProof="0" dirty="0"/>
          </a:p>
        </p:txBody>
      </p:sp>
      <p:sp>
        <p:nvSpPr>
          <p:cNvPr id="2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25" y="6237312"/>
            <a:ext cx="67627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4C01B32-D1A0-401C-8867-70456BBB1E87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928500" y="6605072"/>
            <a:ext cx="67691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POTENTIAL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OPPORTUNITIES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IMPACT</a:t>
            </a:r>
          </a:p>
        </p:txBody>
      </p:sp>
      <p:sp>
        <p:nvSpPr>
          <p:cNvPr id="29" name="Date Placeholder 1"/>
          <p:cNvSpPr>
            <a:spLocks noGrp="1"/>
          </p:cNvSpPr>
          <p:nvPr>
            <p:ph type="dt" sz="half" idx="2"/>
          </p:nvPr>
        </p:nvSpPr>
        <p:spPr>
          <a:xfrm>
            <a:off x="424800" y="6237312"/>
            <a:ext cx="21336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Wednesday, 11 June 2014</a:t>
            </a:r>
          </a:p>
        </p:txBody>
      </p:sp>
      <p:pic>
        <p:nvPicPr>
          <p:cNvPr id="32" name="Picture 5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7524750" y="439662"/>
            <a:ext cx="1184275" cy="38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424" r="7953" b="22234"/>
          <a:stretch>
            <a:fillRect/>
          </a:stretch>
        </p:blipFill>
        <p:spPr bwMode="auto">
          <a:xfrm>
            <a:off x="0" y="2286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17512" y="0"/>
            <a:ext cx="2858344" cy="805551"/>
          </a:xfrm>
          <a:solidFill>
            <a:schemeClr val="accent1"/>
          </a:solidFill>
        </p:spPr>
        <p:txBody>
          <a:bodyPr wrap="square" lIns="72000" tIns="396000" rIns="72000" bIns="36000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pPr lvl="0"/>
            <a:r>
              <a:rPr lang="en-US" dirty="0"/>
              <a:t>Unit name here, max 2 line, adjust width of box if required</a:t>
            </a:r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286000"/>
            <a:ext cx="9144000" cy="22860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picture. Visit www.reading.ac.uk/imagebank for more.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424800" y="6646907"/>
            <a:ext cx="20162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2002E"/>
              </a:buClr>
              <a:buSzTx/>
              <a:buFont typeface="Arial" charset="0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Copyright University of Reading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 (Colou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hidden">
          <a:xfrm>
            <a:off x="0" y="4572000"/>
            <a:ext cx="91440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2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424" r="7953" b="22234"/>
          <a:stretch>
            <a:fillRect/>
          </a:stretch>
        </p:blipFill>
        <p:spPr bwMode="auto">
          <a:xfrm>
            <a:off x="0" y="2286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 userDrawn="1"/>
        </p:nvSpPr>
        <p:spPr bwMode="hidden">
          <a:xfrm>
            <a:off x="0" y="0"/>
            <a:ext cx="91440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24800" y="4653136"/>
            <a:ext cx="7920038" cy="925512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  <a:endParaRPr lang="en-GB" altLang="en-US" noProof="0" dirty="0"/>
          </a:p>
        </p:txBody>
      </p:sp>
      <p:sp>
        <p:nvSpPr>
          <p:cNvPr id="2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25" y="6237312"/>
            <a:ext cx="67627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4C01B32-D1A0-401C-8867-70456BBB1E87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28" name="TextBox 27"/>
          <p:cNvSpPr txBox="1">
            <a:spLocks noChangeArrowheads="1"/>
          </p:cNvSpPr>
          <p:nvPr userDrawn="1"/>
        </p:nvSpPr>
        <p:spPr bwMode="auto">
          <a:xfrm>
            <a:off x="1928500" y="6605072"/>
            <a:ext cx="67691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POTENTIAL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OPPORTUNITIES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IMPACT</a:t>
            </a:r>
          </a:p>
        </p:txBody>
      </p:sp>
      <p:pic>
        <p:nvPicPr>
          <p:cNvPr id="32" name="Picture 5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7524750" y="439662"/>
            <a:ext cx="1184275" cy="38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24800" y="1143000"/>
            <a:ext cx="8280000" cy="919800"/>
          </a:xfrm>
        </p:spPr>
        <p:txBody>
          <a:bodyPr wrap="square"/>
          <a:lstStyle>
            <a:lvl1pPr>
              <a:lnSpc>
                <a:spcPct val="90000"/>
              </a:lnSpc>
              <a:tabLst>
                <a:tab pos="4038600" algn="l"/>
              </a:tabLst>
              <a:defRPr sz="3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  <a:endParaRPr lang="en-GB" altLang="en-US"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17512" y="0"/>
            <a:ext cx="2858344" cy="805551"/>
          </a:xfrm>
          <a:solidFill>
            <a:schemeClr val="accent1"/>
          </a:solidFill>
        </p:spPr>
        <p:txBody>
          <a:bodyPr wrap="square" lIns="72000" tIns="396000" rIns="72000" bIns="36000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pPr lvl="0"/>
            <a:r>
              <a:rPr lang="en-US" dirty="0"/>
              <a:t>Unit name here, max 2 line, adjust width of box if required</a:t>
            </a:r>
            <a:endParaRPr lang="en-GB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237312"/>
            <a:ext cx="28956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Copyright University of Reading</a:t>
            </a:r>
          </a:p>
        </p:txBody>
      </p:sp>
      <p:sp>
        <p:nvSpPr>
          <p:cNvPr id="17" name="Date Placeholder 1"/>
          <p:cNvSpPr>
            <a:spLocks noGrp="1"/>
          </p:cNvSpPr>
          <p:nvPr>
            <p:ph type="dt" sz="half" idx="2"/>
          </p:nvPr>
        </p:nvSpPr>
        <p:spPr>
          <a:xfrm>
            <a:off x="424800" y="6237312"/>
            <a:ext cx="21336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Wednesday, 11 June 2014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4800" y="6646907"/>
            <a:ext cx="20162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2002E"/>
              </a:buClr>
              <a:buSzTx/>
              <a:buFont typeface="Arial" charset="0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Copyright University of Reading</a:t>
            </a: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286000"/>
            <a:ext cx="9144000" cy="22860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picture. Visit www.reading.ac.uk/imagebank for more.</a:t>
            </a:r>
          </a:p>
        </p:txBody>
      </p:sp>
    </p:spTree>
    <p:extLst>
      <p:ext uri="{BB962C8B-B14F-4D97-AF65-F5344CB8AC3E}">
        <p14:creationId xmlns:p14="http://schemas.microsoft.com/office/powerpoint/2010/main" val="269105154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6A46F-80AB-49F3-8C7E-9717ED945456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438150"/>
            <a:ext cx="11842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928500" y="6605072"/>
            <a:ext cx="67691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POTENTIAL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OPPORTUNITIES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24985055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438150"/>
            <a:ext cx="11842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A8A42-CDD3-483B-A525-DE73108F9D72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928500" y="6605072"/>
            <a:ext cx="67691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POTENTIAL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OPPORTUNITIES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IMPACT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24800" y="2214000"/>
            <a:ext cx="3888000" cy="432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81327" y="2214000"/>
            <a:ext cx="3888000" cy="432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8483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AE96E1-FE19-476C-9CF0-3BB4903735D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280000" cy="5904656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9921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AE96E1-FE19-476C-9CF0-3BB4903735D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280000" cy="5904656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92144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splash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-252536" y="3841456"/>
            <a:ext cx="1020286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altLang="en-US" sz="14000" dirty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437112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3794864"/>
            <a:ext cx="2376264" cy="464400"/>
          </a:xfrm>
          <a:solidFill>
            <a:schemeClr val="bg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2400" cap="all" baseline="0">
                <a:solidFill>
                  <a:schemeClr val="tx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pPr lvl="0"/>
            <a:r>
              <a:rPr lang="en-US" dirty="0"/>
              <a:t>Education is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5857878"/>
            <a:ext cx="6984776" cy="464400"/>
          </a:xfrm>
          <a:solidFill>
            <a:schemeClr val="bg1"/>
          </a:solidFill>
        </p:spPr>
        <p:txBody>
          <a:bodyPr lIns="90000" tIns="46800" rIns="90000" bIns="46800"/>
          <a:lstStyle>
            <a:lvl1pPr marL="0" indent="0">
              <a:buNone/>
              <a:defRPr sz="2200" cap="all" baseline="0">
                <a:solidFill>
                  <a:schemeClr val="tx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pPr lvl="0"/>
            <a:r>
              <a:rPr lang="en-US" dirty="0"/>
              <a:t>Make the box longer for longer phrases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52631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Picture 53" descr="Device-black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38150"/>
            <a:ext cx="1184275" cy="38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4800" y="1234800"/>
            <a:ext cx="8280000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4800" y="2214000"/>
            <a:ext cx="82800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25" y="6237312"/>
            <a:ext cx="67627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4C01B32-D1A0-401C-8867-70456BBB1E87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pic>
        <p:nvPicPr>
          <p:cNvPr id="1074" name="Picture 50" descr="Device-wine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438150"/>
            <a:ext cx="1184275" cy="385763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079" name="Picture 55" descr="Device-white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438150"/>
            <a:ext cx="1184275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28500" y="6605072"/>
            <a:ext cx="67691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200" u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LIMITLESS </a:t>
            </a:r>
            <a:r>
              <a:rPr lang="en-GB" altLang="en-US" sz="1200" u="none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POTENTIAL</a:t>
            </a:r>
            <a:r>
              <a:rPr lang="en-GB" altLang="en-US" sz="1200" u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u="none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OPPORTUNITIES</a:t>
            </a:r>
            <a:r>
              <a:rPr lang="en-GB" altLang="en-US" sz="1200" u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u="none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IMPACT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7" r:id="rId2"/>
    <p:sldLayoutId id="2147483705" r:id="rId3"/>
    <p:sldLayoutId id="2147483696" r:id="rId4"/>
    <p:sldLayoutId id="2147483698" r:id="rId5"/>
    <p:sldLayoutId id="2147483700" r:id="rId6"/>
    <p:sldLayoutId id="2147483701" r:id="rId7"/>
    <p:sldLayoutId id="2147483702" r:id="rId8"/>
    <p:sldLayoutId id="2147483706" r:id="rId9"/>
    <p:sldLayoutId id="2147483707" r:id="rId10"/>
    <p:sldLayoutId id="2147483708" r:id="rId11"/>
    <p:sldLayoutId id="2147483713" r:id="rId12"/>
    <p:sldLayoutId id="2147483709" r:id="rId13"/>
    <p:sldLayoutId id="2147483710" r:id="rId14"/>
    <p:sldLayoutId id="2147483711" r:id="rId15"/>
    <p:sldLayoutId id="2147483712" r:id="rId16"/>
    <p:sldLayoutId id="2147483714" r:id="rId17"/>
    <p:sldLayoutId id="2147483715" r:id="rId18"/>
    <p:sldLayoutId id="2147483716" r:id="rId19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0" cap="all" baseline="0">
          <a:solidFill>
            <a:schemeClr val="accent1"/>
          </a:solidFill>
          <a:latin typeface="Arial Bold" panose="020B0704020202020204" pitchFamily="34" charset="0"/>
          <a:ea typeface="+mj-ea"/>
          <a:cs typeface="Arial Bold" panose="020B07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9pPr>
    </p:titleStyle>
    <p:bodyStyle>
      <a:lvl1pPr marL="18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 typeface="Arial" charset="0"/>
        <a:buChar char="•"/>
        <a:tabLst/>
        <a:defRPr sz="20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3656A"/>
        </a:buClr>
        <a:buSzTx/>
        <a:buFont typeface="Effra" panose="020B0603020203020204" pitchFamily="34" charset="0"/>
        <a:buChar char="•"/>
        <a:tabLst/>
        <a:defRPr sz="2000" baseline="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90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Effra" panose="020B0603020203020204" pitchFamily="34" charset="0"/>
        <a:buChar char="•"/>
        <a:tabLst/>
        <a:defRPr sz="2000" baseline="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26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Effra" panose="020B0603020203020204" pitchFamily="34" charset="0"/>
        <a:buChar char="&gt;"/>
        <a:tabLst/>
        <a:defRPr sz="2000" baseline="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162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Effra" panose="020B0603020203020204" pitchFamily="34" charset="0"/>
        <a:buChar char="-"/>
        <a:tabLst/>
        <a:defRPr sz="2000" baseline="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hints.io/bash" TargetMode="External"/><Relationship Id="rId2" Type="http://schemas.openxmlformats.org/officeDocument/2006/relationships/hyperlink" Target="https://github.com/paulmheaton/Unix-Intermediat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Pages/ResponsePage.aspx?id=xDv6T_zswEiQgPXkP_kOX7ArvOm3cbpHnixhCNWKRS9UNjFCNjg2V1E1NkhSTldFUUFORFBRRzlXUy4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Unix ADVANCED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u="sng" dirty="0"/>
              <a:t>A course building on the workshop course for Unix operating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C01B32-D1A0-401C-8867-70456BBB1E87}" type="slidenum">
              <a:rPr lang="en-GB" altLang="en-US" smtClean="0"/>
              <a:pPr/>
              <a:t>1</a:t>
            </a:fld>
            <a:endParaRPr lang="en-GB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7512" y="0"/>
            <a:ext cx="2858344" cy="620885"/>
          </a:xfrm>
        </p:spPr>
        <p:txBody>
          <a:bodyPr/>
          <a:lstStyle/>
          <a:p>
            <a:pPr algn="ctr"/>
            <a:r>
              <a:rPr lang="en-GB" dirty="0"/>
              <a:t>The Research Software Group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AEE14F6-6040-6849-8060-445569ABA6D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6" b="23506"/>
          <a:stretch>
            <a:fillRect/>
          </a:stretch>
        </p:blipFill>
        <p:spPr>
          <a:xfrm>
            <a:off x="0" y="2286000"/>
            <a:ext cx="9144000" cy="2286000"/>
          </a:xfrm>
        </p:spPr>
      </p:pic>
    </p:spTree>
    <p:extLst>
      <p:ext uri="{BB962C8B-B14F-4D97-AF65-F5344CB8AC3E}">
        <p14:creationId xmlns:p14="http://schemas.microsoft.com/office/powerpoint/2010/main" val="94167045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6641-EC15-4EB4-AEB7-193B9FAC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trapping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A04AA-4700-4CCD-A019-9824C271B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Refer to the crib sheet on the meaning of the above in the section marked “</a:t>
            </a:r>
            <a:r>
              <a:rPr lang="en-GB" b="1" dirty="0"/>
              <a:t>File conditions”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Now you see how conditional branching works, let us add some help to our script: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[[ $1 == "--help" ]]; then</a:t>
            </a:r>
          </a:p>
          <a:p>
            <a:pPr marL="0" indent="0">
              <a:buNone/>
            </a:pPr>
            <a:r>
              <a:rPr lang="en-GB" dirty="0"/>
              <a:t>     echo USAGE: process_data.sh [options] FILENAME;</a:t>
            </a:r>
          </a:p>
          <a:p>
            <a:pPr marL="0" indent="0">
              <a:buNone/>
            </a:pPr>
            <a:r>
              <a:rPr lang="en-GB" dirty="0"/>
              <a:t>     echo OPTIONS:;</a:t>
            </a:r>
          </a:p>
          <a:p>
            <a:pPr marL="0" indent="0">
              <a:buNone/>
            </a:pPr>
            <a:r>
              <a:rPr lang="en-GB" dirty="0"/>
              <a:t>     echo -c = Output cumulative data;</a:t>
            </a:r>
          </a:p>
          <a:p>
            <a:pPr marL="0" indent="0">
              <a:buNone/>
            </a:pPr>
            <a:r>
              <a:rPr lang="en-GB" dirty="0"/>
              <a:t>     exit;</a:t>
            </a:r>
          </a:p>
          <a:p>
            <a:pPr marL="0" indent="0">
              <a:buNone/>
            </a:pPr>
            <a:r>
              <a:rPr lang="en-GB" dirty="0"/>
              <a:t>fi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BEE71-612C-4DCC-B788-5AAB194AD6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6022518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6641-EC15-4EB4-AEB7-193B9FAC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Opening and reading a </a:t>
            </a:r>
            <a:r>
              <a:rPr lang="en-GB" dirty="0" err="1"/>
              <a:t>FIle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A04AA-4700-4CCD-A019-9824C271B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dirty="0"/>
              <a:t>Unix offers a few ways to open a file. </a:t>
            </a:r>
          </a:p>
          <a:p>
            <a:pPr marL="0" indent="0">
              <a:buNone/>
            </a:pPr>
            <a:r>
              <a:rPr lang="en-GB" sz="1600" dirty="0"/>
              <a:t>A file can be read in line by line:</a:t>
            </a:r>
          </a:p>
          <a:p>
            <a:pPr marL="0" indent="0">
              <a:buNone/>
            </a:pPr>
            <a:r>
              <a:rPr lang="en-GB" sz="1600" i="1" dirty="0"/>
              <a:t>echo  process command line argument directly;</a:t>
            </a:r>
          </a:p>
          <a:p>
            <a:pPr marL="0" indent="0">
              <a:buNone/>
            </a:pPr>
            <a:r>
              <a:rPr lang="en-GB" sz="1600" i="1" dirty="0"/>
              <a:t>while IFS= read -r line</a:t>
            </a:r>
          </a:p>
          <a:p>
            <a:pPr marL="0" indent="0">
              <a:buNone/>
            </a:pPr>
            <a:r>
              <a:rPr lang="en-GB" sz="1600" i="1" dirty="0"/>
              <a:t>do</a:t>
            </a:r>
          </a:p>
          <a:p>
            <a:pPr marL="0" indent="0">
              <a:buNone/>
            </a:pPr>
            <a:r>
              <a:rPr lang="en-GB" sz="1600" i="1" dirty="0"/>
              <a:t>        echo "$line";</a:t>
            </a:r>
          </a:p>
          <a:p>
            <a:pPr marL="0" indent="0">
              <a:buNone/>
            </a:pPr>
            <a:r>
              <a:rPr lang="en-GB" sz="1600" i="1" dirty="0"/>
              <a:t>done &lt; "$2“</a:t>
            </a:r>
          </a:p>
          <a:p>
            <a:pPr marL="0" indent="0">
              <a:buNone/>
            </a:pPr>
            <a:endParaRPr lang="en-GB" sz="1600" i="1" dirty="0"/>
          </a:p>
          <a:p>
            <a:pPr marL="0" indent="0">
              <a:buNone/>
            </a:pPr>
            <a:r>
              <a:rPr lang="en-GB" sz="1600" dirty="0"/>
              <a:t>Or read in in one operation:</a:t>
            </a:r>
          </a:p>
          <a:p>
            <a:pPr marL="0" indent="0">
              <a:buNone/>
            </a:pPr>
            <a:r>
              <a:rPr lang="en-GB" sz="1600" i="1" dirty="0"/>
              <a:t>echo read in file to variable then process;</a:t>
            </a:r>
          </a:p>
          <a:p>
            <a:pPr marL="0" indent="0">
              <a:buNone/>
            </a:pPr>
            <a:r>
              <a:rPr lang="en-GB" sz="1600" i="1" dirty="0" err="1"/>
              <a:t>mydata</a:t>
            </a:r>
            <a:r>
              <a:rPr lang="en-GB" sz="1600" i="1" dirty="0"/>
              <a:t>= "$(cat $2)";</a:t>
            </a:r>
          </a:p>
          <a:p>
            <a:pPr marL="0" indent="0">
              <a:buNone/>
            </a:pPr>
            <a:r>
              <a:rPr lang="en-GB" sz="1600" i="1" dirty="0"/>
              <a:t>for line in $</a:t>
            </a:r>
            <a:r>
              <a:rPr lang="en-GB" sz="1600" i="1" dirty="0" err="1"/>
              <a:t>mydata</a:t>
            </a:r>
            <a:r>
              <a:rPr lang="en-GB" sz="1600" i="1" dirty="0"/>
              <a:t>; do</a:t>
            </a:r>
          </a:p>
          <a:p>
            <a:pPr marL="0" indent="0">
              <a:buNone/>
            </a:pPr>
            <a:r>
              <a:rPr lang="en-GB" sz="1600" i="1" dirty="0"/>
              <a:t>  echo $line</a:t>
            </a:r>
          </a:p>
          <a:p>
            <a:pPr marL="0" indent="0">
              <a:buNone/>
            </a:pPr>
            <a:r>
              <a:rPr lang="en-GB" sz="1600" i="1" dirty="0"/>
              <a:t>done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BEE71-612C-4DCC-B788-5AAB194AD6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56145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Awkward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r>
              <a:rPr lang="en-GB" sz="1800" dirty="0"/>
              <a:t>As you can see the above solution is not ideal: our data is in tabular form with the fields comma separated and each line is a record.</a:t>
            </a:r>
          </a:p>
          <a:p>
            <a:r>
              <a:rPr lang="en-GB" sz="1800" dirty="0"/>
              <a:t>We could use the first form to process each line, but we would have to split each string into an array then process the array which would require much coding.</a:t>
            </a:r>
          </a:p>
          <a:p>
            <a:endParaRPr lang="en-GB" sz="1800" dirty="0"/>
          </a:p>
          <a:p>
            <a:r>
              <a:rPr lang="en-GB" sz="1800" dirty="0"/>
              <a:t>Fortunately for us a program has been written specifically to process tabular data. The program is called AWK after the initial letters of the authors surnames, and is standard on most Unix systems.</a:t>
            </a:r>
          </a:p>
          <a:p>
            <a:endParaRPr lang="en-GB" sz="1800" dirty="0"/>
          </a:p>
          <a:p>
            <a:r>
              <a:rPr lang="en-GB" sz="1800" dirty="0"/>
              <a:t>AWK automatically </a:t>
            </a:r>
            <a:r>
              <a:rPr lang="en-GB" sz="1800" i="1" dirty="0"/>
              <a:t>parses </a:t>
            </a:r>
            <a:r>
              <a:rPr lang="en-GB" sz="1800" dirty="0"/>
              <a:t>files into a set of variables denoted by $n where n is the number of the column. By default AWK uses the spaces or tabs as a field separator, but you can change this.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0745039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AWK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endParaRPr lang="en-GB" dirty="0">
              <a:latin typeface="Andale Mono" panose="020B0509000000000004" pitchFamily="49" charset="0"/>
            </a:endParaRPr>
          </a:p>
          <a:p>
            <a:r>
              <a:rPr lang="en-GB" dirty="0">
                <a:latin typeface="Andale Mono" panose="020B0509000000000004" pitchFamily="49" charset="0"/>
              </a:rPr>
              <a:t>By default AWK reads files line by line using the newline character as the end of each set of data.</a:t>
            </a:r>
          </a:p>
          <a:p>
            <a:endParaRPr lang="en-GB" dirty="0">
              <a:latin typeface="Andale Mono" panose="020B0509000000000004" pitchFamily="49" charset="0"/>
            </a:endParaRPr>
          </a:p>
          <a:p>
            <a:r>
              <a:rPr lang="en-GB" dirty="0">
                <a:latin typeface="Andale Mono" panose="020B0509000000000004" pitchFamily="49" charset="0"/>
              </a:rPr>
              <a:t>The “Field Separator” FS tells AWK how to split the tabular data. Our file is comma separated so we set FS=“,”:</a:t>
            </a:r>
          </a:p>
          <a:p>
            <a:endParaRPr lang="en-GB" dirty="0">
              <a:latin typeface="Andale Mono" panose="020B0509000000000004" pitchFamily="49" charset="0"/>
            </a:endParaRPr>
          </a:p>
          <a:p>
            <a:r>
              <a:rPr lang="en-GB" dirty="0" err="1">
                <a:latin typeface="Andale Mono" panose="020B0509000000000004" pitchFamily="49" charset="0"/>
              </a:rPr>
              <a:t>awk</a:t>
            </a:r>
            <a:r>
              <a:rPr lang="en-GB" dirty="0">
                <a:latin typeface="Andale Mono" panose="020B0509000000000004" pitchFamily="49" charset="0"/>
              </a:rPr>
              <a:t> '{FS=","; print $3 "  " $4}' thermal_data_xxx.csv</a:t>
            </a:r>
          </a:p>
          <a:p>
            <a:endParaRPr lang="en-GB" dirty="0">
              <a:latin typeface="Andale Mono" panose="020B0509000000000004" pitchFamily="49" charset="0"/>
            </a:endParaRPr>
          </a:p>
          <a:p>
            <a:r>
              <a:rPr lang="en-GB" dirty="0">
                <a:latin typeface="Andale Mono" panose="020B0509000000000004" pitchFamily="49" charset="0"/>
              </a:rPr>
              <a:t>This will print out columns 3&amp;4 in a csv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4948922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AWK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r>
              <a:rPr lang="en-GB" dirty="0"/>
              <a:t>To show more than one column simple add more variables to the print command, but ask </a:t>
            </a:r>
            <a:r>
              <a:rPr lang="en-GB" dirty="0" err="1"/>
              <a:t>awk</a:t>
            </a:r>
            <a:r>
              <a:rPr lang="en-GB" dirty="0"/>
              <a:t> to put some space between them.</a:t>
            </a:r>
          </a:p>
          <a:p>
            <a:r>
              <a:rPr lang="en-GB" dirty="0"/>
              <a:t>Let us use our data to show the temperature on the panel as a function of the data-time:</a:t>
            </a:r>
          </a:p>
          <a:p>
            <a:r>
              <a:rPr lang="en-GB" dirty="0"/>
              <a:t>Add the following lines to your </a:t>
            </a:r>
            <a:r>
              <a:rPr lang="en-GB" dirty="0" err="1"/>
              <a:t>process_data</a:t>
            </a:r>
            <a:r>
              <a:rPr lang="en-GB" dirty="0"/>
              <a:t> script:</a:t>
            </a:r>
          </a:p>
          <a:p>
            <a:r>
              <a:rPr lang="en-GB" i="1" dirty="0" err="1"/>
              <a:t>awk</a:t>
            </a:r>
            <a:r>
              <a:rPr lang="en-GB" i="1" dirty="0"/>
              <a:t> '{FS=","; print "At " $1 " the temperature was  " $3}' $2;</a:t>
            </a:r>
          </a:p>
          <a:p>
            <a:endParaRPr lang="en-GB" dirty="0"/>
          </a:p>
          <a:p>
            <a:r>
              <a:rPr lang="en-GB" dirty="0"/>
              <a:t>As you can see this makes filtering tabular data very easy.</a:t>
            </a:r>
          </a:p>
          <a:p>
            <a:r>
              <a:rPr lang="en-GB" dirty="0"/>
              <a:t>Also note the form of the AWK statement: </a:t>
            </a:r>
            <a:r>
              <a:rPr lang="en-GB" i="1" dirty="0" err="1"/>
              <a:t>awk</a:t>
            </a:r>
            <a:r>
              <a:rPr lang="en-GB" i="1" dirty="0"/>
              <a:t> '</a:t>
            </a:r>
            <a:r>
              <a:rPr lang="en-GB" i="1" dirty="0" err="1"/>
              <a:t>awkscript</a:t>
            </a:r>
            <a:r>
              <a:rPr lang="en-GB" i="1" dirty="0"/>
              <a:t>' </a:t>
            </a:r>
            <a:r>
              <a:rPr lang="en-GB" i="1" dirty="0" err="1"/>
              <a:t>filetoprocess</a:t>
            </a:r>
            <a:endParaRPr lang="en-GB" i="1" dirty="0"/>
          </a:p>
          <a:p>
            <a:r>
              <a:rPr lang="en-GB" dirty="0" err="1"/>
              <a:t>Awk</a:t>
            </a:r>
            <a:r>
              <a:rPr lang="en-GB" dirty="0"/>
              <a:t> followed by a series of statements inside apostrophes followed by filename. The text inside the quotes is the </a:t>
            </a:r>
            <a:r>
              <a:rPr lang="en-GB" i="1" dirty="0"/>
              <a:t>AWK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6232372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AWK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r>
              <a:rPr lang="en-GB" sz="1600" dirty="0"/>
              <a:t>The time portion of our AWK output is a bit ugly. We do not need to show the date in this example, just the time of day.</a:t>
            </a:r>
          </a:p>
          <a:p>
            <a:r>
              <a:rPr lang="en-GB" sz="1600" dirty="0"/>
              <a:t>How do we eliminate this?</a:t>
            </a:r>
          </a:p>
          <a:p>
            <a:r>
              <a:rPr lang="en-GB" sz="1600" dirty="0"/>
              <a:t>Well we can further split the variables AWK has generated using an AWK function called “split”.</a:t>
            </a:r>
          </a:p>
          <a:p>
            <a:r>
              <a:rPr lang="en-GB" sz="1600" dirty="0"/>
              <a:t>Split has the form split(</a:t>
            </a:r>
            <a:r>
              <a:rPr lang="en-GB" sz="1600" dirty="0" err="1"/>
              <a:t>stringtosplit,arrayfor</a:t>
            </a:r>
            <a:r>
              <a:rPr lang="en-GB" sz="1600" dirty="0"/>
              <a:t> </a:t>
            </a:r>
            <a:r>
              <a:rPr lang="en-GB" sz="1600" dirty="0" err="1"/>
              <a:t>results,'field</a:t>
            </a:r>
            <a:r>
              <a:rPr lang="en-GB" sz="1600" dirty="0"/>
              <a:t>-separator')</a:t>
            </a:r>
          </a:p>
          <a:p>
            <a:r>
              <a:rPr lang="en-GB" sz="1600" dirty="0"/>
              <a:t>Change your script to read as follows</a:t>
            </a:r>
            <a:r>
              <a:rPr lang="en-GB" sz="1600" dirty="0">
                <a:latin typeface="Andale Mono" panose="020B0509000000000004" pitchFamily="49" charset="0"/>
              </a:rPr>
              <a:t>:</a:t>
            </a:r>
          </a:p>
          <a:p>
            <a:endParaRPr lang="en-GB" sz="1600" dirty="0">
              <a:latin typeface="Andale Mono" panose="020B0509000000000004" pitchFamily="49" charset="0"/>
            </a:endParaRPr>
          </a:p>
          <a:p>
            <a:r>
              <a:rPr lang="en-GB" sz="1600" dirty="0" err="1">
                <a:latin typeface="Andale Mono" panose="020B0509000000000004" pitchFamily="49" charset="0"/>
              </a:rPr>
              <a:t>awk</a:t>
            </a:r>
            <a:r>
              <a:rPr lang="en-GB" sz="1600" dirty="0">
                <a:latin typeface="Andale Mono" panose="020B0509000000000004" pitchFamily="49" charset="0"/>
              </a:rPr>
              <a:t> '{FS=",";</a:t>
            </a:r>
          </a:p>
          <a:p>
            <a:pPr marL="720000" lvl="2" indent="0">
              <a:buNone/>
            </a:pPr>
            <a:r>
              <a:rPr lang="en-GB" sz="1600" dirty="0">
                <a:latin typeface="Andale Mono" panose="020B0509000000000004" pitchFamily="49" charset="0"/>
              </a:rPr>
              <a:t>datetime=$1;</a:t>
            </a:r>
          </a:p>
          <a:p>
            <a:pPr marL="720000" lvl="2" indent="0">
              <a:buNone/>
            </a:pPr>
            <a:r>
              <a:rPr lang="en-GB" sz="1600" dirty="0">
                <a:latin typeface="Andale Mono" panose="020B0509000000000004" pitchFamily="49" charset="0"/>
              </a:rPr>
              <a:t>split(</a:t>
            </a:r>
            <a:r>
              <a:rPr lang="en-GB" sz="1600" dirty="0" err="1">
                <a:latin typeface="Andale Mono" panose="020B0509000000000004" pitchFamily="49" charset="0"/>
              </a:rPr>
              <a:t>datetime,dtarr</a:t>
            </a:r>
            <a:r>
              <a:rPr lang="en-GB" sz="1600" dirty="0">
                <a:latin typeface="Andale Mono" panose="020B0509000000000004" pitchFamily="49" charset="0"/>
              </a:rPr>
              <a:t>," "); </a:t>
            </a:r>
          </a:p>
          <a:p>
            <a:pPr marL="720000" lvl="2" indent="0">
              <a:buNone/>
            </a:pPr>
            <a:r>
              <a:rPr lang="en-GB" sz="1600" dirty="0">
                <a:latin typeface="Andale Mono" panose="020B0509000000000004" pitchFamily="49" charset="0"/>
              </a:rPr>
              <a:t>print "At " </a:t>
            </a:r>
            <a:r>
              <a:rPr lang="en-GB" sz="1600" dirty="0" err="1">
                <a:latin typeface="Andale Mono" panose="020B0509000000000004" pitchFamily="49" charset="0"/>
              </a:rPr>
              <a:t>dtarr</a:t>
            </a:r>
            <a:r>
              <a:rPr lang="en-GB" sz="1600" dirty="0">
                <a:latin typeface="Andale Mono" panose="020B0509000000000004" pitchFamily="49" charset="0"/>
              </a:rPr>
              <a:t>[1] " the temperature was  " $3}' $2;</a:t>
            </a:r>
          </a:p>
          <a:p>
            <a:endParaRPr lang="en-GB" dirty="0">
              <a:latin typeface="Andale Mono" panose="020B0509000000000004" pitchFamily="49" charset="0"/>
            </a:endParaRPr>
          </a:p>
          <a:p>
            <a:endParaRPr lang="en-GB" dirty="0">
              <a:latin typeface="Andale Mono" panose="020B0509000000000004" pitchFamily="49" charset="0"/>
            </a:endParaRPr>
          </a:p>
          <a:p>
            <a:endParaRPr lang="en-GB" dirty="0">
              <a:latin typeface="Andale Mono" panose="020B0509000000000004" pitchFamily="49" charset="0"/>
            </a:endParaRPr>
          </a:p>
          <a:p>
            <a:endParaRPr lang="en-GB" dirty="0">
              <a:latin typeface="Andale Mono" panose="020B0509000000000004" pitchFamily="49" charset="0"/>
            </a:endParaRPr>
          </a:p>
          <a:p>
            <a:endParaRPr lang="en-GB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611596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38CD-9F10-4B8E-9823-FE64B0BF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AWK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69BAB-8745-4908-9723-20BF05B06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of splitting variables down can be extended as much as needed.</a:t>
            </a:r>
          </a:p>
          <a:p>
            <a:r>
              <a:rPr lang="en-GB" dirty="0"/>
              <a:t>Let us just print out the </a:t>
            </a:r>
            <a:r>
              <a:rPr lang="en-GB" dirty="0" err="1"/>
              <a:t>timeofday</a:t>
            </a:r>
            <a:r>
              <a:rPr lang="en-GB" dirty="0"/>
              <a:t> instead of the whole date string.</a:t>
            </a:r>
          </a:p>
          <a:p>
            <a:r>
              <a:rPr lang="en-GB" dirty="0"/>
              <a:t>Change the script to read</a:t>
            </a:r>
          </a:p>
          <a:p>
            <a:r>
              <a:rPr lang="en-GB" i="1" dirty="0" err="1"/>
              <a:t>awk</a:t>
            </a:r>
            <a:r>
              <a:rPr lang="en-GB" i="1" dirty="0"/>
              <a:t> '{FS=",";</a:t>
            </a:r>
          </a:p>
          <a:p>
            <a:r>
              <a:rPr lang="en-GB" i="1" dirty="0"/>
              <a:t>        datetime=$1;</a:t>
            </a:r>
          </a:p>
          <a:p>
            <a:r>
              <a:rPr lang="en-GB" i="1" dirty="0"/>
              <a:t>        split(</a:t>
            </a:r>
            <a:r>
              <a:rPr lang="en-GB" i="1" dirty="0" err="1"/>
              <a:t>datetime,dtarr</a:t>
            </a:r>
            <a:r>
              <a:rPr lang="en-GB" i="1" dirty="0"/>
              <a:t>," ");</a:t>
            </a:r>
          </a:p>
          <a:p>
            <a:r>
              <a:rPr lang="en-GB" i="1" dirty="0"/>
              <a:t>        split(</a:t>
            </a:r>
            <a:r>
              <a:rPr lang="en-GB" i="1" dirty="0" err="1"/>
              <a:t>dtarr</a:t>
            </a:r>
            <a:r>
              <a:rPr lang="en-GB" i="1" dirty="0"/>
              <a:t>[2],</a:t>
            </a:r>
            <a:r>
              <a:rPr lang="en-GB" i="1" dirty="0" err="1"/>
              <a:t>timeofday</a:t>
            </a:r>
            <a:r>
              <a:rPr lang="en-GB" i="1" dirty="0"/>
              <a:t>,".");</a:t>
            </a:r>
          </a:p>
          <a:p>
            <a:r>
              <a:rPr lang="en-GB" i="1" dirty="0"/>
              <a:t>        print "At " </a:t>
            </a:r>
            <a:r>
              <a:rPr lang="en-GB" i="1" dirty="0" err="1"/>
              <a:t>timeofday</a:t>
            </a:r>
            <a:r>
              <a:rPr lang="en-GB" i="1" dirty="0"/>
              <a:t>[1] " the temperature was  " $3}'  $2;</a:t>
            </a:r>
          </a:p>
          <a:p>
            <a:endParaRPr lang="en-GB" i="1" dirty="0"/>
          </a:p>
          <a:p>
            <a:r>
              <a:rPr lang="en-GB" dirty="0"/>
              <a:t>And run the script.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9EF2F-4476-43EA-9D2D-3E72A60022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991671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Awk</a:t>
            </a:r>
            <a:r>
              <a:rPr lang="en-GB" dirty="0"/>
              <a:t>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r>
              <a:rPr lang="en-GB" dirty="0"/>
              <a:t>As you can see AWK has it's own language, and can perform other operations on the data.</a:t>
            </a:r>
          </a:p>
          <a:p>
            <a:endParaRPr lang="en-GB" dirty="0"/>
          </a:p>
          <a:p>
            <a:r>
              <a:rPr lang="en-GB" dirty="0"/>
              <a:t>What if you a summary at the end?</a:t>
            </a:r>
          </a:p>
          <a:p>
            <a:r>
              <a:rPr lang="en-GB" dirty="0"/>
              <a:t>The END statement tells </a:t>
            </a:r>
            <a:r>
              <a:rPr lang="en-GB" dirty="0" err="1"/>
              <a:t>awk</a:t>
            </a:r>
            <a:r>
              <a:rPr lang="en-GB" dirty="0"/>
              <a:t> what to do when it has finished processing. The format is END {…statements…}</a:t>
            </a:r>
          </a:p>
          <a:p>
            <a:pPr marL="0" indent="0">
              <a:buNone/>
            </a:pPr>
            <a:endParaRPr lang="en-GB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GB" dirty="0"/>
              <a:t>AWK also has a BEGIN statement which performs operations before processing the file, and can be used to store “global” variables</a:t>
            </a:r>
          </a:p>
          <a:p>
            <a:pPr marL="0" indent="0">
              <a:buNone/>
            </a:pPr>
            <a:r>
              <a:rPr lang="en-GB" dirty="0"/>
              <a:t>The format is BEGIN {…statements…}</a:t>
            </a:r>
            <a:endParaRPr lang="en-GB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6558740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Awk</a:t>
            </a:r>
            <a:r>
              <a:rPr lang="en-GB" dirty="0"/>
              <a:t>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r>
              <a:rPr lang="en-GB" dirty="0"/>
              <a:t>Modify your AWK script as below:</a:t>
            </a:r>
          </a:p>
          <a:p>
            <a:endParaRPr lang="en-GB" sz="2800" dirty="0">
              <a:latin typeface="Andale Mono" panose="020B0509000000000004" pitchFamily="49" charset="0"/>
            </a:endParaRPr>
          </a:p>
          <a:p>
            <a:r>
              <a:rPr lang="en-GB" sz="2800" dirty="0" err="1">
                <a:latin typeface="Andale Mono" panose="020B0509000000000004" pitchFamily="49" charset="0"/>
              </a:rPr>
              <a:t>awk</a:t>
            </a:r>
            <a:r>
              <a:rPr lang="en-GB" sz="2800" dirty="0">
                <a:latin typeface="Andale Mono" panose="020B0509000000000004" pitchFamily="49" charset="0"/>
              </a:rPr>
              <a:t> 'BEGIN{</a:t>
            </a:r>
          </a:p>
          <a:p>
            <a:r>
              <a:rPr lang="en-GB" sz="2800" dirty="0">
                <a:latin typeface="Andale Mono" panose="020B0509000000000004" pitchFamily="49" charset="0"/>
              </a:rPr>
              <a:t>max=0</a:t>
            </a:r>
          </a:p>
          <a:p>
            <a:r>
              <a:rPr lang="en-GB" sz="2800" dirty="0">
                <a:latin typeface="Andale Mono" panose="020B0509000000000004" pitchFamily="49" charset="0"/>
              </a:rPr>
              <a:t>min=1000</a:t>
            </a:r>
          </a:p>
          <a:p>
            <a:r>
              <a:rPr lang="en-GB" sz="2800" dirty="0">
                <a:latin typeface="Andale Mono" panose="020B0509000000000004" pitchFamily="49" charset="0"/>
              </a:rPr>
              <a:t>FS=","</a:t>
            </a:r>
          </a:p>
          <a:p>
            <a:r>
              <a:rPr lang="en-GB" sz="2800" dirty="0" err="1">
                <a:latin typeface="Andale Mono" panose="020B0509000000000004" pitchFamily="49" charset="0"/>
              </a:rPr>
              <a:t>tot_heat_gain</a:t>
            </a:r>
            <a:r>
              <a:rPr lang="en-GB" sz="2800" dirty="0">
                <a:latin typeface="Andale Mono" panose="020B0509000000000004" pitchFamily="49" charset="0"/>
              </a:rPr>
              <a:t>=0</a:t>
            </a:r>
          </a:p>
          <a:p>
            <a:r>
              <a:rPr lang="en-GB" sz="2800" dirty="0">
                <a:latin typeface="Andale Mono" panose="020B0509000000000004" pitchFamily="49" charset="0"/>
              </a:rPr>
              <a:t>}</a:t>
            </a:r>
          </a:p>
          <a:p>
            <a:endParaRPr lang="en-GB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9096354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77E0-0FF2-4E4E-AF3D-CBA2FF33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AWK script main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128C-6269-4728-8DE8-24A0BC07F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Andale Mono" panose="020B0509000000000004" pitchFamily="49" charset="0"/>
              </a:rPr>
              <a:t>{</a:t>
            </a:r>
          </a:p>
          <a:p>
            <a:r>
              <a:rPr lang="en-GB" sz="2400" dirty="0">
                <a:latin typeface="Andale Mono" panose="020B0509000000000004" pitchFamily="49" charset="0"/>
              </a:rPr>
              <a:t>    </a:t>
            </a:r>
            <a:r>
              <a:rPr lang="en-GB" sz="2400" dirty="0" err="1">
                <a:latin typeface="Andale Mono" panose="020B0509000000000004" pitchFamily="49" charset="0"/>
              </a:rPr>
              <a:t>joules_gain</a:t>
            </a:r>
            <a:r>
              <a:rPr lang="en-GB" sz="2400" dirty="0">
                <a:latin typeface="Andale Mono" panose="020B0509000000000004" pitchFamily="49" charset="0"/>
              </a:rPr>
              <a:t>=($2-$4)*4200*100</a:t>
            </a:r>
          </a:p>
          <a:p>
            <a:r>
              <a:rPr lang="en-GB" sz="2400" dirty="0">
                <a:latin typeface="Andale Mono" panose="020B0509000000000004" pitchFamily="49" charset="0"/>
              </a:rPr>
              <a:t>    </a:t>
            </a:r>
            <a:r>
              <a:rPr lang="en-GB" sz="2400" dirty="0" err="1">
                <a:latin typeface="Andale Mono" panose="020B0509000000000004" pitchFamily="49" charset="0"/>
              </a:rPr>
              <a:t>tot_heat_gain</a:t>
            </a:r>
            <a:r>
              <a:rPr lang="en-GB" sz="2400" dirty="0">
                <a:latin typeface="Andale Mono" panose="020B0509000000000004" pitchFamily="49" charset="0"/>
              </a:rPr>
              <a:t>+=</a:t>
            </a:r>
            <a:r>
              <a:rPr lang="en-GB" sz="2400" dirty="0" err="1">
                <a:latin typeface="Andale Mono" panose="020B0509000000000004" pitchFamily="49" charset="0"/>
              </a:rPr>
              <a:t>joules_gain</a:t>
            </a:r>
            <a:endParaRPr lang="en-GB" sz="2400" dirty="0">
              <a:latin typeface="Andale Mono" panose="020B0509000000000004" pitchFamily="49" charset="0"/>
            </a:endParaRPr>
          </a:p>
          <a:p>
            <a:r>
              <a:rPr lang="en-GB" sz="2400" dirty="0">
                <a:latin typeface="Andale Mono" panose="020B0509000000000004" pitchFamily="49" charset="0"/>
              </a:rPr>
              <a:t>    if($2&lt;min){min=$2}</a:t>
            </a:r>
          </a:p>
          <a:p>
            <a:r>
              <a:rPr lang="en-GB" sz="2400" dirty="0">
                <a:latin typeface="Andale Mono" panose="020B0509000000000004" pitchFamily="49" charset="0"/>
              </a:rPr>
              <a:t>    if($2&gt;max){max=$2}</a:t>
            </a:r>
          </a:p>
          <a:p>
            <a:endParaRPr lang="en-GB" sz="2400" dirty="0">
              <a:latin typeface="Andale Mono" panose="020B0509000000000004" pitchFamily="49" charset="0"/>
            </a:endParaRPr>
          </a:p>
          <a:p>
            <a:r>
              <a:rPr lang="en-GB" sz="2400" dirty="0">
                <a:latin typeface="Andale Mono" panose="020B0509000000000004" pitchFamily="49" charset="0"/>
              </a:rPr>
              <a:t>    print "reading=",$2,"   max=",max, "min=",min,"   joules=",</a:t>
            </a:r>
            <a:r>
              <a:rPr lang="en-GB" sz="2400" dirty="0" err="1">
                <a:latin typeface="Andale Mono" panose="020B0509000000000004" pitchFamily="49" charset="0"/>
              </a:rPr>
              <a:t>joules_gain</a:t>
            </a:r>
            <a:endParaRPr lang="en-GB" sz="2400" dirty="0">
              <a:latin typeface="Andale Mono" panose="020B0509000000000004" pitchFamily="49" charset="0"/>
            </a:endParaRPr>
          </a:p>
          <a:p>
            <a:r>
              <a:rPr lang="en-GB" sz="2400" dirty="0">
                <a:latin typeface="Andale Mono" panose="020B05090000000000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46594-D3A2-4A09-A48A-56A66A8942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917840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objective of this course is to introduce some more advanced techniques in using the Unix operating system, covering more powerful commands and operators for filtering and processing data files.</a:t>
            </a:r>
          </a:p>
          <a:p>
            <a:endParaRPr lang="en-GB" dirty="0"/>
          </a:p>
          <a:p>
            <a:r>
              <a:rPr lang="en-GB" dirty="0"/>
              <a:t>Prerequisites – you should be fluent in the use of basic Unix commands, and familiar with the filesystem.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Resource download: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>
                <a:hlinkClick r:id="rId2"/>
              </a:rPr>
              <a:t>https://github.com/paulmheaton/Unix-Intermediate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Crib sheet: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https://devhints.io/bash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355959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FCD1-829F-42B6-8893-7DFFAFB3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AWK script END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7E7A-5915-4201-AB16-98638F954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Andale Mono" panose="020B0509000000000004" pitchFamily="49" charset="0"/>
            </a:endParaRPr>
          </a:p>
          <a:p>
            <a:r>
              <a:rPr lang="en-GB" sz="2400" dirty="0">
                <a:latin typeface="Andale Mono" panose="020B0509000000000004" pitchFamily="49" charset="0"/>
              </a:rPr>
              <a:t>END { print "The maximum temperature was  ", max</a:t>
            </a:r>
          </a:p>
          <a:p>
            <a:r>
              <a:rPr lang="en-GB" sz="2400" dirty="0">
                <a:latin typeface="Andale Mono" panose="020B0509000000000004" pitchFamily="49" charset="0"/>
              </a:rPr>
              <a:t>        print "\</a:t>
            </a:r>
            <a:r>
              <a:rPr lang="en-GB" sz="2400" dirty="0" err="1">
                <a:latin typeface="Andale Mono" panose="020B0509000000000004" pitchFamily="49" charset="0"/>
              </a:rPr>
              <a:t>nThe</a:t>
            </a:r>
            <a:r>
              <a:rPr lang="en-GB" sz="2400" dirty="0">
                <a:latin typeface="Andale Mono" panose="020B0509000000000004" pitchFamily="49" charset="0"/>
              </a:rPr>
              <a:t> minimum temperature was  ", min</a:t>
            </a:r>
          </a:p>
          <a:p>
            <a:r>
              <a:rPr lang="en-GB" sz="2400" dirty="0">
                <a:latin typeface="Andale Mono" panose="020B0509000000000004" pitchFamily="49" charset="0"/>
              </a:rPr>
              <a:t>        print "\</a:t>
            </a:r>
            <a:r>
              <a:rPr lang="en-GB" sz="2400" dirty="0" err="1">
                <a:latin typeface="Andale Mono" panose="020B0509000000000004" pitchFamily="49" charset="0"/>
              </a:rPr>
              <a:t>nThe</a:t>
            </a:r>
            <a:r>
              <a:rPr lang="en-GB" sz="2400" dirty="0">
                <a:latin typeface="Andale Mono" panose="020B0509000000000004" pitchFamily="49" charset="0"/>
              </a:rPr>
              <a:t> total heat gain for the day was ", </a:t>
            </a:r>
            <a:r>
              <a:rPr lang="en-GB" sz="2400" dirty="0" err="1">
                <a:latin typeface="Andale Mono" panose="020B0509000000000004" pitchFamily="49" charset="0"/>
              </a:rPr>
              <a:t>tot_heat_gain</a:t>
            </a:r>
            <a:r>
              <a:rPr lang="en-GB" sz="2400" dirty="0">
                <a:latin typeface="Andale Mono" panose="020B0509000000000004" pitchFamily="49" charset="0"/>
              </a:rPr>
              <a:t>/24/60/60/1000 ,"KW"  }</a:t>
            </a:r>
          </a:p>
          <a:p>
            <a:r>
              <a:rPr lang="en-GB" sz="2400" dirty="0">
                <a:latin typeface="Andale Mono" panose="020B0509000000000004" pitchFamily="49" charset="0"/>
              </a:rPr>
              <a:t>' $2;</a:t>
            </a:r>
          </a:p>
          <a:p>
            <a:endParaRPr lang="en-GB" dirty="0">
              <a:latin typeface="Andale Mono" panose="020B05090000000000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95574-8B88-4203-BFF1-91A676E196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998297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B35EC-E2F3-4895-9A4F-D215D4CC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F3AE1-AE5B-44FA-B5D4-658E5FA09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Modify script to output cumulative data to file in format:</a:t>
            </a:r>
          </a:p>
          <a:p>
            <a:r>
              <a:rPr lang="en-GB" dirty="0"/>
              <a:t>Date Time Max Min </a:t>
            </a:r>
            <a:r>
              <a:rPr lang="en-GB" dirty="0" err="1"/>
              <a:t>HeatGain</a:t>
            </a:r>
            <a:endParaRPr lang="en-GB" dirty="0"/>
          </a:p>
          <a:p>
            <a:endParaRPr lang="en-GB" dirty="0"/>
          </a:p>
          <a:p>
            <a:r>
              <a:rPr lang="en-GB" dirty="0"/>
              <a:t>Create an AWK file  and process data as </a:t>
            </a:r>
            <a:r>
              <a:rPr lang="en-GB" dirty="0" err="1"/>
              <a:t>awk</a:t>
            </a:r>
            <a:r>
              <a:rPr lang="en-GB" dirty="0"/>
              <a:t> –f </a:t>
            </a:r>
            <a:r>
              <a:rPr lang="en-GB" dirty="0" err="1"/>
              <a:t>filename.awk</a:t>
            </a:r>
            <a:r>
              <a:rPr lang="en-GB" dirty="0"/>
              <a:t> file-to-process.csv in the shell script.</a:t>
            </a:r>
          </a:p>
          <a:p>
            <a:endParaRPr lang="en-GB" dirty="0"/>
          </a:p>
          <a:p>
            <a:r>
              <a:rPr lang="en-GB" dirty="0"/>
              <a:t>Process all the files in a directory and merge all the summary data into one file.</a:t>
            </a:r>
          </a:p>
          <a:p>
            <a:endParaRPr lang="en-GB" dirty="0"/>
          </a:p>
          <a:p>
            <a:r>
              <a:rPr lang="en-GB" dirty="0"/>
              <a:t>Allow the user to alter the output filename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06CC6-F7B9-4CEC-9C81-03933D8E7D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305218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r>
              <a:rPr lang="en-GB" dirty="0"/>
              <a:t>Happy Bashing! </a:t>
            </a:r>
            <a:r>
              <a:rPr lang="en-GB" dirty="0">
                <a:sym typeface="Wingdings" pitchFamily="2" charset="2"/>
              </a:rPr>
              <a:t></a:t>
            </a:r>
          </a:p>
          <a:p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Please give us your feedback by following this link below:</a:t>
            </a:r>
          </a:p>
          <a:p>
            <a:pPr marL="360000" lvl="1" indent="0">
              <a:buNone/>
            </a:pPr>
            <a:r>
              <a:rPr lang="en-US" dirty="0">
                <a:hlinkClick r:id="rId2"/>
              </a:rPr>
              <a:t>https://forms.office.com/Pages/ResponsePage.aspx?id=xDv6T_zswEiQgPXkP_kOX7ArvOm3cbpHnixhCNWKRS9UNjFCNjg2V1E1NkhSTldFUUFORFBRRzlXUy4u</a:t>
            </a:r>
            <a:endParaRPr lang="en-US" dirty="0"/>
          </a:p>
          <a:p>
            <a:pPr marL="360000" lvl="1" indent="0">
              <a:buNone/>
            </a:pPr>
            <a:endParaRPr lang="en-GB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196471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In this workshop we develop the idea of using a shell script to process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We will cover command line arguments to the shell 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Include optional switches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Ask user for input.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Use conditional branching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Use looping to process many 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Dealing with errors.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Using </a:t>
            </a:r>
            <a:r>
              <a:rPr lang="en-GB" sz="1600" dirty="0" err="1">
                <a:solidFill>
                  <a:srgbClr val="FF0000"/>
                </a:solidFill>
              </a:rPr>
              <a:t>awk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/>
              <a:t>to process tabular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Discuss output options.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25034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3A48-C877-4200-A8A5-D0437228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basic shell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F3E73-1DB3-4069-AA77-F5E4B49BA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file called “process_data.sh”</a:t>
            </a:r>
          </a:p>
          <a:p>
            <a:endParaRPr lang="en-GB" dirty="0"/>
          </a:p>
          <a:p>
            <a:r>
              <a:rPr lang="en-GB" dirty="0"/>
              <a:t>Change the permissions on the file to make it executable for all those in your group.</a:t>
            </a:r>
          </a:p>
          <a:p>
            <a:endParaRPr lang="en-GB" dirty="0"/>
          </a:p>
          <a:p>
            <a:r>
              <a:rPr lang="en-GB" dirty="0"/>
              <a:t>Tell the user about the script and what it does.</a:t>
            </a:r>
          </a:p>
          <a:p>
            <a:endParaRPr lang="en-GB" dirty="0"/>
          </a:p>
          <a:p>
            <a:r>
              <a:rPr lang="en-GB" dirty="0"/>
              <a:t>Run the script.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20861-2BA5-4A43-97C1-6E8A64E259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1248155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3A48-C877-4200-A8A5-D0437228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basic shell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F3E73-1DB3-4069-AA77-F5E4B49BA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Your file should look something like this:</a:t>
            </a:r>
          </a:p>
          <a:p>
            <a:endParaRPr lang="en-GB" dirty="0"/>
          </a:p>
          <a:p>
            <a:r>
              <a:rPr lang="en-GB" dirty="0"/>
              <a:t>#/bin/bash</a:t>
            </a:r>
          </a:p>
          <a:p>
            <a:pPr marL="0" indent="0">
              <a:buNone/>
            </a:pPr>
            <a:r>
              <a:rPr lang="en-GB" dirty="0"/>
              <a:t>echo This is a script to process tabular experimental data and output the results in a usable format.;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Echo DONE;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20861-2BA5-4A43-97C1-6E8A64E259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F6A46F-80AB-49F3-8C7E-9717ED945456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50535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50535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94034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54F14-922A-4F06-BA28-523C9AE2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shell script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7223-AFFE-4BD3-8274-14E8883BC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the following lines to your script after the first echo statement:</a:t>
            </a:r>
          </a:p>
          <a:p>
            <a:endParaRPr lang="en-GB" dirty="0"/>
          </a:p>
          <a:p>
            <a:r>
              <a:rPr lang="en-GB" dirty="0"/>
              <a:t>echo The script is called: $0;  # this is always the script file itself</a:t>
            </a:r>
          </a:p>
          <a:p>
            <a:r>
              <a:rPr lang="en-GB" dirty="0"/>
              <a:t>echo second argument is: $1;   # We will use this argument for a switch</a:t>
            </a:r>
          </a:p>
          <a:p>
            <a:r>
              <a:rPr lang="en-GB" dirty="0"/>
              <a:t>echo second argument is: $2;   # this will be the data to be processed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E3630-3311-4712-B79B-E22C9C29BE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92486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0FC1-C8F6-4FEA-8EA5-EF4A4EA0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shell script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5BFB7-2B3A-4305-8D05-B310F1DC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Save the script and launch it as follows:</a:t>
            </a:r>
          </a:p>
          <a:p>
            <a:endParaRPr lang="en-GB" dirty="0"/>
          </a:p>
          <a:p>
            <a:r>
              <a:rPr lang="en-GB" dirty="0"/>
              <a:t>./process_data.sh –c thermal_data.sh </a:t>
            </a:r>
          </a:p>
          <a:p>
            <a:endParaRPr lang="en-GB" dirty="0"/>
          </a:p>
          <a:p>
            <a:r>
              <a:rPr lang="en-GB" dirty="0"/>
              <a:t>You should get an output telling you the script you are running, the switch you gave, and the file you wanted processing</a:t>
            </a:r>
          </a:p>
          <a:p>
            <a:endParaRPr lang="en-GB" dirty="0"/>
          </a:p>
          <a:p>
            <a:r>
              <a:rPr lang="en-GB" dirty="0"/>
              <a:t>Notice how the $0 etc is interpreted within the echo text, to show the value of the argument on the command line. </a:t>
            </a:r>
          </a:p>
          <a:p>
            <a:r>
              <a:rPr lang="en-GB" dirty="0"/>
              <a:t>$0 is always the script itself, the remainder are allocated $1, $2 … etc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C22AB-6281-41A7-8846-747A8F8FAF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581383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0FC1-C8F6-4FEA-8EA5-EF4A4EA0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5BFB7-2B3A-4305-8D05-B310F1DC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BASH script will generally stop working if an error is found, but you may want a more controlled way of handling them.</a:t>
            </a:r>
          </a:p>
          <a:p>
            <a:r>
              <a:rPr lang="en-GB" dirty="0"/>
              <a:t>In our example we should check the file we intend to process actually exists! And that the switch we used is valid.</a:t>
            </a:r>
          </a:p>
          <a:p>
            <a:r>
              <a:rPr lang="en-GB" dirty="0"/>
              <a:t>If not, we should give the user a sensible message and exit gracefully.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Enter the following:</a:t>
            </a:r>
          </a:p>
          <a:p>
            <a:pPr marL="0" indent="0">
              <a:buNone/>
            </a:pPr>
            <a:r>
              <a:rPr lang="en-GB" dirty="0"/>
              <a:t>if [[ ! -e $2 ]]; then</a:t>
            </a:r>
          </a:p>
          <a:p>
            <a:pPr marL="0" indent="0">
              <a:buNone/>
            </a:pPr>
            <a:r>
              <a:rPr lang="en-GB" dirty="0"/>
              <a:t>     echo 'file does not exist!';</a:t>
            </a:r>
          </a:p>
          <a:p>
            <a:pPr marL="0" indent="0">
              <a:buNone/>
            </a:pPr>
            <a:r>
              <a:rPr lang="en-GB" dirty="0"/>
              <a:t>     exit;</a:t>
            </a:r>
          </a:p>
          <a:p>
            <a:pPr marL="0" indent="0">
              <a:buNone/>
            </a:pPr>
            <a:r>
              <a:rPr lang="en-GB" dirty="0"/>
              <a:t>fi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C22AB-6281-41A7-8846-747A8F8FAF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036743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6641-EC15-4EB4-AEB7-193B9FAC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trapping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A04AA-4700-4CCD-A019-9824C271B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Refer to the crib sheet on the meaning of the above in the section marked “</a:t>
            </a:r>
            <a:r>
              <a:rPr lang="en-GB" b="1" dirty="0"/>
              <a:t>File conditions”</a:t>
            </a:r>
            <a:r>
              <a:rPr lang="en-GB" dirty="0"/>
              <a:t> for the </a:t>
            </a:r>
            <a:r>
              <a:rPr lang="en-GB" i="1" dirty="0"/>
              <a:t>Standard Form </a:t>
            </a:r>
            <a:r>
              <a:rPr lang="en-GB" dirty="0"/>
              <a:t>for the test conditions.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You will see that </a:t>
            </a:r>
            <a:r>
              <a:rPr lang="en-GB" dirty="0" err="1"/>
              <a:t>unix</a:t>
            </a:r>
            <a:r>
              <a:rPr lang="en-GB" dirty="0"/>
              <a:t> has some </a:t>
            </a:r>
            <a:r>
              <a:rPr lang="en-GB" dirty="0" err="1"/>
              <a:t>builtin</a:t>
            </a:r>
            <a:r>
              <a:rPr lang="en-GB" dirty="0"/>
              <a:t> expressions for handling files input.</a:t>
            </a:r>
          </a:p>
          <a:p>
            <a:pPr marL="0" indent="0">
              <a:buNone/>
            </a:pPr>
            <a:r>
              <a:rPr lang="en-GB" dirty="0"/>
              <a:t>Here we use the –e switch to detect if the file exists. We use the '!' symbol to represent 'not'.</a:t>
            </a:r>
          </a:p>
          <a:p>
            <a:pPr marL="0" indent="0">
              <a:buNone/>
            </a:pPr>
            <a:r>
              <a:rPr lang="en-GB" dirty="0"/>
              <a:t>So the expression reads: 'If the file does not exist then exit the script'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BEE71-612C-4DCC-B788-5AAB194AD6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5501009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UoR Theme">
  <a:themeElements>
    <a:clrScheme name="LIMITLESS - Red">
      <a:dk1>
        <a:srgbClr val="50535A"/>
      </a:dk1>
      <a:lt1>
        <a:srgbClr val="FFFFFF"/>
      </a:lt1>
      <a:dk2>
        <a:srgbClr val="000000"/>
      </a:dk2>
      <a:lt2>
        <a:srgbClr val="E0E0E1"/>
      </a:lt2>
      <a:accent1>
        <a:srgbClr val="D2002E"/>
      </a:accent1>
      <a:accent2>
        <a:srgbClr val="EF7945"/>
      </a:accent2>
      <a:accent3>
        <a:srgbClr val="009A84"/>
      </a:accent3>
      <a:accent4>
        <a:srgbClr val="8ABD24"/>
      </a:accent4>
      <a:accent5>
        <a:srgbClr val="00AEEF"/>
      </a:accent5>
      <a:accent6>
        <a:srgbClr val="79679C"/>
      </a:accent6>
      <a:hlink>
        <a:srgbClr val="D2002E"/>
      </a:hlink>
      <a:folHlink>
        <a:srgbClr val="747478"/>
      </a:folHlink>
    </a:clrScheme>
    <a:fontScheme name="Custom 1">
      <a:majorFont>
        <a:latin typeface="Effra Bold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8100">
          <a:solidFill>
            <a:schemeClr val="accent1"/>
          </a:solidFill>
        </a:ln>
      </a:spPr>
      <a:bodyPr wrap="none">
        <a:spAutoFit/>
      </a:bodyPr>
      <a:lstStyle>
        <a:defPPr>
          <a:defRPr dirty="0">
            <a:solidFill>
              <a:schemeClr val="tx2"/>
            </a:solidFill>
            <a:latin typeface="+mn-lt"/>
          </a:defRPr>
        </a:defPPr>
      </a:lstStyle>
    </a:spDef>
    <a:lnDef>
      <a:spPr bwMode="auto">
        <a:noFill/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UoR - Red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D2002E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Orange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F7945"/>
        </a:accent1>
        <a:accent2>
          <a:srgbClr val="D2002E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Jade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9A84"/>
        </a:accent1>
        <a:accent2>
          <a:srgbClr val="EF7945"/>
        </a:accent2>
        <a:accent3>
          <a:srgbClr val="D2002E"/>
        </a:accent3>
        <a:accent4>
          <a:srgbClr val="8ABD24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Green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8ABD24"/>
        </a:accent1>
        <a:accent2>
          <a:srgbClr val="EF7945"/>
        </a:accent2>
        <a:accent3>
          <a:srgbClr val="009A84"/>
        </a:accent3>
        <a:accent4>
          <a:srgbClr val="D2002E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Cyan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AEEF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D2002E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Purple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79679C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D2002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Pink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6007E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D2002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UoR-PP-Template-STANDARD-WIDTH-NO-ANIMATION-v-24</Template>
  <TotalTime>3447</TotalTime>
  <Words>1634</Words>
  <Application>Microsoft Office PowerPoint</Application>
  <PresentationFormat>On-screen Show (4:3)</PresentationFormat>
  <Paragraphs>215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 Bold</vt:lpstr>
      <vt:lpstr>Effra</vt:lpstr>
      <vt:lpstr>Andale Mono</vt:lpstr>
      <vt:lpstr>Arial</vt:lpstr>
      <vt:lpstr>Arial Black</vt:lpstr>
      <vt:lpstr>UoR Theme</vt:lpstr>
      <vt:lpstr>Unix ADVANCED</vt:lpstr>
      <vt:lpstr>Objective</vt:lpstr>
      <vt:lpstr>Overview</vt:lpstr>
      <vt:lpstr>The basic shell script</vt:lpstr>
      <vt:lpstr>The basic shell script</vt:lpstr>
      <vt:lpstr>shell script arguments</vt:lpstr>
      <vt:lpstr>shell script arguments</vt:lpstr>
      <vt:lpstr>ERROR Trapping</vt:lpstr>
      <vt:lpstr>Error trapping </vt:lpstr>
      <vt:lpstr>Error trapping </vt:lpstr>
      <vt:lpstr>Opening and reading a FIle</vt:lpstr>
      <vt:lpstr>Awkward  </vt:lpstr>
      <vt:lpstr>AWK continued</vt:lpstr>
      <vt:lpstr>More AWK</vt:lpstr>
      <vt:lpstr>AWK continued</vt:lpstr>
      <vt:lpstr>AWK continued</vt:lpstr>
      <vt:lpstr>Awk continued</vt:lpstr>
      <vt:lpstr>Awk continued</vt:lpstr>
      <vt:lpstr>AWK script main program</vt:lpstr>
      <vt:lpstr>AWK script END SECTION</vt:lpstr>
      <vt:lpstr>Exercises with data</vt:lpstr>
      <vt:lpstr>The end!</vt:lpstr>
    </vt:vector>
  </TitlesOfParts>
  <Company>University of Reading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Greta Carey</dc:creator>
  <cp:lastModifiedBy>Paul Heaton</cp:lastModifiedBy>
  <cp:revision>70</cp:revision>
  <cp:lastPrinted>2006-09-19T14:59:33Z</cp:lastPrinted>
  <dcterms:created xsi:type="dcterms:W3CDTF">2017-06-27T09:57:50Z</dcterms:created>
  <dcterms:modified xsi:type="dcterms:W3CDTF">2019-12-04T14:45:58Z</dcterms:modified>
</cp:coreProperties>
</file>