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4" r:id="rId1"/>
  </p:sldMasterIdLst>
  <p:notesMasterIdLst>
    <p:notesMasterId r:id="rId19"/>
  </p:notesMasterIdLst>
  <p:handoutMasterIdLst>
    <p:handoutMasterId r:id="rId20"/>
  </p:handoutMasterIdLst>
  <p:sldIdLst>
    <p:sldId id="265" r:id="rId2"/>
    <p:sldId id="259" r:id="rId3"/>
    <p:sldId id="266" r:id="rId4"/>
    <p:sldId id="267" r:id="rId5"/>
    <p:sldId id="268" r:id="rId6"/>
    <p:sldId id="288" r:id="rId7"/>
    <p:sldId id="269" r:id="rId8"/>
    <p:sldId id="270" r:id="rId9"/>
    <p:sldId id="271" r:id="rId10"/>
    <p:sldId id="272" r:id="rId11"/>
    <p:sldId id="273" r:id="rId12"/>
    <p:sldId id="274" r:id="rId13"/>
    <p:sldId id="276" r:id="rId14"/>
    <p:sldId id="275" r:id="rId15"/>
    <p:sldId id="277" r:id="rId16"/>
    <p:sldId id="286" r:id="rId17"/>
    <p:sldId id="289" r:id="rId18"/>
  </p:sldIdLst>
  <p:sldSz cx="9144000" cy="6858000" type="screen4x3"/>
  <p:notesSz cx="6718300" cy="9867900"/>
  <p:embeddedFontLst>
    <p:embeddedFont>
      <p:font typeface="Effra" panose="020B0604020202020204" charset="0"/>
      <p:regular r:id="rId21"/>
      <p:bold r:id="rId22"/>
      <p:italic r:id="rId23"/>
      <p:boldItalic r:id="rId24"/>
    </p:embeddedFont>
    <p:embeddedFont>
      <p:font typeface="Andale Mono" panose="020B0604020202020204" charset="0"/>
      <p:regular r:id="rId25"/>
    </p:embeddedFont>
    <p:embeddedFont>
      <p:font typeface="Arial Bold" panose="020B0704020202020204" pitchFamily="34" charset="0"/>
      <p:bold r:id="rId26"/>
    </p:embeddedFont>
    <p:embeddedFont>
      <p:font typeface="Arial Black" panose="020B0A04020102020204" pitchFamily="34" charset="0"/>
      <p:bold r:id="rId27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99A1"/>
    <a:srgbClr val="BF0071"/>
    <a:srgbClr val="7EAF35"/>
    <a:srgbClr val="F3F3F3"/>
    <a:srgbClr val="F0F0F0"/>
    <a:srgbClr val="EEEEEE"/>
    <a:srgbClr val="FDFD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5990" autoAdjust="0"/>
  </p:normalViewPr>
  <p:slideViewPr>
    <p:cSldViewPr showGuides="1">
      <p:cViewPr varScale="1">
        <p:scale>
          <a:sx n="104" d="100"/>
          <a:sy n="104" d="100"/>
        </p:scale>
        <p:origin x="63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3" d="100"/>
          <a:sy n="113" d="100"/>
        </p:scale>
        <p:origin x="-1326" y="-102"/>
      </p:cViewPr>
      <p:guideLst>
        <p:guide orient="horz" pos="3108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GB" altLang="en-US" dirty="0">
              <a:latin typeface="Effra" panose="020B0603020203020204" pitchFamily="34" charset="0"/>
            </a:endParaRP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6825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GB" altLang="en-US" dirty="0">
              <a:latin typeface="Effra" panose="020B0603020203020204" pitchFamily="34" charset="0"/>
            </a:endParaRP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GB" altLang="en-US" dirty="0">
              <a:latin typeface="Effra" panose="020B0603020203020204" pitchFamily="34" charset="0"/>
            </a:endParaRP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6825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BDED6D5-33CC-49C8-A14A-4660977D1BEE}" type="slidenum">
              <a:rPr lang="en-GB" altLang="en-US">
                <a:latin typeface="Effra" panose="020B0603020203020204" pitchFamily="34" charset="0"/>
              </a:rPr>
              <a:pPr/>
              <a:t>‹#›</a:t>
            </a:fld>
            <a:endParaRPr lang="en-GB" altLang="en-US" dirty="0">
              <a:latin typeface="Effra" panose="020B06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49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Effra" panose="020B0603020203020204" pitchFamily="34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Effra" panose="020B0603020203020204" pitchFamily="34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7888"/>
            <a:ext cx="53752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Effra" panose="020B0603020203020204" pitchFamily="34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Effra" panose="020B0603020203020204" pitchFamily="34" charset="0"/>
              </a:defRPr>
            </a:lvl1pPr>
          </a:lstStyle>
          <a:p>
            <a:fld id="{A3ADB805-8BF7-47B5-B5FB-292FECAF2630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64654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9A8A42-CDD3-483B-A525-DE73108F9D72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24800" y="2214000"/>
            <a:ext cx="3888000" cy="432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81327" y="2214000"/>
            <a:ext cx="3888000" cy="432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09037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plash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AE96E1-FE19-476C-9CF0-3BB4903735D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-238125" y="3841456"/>
            <a:ext cx="1020286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altLang="en-US" sz="14000" dirty="0">
                <a:solidFill>
                  <a:schemeClr val="tx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437112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3794864"/>
            <a:ext cx="2376264" cy="464400"/>
          </a:xfrm>
          <a:solidFill>
            <a:schemeClr val="accent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2400" cap="all" baseline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pPr lvl="0"/>
            <a:r>
              <a:rPr lang="en-US" dirty="0"/>
              <a:t>Education is</a:t>
            </a:r>
            <a:endParaRPr lang="en-GB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5857878"/>
            <a:ext cx="6984776" cy="464400"/>
          </a:xfrm>
          <a:solidFill>
            <a:schemeClr val="accent1"/>
          </a:solidFill>
        </p:spPr>
        <p:txBody>
          <a:bodyPr lIns="90000" tIns="46800" rIns="90000" bIns="46800"/>
          <a:lstStyle>
            <a:lvl1pPr marL="0" indent="0">
              <a:buNone/>
              <a:defRPr sz="2200" cap="all" baseline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pPr lvl="0"/>
            <a:r>
              <a:rPr lang="en-US" dirty="0"/>
              <a:t>Make the box longer for longer phrases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38063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6642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5785870"/>
            <a:ext cx="8568952" cy="955498"/>
          </a:xfrm>
        </p:spPr>
        <p:txBody>
          <a:bodyPr wrap="square" anchor="t" anchorCtr="0"/>
          <a:lstStyle>
            <a:lvl1pPr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on two lines maximum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28258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6642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5785870"/>
            <a:ext cx="8568952" cy="955498"/>
          </a:xfrm>
        </p:spPr>
        <p:txBody>
          <a:bodyPr wrap="square" anchor="t" anchorCtr="0"/>
          <a:lstStyle>
            <a:lvl1pPr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on two lines maximum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66386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6642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5785870"/>
            <a:ext cx="8568952" cy="955498"/>
          </a:xfrm>
        </p:spPr>
        <p:txBody>
          <a:bodyPr wrap="square" anchor="t" anchorCtr="0"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on two lines maximum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17063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5769" cy="68774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095769" y="0"/>
            <a:ext cx="3045600" cy="6877404"/>
          </a:xfrm>
          <a:prstGeom prst="rect">
            <a:avLst/>
          </a:prstGeom>
          <a:solidFill>
            <a:schemeClr val="accent1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332656"/>
            <a:ext cx="2592288" cy="1730144"/>
          </a:xfrm>
        </p:spPr>
        <p:txBody>
          <a:bodyPr wrap="square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2214000"/>
            <a:ext cx="2592288" cy="396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56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5769" cy="68774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095769" y="0"/>
            <a:ext cx="3045600" cy="6877404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332656"/>
            <a:ext cx="2592288" cy="1730144"/>
          </a:xfrm>
        </p:spPr>
        <p:txBody>
          <a:bodyPr wrap="square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2214000"/>
            <a:ext cx="2592288" cy="396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65384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5769" cy="68774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095769" y="0"/>
            <a:ext cx="3045600" cy="6877404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332656"/>
            <a:ext cx="2592288" cy="1730144"/>
          </a:xfrm>
        </p:spPr>
        <p:txBody>
          <a:bodyPr wrap="square"/>
          <a:lstStyle>
            <a:lvl1pPr>
              <a:lnSpc>
                <a:spcPct val="8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2214000"/>
            <a:ext cx="2592288" cy="3960000"/>
          </a:xfrm>
        </p:spPr>
        <p:txBody>
          <a:bodyPr/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lang="en-GB" sz="2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3656A"/>
              </a:buClr>
              <a:buSzTx/>
              <a:buFont typeface="Effra" panose="020B0603020203020204" pitchFamily="34" charset="0"/>
              <a:buChar char="•"/>
              <a:tabLst/>
              <a:defRPr lang="en-US" sz="20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•"/>
              <a:tabLst/>
              <a:defRPr lang="en-US" sz="20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&gt;"/>
              <a:tabLst/>
              <a:defRPr lang="en-US" sz="20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-"/>
              <a:tabLst/>
              <a:defRPr lang="en-GB" sz="2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</a:pPr>
            <a:r>
              <a:rPr lang="en-US" dirty="0"/>
              <a:t>Second level</a:t>
            </a:r>
          </a:p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</a:pPr>
            <a:r>
              <a:rPr lang="en-US" dirty="0"/>
              <a:t>Third level</a:t>
            </a:r>
          </a:p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</a:pPr>
            <a:r>
              <a:rPr lang="en-US" dirty="0"/>
              <a:t>Fourth level</a:t>
            </a:r>
          </a:p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</a:pPr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6924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96752"/>
            <a:ext cx="9144000" cy="5661248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568952" cy="955498"/>
          </a:xfrm>
        </p:spPr>
        <p:txBody>
          <a:bodyPr wrap="square" anchor="b" anchorCtr="0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Timetable (suggest three columns – event, Location, time)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484784"/>
            <a:ext cx="8568952" cy="5134186"/>
          </a:xfrm>
        </p:spPr>
        <p:txBody>
          <a:bodyPr/>
          <a:lstStyle/>
          <a:p>
            <a:r>
              <a:rPr lang="en-US" dirty="0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3119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96752"/>
            <a:ext cx="9144000" cy="5661248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568952" cy="955498"/>
          </a:xfrm>
        </p:spPr>
        <p:txBody>
          <a:bodyPr wrap="square" anchor="b" anchorCtr="0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Timetable (suggest three columns – event, Location, time)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484784"/>
            <a:ext cx="8568952" cy="513418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2318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96752"/>
            <a:ext cx="9144000" cy="5661248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568952" cy="955498"/>
          </a:xfrm>
        </p:spPr>
        <p:txBody>
          <a:bodyPr wrap="square" anchor="b" anchorCtr="0"/>
          <a:lstStyle>
            <a:lvl1pPr>
              <a:lnSpc>
                <a:spcPct val="80000"/>
              </a:lnSpc>
              <a:defRPr sz="36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Timetable (suggest three columns – event, Location, time)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484784"/>
            <a:ext cx="8568952" cy="5134186"/>
          </a:xfrm>
        </p:spPr>
        <p:txBody>
          <a:bodyPr/>
          <a:lstStyle/>
          <a:p>
            <a:r>
              <a:rPr lang="en-US" dirty="0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1231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F6A46F-80AB-49F3-8C7E-9717ED94545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6310441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Title Slide (Grey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hidden"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3" name="Rectangle 22"/>
          <p:cNvSpPr/>
          <p:nvPr/>
        </p:nvSpPr>
        <p:spPr bwMode="hidden">
          <a:xfrm>
            <a:off x="0" y="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24800" y="1143000"/>
            <a:ext cx="8280000" cy="919800"/>
          </a:xfrm>
        </p:spPr>
        <p:txBody>
          <a:bodyPr wrap="square"/>
          <a:lstStyle>
            <a:lvl1pPr>
              <a:lnSpc>
                <a:spcPct val="90000"/>
              </a:lnSpc>
              <a:tabLst>
                <a:tab pos="4038600" algn="l"/>
              </a:tabLst>
              <a:defRPr sz="3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  <a:endParaRPr lang="en-GB" altLang="en-US" noProof="0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24800" y="4653136"/>
            <a:ext cx="8280000" cy="925512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  <a:endParaRPr lang="en-GB" altLang="en-US" noProof="0" dirty="0"/>
          </a:p>
        </p:txBody>
      </p:sp>
      <p:sp>
        <p:nvSpPr>
          <p:cNvPr id="2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25" y="6237312"/>
            <a:ext cx="67627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4C01B32-D1A0-401C-8867-70456BBB1E8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928500" y="6605072"/>
            <a:ext cx="6769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POTENTIAL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OPPORTUNITIES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IMPACT</a:t>
            </a:r>
          </a:p>
        </p:txBody>
      </p:sp>
      <p:sp>
        <p:nvSpPr>
          <p:cNvPr id="29" name="Date Placeholder 1"/>
          <p:cNvSpPr>
            <a:spLocks noGrp="1"/>
          </p:cNvSpPr>
          <p:nvPr>
            <p:ph type="dt" sz="half" idx="2"/>
          </p:nvPr>
        </p:nvSpPr>
        <p:spPr>
          <a:xfrm>
            <a:off x="424800" y="6237312"/>
            <a:ext cx="21336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Wednesday, 11 June 2014</a:t>
            </a:r>
          </a:p>
        </p:txBody>
      </p:sp>
      <p:pic>
        <p:nvPicPr>
          <p:cNvPr id="32" name="Picture 5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7524750" y="439662"/>
            <a:ext cx="1184275" cy="38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2286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17512" y="0"/>
            <a:ext cx="2858344" cy="805551"/>
          </a:xfrm>
          <a:solidFill>
            <a:schemeClr val="accent1"/>
          </a:solidFill>
        </p:spPr>
        <p:txBody>
          <a:bodyPr wrap="square" lIns="72000" tIns="396000" rIns="72000" bIns="36000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pPr lvl="0"/>
            <a:r>
              <a:rPr lang="en-US" dirty="0"/>
              <a:t>Unit name here, max 2 line, adjust width of box if required</a:t>
            </a:r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286000"/>
            <a:ext cx="9144000" cy="22860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picture. Visit www.reading.ac.uk/imagebank for more.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424800" y="6646907"/>
            <a:ext cx="20162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002E"/>
              </a:buClr>
              <a:buSzTx/>
              <a:buFont typeface="Arial" charset="0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Copyright University of Reading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 (Colou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hidden">
          <a:xfrm>
            <a:off x="0" y="4572000"/>
            <a:ext cx="91440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2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2286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 userDrawn="1"/>
        </p:nvSpPr>
        <p:spPr bwMode="hidden">
          <a:xfrm>
            <a:off x="0" y="0"/>
            <a:ext cx="91440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24800" y="4653136"/>
            <a:ext cx="7920038" cy="925512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  <a:endParaRPr lang="en-GB" altLang="en-US" noProof="0" dirty="0"/>
          </a:p>
        </p:txBody>
      </p:sp>
      <p:sp>
        <p:nvSpPr>
          <p:cNvPr id="2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25" y="6237312"/>
            <a:ext cx="67627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4C01B32-D1A0-401C-8867-70456BBB1E8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28" name="TextBox 27"/>
          <p:cNvSpPr txBox="1">
            <a:spLocks noChangeArrowheads="1"/>
          </p:cNvSpPr>
          <p:nvPr userDrawn="1"/>
        </p:nvSpPr>
        <p:spPr bwMode="auto">
          <a:xfrm>
            <a:off x="1928500" y="6605072"/>
            <a:ext cx="6769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POTENTIAL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OPPORTUNITIES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IMPACT</a:t>
            </a:r>
          </a:p>
        </p:txBody>
      </p:sp>
      <p:pic>
        <p:nvPicPr>
          <p:cNvPr id="32" name="Picture 5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7524750" y="439662"/>
            <a:ext cx="1184275" cy="38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24800" y="1143000"/>
            <a:ext cx="8280000" cy="919800"/>
          </a:xfrm>
        </p:spPr>
        <p:txBody>
          <a:bodyPr wrap="square"/>
          <a:lstStyle>
            <a:lvl1pPr>
              <a:lnSpc>
                <a:spcPct val="90000"/>
              </a:lnSpc>
              <a:tabLst>
                <a:tab pos="4038600" algn="l"/>
              </a:tabLst>
              <a:defRPr sz="3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  <a:endParaRPr lang="en-GB" altLang="en-US"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17512" y="0"/>
            <a:ext cx="2858344" cy="805551"/>
          </a:xfrm>
          <a:solidFill>
            <a:schemeClr val="accent1"/>
          </a:solidFill>
        </p:spPr>
        <p:txBody>
          <a:bodyPr wrap="square" lIns="72000" tIns="396000" rIns="72000" bIns="36000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pPr lvl="0"/>
            <a:r>
              <a:rPr lang="en-US" dirty="0"/>
              <a:t>Unit name here, max 2 line, adjust width of box if required</a:t>
            </a:r>
            <a:endParaRPr lang="en-GB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237312"/>
            <a:ext cx="28956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Copyright University of Reading</a:t>
            </a:r>
          </a:p>
        </p:txBody>
      </p:sp>
      <p:sp>
        <p:nvSpPr>
          <p:cNvPr id="17" name="Date Placeholder 1"/>
          <p:cNvSpPr>
            <a:spLocks noGrp="1"/>
          </p:cNvSpPr>
          <p:nvPr>
            <p:ph type="dt" sz="half" idx="2"/>
          </p:nvPr>
        </p:nvSpPr>
        <p:spPr>
          <a:xfrm>
            <a:off x="424800" y="6237312"/>
            <a:ext cx="21336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Wednesday, 11 June 2014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4800" y="6646907"/>
            <a:ext cx="20162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002E"/>
              </a:buClr>
              <a:buSzTx/>
              <a:buFont typeface="Arial" charset="0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Copyright University of Reading</a:t>
            </a: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286000"/>
            <a:ext cx="9144000" cy="22860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picture. Visit www.reading.ac.uk/imagebank for more.</a:t>
            </a:r>
          </a:p>
        </p:txBody>
      </p:sp>
    </p:spTree>
    <p:extLst>
      <p:ext uri="{BB962C8B-B14F-4D97-AF65-F5344CB8AC3E}">
        <p14:creationId xmlns:p14="http://schemas.microsoft.com/office/powerpoint/2010/main" val="269105154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6A46F-80AB-49F3-8C7E-9717ED945456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928500" y="6605072"/>
            <a:ext cx="6769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POTENTIAL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OPPORTUNITIES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24985055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A8A42-CDD3-483B-A525-DE73108F9D72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928500" y="6605072"/>
            <a:ext cx="6769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POTENTIAL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OPPORTUNITIES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IMPACT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24800" y="2214000"/>
            <a:ext cx="3888000" cy="432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81327" y="2214000"/>
            <a:ext cx="3888000" cy="432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8483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AE96E1-FE19-476C-9CF0-3BB4903735D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280000" cy="5904656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921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AE96E1-FE19-476C-9CF0-3BB4903735D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280000" cy="5904656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92144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splash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-252536" y="3841456"/>
            <a:ext cx="1020286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altLang="en-US" sz="14000" dirty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437112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3794864"/>
            <a:ext cx="2376264" cy="464400"/>
          </a:xfrm>
          <a:solidFill>
            <a:schemeClr val="bg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2400" cap="all" baseline="0">
                <a:solidFill>
                  <a:schemeClr val="tx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pPr lvl="0"/>
            <a:r>
              <a:rPr lang="en-US" dirty="0"/>
              <a:t>Education is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5857878"/>
            <a:ext cx="6984776" cy="464400"/>
          </a:xfrm>
          <a:solidFill>
            <a:schemeClr val="bg1"/>
          </a:solidFill>
        </p:spPr>
        <p:txBody>
          <a:bodyPr lIns="90000" tIns="46800" rIns="90000" bIns="46800"/>
          <a:lstStyle>
            <a:lvl1pPr marL="0" indent="0">
              <a:buNone/>
              <a:defRPr sz="2200" cap="all" baseline="0">
                <a:solidFill>
                  <a:schemeClr val="tx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pPr lvl="0"/>
            <a:r>
              <a:rPr lang="en-US" dirty="0"/>
              <a:t>Make the box longer for longer phrases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52631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Picture 53" descr="Device-black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38150"/>
            <a:ext cx="1184275" cy="38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4800" y="1234800"/>
            <a:ext cx="8280000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4800" y="2214000"/>
            <a:ext cx="82800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25" y="6237312"/>
            <a:ext cx="67627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4C01B32-D1A0-401C-8867-70456BBB1E8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pic>
        <p:nvPicPr>
          <p:cNvPr id="1074" name="Picture 50" descr="Device-wine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5763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079" name="Picture 55" descr="Device-white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28500" y="6605072"/>
            <a:ext cx="6769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200" u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LIMITLESS </a:t>
            </a:r>
            <a:r>
              <a:rPr lang="en-GB" altLang="en-US" sz="1200" u="none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POTENTIAL</a:t>
            </a:r>
            <a:r>
              <a:rPr lang="en-GB" altLang="en-US" sz="1200" u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u="none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OPPORTUNITIES</a:t>
            </a:r>
            <a:r>
              <a:rPr lang="en-GB" altLang="en-US" sz="1200" u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u="none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IMPACT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7" r:id="rId2"/>
    <p:sldLayoutId id="2147483705" r:id="rId3"/>
    <p:sldLayoutId id="2147483696" r:id="rId4"/>
    <p:sldLayoutId id="2147483698" r:id="rId5"/>
    <p:sldLayoutId id="2147483700" r:id="rId6"/>
    <p:sldLayoutId id="2147483701" r:id="rId7"/>
    <p:sldLayoutId id="2147483702" r:id="rId8"/>
    <p:sldLayoutId id="2147483706" r:id="rId9"/>
    <p:sldLayoutId id="2147483707" r:id="rId10"/>
    <p:sldLayoutId id="2147483708" r:id="rId11"/>
    <p:sldLayoutId id="2147483713" r:id="rId12"/>
    <p:sldLayoutId id="2147483709" r:id="rId13"/>
    <p:sldLayoutId id="2147483710" r:id="rId14"/>
    <p:sldLayoutId id="2147483711" r:id="rId15"/>
    <p:sldLayoutId id="2147483712" r:id="rId16"/>
    <p:sldLayoutId id="2147483714" r:id="rId17"/>
    <p:sldLayoutId id="2147483715" r:id="rId18"/>
    <p:sldLayoutId id="2147483716" r:id="rId19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0" cap="all" baseline="0">
          <a:solidFill>
            <a:schemeClr val="accent1"/>
          </a:solidFill>
          <a:latin typeface="Arial Bold" panose="020B0704020202020204" pitchFamily="34" charset="0"/>
          <a:ea typeface="+mj-ea"/>
          <a:cs typeface="Arial Bold" panose="020B07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9pPr>
    </p:titleStyle>
    <p:bodyStyle>
      <a:lvl1pPr marL="18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 typeface="Arial" charset="0"/>
        <a:buChar char="•"/>
        <a:tabLst/>
        <a:defRPr sz="20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3656A"/>
        </a:buClr>
        <a:buSzTx/>
        <a:buFont typeface="Effra" panose="020B0603020203020204" pitchFamily="34" charset="0"/>
        <a:buChar char="•"/>
        <a:tabLst/>
        <a:defRPr sz="20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90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•"/>
        <a:tabLst/>
        <a:defRPr sz="20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26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&gt;"/>
        <a:tabLst/>
        <a:defRPr sz="20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162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-"/>
        <a:tabLst/>
        <a:defRPr sz="20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Pages/ResponsePage.aspx?id=xDv6T_zswEiQgPXkP_kOX7ArvOm3cbpHnixhCNWKRS9UNjFCNjg2V1E1NkhSTldFUUFORFBRRzlXUy4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ulmheaton/Unix-Intermedia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Unix Intermediate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u="sng" dirty="0"/>
              <a:t>A course building on the primer course for Unix operating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C01B32-D1A0-401C-8867-70456BBB1E87}" type="slidenum">
              <a:rPr lang="en-GB" altLang="en-US" smtClean="0"/>
              <a:pPr/>
              <a:t>1</a:t>
            </a:fld>
            <a:endParaRPr lang="en-GB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7512" y="0"/>
            <a:ext cx="2858344" cy="620885"/>
          </a:xfrm>
        </p:spPr>
        <p:txBody>
          <a:bodyPr/>
          <a:lstStyle/>
          <a:p>
            <a:pPr algn="ctr"/>
            <a:r>
              <a:rPr lang="en-GB" dirty="0"/>
              <a:t>The Research Software Group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xmlns="" id="{FAEE14F6-6040-6849-8060-445569ABA6D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6" b="23506"/>
          <a:stretch>
            <a:fillRect/>
          </a:stretch>
        </p:blipFill>
        <p:spPr>
          <a:xfrm>
            <a:off x="0" y="2286000"/>
            <a:ext cx="9144000" cy="2286000"/>
          </a:xfrm>
        </p:spPr>
      </p:pic>
    </p:spTree>
    <p:extLst>
      <p:ext uri="{BB962C8B-B14F-4D97-AF65-F5344CB8AC3E}">
        <p14:creationId xmlns:p14="http://schemas.microsoft.com/office/powerpoint/2010/main" val="941670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r>
              <a:rPr lang="en-GB" dirty="0">
                <a:latin typeface="Andale Mono" panose="020B0509000000000004" pitchFamily="49" charset="0"/>
              </a:rPr>
              <a:t>‘find . -name poem*.*</a:t>
            </a:r>
            <a:r>
              <a:rPr lang="en-GB" dirty="0"/>
              <a:t>	Find any file starting with “poem” in current and sub-directories.</a:t>
            </a:r>
          </a:p>
          <a:p>
            <a:r>
              <a:rPr lang="en-GB" dirty="0">
                <a:latin typeface="Andale Mono" panose="020B0509000000000004" pitchFamily="49" charset="0"/>
              </a:rPr>
              <a:t>find . -name *poem*.*</a:t>
            </a:r>
            <a:r>
              <a:rPr lang="en-GB" dirty="0"/>
              <a:t>	Find any file containing “poem” in the filename in current and sub-directories.</a:t>
            </a:r>
          </a:p>
          <a:p>
            <a:r>
              <a:rPr lang="en-GB" dirty="0">
                <a:latin typeface="Andale Mono" panose="020B0509000000000004" pitchFamily="49" charset="0"/>
              </a:rPr>
              <a:t>find /home -name *.jpg	</a:t>
            </a:r>
            <a:r>
              <a:rPr lang="en-GB" dirty="0"/>
              <a:t> Find all .jpg files in the /home and sub-directories.</a:t>
            </a:r>
          </a:p>
          <a:p>
            <a:r>
              <a:rPr lang="en-GB" dirty="0">
                <a:latin typeface="Andale Mono" panose="020B0509000000000004" pitchFamily="49" charset="0"/>
              </a:rPr>
              <a:t>find . -type f -empty</a:t>
            </a:r>
            <a:r>
              <a:rPr lang="en-GB" dirty="0"/>
              <a:t>	Find an empty file(s) within the current directory.</a:t>
            </a:r>
          </a:p>
          <a:p>
            <a:r>
              <a:rPr lang="en-GB" dirty="0">
                <a:latin typeface="Andale Mono" panose="020B0509000000000004" pitchFamily="49" charset="0"/>
              </a:rPr>
              <a:t>find /home -user </a:t>
            </a:r>
            <a:r>
              <a:rPr lang="en-GB" dirty="0" err="1">
                <a:latin typeface="Andale Mono" panose="020B0509000000000004" pitchFamily="49" charset="0"/>
              </a:rPr>
              <a:t>your_username</a:t>
            </a:r>
            <a:r>
              <a:rPr lang="en-GB" dirty="0">
                <a:latin typeface="Andale Mono" panose="020B0509000000000004" pitchFamily="49" charset="0"/>
              </a:rPr>
              <a:t> -</a:t>
            </a:r>
            <a:r>
              <a:rPr lang="en-GB" dirty="0" err="1">
                <a:latin typeface="Andale Mono" panose="020B0509000000000004" pitchFamily="49" charset="0"/>
              </a:rPr>
              <a:t>mtime</a:t>
            </a:r>
            <a:r>
              <a:rPr lang="en-GB" dirty="0">
                <a:latin typeface="Andale Mono" panose="020B0509000000000004" pitchFamily="49" charset="0"/>
              </a:rPr>
              <a:t> -7 -</a:t>
            </a:r>
            <a:r>
              <a:rPr lang="en-GB" dirty="0" err="1">
                <a:latin typeface="Andale Mono" panose="020B0509000000000004" pitchFamily="49" charset="0"/>
              </a:rPr>
              <a:t>iname</a:t>
            </a:r>
            <a:r>
              <a:rPr lang="en-GB" dirty="0">
                <a:latin typeface="Andale Mono" panose="020B0509000000000004" pitchFamily="49" charset="0"/>
              </a:rPr>
              <a:t> ".txt“</a:t>
            </a:r>
            <a:r>
              <a:rPr lang="en-GB" dirty="0"/>
              <a:t>	Find all txt files created by you within the last seven days, regardless of case.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4344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 smtClean="0"/>
              <a:t>awk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r>
              <a:rPr lang="en-GB" dirty="0"/>
              <a:t>AWK is a command and a language for processing tabular data in a file or tabular data from the output of another command like ls –l.</a:t>
            </a:r>
          </a:p>
          <a:p>
            <a:r>
              <a:rPr lang="en-GB" dirty="0"/>
              <a:t>The basic format is: </a:t>
            </a:r>
            <a:r>
              <a:rPr lang="en-GB" dirty="0" err="1"/>
              <a:t>awk</a:t>
            </a:r>
            <a:r>
              <a:rPr lang="en-GB" dirty="0"/>
              <a:t> [options] ‘{action}’ file ..</a:t>
            </a:r>
          </a:p>
          <a:p>
            <a:r>
              <a:rPr lang="en-GB" dirty="0"/>
              <a:t>Download the file marks.txt and marks.csv into your home directory for the following examples.</a:t>
            </a:r>
          </a:p>
          <a:p>
            <a:r>
              <a:rPr lang="en-GB" dirty="0"/>
              <a:t>To see the entire table type: </a:t>
            </a:r>
            <a:endParaRPr lang="en-GB" dirty="0" smtClean="0"/>
          </a:p>
          <a:p>
            <a:r>
              <a:rPr lang="en-GB" dirty="0">
                <a:latin typeface="Andale Mono" panose="020B0509000000000004" pitchFamily="49" charset="0"/>
              </a:rPr>
              <a:t> </a:t>
            </a:r>
            <a:r>
              <a:rPr lang="en-GB" dirty="0" err="1">
                <a:latin typeface="Andale Mono" panose="020B0509000000000004" pitchFamily="49" charset="0"/>
              </a:rPr>
              <a:t>awk</a:t>
            </a:r>
            <a:r>
              <a:rPr lang="en-GB" dirty="0">
                <a:latin typeface="Andale Mono" panose="020B0509000000000004" pitchFamily="49" charset="0"/>
              </a:rPr>
              <a:t>  '{print}' marks.txt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07450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AWK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r>
              <a:rPr lang="en-GB" dirty="0"/>
              <a:t>AWK automatically </a:t>
            </a:r>
            <a:r>
              <a:rPr lang="en-GB" i="1" dirty="0"/>
              <a:t>parses </a:t>
            </a:r>
            <a:r>
              <a:rPr lang="en-GB" dirty="0"/>
              <a:t>the file into a set of variables denoted by $n where n is the number of the column</a:t>
            </a:r>
            <a:r>
              <a:rPr lang="en-GB" dirty="0" smtClean="0"/>
              <a:t>. By default AWK uses the spaces or tabs as a field separator, but you can change this.</a:t>
            </a:r>
            <a:endParaRPr lang="en-GB" dirty="0"/>
          </a:p>
          <a:p>
            <a:r>
              <a:rPr lang="en-GB" dirty="0"/>
              <a:t>So if you just want to see the marks alone in the example type: </a:t>
            </a:r>
            <a:endParaRPr lang="en-GB" dirty="0" smtClean="0"/>
          </a:p>
          <a:p>
            <a:r>
              <a:rPr lang="en-GB" dirty="0" err="1" smtClean="0"/>
              <a:t>a</a:t>
            </a:r>
            <a:r>
              <a:rPr lang="en-GB" dirty="0" err="1" smtClean="0">
                <a:latin typeface="Andale Mono" panose="020B0509000000000004" pitchFamily="49" charset="0"/>
              </a:rPr>
              <a:t>wk</a:t>
            </a:r>
            <a:r>
              <a:rPr lang="en-GB" dirty="0" smtClean="0">
                <a:latin typeface="Andale Mono" panose="020B0509000000000004" pitchFamily="49" charset="0"/>
              </a:rPr>
              <a:t> </a:t>
            </a:r>
            <a:r>
              <a:rPr lang="en-GB" dirty="0">
                <a:latin typeface="Andale Mono" panose="020B0509000000000004" pitchFamily="49" charset="0"/>
              </a:rPr>
              <a:t>‘{print $4</a:t>
            </a:r>
            <a:r>
              <a:rPr lang="en-GB" dirty="0" smtClean="0">
                <a:latin typeface="Andale Mono" panose="020B0509000000000004" pitchFamily="49" charset="0"/>
              </a:rPr>
              <a:t>}’</a:t>
            </a:r>
          </a:p>
          <a:p>
            <a:r>
              <a:rPr lang="en-GB" dirty="0" smtClean="0"/>
              <a:t>as </a:t>
            </a:r>
            <a:r>
              <a:rPr lang="en-GB" dirty="0"/>
              <a:t>the marks are in the 4</a:t>
            </a:r>
            <a:r>
              <a:rPr lang="en-GB" baseline="30000" dirty="0"/>
              <a:t>th</a:t>
            </a:r>
            <a:r>
              <a:rPr lang="en-GB" dirty="0"/>
              <a:t> column</a:t>
            </a:r>
            <a:r>
              <a:rPr lang="en-GB" dirty="0" smtClean="0"/>
              <a:t>.</a:t>
            </a:r>
            <a:r>
              <a:rPr lang="en-GB" dirty="0"/>
              <a:t> You should get:</a:t>
            </a:r>
          </a:p>
          <a:p>
            <a:r>
              <a:rPr lang="en-GB" dirty="0" smtClean="0"/>
              <a:t>80</a:t>
            </a:r>
            <a:endParaRPr lang="en-GB" dirty="0"/>
          </a:p>
          <a:p>
            <a:r>
              <a:rPr lang="en-GB" dirty="0"/>
              <a:t>90</a:t>
            </a:r>
          </a:p>
          <a:p>
            <a:r>
              <a:rPr lang="en-GB" dirty="0"/>
              <a:t>87</a:t>
            </a:r>
          </a:p>
          <a:p>
            <a:r>
              <a:rPr lang="en-GB" dirty="0"/>
              <a:t>85</a:t>
            </a:r>
          </a:p>
          <a:p>
            <a:r>
              <a:rPr lang="en-GB" dirty="0" smtClean="0"/>
              <a:t>89</a:t>
            </a:r>
            <a:endParaRPr lang="en-GB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49489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AWK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r>
              <a:rPr lang="en-GB" dirty="0"/>
              <a:t>To show more than one column simple add more variables to the print command, but ask </a:t>
            </a:r>
            <a:r>
              <a:rPr lang="en-GB" dirty="0" err="1"/>
              <a:t>awk</a:t>
            </a:r>
            <a:r>
              <a:rPr lang="en-GB" dirty="0"/>
              <a:t> to put some space between them.</a:t>
            </a:r>
          </a:p>
          <a:p>
            <a:r>
              <a:rPr lang="en-GB" dirty="0"/>
              <a:t>Type: </a:t>
            </a:r>
            <a:endParaRPr lang="en-GB" dirty="0" smtClean="0"/>
          </a:p>
          <a:p>
            <a:r>
              <a:rPr lang="en-GB" dirty="0" err="1">
                <a:latin typeface="Andale Mono" panose="020B0509000000000004" pitchFamily="49" charset="0"/>
              </a:rPr>
              <a:t>awk</a:t>
            </a:r>
            <a:r>
              <a:rPr lang="en-GB" dirty="0">
                <a:latin typeface="Andale Mono" panose="020B0509000000000004" pitchFamily="49" charset="0"/>
              </a:rPr>
              <a:t> '{print $2 "  " $4}' marks.txt</a:t>
            </a:r>
          </a:p>
          <a:p>
            <a:r>
              <a:rPr lang="en-GB" dirty="0"/>
              <a:t>Frank  80</a:t>
            </a:r>
          </a:p>
          <a:p>
            <a:r>
              <a:rPr lang="en-GB" dirty="0"/>
              <a:t>Rahul  90</a:t>
            </a:r>
          </a:p>
          <a:p>
            <a:r>
              <a:rPr lang="en-GB" dirty="0"/>
              <a:t>Betty  87</a:t>
            </a:r>
          </a:p>
          <a:p>
            <a:r>
              <a:rPr lang="en-GB" dirty="0"/>
              <a:t>Mary  85</a:t>
            </a:r>
          </a:p>
          <a:p>
            <a:r>
              <a:rPr lang="en-GB" dirty="0"/>
              <a:t>Peter  89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62323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AWK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r>
              <a:rPr lang="en-GB" dirty="0" smtClean="0"/>
              <a:t>AWK </a:t>
            </a:r>
            <a:r>
              <a:rPr lang="en-GB" dirty="0"/>
              <a:t>normally assumes that the field separator is a space(s) or a tab, but what if it is another symbol?</a:t>
            </a:r>
          </a:p>
          <a:p>
            <a:r>
              <a:rPr lang="en-GB" dirty="0"/>
              <a:t>AWK allows you to specify the Field Separator(FS) before processing the file thus:</a:t>
            </a:r>
          </a:p>
          <a:p>
            <a:r>
              <a:rPr lang="en-GB" sz="1800" dirty="0" err="1">
                <a:latin typeface="Andale Mono" panose="020B0509000000000004" pitchFamily="49" charset="0"/>
              </a:rPr>
              <a:t>awk</a:t>
            </a:r>
            <a:r>
              <a:rPr lang="en-GB" sz="1800" dirty="0">
                <a:latin typeface="Andale Mono" panose="020B0509000000000004" pitchFamily="49" charset="0"/>
              </a:rPr>
              <a:t> '{FS=","; print $3 "  " $4}' marks.csv</a:t>
            </a:r>
          </a:p>
          <a:p>
            <a:r>
              <a:rPr lang="en-GB" dirty="0"/>
              <a:t>Physics  80</a:t>
            </a:r>
          </a:p>
          <a:p>
            <a:r>
              <a:rPr lang="en-GB" dirty="0"/>
              <a:t>Maths  90</a:t>
            </a:r>
          </a:p>
          <a:p>
            <a:r>
              <a:rPr lang="en-GB" dirty="0"/>
              <a:t>Biology  87</a:t>
            </a:r>
          </a:p>
          <a:p>
            <a:r>
              <a:rPr lang="en-GB" dirty="0"/>
              <a:t>English  85</a:t>
            </a:r>
          </a:p>
          <a:p>
            <a:r>
              <a:rPr lang="en-GB" dirty="0"/>
              <a:t>History  </a:t>
            </a:r>
            <a:r>
              <a:rPr lang="en-GB" dirty="0" smtClean="0"/>
              <a:t>89</a:t>
            </a:r>
            <a:endParaRPr lang="en-GB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6115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Awk</a:t>
            </a:r>
            <a:r>
              <a:rPr lang="en-GB" dirty="0"/>
              <a:t>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r>
              <a:rPr lang="en-GB" dirty="0"/>
              <a:t>To print a running total of all the marks type: </a:t>
            </a:r>
            <a:r>
              <a:rPr lang="en-GB" dirty="0" err="1"/>
              <a:t>awk</a:t>
            </a:r>
            <a:r>
              <a:rPr lang="en-GB" dirty="0"/>
              <a:t> '{ total = total + $4 } {print tot}' marks.txt</a:t>
            </a:r>
          </a:p>
          <a:p>
            <a:r>
              <a:rPr lang="en-GB" dirty="0" smtClean="0"/>
              <a:t>80,170,257,342,431</a:t>
            </a:r>
            <a:endParaRPr lang="en-GB" dirty="0"/>
          </a:p>
          <a:p>
            <a:r>
              <a:rPr lang="en-GB" dirty="0"/>
              <a:t>But what if you just want to know the total and not the running total?</a:t>
            </a:r>
          </a:p>
          <a:p>
            <a:r>
              <a:rPr lang="en-GB" dirty="0"/>
              <a:t>The END statement tells </a:t>
            </a:r>
            <a:r>
              <a:rPr lang="en-GB" dirty="0" err="1"/>
              <a:t>awk</a:t>
            </a:r>
            <a:r>
              <a:rPr lang="en-GB" dirty="0"/>
              <a:t> what to do when it has finished processing:</a:t>
            </a:r>
          </a:p>
          <a:p>
            <a:r>
              <a:rPr lang="en-GB" dirty="0"/>
              <a:t>Type:  </a:t>
            </a:r>
            <a:r>
              <a:rPr lang="en-GB" sz="1800" dirty="0" err="1">
                <a:latin typeface="Andale Mono" panose="020B0509000000000004" pitchFamily="49" charset="0"/>
              </a:rPr>
              <a:t>awk</a:t>
            </a:r>
            <a:r>
              <a:rPr lang="en-GB" sz="1800" dirty="0">
                <a:latin typeface="Andale Mono" panose="020B0509000000000004" pitchFamily="49" charset="0"/>
              </a:rPr>
              <a:t> '{ tot = tot + $4 } END {print “Total marks=“ tot}' marks.txt</a:t>
            </a:r>
          </a:p>
          <a:p>
            <a:r>
              <a:rPr lang="en-GB" dirty="0"/>
              <a:t>Now you just get the last figure 431</a:t>
            </a:r>
          </a:p>
          <a:p>
            <a:pPr marL="0" indent="0">
              <a:buNone/>
            </a:pPr>
            <a:endParaRPr lang="en-GB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GB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65587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todo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9331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r>
              <a:rPr lang="en-GB" dirty="0"/>
              <a:t>Happy Bashing! </a:t>
            </a:r>
            <a:r>
              <a:rPr lang="en-GB" dirty="0">
                <a:sym typeface="Wingdings" pitchFamily="2" charset="2"/>
              </a:rPr>
              <a:t></a:t>
            </a:r>
          </a:p>
          <a:p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Please give us your feedback by following this link below:</a:t>
            </a:r>
          </a:p>
          <a:p>
            <a:pPr marL="360000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forms.office.com/Pages/ResponsePage.aspx?id=xDv6T_zswEiQgPXkP_kOX7ArvOm3cbpHnixhCNWKRS9UNjFCNjg2V1E1NkhSTldFUUFORFBRRzlXUy4u</a:t>
            </a:r>
            <a:endParaRPr lang="en-US" dirty="0" smtClean="0"/>
          </a:p>
          <a:p>
            <a:pPr marL="360000" lvl="1" indent="0">
              <a:buNone/>
            </a:pPr>
            <a:endParaRPr lang="en-GB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1964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objective of this course is to introduce some more advanced techniques in using the Unix operating system, covering more powerful commands and operators for filtering and processing data files.</a:t>
            </a:r>
          </a:p>
          <a:p>
            <a:endParaRPr lang="en-GB" dirty="0" smtClean="0"/>
          </a:p>
          <a:p>
            <a:r>
              <a:rPr lang="en-GB" dirty="0" smtClean="0"/>
              <a:t>Prerequisites </a:t>
            </a:r>
            <a:r>
              <a:rPr lang="en-GB" dirty="0"/>
              <a:t>– you should be fluent in the use of basic Unix commands, and familiar with the filesystem.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mtClean="0"/>
              <a:t>Resource download:</a:t>
            </a:r>
          </a:p>
          <a:p>
            <a:pPr marL="0" indent="0">
              <a:buNone/>
            </a:pPr>
            <a:r>
              <a:rPr lang="en-GB" smtClean="0"/>
              <a:t> </a:t>
            </a:r>
            <a:r>
              <a:rPr lang="en-GB" dirty="0" smtClean="0">
                <a:hlinkClick r:id="rId2"/>
              </a:rPr>
              <a:t>https://github.com/paulmheaton/Unix-Intermediate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3559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Using grep to search file contents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Using regular expressions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Using the </a:t>
            </a:r>
            <a:r>
              <a:rPr lang="en-GB" sz="1600" dirty="0" smtClean="0"/>
              <a:t>pipe(</a:t>
            </a:r>
            <a:r>
              <a:rPr lang="en-GB" sz="1600" dirty="0" smtClean="0">
                <a:solidFill>
                  <a:srgbClr val="FF0000"/>
                </a:solidFill>
              </a:rPr>
              <a:t>|</a:t>
            </a:r>
            <a:r>
              <a:rPr lang="en-GB" sz="1600" dirty="0" smtClean="0"/>
              <a:t>) </a:t>
            </a:r>
            <a:r>
              <a:rPr lang="en-GB" sz="1600" dirty="0"/>
              <a:t>operator to chain outputs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Using the </a:t>
            </a:r>
            <a:r>
              <a:rPr lang="en-GB" sz="1600" dirty="0" smtClean="0">
                <a:solidFill>
                  <a:srgbClr val="FF0000"/>
                </a:solidFill>
              </a:rPr>
              <a:t>find</a:t>
            </a:r>
            <a:r>
              <a:rPr lang="en-GB" sz="1600" dirty="0" smtClean="0"/>
              <a:t> command</a:t>
            </a: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Using </a:t>
            </a:r>
            <a:r>
              <a:rPr lang="en-GB" sz="1600" dirty="0" err="1">
                <a:solidFill>
                  <a:srgbClr val="FF0000"/>
                </a:solidFill>
              </a:rPr>
              <a:t>awk</a:t>
            </a:r>
            <a:endParaRPr lang="en-GB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2503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Using grep to search file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name </a:t>
            </a:r>
            <a:r>
              <a:rPr lang="en-GB" i="1" dirty="0"/>
              <a:t>grep</a:t>
            </a:r>
            <a:r>
              <a:rPr lang="en-GB" dirty="0"/>
              <a:t> means "general regular expression parser“</a:t>
            </a:r>
          </a:p>
          <a:p>
            <a:r>
              <a:rPr lang="en-GB" dirty="0"/>
              <a:t>Do not be put off by this mouthful – think of it as a search engine that can look inside files for bits of text.</a:t>
            </a:r>
          </a:p>
          <a:p>
            <a:r>
              <a:rPr lang="en-GB" dirty="0"/>
              <a:t>The simplest example of it’s use is to find a word or phrase in a bunch of files within a directory.</a:t>
            </a:r>
          </a:p>
          <a:p>
            <a:r>
              <a:rPr lang="en-GB" dirty="0"/>
              <a:t>Search within a single file</a:t>
            </a:r>
            <a:r>
              <a:rPr lang="en-GB" dirty="0" smtClean="0"/>
              <a:t>:</a:t>
            </a:r>
          </a:p>
          <a:p>
            <a:r>
              <a:rPr lang="en-GB" dirty="0" smtClean="0"/>
              <a:t>  </a:t>
            </a:r>
            <a:r>
              <a:rPr lang="en-GB" dirty="0">
                <a:latin typeface="Andale Mono" panose="020B0509000000000004" pitchFamily="49" charset="0"/>
              </a:rPr>
              <a:t>grep ‘lamb’ </a:t>
            </a:r>
            <a:r>
              <a:rPr lang="en-GB" dirty="0" err="1">
                <a:latin typeface="Andale Mono" panose="020B0509000000000004" pitchFamily="49" charset="0"/>
              </a:rPr>
              <a:t>my_poems</a:t>
            </a:r>
            <a:r>
              <a:rPr lang="en-GB" dirty="0">
                <a:latin typeface="Andale Mono" panose="020B0509000000000004" pitchFamily="49" charset="0"/>
              </a:rPr>
              <a:t>/mary.txt</a:t>
            </a:r>
          </a:p>
          <a:p>
            <a:r>
              <a:rPr lang="en-GB" dirty="0" smtClean="0"/>
              <a:t>Search within a directory:</a:t>
            </a:r>
          </a:p>
          <a:p>
            <a:r>
              <a:rPr lang="en-GB" dirty="0" smtClean="0"/>
              <a:t> </a:t>
            </a:r>
            <a:r>
              <a:rPr lang="en-GB" dirty="0">
                <a:latin typeface="Andale Mono" panose="020B0509000000000004" pitchFamily="49" charset="0"/>
              </a:rPr>
              <a:t>grep ‘lamb’ </a:t>
            </a:r>
            <a:r>
              <a:rPr lang="en-GB" dirty="0" err="1">
                <a:latin typeface="Andale Mono" panose="020B0509000000000004" pitchFamily="49" charset="0"/>
              </a:rPr>
              <a:t>my_poems</a:t>
            </a:r>
            <a:r>
              <a:rPr lang="en-GB" dirty="0">
                <a:latin typeface="Andale Mono" panose="020B0509000000000004" pitchFamily="49" charset="0"/>
              </a:rPr>
              <a:t>/*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1113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r>
              <a:rPr lang="en-GB" dirty="0"/>
              <a:t>As mentioned earlier grep means "general regular expression parser“</a:t>
            </a:r>
          </a:p>
          <a:p>
            <a:r>
              <a:rPr lang="en-GB" dirty="0"/>
              <a:t>A regular expression is a collection of “codes” which tell grep how to search. These are very powerful and can be very complex, but we shall deal with a few simple examples here to give you a flavour of what they are about.</a:t>
            </a:r>
          </a:p>
          <a:p>
            <a:r>
              <a:rPr lang="en-GB" dirty="0"/>
              <a:t>Search for words that start (or contain) ‘m’ or ‘b’: </a:t>
            </a:r>
            <a:endParaRPr lang="en-GB" dirty="0" smtClean="0"/>
          </a:p>
          <a:p>
            <a:r>
              <a:rPr lang="en-GB" dirty="0" smtClean="0">
                <a:latin typeface="Andale Mono" panose="020B0509000000000004" pitchFamily="49" charset="0"/>
              </a:rPr>
              <a:t>grep </a:t>
            </a:r>
            <a:r>
              <a:rPr lang="en-GB" dirty="0">
                <a:latin typeface="Andale Mono" panose="020B0509000000000004" pitchFamily="49" charset="0"/>
              </a:rPr>
              <a:t>–l ‘[BM]</a:t>
            </a:r>
            <a:r>
              <a:rPr lang="en-GB" dirty="0" err="1">
                <a:latin typeface="Andale Mono" panose="020B0509000000000004" pitchFamily="49" charset="0"/>
              </a:rPr>
              <a:t>ar</a:t>
            </a:r>
            <a:r>
              <a:rPr lang="en-GB" dirty="0">
                <a:latin typeface="Andale Mono" panose="020B0509000000000004" pitchFamily="49" charset="0"/>
              </a:rPr>
              <a:t>’ </a:t>
            </a:r>
            <a:r>
              <a:rPr lang="en-GB" dirty="0" err="1">
                <a:latin typeface="Andale Mono" panose="020B0509000000000004" pitchFamily="49" charset="0"/>
              </a:rPr>
              <a:t>my_poems</a:t>
            </a:r>
            <a:r>
              <a:rPr lang="en-GB" dirty="0">
                <a:latin typeface="Andale Mono" panose="020B0509000000000004" pitchFamily="49" charset="0"/>
              </a:rPr>
              <a:t>/*</a:t>
            </a:r>
          </a:p>
          <a:p>
            <a:endParaRPr lang="en-GB" dirty="0"/>
          </a:p>
          <a:p>
            <a:r>
              <a:rPr lang="en-GB" b="1" dirty="0"/>
              <a:t>Note the –l switch: this means only show the files which match. Omitting it will show all the files that grep has searched!</a:t>
            </a:r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10125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</a:t>
            </a:r>
            <a:r>
              <a:rPr lang="en-GB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r>
              <a:rPr lang="en-GB" dirty="0" smtClean="0"/>
              <a:t>Search </a:t>
            </a:r>
            <a:r>
              <a:rPr lang="en-GB" dirty="0"/>
              <a:t>in files where the first word is Mary: </a:t>
            </a:r>
            <a:endParaRPr lang="en-GB" dirty="0" smtClean="0"/>
          </a:p>
          <a:p>
            <a:r>
              <a:rPr lang="en-GB" dirty="0" smtClean="0">
                <a:latin typeface="Andale Mono" panose="020B0509000000000004" pitchFamily="49" charset="0"/>
              </a:rPr>
              <a:t>grep </a:t>
            </a:r>
            <a:r>
              <a:rPr lang="en-GB" dirty="0">
                <a:latin typeface="Andale Mono" panose="020B0509000000000004" pitchFamily="49" charset="0"/>
              </a:rPr>
              <a:t>–l ‘^Mary’ </a:t>
            </a:r>
            <a:r>
              <a:rPr lang="en-GB" dirty="0" err="1">
                <a:latin typeface="Andale Mono" panose="020B0509000000000004" pitchFamily="49" charset="0"/>
              </a:rPr>
              <a:t>my_poems</a:t>
            </a:r>
            <a:r>
              <a:rPr lang="en-GB" dirty="0">
                <a:latin typeface="Andale Mono" panose="020B0509000000000004" pitchFamily="49" charset="0"/>
              </a:rPr>
              <a:t>/*</a:t>
            </a:r>
          </a:p>
          <a:p>
            <a:endParaRPr lang="en-GB" dirty="0"/>
          </a:p>
          <a:p>
            <a:r>
              <a:rPr lang="en-GB" dirty="0"/>
              <a:t>A case insensitive search for Mary</a:t>
            </a:r>
            <a:r>
              <a:rPr lang="en-GB" dirty="0" smtClean="0"/>
              <a:t>:</a:t>
            </a:r>
          </a:p>
          <a:p>
            <a:r>
              <a:rPr lang="en-GB" dirty="0" smtClean="0"/>
              <a:t> </a:t>
            </a:r>
            <a:r>
              <a:rPr lang="en-GB" dirty="0">
                <a:latin typeface="Andale Mono" panose="020B0509000000000004" pitchFamily="49" charset="0"/>
              </a:rPr>
              <a:t>grep –</a:t>
            </a:r>
            <a:r>
              <a:rPr lang="en-GB" dirty="0" err="1">
                <a:latin typeface="Andale Mono" panose="020B0509000000000004" pitchFamily="49" charset="0"/>
              </a:rPr>
              <a:t>il</a:t>
            </a:r>
            <a:r>
              <a:rPr lang="en-GB" dirty="0">
                <a:latin typeface="Andale Mono" panose="020B0509000000000004" pitchFamily="49" charset="0"/>
              </a:rPr>
              <a:t> ‘</a:t>
            </a:r>
            <a:r>
              <a:rPr lang="en-GB" dirty="0" err="1">
                <a:latin typeface="Andale Mono" panose="020B0509000000000004" pitchFamily="49" charset="0"/>
              </a:rPr>
              <a:t>mary</a:t>
            </a:r>
            <a:r>
              <a:rPr lang="en-GB" dirty="0">
                <a:latin typeface="Andale Mono" panose="020B0509000000000004" pitchFamily="49" charset="0"/>
              </a:rPr>
              <a:t>’ </a:t>
            </a:r>
            <a:r>
              <a:rPr lang="en-GB" dirty="0" err="1">
                <a:latin typeface="Andale Mono" panose="020B0509000000000004" pitchFamily="49" charset="0"/>
              </a:rPr>
              <a:t>my_poems</a:t>
            </a:r>
            <a:r>
              <a:rPr lang="en-GB" dirty="0">
                <a:latin typeface="Andale Mono" panose="020B0509000000000004" pitchFamily="49" charset="0"/>
              </a:rPr>
              <a:t>/*</a:t>
            </a:r>
          </a:p>
          <a:p>
            <a:endParaRPr lang="en-GB" b="1" dirty="0"/>
          </a:p>
          <a:p>
            <a:r>
              <a:rPr lang="en-GB" dirty="0"/>
              <a:t>Search in files for sets of three digits</a:t>
            </a:r>
            <a:r>
              <a:rPr lang="en-GB" dirty="0" smtClean="0"/>
              <a:t>:</a:t>
            </a:r>
          </a:p>
          <a:p>
            <a:r>
              <a:rPr lang="en-GB" dirty="0">
                <a:latin typeface="Andale Mono" panose="020B0509000000000004" pitchFamily="49" charset="0"/>
              </a:rPr>
              <a:t>grep –l ‘[0-9][0-9][0-9]’ </a:t>
            </a:r>
            <a:r>
              <a:rPr lang="en-GB" dirty="0" err="1">
                <a:latin typeface="Andale Mono" panose="020B0509000000000004" pitchFamily="49" charset="0"/>
              </a:rPr>
              <a:t>my_poems</a:t>
            </a:r>
            <a:r>
              <a:rPr lang="en-GB" dirty="0">
                <a:latin typeface="Andale Mono" panose="020B0509000000000004" pitchFamily="49" charset="0"/>
              </a:rPr>
              <a:t>/*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94461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Using the pipe operator to chain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r>
              <a:rPr lang="en-GB" dirty="0"/>
              <a:t>The ‘pipe’ operator is used to ‘chain’ the output of one command into another. Combined with grep (for example) it can be used to filter or generate new output.</a:t>
            </a:r>
          </a:p>
          <a:p>
            <a:r>
              <a:rPr lang="en-GB" dirty="0"/>
              <a:t>Try the following:</a:t>
            </a:r>
          </a:p>
          <a:p>
            <a:r>
              <a:rPr lang="en-GB" dirty="0">
                <a:latin typeface="Andale Mono" panose="020B0509000000000004" pitchFamily="49" charset="0"/>
              </a:rPr>
              <a:t>ls *.txt | grep ‘Mary’ </a:t>
            </a:r>
            <a:r>
              <a:rPr lang="en-GB" dirty="0" err="1">
                <a:latin typeface="Andale Mono" panose="020B0509000000000004" pitchFamily="49" charset="0"/>
              </a:rPr>
              <a:t>my_poems</a:t>
            </a:r>
            <a:r>
              <a:rPr lang="en-GB" dirty="0">
                <a:latin typeface="Andale Mono" panose="020B0509000000000004" pitchFamily="49" charset="0"/>
              </a:rPr>
              <a:t>/*</a:t>
            </a:r>
          </a:p>
          <a:p>
            <a:r>
              <a:rPr lang="en-GB" dirty="0"/>
              <a:t>The thing to notice here is the pipe operator works from Right to Left, unlike the file operator(s) which work from Left to Right.</a:t>
            </a:r>
          </a:p>
          <a:p>
            <a:r>
              <a:rPr lang="en-GB" dirty="0"/>
              <a:t>The two operators can even be combined thus:</a:t>
            </a:r>
          </a:p>
          <a:p>
            <a:r>
              <a:rPr lang="en-GB" dirty="0">
                <a:latin typeface="Andale Mono" panose="020B0509000000000004" pitchFamily="49" charset="0"/>
              </a:rPr>
              <a:t>ls *.txt | grep ‘Mary’ </a:t>
            </a:r>
            <a:r>
              <a:rPr lang="en-GB" dirty="0" err="1">
                <a:latin typeface="Andale Mono" panose="020B0509000000000004" pitchFamily="49" charset="0"/>
              </a:rPr>
              <a:t>my_poems</a:t>
            </a:r>
            <a:r>
              <a:rPr lang="en-GB" dirty="0">
                <a:latin typeface="Andale Mono" panose="020B0509000000000004" pitchFamily="49" charset="0"/>
              </a:rPr>
              <a:t>/* &gt; only_Mary_files.txt</a:t>
            </a:r>
          </a:p>
          <a:p>
            <a:r>
              <a:rPr lang="en-GB" dirty="0"/>
              <a:t>You now have a file containing a list of files which only contain the word Mary!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6834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find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r>
              <a:rPr lang="en-GB" dirty="0"/>
              <a:t>It is often the case that you “loose” files in a sea of other files and directories and cannot find them!</a:t>
            </a:r>
          </a:p>
          <a:p>
            <a:r>
              <a:rPr lang="en-GB" dirty="0"/>
              <a:t>The find command will help you by showing you all the places where it finds a match for you file.</a:t>
            </a:r>
          </a:p>
          <a:p>
            <a:r>
              <a:rPr lang="en-GB" dirty="0"/>
              <a:t>The basic format is find [options] [tests] [actions] [filename expression]</a:t>
            </a:r>
          </a:p>
          <a:p>
            <a:r>
              <a:rPr lang="en-GB" dirty="0"/>
              <a:t>From your home directory (cd ~ if you are not in it) </a:t>
            </a:r>
            <a:r>
              <a:rPr lang="en-GB" dirty="0" smtClean="0"/>
              <a:t>type:</a:t>
            </a:r>
          </a:p>
          <a:p>
            <a:r>
              <a:rPr lang="en-GB" dirty="0" smtClean="0"/>
              <a:t> </a:t>
            </a:r>
            <a:r>
              <a:rPr lang="en-GB" sz="1600" dirty="0">
                <a:latin typeface="Andale Mono" panose="020B0509000000000004" pitchFamily="49" charset="0"/>
              </a:rPr>
              <a:t>find . –name barry.txt</a:t>
            </a:r>
          </a:p>
          <a:p>
            <a:r>
              <a:rPr lang="en-GB" dirty="0"/>
              <a:t>Voila! find has searched through all the folders in your home directory and shows you where instances of barry.txt has been found</a:t>
            </a:r>
            <a:r>
              <a:rPr lang="en-GB" dirty="0" smtClean="0"/>
              <a:t>.</a:t>
            </a:r>
          </a:p>
          <a:p>
            <a:r>
              <a:rPr lang="en-GB" dirty="0"/>
              <a:t>Notice the dot after the find command: this means search from the directory that you are in, otherwise you can put the path you want to search from here.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53814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r>
              <a:rPr lang="en-GB" dirty="0"/>
              <a:t>You will often see an error message printed by find something like:</a:t>
            </a:r>
          </a:p>
          <a:p>
            <a:r>
              <a:rPr lang="en-GB" dirty="0">
                <a:latin typeface="Andale Mono" panose="020B0509000000000004" pitchFamily="49" charset="0"/>
              </a:rPr>
              <a:t>find: ‘./.</a:t>
            </a:r>
            <a:r>
              <a:rPr lang="en-GB" dirty="0" err="1">
                <a:latin typeface="Andale Mono" panose="020B0509000000000004" pitchFamily="49" charset="0"/>
              </a:rPr>
              <a:t>config</a:t>
            </a:r>
            <a:r>
              <a:rPr lang="en-GB" dirty="0">
                <a:latin typeface="Andale Mono" panose="020B0509000000000004" pitchFamily="49" charset="0"/>
              </a:rPr>
              <a:t>/google-chrome’: Permission denied</a:t>
            </a:r>
          </a:p>
          <a:p>
            <a:r>
              <a:rPr lang="en-GB" dirty="0"/>
              <a:t>This is because find tries to look through every directory at every file. If you do not have permission to read these files the error message is printed.</a:t>
            </a:r>
          </a:p>
          <a:p>
            <a:r>
              <a:rPr lang="en-GB" dirty="0"/>
              <a:t>To suppress these errors find allows you to redirect the output. Error reports have an intrinsic code of 2, so you can suppress outputs with this code by redirecting it to a null </a:t>
            </a:r>
            <a:r>
              <a:rPr lang="en-GB" dirty="0" smtClean="0"/>
              <a:t>directory:</a:t>
            </a:r>
          </a:p>
          <a:p>
            <a:r>
              <a:rPr lang="en-GB" dirty="0" smtClean="0"/>
              <a:t> </a:t>
            </a:r>
            <a:r>
              <a:rPr lang="en-GB" dirty="0">
                <a:latin typeface="Andale Mono" panose="020B0509000000000004" pitchFamily="49" charset="0"/>
              </a:rPr>
              <a:t>find . -name poem1.txt  2&gt;/dev/null</a:t>
            </a:r>
          </a:p>
          <a:p>
            <a:r>
              <a:rPr lang="en-GB" dirty="0"/>
              <a:t>This says “take any error messages (code 2) and redirect the output to a null directory so you only see the files found ( a normal filename output is code 1</a:t>
            </a:r>
            <a:r>
              <a:rPr lang="en-GB" dirty="0" smtClean="0"/>
              <a:t>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4337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R Theme">
  <a:themeElements>
    <a:clrScheme name="LIMITLESS - Red">
      <a:dk1>
        <a:srgbClr val="50535A"/>
      </a:dk1>
      <a:lt1>
        <a:srgbClr val="FFFFFF"/>
      </a:lt1>
      <a:dk2>
        <a:srgbClr val="000000"/>
      </a:dk2>
      <a:lt2>
        <a:srgbClr val="E0E0E1"/>
      </a:lt2>
      <a:accent1>
        <a:srgbClr val="D2002E"/>
      </a:accent1>
      <a:accent2>
        <a:srgbClr val="EF7945"/>
      </a:accent2>
      <a:accent3>
        <a:srgbClr val="009A84"/>
      </a:accent3>
      <a:accent4>
        <a:srgbClr val="8ABD24"/>
      </a:accent4>
      <a:accent5>
        <a:srgbClr val="00AEEF"/>
      </a:accent5>
      <a:accent6>
        <a:srgbClr val="79679C"/>
      </a:accent6>
      <a:hlink>
        <a:srgbClr val="D2002E"/>
      </a:hlink>
      <a:folHlink>
        <a:srgbClr val="747478"/>
      </a:folHlink>
    </a:clrScheme>
    <a:fontScheme name="Custom 1">
      <a:majorFont>
        <a:latin typeface="Effra Bold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8100">
          <a:solidFill>
            <a:schemeClr val="accent1"/>
          </a:solidFill>
        </a:ln>
      </a:spPr>
      <a:bodyPr wrap="none">
        <a:spAutoFit/>
      </a:bodyPr>
      <a:lstStyle>
        <a:defPPr>
          <a:defRPr dirty="0">
            <a:solidFill>
              <a:schemeClr val="tx2"/>
            </a:solidFill>
            <a:latin typeface="+mn-lt"/>
          </a:defRPr>
        </a:defPPr>
      </a:lstStyle>
    </a:spDef>
    <a:lnDef>
      <a:spPr bwMode="auto">
        <a:noFill/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UoR - Red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D2002E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Orange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F7945"/>
        </a:accent1>
        <a:accent2>
          <a:srgbClr val="D2002E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Jade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9A84"/>
        </a:accent1>
        <a:accent2>
          <a:srgbClr val="EF7945"/>
        </a:accent2>
        <a:accent3>
          <a:srgbClr val="D2002E"/>
        </a:accent3>
        <a:accent4>
          <a:srgbClr val="8ABD24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Green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8ABD24"/>
        </a:accent1>
        <a:accent2>
          <a:srgbClr val="EF7945"/>
        </a:accent2>
        <a:accent3>
          <a:srgbClr val="009A84"/>
        </a:accent3>
        <a:accent4>
          <a:srgbClr val="D2002E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Cyan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AEEF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D2002E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Purple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79679C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D2002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Pink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6007E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D2002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UoR-PP-Template-STANDARD-WIDTH-NO-ANIMATION-v-24</Template>
  <TotalTime>401</TotalTime>
  <Words>980</Words>
  <Application>Microsoft Office PowerPoint</Application>
  <PresentationFormat>On-screen Show (4:3)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Wingdings</vt:lpstr>
      <vt:lpstr>Effra</vt:lpstr>
      <vt:lpstr>Andale Mono</vt:lpstr>
      <vt:lpstr>Arial Bold</vt:lpstr>
      <vt:lpstr>Arial Black</vt:lpstr>
      <vt:lpstr>UoR Theme</vt:lpstr>
      <vt:lpstr>Unix Intermediate</vt:lpstr>
      <vt:lpstr>Objective</vt:lpstr>
      <vt:lpstr>Course Overview</vt:lpstr>
      <vt:lpstr>Using grep to search file contents</vt:lpstr>
      <vt:lpstr>Using regular expressions</vt:lpstr>
      <vt:lpstr>MORE regular expressions</vt:lpstr>
      <vt:lpstr>Using the pipe operator to chain outputs</vt:lpstr>
      <vt:lpstr>Using the find command</vt:lpstr>
      <vt:lpstr>Find errors</vt:lpstr>
      <vt:lpstr>Find examples</vt:lpstr>
      <vt:lpstr>Using awk</vt:lpstr>
      <vt:lpstr>AWK continued</vt:lpstr>
      <vt:lpstr>More AWK</vt:lpstr>
      <vt:lpstr>AWK continued</vt:lpstr>
      <vt:lpstr>Awk continued</vt:lpstr>
      <vt:lpstr>todo</vt:lpstr>
      <vt:lpstr>The end!</vt:lpstr>
    </vt:vector>
  </TitlesOfParts>
  <Company>University of Reading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Greta Carey</dc:creator>
  <cp:lastModifiedBy>Paul Heaton</cp:lastModifiedBy>
  <cp:revision>38</cp:revision>
  <cp:lastPrinted>2006-09-19T14:59:33Z</cp:lastPrinted>
  <dcterms:created xsi:type="dcterms:W3CDTF">2017-06-27T09:57:50Z</dcterms:created>
  <dcterms:modified xsi:type="dcterms:W3CDTF">2019-04-24T08:19:26Z</dcterms:modified>
</cp:coreProperties>
</file>