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</p:sldMasterIdLst>
  <p:notesMasterIdLst>
    <p:notesMasterId r:id="rId27"/>
  </p:notesMasterIdLst>
  <p:handoutMasterIdLst>
    <p:handoutMasterId r:id="rId28"/>
  </p:handoutMasterIdLst>
  <p:sldIdLst>
    <p:sldId id="265" r:id="rId2"/>
    <p:sldId id="259" r:id="rId3"/>
    <p:sldId id="266" r:id="rId4"/>
    <p:sldId id="267" r:id="rId5"/>
    <p:sldId id="268" r:id="rId6"/>
    <p:sldId id="28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718300" cy="9867900"/>
  <p:embeddedFontLst>
    <p:embeddedFont>
      <p:font typeface="Arial Bold" panose="020B0704020202020204" pitchFamily="34" charset="0"/>
      <p:bold r:id="rId29"/>
    </p:embeddedFont>
    <p:embeddedFont>
      <p:font typeface="Effra" panose="020B0604020202020204" charset="0"/>
      <p:regular r:id="rId30"/>
      <p:bold r:id="rId31"/>
      <p:italic r:id="rId32"/>
      <p:boldItalic r:id="rId33"/>
    </p:embeddedFont>
    <p:embeddedFont>
      <p:font typeface="Andale Mono" panose="020B0604020202020204" charset="0"/>
      <p:regular r:id="rId34"/>
    </p:embeddedFont>
    <p:embeddedFont>
      <p:font typeface="Arial Black" panose="020B0A04020102020204" pitchFamily="34" charset="0"/>
      <p:bold r:id="rId3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990" autoAdjust="0"/>
  </p:normalViewPr>
  <p:slideViewPr>
    <p:cSldViewPr showGuides="1">
      <p:cViewPr varScale="1">
        <p:scale>
          <a:sx n="104" d="100"/>
          <a:sy n="10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DED6D5-33CC-49C8-A14A-4660977D1BEE}" type="slidenum">
              <a:rPr lang="en-GB" altLang="en-US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38125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76264" cy="4644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06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on two lines maximum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2214000"/>
            <a:ext cx="2592288" cy="3960000"/>
          </a:xfrm>
        </p:spPr>
        <p:txBody>
          <a:bodyPr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 lang="en-GB" sz="2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tabLst/>
              <a:defRPr lang="en-US" sz="20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marR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tabLst/>
              <a:defRPr lang="en-GB" sz="2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Second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Third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</a:pPr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 (Gre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8280000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28" name="TextBox 2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pic>
        <p:nvPicPr>
          <p:cNvPr id="32" name="Picture 5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Copyright University of Reading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2"/>
          </p:nvPr>
        </p:nvSpPr>
        <p:spPr>
          <a:xfrm>
            <a:off x="424800" y="6237312"/>
            <a:ext cx="21336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Wednesday, 11 June 2014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0"/>
            <a:ext cx="9144000" cy="2286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picture. Visit www.reading.ac.uk/imagebank for more.</a:t>
            </a:r>
          </a:p>
        </p:txBody>
      </p:sp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2214000"/>
            <a:ext cx="3888000" cy="432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-252536" y="3841456"/>
            <a:ext cx="1020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sz="140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43711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794864"/>
            <a:ext cx="2376264" cy="4644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Education is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5857878"/>
            <a:ext cx="6984776" cy="4644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2200" cap="all" baseline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Make the box longer for longer phrases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5263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Picture 53" descr="Device-black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8150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23480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21400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74" name="Picture 50" descr="Device-win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576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79" name="Picture 55" descr="Device-whit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500" y="6605072"/>
            <a:ext cx="6769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POTENTIAL</a:t>
            </a:r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OPPORTUNITIES</a:t>
            </a:r>
            <a:r>
              <a:rPr lang="en-GB" altLang="en-US" sz="1200" u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 | LIMITLESS </a:t>
            </a:r>
            <a:r>
              <a:rPr lang="en-GB" altLang="en-US" sz="1200" u="none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IMPACT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705" r:id="rId3"/>
    <p:sldLayoutId id="2147483696" r:id="rId4"/>
    <p:sldLayoutId id="2147483698" r:id="rId5"/>
    <p:sldLayoutId id="2147483700" r:id="rId6"/>
    <p:sldLayoutId id="2147483701" r:id="rId7"/>
    <p:sldLayoutId id="2147483702" r:id="rId8"/>
    <p:sldLayoutId id="2147483706" r:id="rId9"/>
    <p:sldLayoutId id="2147483707" r:id="rId10"/>
    <p:sldLayoutId id="2147483708" r:id="rId11"/>
    <p:sldLayoutId id="2147483713" r:id="rId12"/>
    <p:sldLayoutId id="2147483709" r:id="rId13"/>
    <p:sldLayoutId id="2147483710" r:id="rId14"/>
    <p:sldLayoutId id="2147483711" r:id="rId15"/>
    <p:sldLayoutId id="2147483712" r:id="rId16"/>
    <p:sldLayoutId id="2147483714" r:id="rId17"/>
    <p:sldLayoutId id="2147483715" r:id="rId18"/>
    <p:sldLayoutId id="2147483716" r:id="rId19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0" cap="all" baseline="0">
          <a:solidFill>
            <a:schemeClr val="accent1"/>
          </a:solidFill>
          <a:latin typeface="Arial Bold" panose="020B0704020202020204" pitchFamily="34" charset="0"/>
          <a:ea typeface="+mj-ea"/>
          <a:cs typeface="Arial Bold" panose="020B07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0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xDv6T_zswEiQgPXkP_kOX7ArvOm3cbpHnixhCNWKRS9URTAwUlRRNFZCUE4yVlJXNVZHRENQR1JTMC4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Unix Intermediate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u="sng" dirty="0"/>
              <a:t>A course building on the primer course for Unix operating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620885"/>
          </a:xfrm>
        </p:spPr>
        <p:txBody>
          <a:bodyPr/>
          <a:lstStyle/>
          <a:p>
            <a:pPr algn="ctr"/>
            <a:r>
              <a:rPr lang="en-GB" dirty="0"/>
              <a:t>The Research Software Group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FAEE14F6-6040-6849-8060-445569ABA6D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6" b="23506"/>
          <a:stretch>
            <a:fillRect/>
          </a:stretch>
        </p:blipFill>
        <p:spPr>
          <a:xfrm>
            <a:off x="0" y="2286000"/>
            <a:ext cx="9144000" cy="2286000"/>
          </a:xfrm>
        </p:spPr>
      </p:pic>
    </p:spTree>
    <p:extLst>
      <p:ext uri="{BB962C8B-B14F-4D97-AF65-F5344CB8AC3E}">
        <p14:creationId xmlns:p14="http://schemas.microsoft.com/office/powerpoint/2010/main" val="94167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>
                <a:latin typeface="Andale Mono" panose="020B0509000000000004" pitchFamily="49" charset="0"/>
              </a:rPr>
              <a:t>‘find . -name poem*.*</a:t>
            </a:r>
            <a:r>
              <a:rPr lang="en-GB" dirty="0"/>
              <a:t>	Find any file starting with “poem” in current and sub-directories.</a:t>
            </a:r>
          </a:p>
          <a:p>
            <a:r>
              <a:rPr lang="en-GB" dirty="0">
                <a:latin typeface="Andale Mono" panose="020B0509000000000004" pitchFamily="49" charset="0"/>
              </a:rPr>
              <a:t>find . -name *poem*.*</a:t>
            </a:r>
            <a:r>
              <a:rPr lang="en-GB" dirty="0"/>
              <a:t>	Find any file containing “poem” in the filename in current and sub-directories.</a:t>
            </a:r>
          </a:p>
          <a:p>
            <a:r>
              <a:rPr lang="en-GB" dirty="0">
                <a:latin typeface="Andale Mono" panose="020B0509000000000004" pitchFamily="49" charset="0"/>
              </a:rPr>
              <a:t>find /home -name *.jpg	</a:t>
            </a:r>
            <a:r>
              <a:rPr lang="en-GB" dirty="0"/>
              <a:t> Find all .jpg files in the /home and sub-directories.</a:t>
            </a:r>
          </a:p>
          <a:p>
            <a:r>
              <a:rPr lang="en-GB" dirty="0">
                <a:latin typeface="Andale Mono" panose="020B0509000000000004" pitchFamily="49" charset="0"/>
              </a:rPr>
              <a:t>find . -type f -empty</a:t>
            </a:r>
            <a:r>
              <a:rPr lang="en-GB" dirty="0"/>
              <a:t>	Find an empty file(s) within the current directory.</a:t>
            </a:r>
          </a:p>
          <a:p>
            <a:r>
              <a:rPr lang="en-GB" dirty="0">
                <a:latin typeface="Andale Mono" panose="020B0509000000000004" pitchFamily="49" charset="0"/>
              </a:rPr>
              <a:t>find /home -user </a:t>
            </a:r>
            <a:r>
              <a:rPr lang="en-GB" dirty="0" err="1">
                <a:latin typeface="Andale Mono" panose="020B0509000000000004" pitchFamily="49" charset="0"/>
              </a:rPr>
              <a:t>your_username</a:t>
            </a:r>
            <a:r>
              <a:rPr lang="en-GB" dirty="0">
                <a:latin typeface="Andale Mono" panose="020B0509000000000004" pitchFamily="49" charset="0"/>
              </a:rPr>
              <a:t> -</a:t>
            </a:r>
            <a:r>
              <a:rPr lang="en-GB" dirty="0" err="1">
                <a:latin typeface="Andale Mono" panose="020B0509000000000004" pitchFamily="49" charset="0"/>
              </a:rPr>
              <a:t>mtime</a:t>
            </a:r>
            <a:r>
              <a:rPr lang="en-GB" dirty="0">
                <a:latin typeface="Andale Mono" panose="020B0509000000000004" pitchFamily="49" charset="0"/>
              </a:rPr>
              <a:t> -7 -</a:t>
            </a:r>
            <a:r>
              <a:rPr lang="en-GB" dirty="0" err="1">
                <a:latin typeface="Andale Mono" panose="020B0509000000000004" pitchFamily="49" charset="0"/>
              </a:rPr>
              <a:t>iname</a:t>
            </a:r>
            <a:r>
              <a:rPr lang="en-GB" dirty="0">
                <a:latin typeface="Andale Mono" panose="020B0509000000000004" pitchFamily="49" charset="0"/>
              </a:rPr>
              <a:t> ".txt“</a:t>
            </a:r>
            <a:r>
              <a:rPr lang="en-GB" dirty="0"/>
              <a:t>	Find all txt files created by you within the last seven days, regardless of case.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4344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 smtClean="0"/>
              <a:t>awk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AWK is a command and a language for processing tabular data in a file or tabular data from the output of another command like ls –l.</a:t>
            </a:r>
          </a:p>
          <a:p>
            <a:r>
              <a:rPr lang="en-GB" dirty="0"/>
              <a:t>The basic format is: </a:t>
            </a:r>
            <a:r>
              <a:rPr lang="en-GB" dirty="0" err="1"/>
              <a:t>awk</a:t>
            </a:r>
            <a:r>
              <a:rPr lang="en-GB" dirty="0"/>
              <a:t> [options] ‘{action}’ file ..</a:t>
            </a:r>
          </a:p>
          <a:p>
            <a:r>
              <a:rPr lang="en-GB" dirty="0"/>
              <a:t>Download the file marks.txt and marks.csv into your home directory for the following examples.</a:t>
            </a:r>
          </a:p>
          <a:p>
            <a:r>
              <a:rPr lang="en-GB" dirty="0"/>
              <a:t>To see the entire table type: </a:t>
            </a:r>
            <a:endParaRPr lang="en-GB" dirty="0" smtClean="0"/>
          </a:p>
          <a:p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awk</a:t>
            </a:r>
            <a:r>
              <a:rPr lang="en-GB" dirty="0">
                <a:latin typeface="Andale Mono" panose="020B0509000000000004" pitchFamily="49" charset="0"/>
              </a:rPr>
              <a:t>  '{print}' marks.txt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745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AWK automatically </a:t>
            </a:r>
            <a:r>
              <a:rPr lang="en-GB" i="1" dirty="0"/>
              <a:t>parses </a:t>
            </a:r>
            <a:r>
              <a:rPr lang="en-GB" dirty="0"/>
              <a:t>the file into a set of variables denoted by $n where n is the number of the column.</a:t>
            </a:r>
          </a:p>
          <a:p>
            <a:r>
              <a:rPr lang="en-GB" dirty="0"/>
              <a:t>So if you just want to see the marks alone in the example type: </a:t>
            </a:r>
            <a:endParaRPr lang="en-GB" dirty="0" smtClean="0"/>
          </a:p>
          <a:p>
            <a:r>
              <a:rPr lang="en-GB" dirty="0" err="1" smtClean="0"/>
              <a:t>a</a:t>
            </a:r>
            <a:r>
              <a:rPr lang="en-GB" dirty="0" err="1" smtClean="0">
                <a:latin typeface="Andale Mono" panose="020B0509000000000004" pitchFamily="49" charset="0"/>
              </a:rPr>
              <a:t>wk</a:t>
            </a:r>
            <a:r>
              <a:rPr lang="en-GB" dirty="0" smtClean="0">
                <a:latin typeface="Andale Mono" panose="020B0509000000000004" pitchFamily="49" charset="0"/>
              </a:rPr>
              <a:t> </a:t>
            </a:r>
            <a:r>
              <a:rPr lang="en-GB" dirty="0">
                <a:latin typeface="Andale Mono" panose="020B0509000000000004" pitchFamily="49" charset="0"/>
              </a:rPr>
              <a:t>‘{print $4</a:t>
            </a:r>
            <a:r>
              <a:rPr lang="en-GB" dirty="0" smtClean="0">
                <a:latin typeface="Andale Mono" panose="020B0509000000000004" pitchFamily="49" charset="0"/>
              </a:rPr>
              <a:t>}’</a:t>
            </a:r>
          </a:p>
          <a:p>
            <a:r>
              <a:rPr lang="en-GB" dirty="0" smtClean="0"/>
              <a:t>as </a:t>
            </a:r>
            <a:r>
              <a:rPr lang="en-GB" dirty="0"/>
              <a:t>the marks are in the 4</a:t>
            </a:r>
            <a:r>
              <a:rPr lang="en-GB" baseline="30000" dirty="0"/>
              <a:t>th</a:t>
            </a:r>
            <a:r>
              <a:rPr lang="en-GB" dirty="0"/>
              <a:t> column</a:t>
            </a:r>
            <a:r>
              <a:rPr lang="en-GB" dirty="0" smtClean="0"/>
              <a:t>.</a:t>
            </a:r>
            <a:r>
              <a:rPr lang="en-GB" dirty="0"/>
              <a:t> You should get:</a:t>
            </a:r>
          </a:p>
          <a:p>
            <a:r>
              <a:rPr lang="en-GB" dirty="0" smtClean="0"/>
              <a:t>80</a:t>
            </a:r>
            <a:endParaRPr lang="en-GB" dirty="0"/>
          </a:p>
          <a:p>
            <a:r>
              <a:rPr lang="en-GB" dirty="0"/>
              <a:t>90</a:t>
            </a:r>
          </a:p>
          <a:p>
            <a:r>
              <a:rPr lang="en-GB" dirty="0"/>
              <a:t>87</a:t>
            </a:r>
          </a:p>
          <a:p>
            <a:r>
              <a:rPr lang="en-GB" dirty="0"/>
              <a:t>85</a:t>
            </a:r>
          </a:p>
          <a:p>
            <a:r>
              <a:rPr lang="en-GB" dirty="0" smtClean="0"/>
              <a:t>89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9489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To show more than one column simple add more variables to the print command, but ask </a:t>
            </a:r>
            <a:r>
              <a:rPr lang="en-GB" dirty="0" err="1"/>
              <a:t>awk</a:t>
            </a:r>
            <a:r>
              <a:rPr lang="en-GB" dirty="0"/>
              <a:t> to put some space between them.</a:t>
            </a:r>
          </a:p>
          <a:p>
            <a:r>
              <a:rPr lang="en-GB" dirty="0"/>
              <a:t>Type: </a:t>
            </a:r>
            <a:endParaRPr lang="en-GB" dirty="0" smtClean="0"/>
          </a:p>
          <a:p>
            <a:r>
              <a:rPr lang="en-GB" dirty="0" err="1">
                <a:latin typeface="Andale Mono" panose="020B0509000000000004" pitchFamily="49" charset="0"/>
              </a:rPr>
              <a:t>awk</a:t>
            </a:r>
            <a:r>
              <a:rPr lang="en-GB" dirty="0">
                <a:latin typeface="Andale Mono" panose="020B0509000000000004" pitchFamily="49" charset="0"/>
              </a:rPr>
              <a:t> '{print $2 "  " $4}' marks.txt</a:t>
            </a:r>
          </a:p>
          <a:p>
            <a:r>
              <a:rPr lang="en-GB" dirty="0"/>
              <a:t>Frank  80</a:t>
            </a:r>
          </a:p>
          <a:p>
            <a:r>
              <a:rPr lang="en-GB" dirty="0"/>
              <a:t>Rahul  90</a:t>
            </a:r>
          </a:p>
          <a:p>
            <a:r>
              <a:rPr lang="en-GB" dirty="0"/>
              <a:t>Betty  87</a:t>
            </a:r>
          </a:p>
          <a:p>
            <a:r>
              <a:rPr lang="en-GB" dirty="0"/>
              <a:t>Mary  85</a:t>
            </a:r>
          </a:p>
          <a:p>
            <a:r>
              <a:rPr lang="en-GB" dirty="0"/>
              <a:t>Peter  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232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AWK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 smtClean="0"/>
              <a:t>AWK </a:t>
            </a:r>
            <a:r>
              <a:rPr lang="en-GB" dirty="0"/>
              <a:t>normally assumes that the field separator is a space(s) or a tab, but what if it is another symbol?</a:t>
            </a:r>
          </a:p>
          <a:p>
            <a:r>
              <a:rPr lang="en-GB" dirty="0"/>
              <a:t>AWK allows you to specify the Field Separator(FS) before processing the file thus:</a:t>
            </a:r>
          </a:p>
          <a:p>
            <a:r>
              <a:rPr lang="en-GB" sz="1800" dirty="0" err="1">
                <a:latin typeface="Andale Mono" panose="020B0509000000000004" pitchFamily="49" charset="0"/>
              </a:rPr>
              <a:t>awk</a:t>
            </a:r>
            <a:r>
              <a:rPr lang="en-GB" sz="1800" dirty="0">
                <a:latin typeface="Andale Mono" panose="020B0509000000000004" pitchFamily="49" charset="0"/>
              </a:rPr>
              <a:t> '{FS=","; print $3 "  " $4}' marks.csv</a:t>
            </a:r>
          </a:p>
          <a:p>
            <a:r>
              <a:rPr lang="en-GB" dirty="0"/>
              <a:t>Physics  80</a:t>
            </a:r>
          </a:p>
          <a:p>
            <a:r>
              <a:rPr lang="en-GB" dirty="0"/>
              <a:t>Maths  90</a:t>
            </a:r>
          </a:p>
          <a:p>
            <a:r>
              <a:rPr lang="en-GB" dirty="0"/>
              <a:t>Biology  87</a:t>
            </a:r>
          </a:p>
          <a:p>
            <a:r>
              <a:rPr lang="en-GB" dirty="0"/>
              <a:t>English  85</a:t>
            </a:r>
          </a:p>
          <a:p>
            <a:r>
              <a:rPr lang="en-GB" dirty="0"/>
              <a:t>History  </a:t>
            </a:r>
            <a:r>
              <a:rPr lang="en-GB" dirty="0" smtClean="0"/>
              <a:t>89</a:t>
            </a: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611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Awk</a:t>
            </a:r>
            <a:r>
              <a:rPr lang="en-GB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To print a running total of all the marks type: </a:t>
            </a:r>
            <a:r>
              <a:rPr lang="en-GB" dirty="0" err="1"/>
              <a:t>awk</a:t>
            </a:r>
            <a:r>
              <a:rPr lang="en-GB" dirty="0"/>
              <a:t> '{ total = total + $4 } {print tot}' marks.txt</a:t>
            </a:r>
          </a:p>
          <a:p>
            <a:r>
              <a:rPr lang="en-GB" dirty="0" smtClean="0"/>
              <a:t>80,170,257,342,431</a:t>
            </a:r>
            <a:endParaRPr lang="en-GB" dirty="0"/>
          </a:p>
          <a:p>
            <a:r>
              <a:rPr lang="en-GB" dirty="0"/>
              <a:t>But what if you just want to know the total and not the running total?</a:t>
            </a:r>
          </a:p>
          <a:p>
            <a:r>
              <a:rPr lang="en-GB" dirty="0"/>
              <a:t>The END statement tells </a:t>
            </a:r>
            <a:r>
              <a:rPr lang="en-GB" dirty="0" err="1"/>
              <a:t>awk</a:t>
            </a:r>
            <a:r>
              <a:rPr lang="en-GB" dirty="0"/>
              <a:t> what to do when it has finished processing:</a:t>
            </a:r>
          </a:p>
          <a:p>
            <a:r>
              <a:rPr lang="en-GB" dirty="0"/>
              <a:t>Type:  </a:t>
            </a:r>
            <a:r>
              <a:rPr lang="en-GB" sz="1800" dirty="0" err="1">
                <a:latin typeface="Andale Mono" panose="020B0509000000000004" pitchFamily="49" charset="0"/>
              </a:rPr>
              <a:t>awk</a:t>
            </a:r>
            <a:r>
              <a:rPr lang="en-GB" sz="1800" dirty="0">
                <a:latin typeface="Andale Mono" panose="020B0509000000000004" pitchFamily="49" charset="0"/>
              </a:rPr>
              <a:t> '{ tot = tot + $4 } END {print “Total marks=“ tot}' marks.txt</a:t>
            </a:r>
          </a:p>
          <a:p>
            <a:r>
              <a:rPr lang="en-GB" dirty="0"/>
              <a:t>Now you just get the last figure 431</a:t>
            </a:r>
          </a:p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558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16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198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1658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4205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of this course is to introduce some more advanced techniques in using the Unix operating system, covering more powerful commands and operators for filtering and processing data files.</a:t>
            </a:r>
          </a:p>
          <a:p>
            <a:endParaRPr lang="en-GB" dirty="0" smtClean="0"/>
          </a:p>
          <a:p>
            <a:r>
              <a:rPr lang="en-GB" dirty="0" smtClean="0"/>
              <a:t>Prerequisites </a:t>
            </a:r>
            <a:r>
              <a:rPr lang="en-GB" dirty="0"/>
              <a:t>– you should be fluent in the use of basic Unix commands, and familiar with the filesystem.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55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1737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6543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137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7201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933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Happy Bashing! </a:t>
            </a:r>
            <a:r>
              <a:rPr lang="en-GB" dirty="0">
                <a:sym typeface="Wingdings" pitchFamily="2" charset="2"/>
              </a:rPr>
              <a:t>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Please give us your feedback by following this link below:</a:t>
            </a:r>
          </a:p>
          <a:p>
            <a:pPr marL="360000" lvl="1" indent="0">
              <a:buNone/>
            </a:pPr>
            <a:r>
              <a:rPr lang="en-US">
                <a:hlinkClick r:id="rId2" tooltip="https://forms.office.com/Pages/ResponsePage.aspx?id=xDv6T_zswEiQgPXkP_kOX7ArvOm3cbpHnixhCNWKRS9URTAwUlRRNFZCUE4yVlJXNVZHRENQR1JTMC4u"/>
              </a:rPr>
              <a:t>https</a:t>
            </a:r>
            <a:r>
              <a:rPr lang="en-US" smtClean="0">
                <a:hlinkClick r:id="rId2" tooltip="https://forms.office.com/Pages/ResponsePage.aspx?id=xDv6T_zswEiQgPXkP_kOX7ArvOm3cbpHnixhCNWKRS9URTAwUlRRNFZCUE4yVlJXNVZHRENQR1JTMC4u"/>
              </a:rPr>
              <a:t>://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9608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grep to search file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the </a:t>
            </a:r>
            <a:r>
              <a:rPr lang="en-GB" sz="1600" dirty="0" smtClean="0"/>
              <a:t>pipe(</a:t>
            </a:r>
            <a:r>
              <a:rPr lang="en-GB" sz="1600" dirty="0" smtClean="0">
                <a:solidFill>
                  <a:srgbClr val="FF0000"/>
                </a:solidFill>
              </a:rPr>
              <a:t>|</a:t>
            </a:r>
            <a:r>
              <a:rPr lang="en-GB" sz="1600" dirty="0" smtClean="0"/>
              <a:t>) </a:t>
            </a:r>
            <a:r>
              <a:rPr lang="en-GB" sz="1600" dirty="0"/>
              <a:t>operator to chain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the </a:t>
            </a:r>
            <a:r>
              <a:rPr lang="en-GB" sz="1600" dirty="0" smtClean="0">
                <a:solidFill>
                  <a:srgbClr val="FF0000"/>
                </a:solidFill>
              </a:rPr>
              <a:t>find</a:t>
            </a:r>
            <a:r>
              <a:rPr lang="en-GB" sz="1600" dirty="0" smtClean="0"/>
              <a:t> command</a:t>
            </a: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Using </a:t>
            </a:r>
            <a:r>
              <a:rPr lang="en-GB" sz="1600" dirty="0" err="1">
                <a:solidFill>
                  <a:srgbClr val="FF0000"/>
                </a:solidFill>
              </a:rPr>
              <a:t>awk</a:t>
            </a:r>
            <a:endParaRPr lang="en-GB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50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Using grep to search file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name </a:t>
            </a:r>
            <a:r>
              <a:rPr lang="en-GB" i="1" dirty="0"/>
              <a:t>grep</a:t>
            </a:r>
            <a:r>
              <a:rPr lang="en-GB" dirty="0"/>
              <a:t> means "general regular expression parser“</a:t>
            </a:r>
          </a:p>
          <a:p>
            <a:r>
              <a:rPr lang="en-GB" dirty="0"/>
              <a:t>Do not be put off by this mouthful – think of it as a search engine that can look inside files for bits of text.</a:t>
            </a:r>
          </a:p>
          <a:p>
            <a:r>
              <a:rPr lang="en-GB" dirty="0"/>
              <a:t>The simplest example of it’s use is to find a word or phrase in a bunch of files within a directory.</a:t>
            </a:r>
          </a:p>
          <a:p>
            <a:r>
              <a:rPr lang="en-GB" dirty="0"/>
              <a:t>Search within a single file</a:t>
            </a:r>
            <a:r>
              <a:rPr lang="en-GB" dirty="0" smtClean="0"/>
              <a:t>:</a:t>
            </a:r>
          </a:p>
          <a:p>
            <a:r>
              <a:rPr lang="en-GB" dirty="0" smtClean="0"/>
              <a:t>  </a:t>
            </a:r>
            <a:r>
              <a:rPr lang="en-GB" dirty="0">
                <a:latin typeface="Andale Mono" panose="020B0509000000000004" pitchFamily="49" charset="0"/>
              </a:rPr>
              <a:t>grep ‘lamb’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/mary.txt</a:t>
            </a:r>
          </a:p>
          <a:p>
            <a:r>
              <a:rPr lang="en-GB" dirty="0" smtClean="0"/>
              <a:t>Search within a directory:</a:t>
            </a:r>
          </a:p>
          <a:p>
            <a:r>
              <a:rPr lang="en-GB" dirty="0" smtClean="0"/>
              <a:t> </a:t>
            </a:r>
            <a:r>
              <a:rPr lang="en-GB" dirty="0">
                <a:latin typeface="Andale Mono" panose="020B0509000000000004" pitchFamily="49" charset="0"/>
              </a:rPr>
              <a:t>grep ‘lamb’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113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As mentioned earlier grep means "general regular expression parser“</a:t>
            </a:r>
          </a:p>
          <a:p>
            <a:r>
              <a:rPr lang="en-GB" dirty="0"/>
              <a:t>A regular expression is a collection of “codes” which tell grep how to search. These are very powerful and can be very complex, but we shall deal with a few simple examples here to give you a flavour of what they are about.</a:t>
            </a:r>
          </a:p>
          <a:p>
            <a:r>
              <a:rPr lang="en-GB" dirty="0"/>
              <a:t>Search for words that start (or contain) ‘m’ or ‘b’: </a:t>
            </a:r>
            <a:endParaRPr lang="en-GB" dirty="0" smtClean="0"/>
          </a:p>
          <a:p>
            <a:r>
              <a:rPr lang="en-GB" dirty="0" smtClean="0">
                <a:latin typeface="Andale Mono" panose="020B0509000000000004" pitchFamily="49" charset="0"/>
              </a:rPr>
              <a:t>grep </a:t>
            </a:r>
            <a:r>
              <a:rPr lang="en-GB" dirty="0">
                <a:latin typeface="Andale Mono" panose="020B0509000000000004" pitchFamily="49" charset="0"/>
              </a:rPr>
              <a:t>–l ‘[BM]</a:t>
            </a:r>
            <a:r>
              <a:rPr lang="en-GB" dirty="0" err="1">
                <a:latin typeface="Andale Mono" panose="020B0509000000000004" pitchFamily="49" charset="0"/>
              </a:rPr>
              <a:t>ar</a:t>
            </a:r>
            <a:r>
              <a:rPr lang="en-GB" dirty="0">
                <a:latin typeface="Andale Mono" panose="020B0509000000000004" pitchFamily="49" charset="0"/>
              </a:rPr>
              <a:t>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/>
          </a:p>
          <a:p>
            <a:r>
              <a:rPr lang="en-GB" b="1" dirty="0"/>
              <a:t>Note the –l switch: this means only show the files which match. Omitting it will show all the files that grep has searched!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0125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 smtClean="0"/>
              <a:t>Search </a:t>
            </a:r>
            <a:r>
              <a:rPr lang="en-GB" dirty="0"/>
              <a:t>in files where the first word is Mary: </a:t>
            </a:r>
            <a:endParaRPr lang="en-GB" dirty="0" smtClean="0"/>
          </a:p>
          <a:p>
            <a:r>
              <a:rPr lang="en-GB" dirty="0" smtClean="0">
                <a:latin typeface="Andale Mono" panose="020B0509000000000004" pitchFamily="49" charset="0"/>
              </a:rPr>
              <a:t>grep </a:t>
            </a:r>
            <a:r>
              <a:rPr lang="en-GB" dirty="0">
                <a:latin typeface="Andale Mono" panose="020B0509000000000004" pitchFamily="49" charset="0"/>
              </a:rPr>
              <a:t>–l ‘^Mary’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/>
          </a:p>
          <a:p>
            <a:r>
              <a:rPr lang="en-GB" dirty="0"/>
              <a:t>A case insensitive search for Mary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>
                <a:latin typeface="Andale Mono" panose="020B0509000000000004" pitchFamily="49" charset="0"/>
              </a:rPr>
              <a:t>grep –</a:t>
            </a:r>
            <a:r>
              <a:rPr lang="en-GB" dirty="0" err="1">
                <a:latin typeface="Andale Mono" panose="020B0509000000000004" pitchFamily="49" charset="0"/>
              </a:rPr>
              <a:t>il</a:t>
            </a:r>
            <a:r>
              <a:rPr lang="en-GB" dirty="0">
                <a:latin typeface="Andale Mono" panose="020B0509000000000004" pitchFamily="49" charset="0"/>
              </a:rPr>
              <a:t> ‘</a:t>
            </a:r>
            <a:r>
              <a:rPr lang="en-GB" dirty="0" err="1">
                <a:latin typeface="Andale Mono" panose="020B0509000000000004" pitchFamily="49" charset="0"/>
              </a:rPr>
              <a:t>mary</a:t>
            </a:r>
            <a:r>
              <a:rPr lang="en-GB" dirty="0">
                <a:latin typeface="Andale Mono" panose="020B0509000000000004" pitchFamily="49" charset="0"/>
              </a:rPr>
              <a:t>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b="1" dirty="0"/>
          </a:p>
          <a:p>
            <a:r>
              <a:rPr lang="en-GB" dirty="0"/>
              <a:t>Search in files for sets of three digits</a:t>
            </a:r>
            <a:r>
              <a:rPr lang="en-GB" dirty="0" smtClean="0"/>
              <a:t>:</a:t>
            </a:r>
          </a:p>
          <a:p>
            <a:r>
              <a:rPr lang="en-GB" dirty="0">
                <a:latin typeface="Andale Mono" panose="020B0509000000000004" pitchFamily="49" charset="0"/>
              </a:rPr>
              <a:t>grep –l ‘[0-9][0-9][0-9]’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4461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Using the pipe operator to chain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The ‘pipe’ operator is used to ‘chain’ the output of one command into another. Combined with grep (for example) it can be used to filter or generate new output.</a:t>
            </a:r>
          </a:p>
          <a:p>
            <a:r>
              <a:rPr lang="en-GB" dirty="0"/>
              <a:t>Try the following:</a:t>
            </a:r>
          </a:p>
          <a:p>
            <a:r>
              <a:rPr lang="en-GB" dirty="0">
                <a:latin typeface="Andale Mono" panose="020B0509000000000004" pitchFamily="49" charset="0"/>
              </a:rPr>
              <a:t>ls *.txt | grep ‘Mary’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</a:t>
            </a:r>
          </a:p>
          <a:p>
            <a:r>
              <a:rPr lang="en-GB" dirty="0"/>
              <a:t>The thing to notice here is the pipe operator works from Right to Left, unlike the file operator(s) which work from Left to Right.</a:t>
            </a:r>
          </a:p>
          <a:p>
            <a:r>
              <a:rPr lang="en-GB" dirty="0"/>
              <a:t>The two operators can even be combined thus:</a:t>
            </a:r>
          </a:p>
          <a:p>
            <a:r>
              <a:rPr lang="en-GB" dirty="0">
                <a:latin typeface="Andale Mono" panose="020B0509000000000004" pitchFamily="49" charset="0"/>
              </a:rPr>
              <a:t>ls *.txt | grep ‘Mary’ </a:t>
            </a:r>
            <a:r>
              <a:rPr lang="en-GB" dirty="0" err="1">
                <a:latin typeface="Andale Mono" panose="020B0509000000000004" pitchFamily="49" charset="0"/>
              </a:rPr>
              <a:t>my_poems</a:t>
            </a:r>
            <a:r>
              <a:rPr lang="en-GB" dirty="0">
                <a:latin typeface="Andale Mono" panose="020B0509000000000004" pitchFamily="49" charset="0"/>
              </a:rPr>
              <a:t>/* &gt; only_Mary_files.txt</a:t>
            </a:r>
          </a:p>
          <a:p>
            <a:r>
              <a:rPr lang="en-GB" dirty="0"/>
              <a:t>You now have a file containing a list of files which only contain the word Mary!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683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It is often the case that you “loose” files in a sea of other files and directories and cannot find them!</a:t>
            </a:r>
          </a:p>
          <a:p>
            <a:r>
              <a:rPr lang="en-GB" dirty="0"/>
              <a:t>The find command will help you by showing you all the places where it finds a match for you file.</a:t>
            </a:r>
          </a:p>
          <a:p>
            <a:r>
              <a:rPr lang="en-GB" dirty="0"/>
              <a:t>The basic format is find [options] [tests] [actions] [filename expression]</a:t>
            </a:r>
          </a:p>
          <a:p>
            <a:r>
              <a:rPr lang="en-GB" dirty="0"/>
              <a:t>From your home directory (cd ~ if you are not in it) </a:t>
            </a:r>
            <a:r>
              <a:rPr lang="en-GB" dirty="0" smtClean="0"/>
              <a:t>type:</a:t>
            </a:r>
          </a:p>
          <a:p>
            <a:r>
              <a:rPr lang="en-GB" dirty="0" smtClean="0"/>
              <a:t> </a:t>
            </a:r>
            <a:r>
              <a:rPr lang="en-GB" sz="1600" dirty="0">
                <a:latin typeface="Andale Mono" panose="020B0509000000000004" pitchFamily="49" charset="0"/>
              </a:rPr>
              <a:t>find . –name barry.txt</a:t>
            </a:r>
          </a:p>
          <a:p>
            <a:r>
              <a:rPr lang="en-GB" dirty="0"/>
              <a:t>Voila! find has searched through all the folders in your home directory and shows you where instances of barry.txt has been found</a:t>
            </a:r>
            <a:r>
              <a:rPr lang="en-GB" dirty="0" smtClean="0"/>
              <a:t>.</a:t>
            </a:r>
            <a:endParaRPr lang="en-US" dirty="0">
              <a:latin typeface="Andale Mono" panose="020B05090000000000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381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00" y="2214000"/>
            <a:ext cx="8280000" cy="3960000"/>
          </a:xfrm>
        </p:spPr>
        <p:txBody>
          <a:bodyPr/>
          <a:lstStyle/>
          <a:p>
            <a:r>
              <a:rPr lang="en-GB" dirty="0"/>
              <a:t>You will often see an error message printed by find something like:</a:t>
            </a:r>
          </a:p>
          <a:p>
            <a:r>
              <a:rPr lang="en-GB" dirty="0">
                <a:latin typeface="Andale Mono" panose="020B0509000000000004" pitchFamily="49" charset="0"/>
              </a:rPr>
              <a:t>find: ‘./.</a:t>
            </a:r>
            <a:r>
              <a:rPr lang="en-GB" dirty="0" err="1">
                <a:latin typeface="Andale Mono" panose="020B0509000000000004" pitchFamily="49" charset="0"/>
              </a:rPr>
              <a:t>config</a:t>
            </a:r>
            <a:r>
              <a:rPr lang="en-GB" dirty="0">
                <a:latin typeface="Andale Mono" panose="020B0509000000000004" pitchFamily="49" charset="0"/>
              </a:rPr>
              <a:t>/google-chrome’: Permission denied</a:t>
            </a:r>
          </a:p>
          <a:p>
            <a:r>
              <a:rPr lang="en-GB" dirty="0"/>
              <a:t>This is because find tries to look through every directory at every file. If you do not have permission to read these files the error message is printed.</a:t>
            </a:r>
          </a:p>
          <a:p>
            <a:r>
              <a:rPr lang="en-GB" dirty="0"/>
              <a:t>To suppress these errors find allows you to redirect the output. Error reports have an intrinsic code of 2, so you can suppress outputs with this code by redirecting it to a null </a:t>
            </a:r>
            <a:r>
              <a:rPr lang="en-GB" dirty="0" smtClean="0"/>
              <a:t>directory:</a:t>
            </a:r>
          </a:p>
          <a:p>
            <a:r>
              <a:rPr lang="en-GB" dirty="0" smtClean="0"/>
              <a:t> </a:t>
            </a:r>
            <a:r>
              <a:rPr lang="en-GB" dirty="0">
                <a:latin typeface="Andale Mono" panose="020B0509000000000004" pitchFamily="49" charset="0"/>
              </a:rPr>
              <a:t>find . -name poem1.txt  2&gt;/dev/null</a:t>
            </a:r>
          </a:p>
          <a:p>
            <a:r>
              <a:rPr lang="en-GB" dirty="0"/>
              <a:t>This says “take any error messages (code 2) and redirect the output to a null directory so you only see the files found ( a normal filename output is code 1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6A46F-80AB-49F3-8C7E-9717ED945456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337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UoR-PP-Template-STANDARD-WIDTH-NO-ANIMATION-v-24</Template>
  <TotalTime>335</TotalTime>
  <Words>937</Words>
  <Application>Microsoft Office PowerPoint</Application>
  <PresentationFormat>On-screen Show (4:3)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Bold</vt:lpstr>
      <vt:lpstr>Arial</vt:lpstr>
      <vt:lpstr>Effra</vt:lpstr>
      <vt:lpstr>Wingdings</vt:lpstr>
      <vt:lpstr>Andale Mono</vt:lpstr>
      <vt:lpstr>Arial Black</vt:lpstr>
      <vt:lpstr>UoR Theme</vt:lpstr>
      <vt:lpstr>Unix Intermediate</vt:lpstr>
      <vt:lpstr>Objective</vt:lpstr>
      <vt:lpstr>Course Overview</vt:lpstr>
      <vt:lpstr>Using grep to search file contents</vt:lpstr>
      <vt:lpstr>Using regular expressions</vt:lpstr>
      <vt:lpstr>MORE regular expressions</vt:lpstr>
      <vt:lpstr>Using the pipe operator to chain outputs</vt:lpstr>
      <vt:lpstr>Using the find command</vt:lpstr>
      <vt:lpstr>Find errors</vt:lpstr>
      <vt:lpstr>Find examples</vt:lpstr>
      <vt:lpstr>Using awk</vt:lpstr>
      <vt:lpstr>AWK continued</vt:lpstr>
      <vt:lpstr>More AWK</vt:lpstr>
      <vt:lpstr>AWK continued</vt:lpstr>
      <vt:lpstr>Awk continued</vt:lpstr>
      <vt:lpstr>todo</vt:lpstr>
      <vt:lpstr>todo</vt:lpstr>
      <vt:lpstr>todo</vt:lpstr>
      <vt:lpstr>todo</vt:lpstr>
      <vt:lpstr>todo</vt:lpstr>
      <vt:lpstr>todo</vt:lpstr>
      <vt:lpstr>todo</vt:lpstr>
      <vt:lpstr>todo</vt:lpstr>
      <vt:lpstr>todo</vt:lpstr>
      <vt:lpstr>The end!</vt:lpstr>
    </vt:vector>
  </TitlesOfParts>
  <Company>University of Reading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Greta Carey</dc:creator>
  <cp:lastModifiedBy>Paul Heaton</cp:lastModifiedBy>
  <cp:revision>33</cp:revision>
  <cp:lastPrinted>2006-09-19T14:59:33Z</cp:lastPrinted>
  <dcterms:created xsi:type="dcterms:W3CDTF">2017-06-27T09:57:50Z</dcterms:created>
  <dcterms:modified xsi:type="dcterms:W3CDTF">2019-03-05T13:44:55Z</dcterms:modified>
</cp:coreProperties>
</file>