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71" r:id="rId7"/>
    <p:sldId id="262" r:id="rId8"/>
    <p:sldId id="260" r:id="rId9"/>
    <p:sldId id="261" r:id="rId10"/>
    <p:sldId id="263" r:id="rId11"/>
    <p:sldId id="264" r:id="rId12"/>
    <p:sldId id="274" r:id="rId13"/>
    <p:sldId id="273" r:id="rId14"/>
    <p:sldId id="265" r:id="rId15"/>
    <p:sldId id="266" r:id="rId16"/>
    <p:sldId id="268" r:id="rId17"/>
    <p:sldId id="269" r:id="rId18"/>
    <p:sldId id="272"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69395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68123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273407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47D9B5D-6032-4FED-B11A-4223F9F1B7EF}"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65288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7D9B5D-6032-4FED-B11A-4223F9F1B7EF}" type="datetimeFigureOut">
              <a:rPr lang="en-GB" smtClean="0"/>
              <a:t>13/02/2019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407174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47D9B5D-6032-4FED-B11A-4223F9F1B7EF}" type="datetimeFigureOut">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23987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47D9B5D-6032-4FED-B11A-4223F9F1B7EF}" type="datetimeFigureOut">
              <a:rPr lang="en-GB" smtClean="0"/>
              <a:t>13/02/2019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66626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47D9B5D-6032-4FED-B11A-4223F9F1B7EF}" type="datetimeFigureOut">
              <a:rPr lang="en-GB" smtClean="0"/>
              <a:t>13/02/2019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390154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D9B5D-6032-4FED-B11A-4223F9F1B7EF}" type="datetimeFigureOut">
              <a:rPr lang="en-GB" smtClean="0"/>
              <a:t>13/02/2019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08386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D9B5D-6032-4FED-B11A-4223F9F1B7EF}" type="datetimeFigureOut">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351498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D9B5D-6032-4FED-B11A-4223F9F1B7EF}" type="datetimeFigureOut">
              <a:rPr lang="en-GB" smtClean="0"/>
              <a:t>13/02/2019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E44E677-7A70-4F0D-98B4-D8F1757F61D1}" type="slidenum">
              <a:rPr lang="en-GB" smtClean="0"/>
              <a:t>‹#›</a:t>
            </a:fld>
            <a:endParaRPr lang="en-GB"/>
          </a:p>
        </p:txBody>
      </p:sp>
    </p:spTree>
    <p:extLst>
      <p:ext uri="{BB962C8B-B14F-4D97-AF65-F5344CB8AC3E}">
        <p14:creationId xmlns:p14="http://schemas.microsoft.com/office/powerpoint/2010/main" val="194918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D9B5D-6032-4FED-B11A-4223F9F1B7EF}" type="datetimeFigureOut">
              <a:rPr lang="en-GB" smtClean="0"/>
              <a:t>13/02/2019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4E677-7A70-4F0D-98B4-D8F1757F61D1}" type="slidenum">
              <a:rPr lang="en-GB" smtClean="0"/>
              <a:t>‹#›</a:t>
            </a:fld>
            <a:endParaRPr lang="en-GB"/>
          </a:p>
        </p:txBody>
      </p:sp>
    </p:spTree>
    <p:extLst>
      <p:ext uri="{BB962C8B-B14F-4D97-AF65-F5344CB8AC3E}">
        <p14:creationId xmlns:p14="http://schemas.microsoft.com/office/powerpoint/2010/main" val="392750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Unix primer</a:t>
            </a:r>
          </a:p>
        </p:txBody>
      </p:sp>
      <p:sp>
        <p:nvSpPr>
          <p:cNvPr id="3" name="Content Placeholder 2"/>
          <p:cNvSpPr>
            <a:spLocks noGrp="1"/>
          </p:cNvSpPr>
          <p:nvPr>
            <p:ph idx="1"/>
          </p:nvPr>
        </p:nvSpPr>
        <p:spPr/>
        <p:txBody>
          <a:bodyPr/>
          <a:lstStyle/>
          <a:p>
            <a:r>
              <a:rPr lang="en-GB" u="sng" dirty="0" smtClean="0"/>
              <a:t>A short course to introduce the novice to the Unix operating system.</a:t>
            </a:r>
          </a:p>
          <a:p>
            <a:endParaRPr lang="en-GB" dirty="0"/>
          </a:p>
          <a:p>
            <a:r>
              <a:rPr lang="en-GB" dirty="0" smtClean="0"/>
              <a:t>The objective of the course is to leave the student with enough knowledge of Unix commands to be able to navigate the file structure and create directories and files. To read files and modify them.</a:t>
            </a:r>
          </a:p>
          <a:p>
            <a:endParaRPr lang="en-GB" dirty="0"/>
          </a:p>
          <a:p>
            <a:endParaRPr lang="en-GB" dirty="0"/>
          </a:p>
        </p:txBody>
      </p:sp>
    </p:spTree>
    <p:extLst>
      <p:ext uri="{BB962C8B-B14F-4D97-AF65-F5344CB8AC3E}">
        <p14:creationId xmlns:p14="http://schemas.microsoft.com/office/powerpoint/2010/main" val="3687086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GB" dirty="0"/>
              <a:t>Creating files using </a:t>
            </a:r>
            <a:r>
              <a:rPr lang="en-GB" b="1" i="1" dirty="0"/>
              <a:t> </a:t>
            </a:r>
            <a:r>
              <a:rPr lang="en-GB" b="1" i="1" dirty="0">
                <a:solidFill>
                  <a:srgbClr val="FF0000"/>
                </a:solidFill>
              </a:rPr>
              <a:t>&gt;</a:t>
            </a:r>
            <a:r>
              <a:rPr lang="en-GB" dirty="0"/>
              <a:t> and </a:t>
            </a:r>
            <a:r>
              <a:rPr lang="en-GB" b="1" i="1" dirty="0">
                <a:solidFill>
                  <a:srgbClr val="FF0000"/>
                </a:solidFill>
              </a:rPr>
              <a:t>&gt;&gt;</a:t>
            </a:r>
            <a:r>
              <a:rPr lang="en-GB" b="1" i="1" dirty="0"/>
              <a:t> </a:t>
            </a:r>
            <a:r>
              <a:rPr lang="en-GB" dirty="0"/>
              <a:t> operators</a:t>
            </a:r>
          </a:p>
        </p:txBody>
      </p:sp>
      <p:sp>
        <p:nvSpPr>
          <p:cNvPr id="3" name="Content Placeholder 2"/>
          <p:cNvSpPr>
            <a:spLocks noGrp="1"/>
          </p:cNvSpPr>
          <p:nvPr>
            <p:ph idx="1"/>
          </p:nvPr>
        </p:nvSpPr>
        <p:spPr/>
        <p:txBody>
          <a:bodyPr>
            <a:normAutofit fontScale="92500" lnSpcReduction="10000"/>
          </a:bodyPr>
          <a:lstStyle/>
          <a:p>
            <a:r>
              <a:rPr lang="en-GB" dirty="0" smtClean="0"/>
              <a:t>The &gt; and &gt;&gt; operators are a shorthand way of creating and appending files respectively.</a:t>
            </a:r>
          </a:p>
          <a:p>
            <a:r>
              <a:rPr lang="en-GB" dirty="0" smtClean="0"/>
              <a:t>To use them simply add them to the end of a command with a filename.</a:t>
            </a:r>
          </a:p>
          <a:p>
            <a:r>
              <a:rPr lang="en-GB" dirty="0" smtClean="0"/>
              <a:t>We previously used the ‘echo’ command which outputs its arguments to the screen. We can </a:t>
            </a:r>
            <a:r>
              <a:rPr lang="en-GB" i="1" dirty="0" smtClean="0"/>
              <a:t>redirect</a:t>
            </a:r>
            <a:r>
              <a:rPr lang="en-GB" dirty="0" smtClean="0"/>
              <a:t> the output of echo into a file.</a:t>
            </a:r>
          </a:p>
          <a:p>
            <a:r>
              <a:rPr lang="en-GB" dirty="0" smtClean="0"/>
              <a:t>Type </a:t>
            </a:r>
          </a:p>
          <a:p>
            <a:r>
              <a:rPr lang="en-GB" dirty="0" smtClean="0">
                <a:solidFill>
                  <a:srgbClr val="FF0000"/>
                </a:solidFill>
              </a:rPr>
              <a:t>echo “Mary had a little lamb” &gt; </a:t>
            </a:r>
            <a:r>
              <a:rPr lang="en-GB" dirty="0" err="1" smtClean="0">
                <a:solidFill>
                  <a:srgbClr val="FF0000"/>
                </a:solidFill>
              </a:rPr>
              <a:t>my_poems</a:t>
            </a:r>
            <a:r>
              <a:rPr lang="en-GB" dirty="0" smtClean="0">
                <a:solidFill>
                  <a:srgbClr val="FF0000"/>
                </a:solidFill>
              </a:rPr>
              <a:t>/mary.txt</a:t>
            </a:r>
            <a:endParaRPr lang="en-GB" dirty="0" smtClean="0">
              <a:solidFill>
                <a:srgbClr val="FF0000"/>
              </a:solidFill>
            </a:endParaRPr>
          </a:p>
          <a:p>
            <a:r>
              <a:rPr lang="en-GB" dirty="0" smtClean="0"/>
              <a:t> </a:t>
            </a:r>
            <a:r>
              <a:rPr lang="en-GB" dirty="0"/>
              <a:t>To see the file type ‘ls’ again</a:t>
            </a:r>
          </a:p>
          <a:p>
            <a:r>
              <a:rPr lang="en-GB" dirty="0" smtClean="0"/>
              <a:t> </a:t>
            </a:r>
            <a:r>
              <a:rPr lang="en-GB" dirty="0" smtClean="0">
                <a:solidFill>
                  <a:schemeClr val="accent6"/>
                </a:solidFill>
              </a:rPr>
              <a:t>{</a:t>
            </a:r>
            <a:r>
              <a:rPr lang="en-GB" dirty="0" smtClean="0">
                <a:solidFill>
                  <a:schemeClr val="accent6"/>
                </a:solidFill>
              </a:rPr>
              <a:t>sxs98pmh@nxnode3:}</a:t>
            </a:r>
            <a:r>
              <a:rPr lang="en-GB" dirty="0" smtClean="0"/>
              <a:t> </a:t>
            </a:r>
            <a:r>
              <a:rPr lang="en-GB" dirty="0" smtClean="0"/>
              <a:t>➤ </a:t>
            </a:r>
            <a:r>
              <a:rPr lang="en-GB" dirty="0" smtClean="0">
                <a:solidFill>
                  <a:srgbClr val="FF0000"/>
                </a:solidFill>
              </a:rPr>
              <a:t>ls</a:t>
            </a:r>
          </a:p>
          <a:p>
            <a:r>
              <a:rPr lang="en-GB" dirty="0" smtClean="0">
                <a:solidFill>
                  <a:srgbClr val="0070C0"/>
                </a:solidFill>
              </a:rPr>
              <a:t>mary.txt</a:t>
            </a:r>
            <a:endParaRPr lang="en-GB" dirty="0">
              <a:solidFill>
                <a:srgbClr val="0070C0"/>
              </a:solidFill>
            </a:endParaRPr>
          </a:p>
        </p:txBody>
      </p:sp>
    </p:spTree>
    <p:extLst>
      <p:ext uri="{BB962C8B-B14F-4D97-AF65-F5344CB8AC3E}">
        <p14:creationId xmlns:p14="http://schemas.microsoft.com/office/powerpoint/2010/main" val="1484777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files using </a:t>
            </a:r>
            <a:r>
              <a:rPr lang="en-GB" b="1" i="1" dirty="0"/>
              <a:t> </a:t>
            </a:r>
            <a:r>
              <a:rPr lang="en-GB" b="1" i="1" dirty="0">
                <a:solidFill>
                  <a:srgbClr val="FF0000"/>
                </a:solidFill>
              </a:rPr>
              <a:t>&gt;</a:t>
            </a:r>
            <a:r>
              <a:rPr lang="en-GB" dirty="0"/>
              <a:t> and </a:t>
            </a:r>
            <a:r>
              <a:rPr lang="en-GB" b="1" i="1" dirty="0">
                <a:solidFill>
                  <a:srgbClr val="FF0000"/>
                </a:solidFill>
              </a:rPr>
              <a:t>&gt;&gt;</a:t>
            </a:r>
            <a:r>
              <a:rPr lang="en-GB" b="1" i="1" dirty="0"/>
              <a:t> </a:t>
            </a:r>
            <a:r>
              <a:rPr lang="en-GB" dirty="0"/>
              <a:t> </a:t>
            </a:r>
            <a:r>
              <a:rPr lang="en-GB" dirty="0" smtClean="0"/>
              <a:t>operators continued</a:t>
            </a:r>
            <a:endParaRPr lang="en-GB" dirty="0"/>
          </a:p>
        </p:txBody>
      </p:sp>
      <p:sp>
        <p:nvSpPr>
          <p:cNvPr id="3" name="Content Placeholder 2"/>
          <p:cNvSpPr>
            <a:spLocks noGrp="1"/>
          </p:cNvSpPr>
          <p:nvPr>
            <p:ph idx="1"/>
          </p:nvPr>
        </p:nvSpPr>
        <p:spPr/>
        <p:txBody>
          <a:bodyPr/>
          <a:lstStyle/>
          <a:p>
            <a:r>
              <a:rPr lang="en-GB" dirty="0" smtClean="0"/>
              <a:t>To use the append file operator ‘&gt;&gt;’ use I a similar way to the ‘&gt;’ operator.</a:t>
            </a:r>
          </a:p>
          <a:p>
            <a:r>
              <a:rPr lang="en-GB" dirty="0" smtClean="0"/>
              <a:t>Type</a:t>
            </a:r>
          </a:p>
          <a:p>
            <a:r>
              <a:rPr lang="en-GB" dirty="0" smtClean="0">
                <a:solidFill>
                  <a:srgbClr val="FF0000"/>
                </a:solidFill>
              </a:rPr>
              <a:t>echo “Its fleece was white as snow” &gt;&gt; </a:t>
            </a:r>
            <a:r>
              <a:rPr lang="en-GB" dirty="0" err="1" smtClean="0">
                <a:solidFill>
                  <a:srgbClr val="FF0000"/>
                </a:solidFill>
              </a:rPr>
              <a:t>my_poems</a:t>
            </a:r>
            <a:r>
              <a:rPr lang="en-GB" dirty="0" smtClean="0">
                <a:solidFill>
                  <a:srgbClr val="FF0000"/>
                </a:solidFill>
              </a:rPr>
              <a:t>/mary.txt</a:t>
            </a:r>
            <a:endParaRPr lang="en-GB" dirty="0" smtClean="0">
              <a:solidFill>
                <a:srgbClr val="FF0000"/>
              </a:solidFill>
            </a:endParaRPr>
          </a:p>
          <a:p>
            <a:endParaRPr lang="en-GB" dirty="0"/>
          </a:p>
        </p:txBody>
      </p:sp>
    </p:spTree>
    <p:extLst>
      <p:ext uri="{BB962C8B-B14F-4D97-AF65-F5344CB8AC3E}">
        <p14:creationId xmlns:p14="http://schemas.microsoft.com/office/powerpoint/2010/main" val="3123942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files continued	</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To see filtering in action let’s create some dummy files!</a:t>
            </a:r>
          </a:p>
          <a:p>
            <a:r>
              <a:rPr lang="en-GB" dirty="0" smtClean="0"/>
              <a:t>Type </a:t>
            </a:r>
          </a:p>
          <a:p>
            <a:r>
              <a:rPr lang="pt-BR" dirty="0" smtClean="0">
                <a:solidFill>
                  <a:srgbClr val="FF0000"/>
                </a:solidFill>
              </a:rPr>
              <a:t>echo </a:t>
            </a:r>
            <a:r>
              <a:rPr lang="pt-BR" dirty="0">
                <a:solidFill>
                  <a:srgbClr val="FF0000"/>
                </a:solidFill>
              </a:rPr>
              <a:t>"poem1" &gt; my_poems/poem1.txt</a:t>
            </a:r>
          </a:p>
          <a:p>
            <a:r>
              <a:rPr lang="pt-BR" dirty="0" smtClean="0">
                <a:solidFill>
                  <a:srgbClr val="FF0000"/>
                </a:solidFill>
              </a:rPr>
              <a:t>echo </a:t>
            </a:r>
            <a:r>
              <a:rPr lang="pt-BR" dirty="0">
                <a:solidFill>
                  <a:srgbClr val="FF0000"/>
                </a:solidFill>
              </a:rPr>
              <a:t>"poem2" &gt; my_poems/poem2.txt</a:t>
            </a:r>
          </a:p>
          <a:p>
            <a:r>
              <a:rPr lang="pt-BR" dirty="0" smtClean="0">
                <a:solidFill>
                  <a:srgbClr val="FF0000"/>
                </a:solidFill>
              </a:rPr>
              <a:t>echo </a:t>
            </a:r>
            <a:r>
              <a:rPr lang="pt-BR" dirty="0">
                <a:solidFill>
                  <a:srgbClr val="FF0000"/>
                </a:solidFill>
              </a:rPr>
              <a:t>"poem3" &gt; my_poems/poem3.txt</a:t>
            </a:r>
          </a:p>
          <a:p>
            <a:r>
              <a:rPr lang="pt-BR" dirty="0" smtClean="0">
                <a:solidFill>
                  <a:srgbClr val="FF0000"/>
                </a:solidFill>
              </a:rPr>
              <a:t>echo </a:t>
            </a:r>
            <a:r>
              <a:rPr lang="pt-BR" dirty="0">
                <a:solidFill>
                  <a:srgbClr val="FF0000"/>
                </a:solidFill>
              </a:rPr>
              <a:t>"poem1" &gt; my_poems/poem1.doc</a:t>
            </a:r>
          </a:p>
          <a:p>
            <a:r>
              <a:rPr lang="pt-BR" dirty="0" smtClean="0">
                <a:solidFill>
                  <a:srgbClr val="FF0000"/>
                </a:solidFill>
              </a:rPr>
              <a:t>echo </a:t>
            </a:r>
            <a:r>
              <a:rPr lang="pt-BR" dirty="0">
                <a:solidFill>
                  <a:srgbClr val="FF0000"/>
                </a:solidFill>
              </a:rPr>
              <a:t>"poem1" &gt; my_poems/poem1.dcsv</a:t>
            </a:r>
          </a:p>
          <a:p>
            <a:r>
              <a:rPr lang="pt-BR" dirty="0" smtClean="0">
                <a:solidFill>
                  <a:srgbClr val="FF0000"/>
                </a:solidFill>
              </a:rPr>
              <a:t>echo </a:t>
            </a:r>
            <a:r>
              <a:rPr lang="pt-BR" dirty="0">
                <a:solidFill>
                  <a:srgbClr val="FF0000"/>
                </a:solidFill>
              </a:rPr>
              <a:t>"poem1" &gt; </a:t>
            </a:r>
            <a:r>
              <a:rPr lang="pt-BR" dirty="0" smtClean="0">
                <a:solidFill>
                  <a:srgbClr val="FF0000"/>
                </a:solidFill>
              </a:rPr>
              <a:t>my_poems/poem1.pdf</a:t>
            </a:r>
          </a:p>
          <a:p>
            <a:r>
              <a:rPr lang="pt-BR" dirty="0" smtClean="0"/>
              <a:t>Check the files are there</a:t>
            </a:r>
          </a:p>
          <a:p>
            <a:r>
              <a:rPr lang="pt-BR" dirty="0">
                <a:solidFill>
                  <a:srgbClr val="FF0000"/>
                </a:solidFill>
              </a:rPr>
              <a:t>ls my_poems</a:t>
            </a:r>
            <a:endParaRPr lang="pt-BR" dirty="0">
              <a:solidFill>
                <a:srgbClr val="FF0000"/>
              </a:solidFill>
            </a:endParaRPr>
          </a:p>
        </p:txBody>
      </p:sp>
    </p:spTree>
    <p:extLst>
      <p:ext uri="{BB962C8B-B14F-4D97-AF65-F5344CB8AC3E}">
        <p14:creationId xmlns:p14="http://schemas.microsoft.com/office/powerpoint/2010/main" val="1507309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If you have many files and subdirectories you’ll probably ant to filter the results to only show the files/folders you r interested in.</a:t>
            </a:r>
          </a:p>
          <a:p>
            <a:r>
              <a:rPr lang="en-GB" dirty="0" smtClean="0"/>
              <a:t>In Unix there are two “wildcard” operators: ‘*’ and ‘?’</a:t>
            </a:r>
          </a:p>
          <a:p>
            <a:r>
              <a:rPr lang="en-GB" dirty="0" smtClean="0"/>
              <a:t>The asterisk represents any set of characters, and the ‘?’ is any character in a certain position.</a:t>
            </a:r>
          </a:p>
          <a:p>
            <a:r>
              <a:rPr lang="en-GB" dirty="0" smtClean="0"/>
              <a:t>For </a:t>
            </a:r>
            <a:r>
              <a:rPr lang="en-GB" dirty="0"/>
              <a:t>example, to show only text files one could type </a:t>
            </a:r>
            <a:r>
              <a:rPr lang="en-GB" dirty="0">
                <a:solidFill>
                  <a:srgbClr val="FF0000"/>
                </a:solidFill>
              </a:rPr>
              <a:t>ls </a:t>
            </a:r>
            <a:r>
              <a:rPr lang="en-GB" dirty="0" err="1" smtClean="0">
                <a:solidFill>
                  <a:srgbClr val="FF0000"/>
                </a:solidFill>
              </a:rPr>
              <a:t>my_poems</a:t>
            </a:r>
            <a:r>
              <a:rPr lang="en-GB" dirty="0" smtClean="0">
                <a:solidFill>
                  <a:srgbClr val="FF0000"/>
                </a:solidFill>
              </a:rPr>
              <a:t>/*.</a:t>
            </a:r>
            <a:r>
              <a:rPr lang="en-GB" dirty="0">
                <a:solidFill>
                  <a:srgbClr val="FF0000"/>
                </a:solidFill>
              </a:rPr>
              <a:t>txt</a:t>
            </a:r>
            <a:endParaRPr lang="en-GB" dirty="0"/>
          </a:p>
          <a:p>
            <a:r>
              <a:rPr lang="en-GB" dirty="0" smtClean="0"/>
              <a:t>To show only files called “poem” something one could type </a:t>
            </a:r>
            <a:r>
              <a:rPr lang="en-GB" dirty="0" smtClean="0">
                <a:solidFill>
                  <a:srgbClr val="FF0000"/>
                </a:solidFill>
              </a:rPr>
              <a:t>ls </a:t>
            </a:r>
            <a:r>
              <a:rPr lang="en-GB" dirty="0" err="1" smtClean="0">
                <a:solidFill>
                  <a:srgbClr val="FF0000"/>
                </a:solidFill>
              </a:rPr>
              <a:t>my_poems</a:t>
            </a:r>
            <a:r>
              <a:rPr lang="en-GB" dirty="0" smtClean="0">
                <a:solidFill>
                  <a:srgbClr val="FF0000"/>
                </a:solidFill>
              </a:rPr>
              <a:t>/poem</a:t>
            </a:r>
            <a:r>
              <a:rPr lang="en-GB" dirty="0" smtClean="0">
                <a:solidFill>
                  <a:srgbClr val="FF0000"/>
                </a:solidFill>
              </a:rPr>
              <a:t>.*</a:t>
            </a:r>
          </a:p>
          <a:p>
            <a:pPr>
              <a:lnSpc>
                <a:spcPct val="100000"/>
              </a:lnSpc>
            </a:pPr>
            <a:r>
              <a:rPr lang="en-GB" dirty="0" smtClean="0"/>
              <a:t>If </a:t>
            </a:r>
            <a:r>
              <a:rPr lang="en-GB" dirty="0" smtClean="0"/>
              <a:t>one had several files called </a:t>
            </a:r>
            <a:r>
              <a:rPr lang="en-GB" dirty="0" smtClean="0"/>
              <a:t>poem1.txt, poem2.txt,poem3.txt </a:t>
            </a:r>
            <a:r>
              <a:rPr lang="en-GB" dirty="0" err="1"/>
              <a:t>etc</a:t>
            </a:r>
            <a:r>
              <a:rPr lang="en-GB" dirty="0"/>
              <a:t> </a:t>
            </a:r>
            <a:r>
              <a:rPr lang="en-GB" dirty="0" smtClean="0"/>
              <a:t>one could use the placeholder (?) to filter for these:</a:t>
            </a:r>
            <a:r>
              <a:rPr lang="en-GB" dirty="0"/>
              <a:t> </a:t>
            </a:r>
            <a:r>
              <a:rPr lang="en-GB" dirty="0">
                <a:solidFill>
                  <a:srgbClr val="FF0000"/>
                </a:solidFill>
              </a:rPr>
              <a:t>ls </a:t>
            </a:r>
            <a:r>
              <a:rPr lang="en-GB" dirty="0" err="1">
                <a:solidFill>
                  <a:srgbClr val="FF0000"/>
                </a:solidFill>
              </a:rPr>
              <a:t>my_poems</a:t>
            </a:r>
            <a:r>
              <a:rPr lang="en-GB" dirty="0">
                <a:solidFill>
                  <a:srgbClr val="FF0000"/>
                </a:solidFill>
              </a:rPr>
              <a:t>/</a:t>
            </a:r>
            <a:r>
              <a:rPr lang="en-GB" dirty="0" err="1">
                <a:solidFill>
                  <a:srgbClr val="FF0000"/>
                </a:solidFill>
              </a:rPr>
              <a:t>poem</a:t>
            </a:r>
            <a:r>
              <a:rPr lang="en-GB" dirty="0" err="1" smtClean="0">
                <a:solidFill>
                  <a:srgbClr val="FF0000"/>
                </a:solidFill>
              </a:rPr>
              <a:t>?.txt</a:t>
            </a:r>
            <a:endParaRPr lang="en-GB" dirty="0" smtClean="0">
              <a:solidFill>
                <a:srgbClr val="FF0000"/>
              </a:solidFill>
            </a:endParaRPr>
          </a:p>
          <a:p>
            <a:pPr>
              <a:lnSpc>
                <a:spcPct val="100000"/>
              </a:lnSpc>
            </a:pPr>
            <a:r>
              <a:rPr lang="en-GB" dirty="0" smtClean="0"/>
              <a:t>Let’s try it on the files we created earlier</a:t>
            </a:r>
          </a:p>
          <a:p>
            <a:r>
              <a:rPr lang="en-GB" dirty="0" smtClean="0"/>
              <a:t>Type </a:t>
            </a:r>
            <a:r>
              <a:rPr lang="en-GB" dirty="0">
                <a:solidFill>
                  <a:srgbClr val="FF0000"/>
                </a:solidFill>
              </a:rPr>
              <a:t>ls </a:t>
            </a:r>
            <a:r>
              <a:rPr lang="en-GB" dirty="0" err="1">
                <a:solidFill>
                  <a:srgbClr val="FF0000"/>
                </a:solidFill>
              </a:rPr>
              <a:t>my_poems</a:t>
            </a:r>
            <a:r>
              <a:rPr lang="en-GB" dirty="0">
                <a:solidFill>
                  <a:srgbClr val="FF0000"/>
                </a:solidFill>
              </a:rPr>
              <a:t>/*.txt</a:t>
            </a:r>
            <a:endParaRPr lang="en-GB" dirty="0"/>
          </a:p>
          <a:p>
            <a:r>
              <a:rPr lang="en-GB" dirty="0" smtClean="0"/>
              <a:t>Type </a:t>
            </a:r>
            <a:r>
              <a:rPr lang="en-GB" dirty="0">
                <a:solidFill>
                  <a:srgbClr val="FF0000"/>
                </a:solidFill>
              </a:rPr>
              <a:t>ls </a:t>
            </a:r>
            <a:r>
              <a:rPr lang="en-GB" dirty="0" err="1">
                <a:solidFill>
                  <a:srgbClr val="FF0000"/>
                </a:solidFill>
              </a:rPr>
              <a:t>my_poems</a:t>
            </a:r>
            <a:r>
              <a:rPr lang="en-GB" dirty="0">
                <a:solidFill>
                  <a:srgbClr val="FF0000"/>
                </a:solidFill>
              </a:rPr>
              <a:t>/poem</a:t>
            </a:r>
            <a:r>
              <a:rPr lang="en-GB" dirty="0" smtClean="0">
                <a:solidFill>
                  <a:srgbClr val="FF0000"/>
                </a:solidFill>
              </a:rPr>
              <a:t>.* </a:t>
            </a:r>
          </a:p>
          <a:p>
            <a:r>
              <a:rPr lang="en-GB" dirty="0"/>
              <a:t>Type </a:t>
            </a:r>
            <a:r>
              <a:rPr lang="en-GB" dirty="0">
                <a:solidFill>
                  <a:srgbClr val="FF0000"/>
                </a:solidFill>
              </a:rPr>
              <a:t>ls </a:t>
            </a:r>
            <a:r>
              <a:rPr lang="en-GB" dirty="0" err="1">
                <a:solidFill>
                  <a:srgbClr val="FF0000"/>
                </a:solidFill>
              </a:rPr>
              <a:t>my_poems</a:t>
            </a:r>
            <a:r>
              <a:rPr lang="en-GB" dirty="0">
                <a:solidFill>
                  <a:srgbClr val="FF0000"/>
                </a:solidFill>
              </a:rPr>
              <a:t>/poem.* </a:t>
            </a:r>
          </a:p>
          <a:p>
            <a:r>
              <a:rPr lang="en-GB"/>
              <a:t>Type </a:t>
            </a:r>
            <a:r>
              <a:rPr lang="en-GB" smtClean="0">
                <a:solidFill>
                  <a:srgbClr val="FF0000"/>
                </a:solidFill>
              </a:rPr>
              <a:t>ls </a:t>
            </a:r>
            <a:r>
              <a:rPr lang="en-GB" dirty="0" err="1">
                <a:solidFill>
                  <a:srgbClr val="FF0000"/>
                </a:solidFill>
              </a:rPr>
              <a:t>my_poems</a:t>
            </a:r>
            <a:r>
              <a:rPr lang="en-GB" dirty="0">
                <a:solidFill>
                  <a:srgbClr val="FF0000"/>
                </a:solidFill>
              </a:rPr>
              <a:t>/</a:t>
            </a:r>
            <a:r>
              <a:rPr lang="en-GB" dirty="0" err="1">
                <a:solidFill>
                  <a:srgbClr val="FF0000"/>
                </a:solidFill>
              </a:rPr>
              <a:t>poem?.txt</a:t>
            </a:r>
            <a:endParaRPr lang="en-GB" dirty="0">
              <a:solidFill>
                <a:srgbClr val="FF0000"/>
              </a:solidFill>
            </a:endParaRPr>
          </a:p>
          <a:p>
            <a:endParaRPr lang="en-GB" dirty="0">
              <a:solidFill>
                <a:srgbClr val="FF0000"/>
              </a:solidFill>
            </a:endParaRPr>
          </a:p>
          <a:p>
            <a:pPr>
              <a:lnSpc>
                <a:spcPct val="100000"/>
              </a:lnSpc>
            </a:pPr>
            <a:endParaRPr lang="en-GB" dirty="0"/>
          </a:p>
          <a:p>
            <a:pPr>
              <a:lnSpc>
                <a:spcPct val="100000"/>
              </a:lnSpc>
            </a:pPr>
            <a:endParaRPr lang="en-GB" dirty="0"/>
          </a:p>
        </p:txBody>
      </p:sp>
    </p:spTree>
    <p:extLst>
      <p:ext uri="{BB962C8B-B14F-4D97-AF65-F5344CB8AC3E}">
        <p14:creationId xmlns:p14="http://schemas.microsoft.com/office/powerpoint/2010/main" val="352361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 file using </a:t>
            </a:r>
            <a:r>
              <a:rPr lang="en-GB" dirty="0">
                <a:solidFill>
                  <a:srgbClr val="FF0000"/>
                </a:solidFill>
              </a:rPr>
              <a:t>more</a:t>
            </a:r>
            <a:r>
              <a:rPr lang="en-GB" b="1" i="1" dirty="0"/>
              <a:t> </a:t>
            </a:r>
            <a:r>
              <a:rPr lang="en-GB" dirty="0"/>
              <a:t> and </a:t>
            </a:r>
            <a:r>
              <a:rPr lang="en-GB" b="1" i="1" dirty="0">
                <a:solidFill>
                  <a:srgbClr val="FF0000"/>
                </a:solidFill>
              </a:rPr>
              <a:t> </a:t>
            </a:r>
            <a:r>
              <a:rPr lang="en-GB" dirty="0"/>
              <a:t>cat</a:t>
            </a:r>
            <a:r>
              <a:rPr lang="en-GB" b="1" i="1" dirty="0">
                <a:solidFill>
                  <a:srgbClr val="FF0000"/>
                </a:solidFill>
              </a:rPr>
              <a:t> </a:t>
            </a:r>
            <a:r>
              <a:rPr lang="en-GB" dirty="0"/>
              <a:t>commands</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GB" dirty="0" smtClean="0"/>
              <a:t>The commands ‘more’ and ‘cat’ commands read  a file and display it to the screen.</a:t>
            </a:r>
          </a:p>
          <a:p>
            <a:r>
              <a:rPr lang="en-GB" dirty="0" smtClean="0"/>
              <a:t>‘cat’ (</a:t>
            </a:r>
            <a:r>
              <a:rPr lang="en-GB" dirty="0" err="1" smtClean="0"/>
              <a:t>catalog</a:t>
            </a:r>
            <a:r>
              <a:rPr lang="en-GB" dirty="0" smtClean="0"/>
              <a:t>) displays the entire file.</a:t>
            </a:r>
          </a:p>
          <a:p>
            <a:r>
              <a:rPr lang="en-GB" dirty="0" smtClean="0"/>
              <a:t>‘more’ displays a file a page at a time.</a:t>
            </a:r>
          </a:p>
          <a:p>
            <a:r>
              <a:rPr lang="en-GB" dirty="0" smtClean="0"/>
              <a:t>Try typing </a:t>
            </a:r>
          </a:p>
          <a:p>
            <a:r>
              <a:rPr lang="en-GB" dirty="0" smtClean="0">
                <a:solidFill>
                  <a:srgbClr val="FF0000"/>
                </a:solidFill>
              </a:rPr>
              <a:t>more  </a:t>
            </a:r>
            <a:r>
              <a:rPr lang="en-GB" dirty="0" err="1" smtClean="0">
                <a:solidFill>
                  <a:srgbClr val="FF0000"/>
                </a:solidFill>
              </a:rPr>
              <a:t>my_poems</a:t>
            </a:r>
            <a:r>
              <a:rPr lang="en-GB" dirty="0" smtClean="0">
                <a:solidFill>
                  <a:srgbClr val="FF0000"/>
                </a:solidFill>
              </a:rPr>
              <a:t>/mary.txt</a:t>
            </a:r>
            <a:endParaRPr lang="en-GB" dirty="0" smtClean="0">
              <a:solidFill>
                <a:srgbClr val="FF0000"/>
              </a:solidFill>
            </a:endParaRPr>
          </a:p>
          <a:p>
            <a:r>
              <a:rPr lang="en-GB" dirty="0" smtClean="0">
                <a:solidFill>
                  <a:schemeClr val="accent6"/>
                </a:solidFill>
              </a:rPr>
              <a:t>{</a:t>
            </a:r>
            <a:r>
              <a:rPr lang="en-GB" dirty="0" smtClean="0">
                <a:solidFill>
                  <a:schemeClr val="accent6"/>
                </a:solidFill>
              </a:rPr>
              <a:t>sxs98pmh@nxnode3:my_poems}</a:t>
            </a:r>
            <a:r>
              <a:rPr lang="en-GB" dirty="0" smtClean="0"/>
              <a:t> </a:t>
            </a:r>
            <a:r>
              <a:rPr lang="en-GB" dirty="0"/>
              <a:t>➤ </a:t>
            </a:r>
            <a:endParaRPr lang="en-GB" dirty="0" smtClean="0"/>
          </a:p>
          <a:p>
            <a:r>
              <a:rPr lang="en-GB" dirty="0">
                <a:solidFill>
                  <a:srgbClr val="0070C0"/>
                </a:solidFill>
              </a:rPr>
              <a:t>Mary had a little lamb</a:t>
            </a:r>
            <a:endParaRPr lang="en-GB" dirty="0" smtClean="0">
              <a:solidFill>
                <a:srgbClr val="0070C0"/>
              </a:solidFill>
            </a:endParaRPr>
          </a:p>
          <a:p>
            <a:r>
              <a:rPr lang="en-GB" dirty="0">
                <a:solidFill>
                  <a:srgbClr val="0070C0"/>
                </a:solidFill>
              </a:rPr>
              <a:t>Its fleece was white as snow</a:t>
            </a:r>
          </a:p>
          <a:p>
            <a:endParaRPr lang="en-GB" dirty="0"/>
          </a:p>
        </p:txBody>
      </p:sp>
    </p:spTree>
    <p:extLst>
      <p:ext uri="{BB962C8B-B14F-4D97-AF65-F5344CB8AC3E}">
        <p14:creationId xmlns:p14="http://schemas.microsoft.com/office/powerpoint/2010/main" val="268755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a file using </a:t>
            </a:r>
            <a:r>
              <a:rPr lang="en-GB" dirty="0">
                <a:solidFill>
                  <a:srgbClr val="FF0000"/>
                </a:solidFill>
              </a:rPr>
              <a:t>more</a:t>
            </a:r>
            <a:r>
              <a:rPr lang="en-GB" b="1" i="1" dirty="0"/>
              <a:t> </a:t>
            </a:r>
            <a:r>
              <a:rPr lang="en-GB" dirty="0"/>
              <a:t> and </a:t>
            </a:r>
            <a:r>
              <a:rPr lang="en-GB" b="1" i="1" dirty="0">
                <a:solidFill>
                  <a:srgbClr val="FF0000"/>
                </a:solidFill>
              </a:rPr>
              <a:t> </a:t>
            </a:r>
            <a:r>
              <a:rPr lang="en-GB" dirty="0">
                <a:solidFill>
                  <a:srgbClr val="FF0000"/>
                </a:solidFill>
              </a:rPr>
              <a:t>cat</a:t>
            </a:r>
            <a:r>
              <a:rPr lang="en-GB" b="1" i="1" dirty="0">
                <a:solidFill>
                  <a:srgbClr val="FF0000"/>
                </a:solidFill>
              </a:rPr>
              <a:t> </a:t>
            </a:r>
            <a:r>
              <a:rPr lang="en-GB" dirty="0" smtClean="0"/>
              <a:t>commands continued</a:t>
            </a:r>
            <a:endParaRPr lang="en-GB" dirty="0"/>
          </a:p>
        </p:txBody>
      </p:sp>
      <p:sp>
        <p:nvSpPr>
          <p:cNvPr id="3" name="Content Placeholder 2"/>
          <p:cNvSpPr>
            <a:spLocks noGrp="1"/>
          </p:cNvSpPr>
          <p:nvPr>
            <p:ph idx="1"/>
          </p:nvPr>
        </p:nvSpPr>
        <p:spPr/>
        <p:txBody>
          <a:bodyPr/>
          <a:lstStyle/>
          <a:p>
            <a:r>
              <a:rPr lang="en-GB" dirty="0" smtClean="0">
                <a:solidFill>
                  <a:srgbClr val="FF0000"/>
                </a:solidFill>
              </a:rPr>
              <a:t>cat  </a:t>
            </a:r>
            <a:r>
              <a:rPr lang="en-GB" dirty="0" err="1" smtClean="0">
                <a:solidFill>
                  <a:srgbClr val="FF0000"/>
                </a:solidFill>
              </a:rPr>
              <a:t>my_poems</a:t>
            </a:r>
            <a:r>
              <a:rPr lang="en-GB" dirty="0" smtClean="0">
                <a:solidFill>
                  <a:srgbClr val="FF0000"/>
                </a:solidFill>
              </a:rPr>
              <a:t>/mary.txt</a:t>
            </a:r>
            <a:endParaRPr lang="en-GB" dirty="0">
              <a:solidFill>
                <a:srgbClr val="FF0000"/>
              </a:solidFill>
            </a:endParaRPr>
          </a:p>
          <a:p>
            <a:r>
              <a:rPr lang="en-GB" dirty="0" smtClean="0">
                <a:solidFill>
                  <a:schemeClr val="accent6"/>
                </a:solidFill>
              </a:rPr>
              <a:t>{</a:t>
            </a:r>
            <a:r>
              <a:rPr lang="en-GB" dirty="0" smtClean="0">
                <a:solidFill>
                  <a:schemeClr val="accent6"/>
                </a:solidFill>
              </a:rPr>
              <a:t>sxs98pmh@nxnode3:my_poems}</a:t>
            </a:r>
            <a:r>
              <a:rPr lang="en-GB" dirty="0" smtClean="0"/>
              <a:t>➤ </a:t>
            </a:r>
            <a:endParaRPr lang="en-GB" dirty="0"/>
          </a:p>
          <a:p>
            <a:r>
              <a:rPr lang="en-GB" dirty="0">
                <a:solidFill>
                  <a:srgbClr val="0070C0"/>
                </a:solidFill>
              </a:rPr>
              <a:t>Mary had a little lamb</a:t>
            </a:r>
          </a:p>
          <a:p>
            <a:r>
              <a:rPr lang="en-GB" dirty="0">
                <a:solidFill>
                  <a:srgbClr val="0070C0"/>
                </a:solidFill>
              </a:rPr>
              <a:t>Its fleece was white as </a:t>
            </a:r>
            <a:r>
              <a:rPr lang="en-GB" dirty="0" smtClean="0">
                <a:solidFill>
                  <a:srgbClr val="0070C0"/>
                </a:solidFill>
              </a:rPr>
              <a:t>snow</a:t>
            </a:r>
          </a:p>
          <a:p>
            <a:r>
              <a:rPr lang="en-GB" dirty="0" smtClean="0"/>
              <a:t>The difference here is that on large files ‘more’ will prompt you to show another page, whereas ‘cat’ will read the entire file to the screen. </a:t>
            </a:r>
            <a:endParaRPr lang="en-GB" dirty="0"/>
          </a:p>
        </p:txBody>
      </p:sp>
    </p:spTree>
    <p:extLst>
      <p:ext uri="{BB962C8B-B14F-4D97-AF65-F5344CB8AC3E}">
        <p14:creationId xmlns:p14="http://schemas.microsoft.com/office/powerpoint/2010/main" val="1909085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it all goes wrong, how to get out </a:t>
            </a:r>
            <a:r>
              <a:rPr lang="en-GB" dirty="0" err="1">
                <a:solidFill>
                  <a:srgbClr val="FF0000"/>
                </a:solidFill>
              </a:rPr>
              <a:t>ctrl&amp;c</a:t>
            </a:r>
            <a:r>
              <a:rPr lang="en-GB" dirty="0"/>
              <a:t> </a:t>
            </a:r>
            <a:r>
              <a:rPr lang="en-GB" b="1" i="1" dirty="0">
                <a:solidFill>
                  <a:srgbClr val="FF0000"/>
                </a:solidFill>
              </a:rPr>
              <a:t/>
            </a:r>
            <a:br>
              <a:rPr lang="en-GB" b="1" i="1" dirty="0">
                <a:solidFill>
                  <a:srgbClr val="FF0000"/>
                </a:solidFill>
              </a:rPr>
            </a:br>
            <a:endParaRPr lang="en-GB" dirty="0"/>
          </a:p>
        </p:txBody>
      </p:sp>
      <p:sp>
        <p:nvSpPr>
          <p:cNvPr id="3" name="Content Placeholder 2"/>
          <p:cNvSpPr>
            <a:spLocks noGrp="1"/>
          </p:cNvSpPr>
          <p:nvPr>
            <p:ph idx="1"/>
          </p:nvPr>
        </p:nvSpPr>
        <p:spPr/>
        <p:txBody>
          <a:bodyPr/>
          <a:lstStyle/>
          <a:p>
            <a:r>
              <a:rPr lang="en-GB" dirty="0" smtClean="0"/>
              <a:t>Sometimes you mistype a command or issue a command which take a very long time or appears to hang.</a:t>
            </a:r>
          </a:p>
          <a:p>
            <a:r>
              <a:rPr lang="en-GB" dirty="0" smtClean="0"/>
              <a:t>The way to get out of this is to press ctrl + the c key.</a:t>
            </a:r>
          </a:p>
          <a:p>
            <a:r>
              <a:rPr lang="en-GB" dirty="0" smtClean="0"/>
              <a:t>You should then see the prompt return.</a:t>
            </a:r>
            <a:endParaRPr lang="en-GB" dirty="0"/>
          </a:p>
        </p:txBody>
      </p:sp>
    </p:spTree>
    <p:extLst>
      <p:ext uri="{BB962C8B-B14F-4D97-AF65-F5344CB8AC3E}">
        <p14:creationId xmlns:p14="http://schemas.microsoft.com/office/powerpoint/2010/main" val="1006544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with </a:t>
            </a:r>
            <a:r>
              <a:rPr lang="en-GB" b="1" i="1" dirty="0">
                <a:solidFill>
                  <a:srgbClr val="FF0000"/>
                </a:solidFill>
              </a:rPr>
              <a:t>man</a:t>
            </a:r>
            <a:br>
              <a:rPr lang="en-GB" b="1" i="1" dirty="0">
                <a:solidFill>
                  <a:srgbClr val="FF0000"/>
                </a:solidFill>
              </a:rPr>
            </a:b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All Unix commands come with on-board help</a:t>
            </a:r>
          </a:p>
          <a:p>
            <a:r>
              <a:rPr lang="en-GB" dirty="0" smtClean="0"/>
              <a:t>To access the help type</a:t>
            </a:r>
          </a:p>
          <a:p>
            <a:r>
              <a:rPr lang="en-GB" dirty="0" smtClean="0"/>
              <a:t>man ‘</a:t>
            </a:r>
            <a:r>
              <a:rPr lang="en-GB" dirty="0" err="1" smtClean="0"/>
              <a:t>commandname</a:t>
            </a:r>
            <a:r>
              <a:rPr lang="en-GB" dirty="0" smtClean="0"/>
              <a:t>’</a:t>
            </a:r>
            <a:r>
              <a:rPr lang="en-GB" dirty="0"/>
              <a:t> </a:t>
            </a:r>
            <a:r>
              <a:rPr lang="en-GB" dirty="0" smtClean="0"/>
              <a:t>:     </a:t>
            </a:r>
            <a:r>
              <a:rPr lang="en-GB" dirty="0" err="1" smtClean="0"/>
              <a:t>Eg</a:t>
            </a:r>
            <a:r>
              <a:rPr lang="en-GB" dirty="0"/>
              <a:t>. man </a:t>
            </a:r>
            <a:r>
              <a:rPr lang="en-GB" dirty="0" smtClean="0"/>
              <a:t>ls</a:t>
            </a:r>
          </a:p>
          <a:p>
            <a:r>
              <a:rPr lang="en-GB" dirty="0" smtClean="0">
                <a:solidFill>
                  <a:schemeClr val="accent6"/>
                </a:solidFill>
              </a:rPr>
              <a:t>{sxs98pmh@nxnode3:Poem}</a:t>
            </a:r>
            <a:r>
              <a:rPr lang="en-GB" dirty="0" smtClean="0"/>
              <a:t>➤ man ls</a:t>
            </a:r>
            <a:endParaRPr lang="en-GB" dirty="0"/>
          </a:p>
          <a:p>
            <a:r>
              <a:rPr lang="en-GB" sz="1600" dirty="0">
                <a:solidFill>
                  <a:srgbClr val="0070C0"/>
                </a:solidFill>
              </a:rPr>
              <a:t>NAME</a:t>
            </a:r>
          </a:p>
          <a:p>
            <a:r>
              <a:rPr lang="en-GB" sz="1600" dirty="0">
                <a:solidFill>
                  <a:srgbClr val="0070C0"/>
                </a:solidFill>
              </a:rPr>
              <a:t>       ls - list directory </a:t>
            </a:r>
            <a:r>
              <a:rPr lang="en-GB" sz="1600" dirty="0" smtClean="0">
                <a:solidFill>
                  <a:srgbClr val="0070C0"/>
                </a:solidFill>
              </a:rPr>
              <a:t>contents</a:t>
            </a:r>
            <a:endParaRPr lang="en-GB" sz="1600" dirty="0">
              <a:solidFill>
                <a:srgbClr val="0070C0"/>
              </a:solidFill>
            </a:endParaRPr>
          </a:p>
          <a:p>
            <a:r>
              <a:rPr lang="en-GB" sz="1600" dirty="0">
                <a:solidFill>
                  <a:srgbClr val="0070C0"/>
                </a:solidFill>
              </a:rPr>
              <a:t>SYNOPSIS</a:t>
            </a:r>
          </a:p>
          <a:p>
            <a:r>
              <a:rPr lang="en-GB" sz="1600" dirty="0">
                <a:solidFill>
                  <a:srgbClr val="0070C0"/>
                </a:solidFill>
              </a:rPr>
              <a:t>       ls [OPTION]... [FILE</a:t>
            </a:r>
            <a:r>
              <a:rPr lang="en-GB" sz="1600" dirty="0" smtClean="0">
                <a:solidFill>
                  <a:srgbClr val="0070C0"/>
                </a:solidFill>
              </a:rPr>
              <a:t>]...</a:t>
            </a:r>
            <a:endParaRPr lang="en-GB" sz="1600" dirty="0">
              <a:solidFill>
                <a:srgbClr val="0070C0"/>
              </a:solidFill>
            </a:endParaRPr>
          </a:p>
          <a:p>
            <a:r>
              <a:rPr lang="en-GB" sz="1600" dirty="0">
                <a:solidFill>
                  <a:srgbClr val="0070C0"/>
                </a:solidFill>
              </a:rPr>
              <a:t>DESCRIPTION</a:t>
            </a:r>
          </a:p>
          <a:p>
            <a:r>
              <a:rPr lang="en-GB" sz="1600" dirty="0">
                <a:solidFill>
                  <a:srgbClr val="0070C0"/>
                </a:solidFill>
              </a:rPr>
              <a:t>       List  information  about  the FILEs (the current directory by default).</a:t>
            </a:r>
          </a:p>
          <a:p>
            <a:r>
              <a:rPr lang="en-GB" sz="1600" dirty="0">
                <a:solidFill>
                  <a:srgbClr val="0070C0"/>
                </a:solidFill>
              </a:rPr>
              <a:t>       Sort entries alphabetically if none of -</a:t>
            </a:r>
            <a:r>
              <a:rPr lang="en-GB" sz="1600" dirty="0" err="1">
                <a:solidFill>
                  <a:srgbClr val="0070C0"/>
                </a:solidFill>
              </a:rPr>
              <a:t>cftuvSUX</a:t>
            </a:r>
            <a:r>
              <a:rPr lang="en-GB" sz="1600" dirty="0">
                <a:solidFill>
                  <a:srgbClr val="0070C0"/>
                </a:solidFill>
              </a:rPr>
              <a:t> nor --sort  is  </a:t>
            </a:r>
            <a:r>
              <a:rPr lang="en-GB" sz="1600" dirty="0" err="1">
                <a:solidFill>
                  <a:srgbClr val="0070C0"/>
                </a:solidFill>
              </a:rPr>
              <a:t>speci</a:t>
            </a:r>
            <a:r>
              <a:rPr lang="en-GB" sz="1600" dirty="0">
                <a:solidFill>
                  <a:srgbClr val="0070C0"/>
                </a:solidFill>
              </a:rPr>
              <a:t>‐</a:t>
            </a:r>
          </a:p>
          <a:p>
            <a:r>
              <a:rPr lang="en-GB" sz="1600" dirty="0">
                <a:solidFill>
                  <a:srgbClr val="0070C0"/>
                </a:solidFill>
              </a:rPr>
              <a:t>       </a:t>
            </a:r>
            <a:r>
              <a:rPr lang="en-GB" sz="1600" dirty="0" err="1">
                <a:solidFill>
                  <a:srgbClr val="0070C0"/>
                </a:solidFill>
              </a:rPr>
              <a:t>fied</a:t>
            </a:r>
            <a:r>
              <a:rPr lang="en-GB" sz="1600" dirty="0">
                <a:solidFill>
                  <a:srgbClr val="0070C0"/>
                </a:solidFill>
              </a:rPr>
              <a:t>.</a:t>
            </a:r>
          </a:p>
          <a:p>
            <a:endParaRPr lang="en-GB" dirty="0" err="1"/>
          </a:p>
        </p:txBody>
      </p:sp>
    </p:spTree>
    <p:extLst>
      <p:ext uri="{BB962C8B-B14F-4D97-AF65-F5344CB8AC3E}">
        <p14:creationId xmlns:p14="http://schemas.microsoft.com/office/powerpoint/2010/main" val="3130716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get help with </a:t>
            </a:r>
            <a:r>
              <a:rPr lang="en-GB" b="1" i="1" dirty="0" smtClean="0">
                <a:solidFill>
                  <a:srgbClr val="FF0000"/>
                </a:solidFill>
              </a:rPr>
              <a:t>man  </a:t>
            </a:r>
            <a:r>
              <a:rPr lang="en-GB" dirty="0"/>
              <a:t>continued</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Almost all inline help follows the above format.</a:t>
            </a:r>
          </a:p>
          <a:p>
            <a:r>
              <a:rPr lang="en-GB" dirty="0" smtClean="0"/>
              <a:t>The key points to realise are the syntax of the command and the options or ‘switches’</a:t>
            </a:r>
          </a:p>
          <a:p>
            <a:r>
              <a:rPr lang="en-GB" sz="2200" dirty="0">
                <a:solidFill>
                  <a:srgbClr val="0070C0"/>
                </a:solidFill>
              </a:rPr>
              <a:t>SYNOPSIS</a:t>
            </a:r>
          </a:p>
          <a:p>
            <a:r>
              <a:rPr lang="en-GB" sz="2200" dirty="0">
                <a:solidFill>
                  <a:srgbClr val="0070C0"/>
                </a:solidFill>
              </a:rPr>
              <a:t>       ls [OPTION]... [FILE]...</a:t>
            </a:r>
          </a:p>
          <a:p>
            <a:r>
              <a:rPr lang="en-GB" dirty="0" smtClean="0"/>
              <a:t>Switches are sub commands which modify the output</a:t>
            </a:r>
          </a:p>
          <a:p>
            <a:r>
              <a:rPr lang="en-GB" dirty="0" smtClean="0"/>
              <a:t>Earlier we used </a:t>
            </a:r>
            <a:r>
              <a:rPr lang="en-GB" dirty="0" smtClean="0">
                <a:solidFill>
                  <a:srgbClr val="FF0000"/>
                </a:solidFill>
              </a:rPr>
              <a:t>ls –l</a:t>
            </a:r>
            <a:r>
              <a:rPr lang="en-GB" dirty="0" smtClean="0"/>
              <a:t>. Here we used the –l switch to ask for the long format of list command.</a:t>
            </a:r>
          </a:p>
          <a:p>
            <a:r>
              <a:rPr lang="en-GB" dirty="0" smtClean="0"/>
              <a:t>Which translates to:</a:t>
            </a:r>
          </a:p>
          <a:p>
            <a:r>
              <a:rPr lang="en-GB" dirty="0">
                <a:solidFill>
                  <a:srgbClr val="FF0000"/>
                </a:solidFill>
              </a:rPr>
              <a:t>l</a:t>
            </a:r>
            <a:r>
              <a:rPr lang="en-GB" dirty="0" smtClean="0">
                <a:solidFill>
                  <a:srgbClr val="FF0000"/>
                </a:solidFill>
              </a:rPr>
              <a:t>s –l </a:t>
            </a:r>
            <a:r>
              <a:rPr lang="en-GB" dirty="0" smtClean="0"/>
              <a:t>mary.txt</a:t>
            </a:r>
          </a:p>
          <a:p>
            <a:r>
              <a:rPr lang="en-GB" dirty="0" smtClean="0"/>
              <a:t>Switches can be combined together thus: </a:t>
            </a:r>
          </a:p>
          <a:p>
            <a:r>
              <a:rPr lang="en-GB" dirty="0" smtClean="0">
                <a:solidFill>
                  <a:srgbClr val="FF0000"/>
                </a:solidFill>
              </a:rPr>
              <a:t>ls –</a:t>
            </a:r>
            <a:r>
              <a:rPr lang="en-GB" dirty="0" err="1" smtClean="0">
                <a:solidFill>
                  <a:srgbClr val="FF0000"/>
                </a:solidFill>
              </a:rPr>
              <a:t>lr</a:t>
            </a:r>
            <a:r>
              <a:rPr lang="en-GB" dirty="0" smtClean="0">
                <a:solidFill>
                  <a:srgbClr val="FF0000"/>
                </a:solidFill>
              </a:rPr>
              <a:t> </a:t>
            </a:r>
            <a:r>
              <a:rPr lang="en-GB" dirty="0" smtClean="0"/>
              <a:t>means list in long format and in reverse order.</a:t>
            </a:r>
            <a:endParaRPr lang="en-GB" dirty="0"/>
          </a:p>
        </p:txBody>
      </p:sp>
    </p:spTree>
    <p:extLst>
      <p:ext uri="{BB962C8B-B14F-4D97-AF65-F5344CB8AC3E}">
        <p14:creationId xmlns:p14="http://schemas.microsoft.com/office/powerpoint/2010/main" val="3367532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Piping outputs from commands using the </a:t>
            </a:r>
            <a:r>
              <a:rPr lang="en-GB" dirty="0">
                <a:solidFill>
                  <a:srgbClr val="FF0000"/>
                </a:solidFill>
              </a:rPr>
              <a:t>|</a:t>
            </a:r>
            <a:r>
              <a:rPr lang="en-GB" dirty="0"/>
              <a:t> operator</a:t>
            </a:r>
            <a:br>
              <a:rPr lang="en-GB" dirty="0"/>
            </a:b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961031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3282" y="630620"/>
            <a:ext cx="9144000" cy="1029521"/>
          </a:xfrm>
        </p:spPr>
        <p:txBody>
          <a:bodyPr/>
          <a:lstStyle/>
          <a:p>
            <a:r>
              <a:rPr lang="en-GB" dirty="0" smtClean="0"/>
              <a:t>Unix primer</a:t>
            </a:r>
            <a:endParaRPr lang="en-GB" dirty="0"/>
          </a:p>
        </p:txBody>
      </p:sp>
      <p:sp>
        <p:nvSpPr>
          <p:cNvPr id="3" name="Subtitle 2"/>
          <p:cNvSpPr>
            <a:spLocks noGrp="1"/>
          </p:cNvSpPr>
          <p:nvPr>
            <p:ph type="subTitle" idx="1"/>
          </p:nvPr>
        </p:nvSpPr>
        <p:spPr>
          <a:xfrm>
            <a:off x="1524000" y="2070537"/>
            <a:ext cx="9144000" cy="4109545"/>
          </a:xfrm>
        </p:spPr>
        <p:txBody>
          <a:bodyPr>
            <a:normAutofit fontScale="70000" lnSpcReduction="20000"/>
          </a:bodyPr>
          <a:lstStyle/>
          <a:p>
            <a:r>
              <a:rPr lang="en-GB" dirty="0" smtClean="0"/>
              <a:t>Contents</a:t>
            </a:r>
          </a:p>
          <a:p>
            <a:pPr marL="342900" indent="-342900">
              <a:buFont typeface="Arial" panose="020B0604020202020204" pitchFamily="34" charset="0"/>
              <a:buChar char="•"/>
            </a:pPr>
            <a:r>
              <a:rPr lang="en-GB" dirty="0" smtClean="0"/>
              <a:t>Using the </a:t>
            </a:r>
            <a:r>
              <a:rPr lang="en-GB" dirty="0" err="1" smtClean="0"/>
              <a:t>unix</a:t>
            </a:r>
            <a:r>
              <a:rPr lang="en-GB" dirty="0" smtClean="0"/>
              <a:t> shell terminal</a:t>
            </a:r>
          </a:p>
          <a:p>
            <a:pPr marL="342900" indent="-342900">
              <a:buFont typeface="Arial" panose="020B0604020202020204" pitchFamily="34" charset="0"/>
              <a:buChar char="•"/>
            </a:pPr>
            <a:r>
              <a:rPr lang="en-GB" dirty="0" smtClean="0"/>
              <a:t>Opening the terminal and logging in</a:t>
            </a:r>
          </a:p>
          <a:p>
            <a:pPr marL="342900" indent="-342900">
              <a:buFont typeface="Arial" panose="020B0604020202020204" pitchFamily="34" charset="0"/>
              <a:buChar char="•"/>
            </a:pPr>
            <a:r>
              <a:rPr lang="en-GB" dirty="0" smtClean="0"/>
              <a:t>Where am I : the </a:t>
            </a:r>
            <a:r>
              <a:rPr lang="en-GB" b="1" i="1" dirty="0" err="1" smtClean="0">
                <a:solidFill>
                  <a:srgbClr val="FF0000"/>
                </a:solidFill>
              </a:rPr>
              <a:t>pwd</a:t>
            </a:r>
            <a:r>
              <a:rPr lang="en-GB" i="1" dirty="0" smtClean="0"/>
              <a:t> </a:t>
            </a:r>
            <a:r>
              <a:rPr lang="en-GB" dirty="0" smtClean="0"/>
              <a:t> command</a:t>
            </a:r>
          </a:p>
          <a:p>
            <a:pPr marL="342900" indent="-342900">
              <a:buFont typeface="Arial" panose="020B0604020202020204" pitchFamily="34" charset="0"/>
              <a:buChar char="•"/>
            </a:pPr>
            <a:r>
              <a:rPr lang="en-GB" dirty="0" smtClean="0"/>
              <a:t>What files have I got:  using the </a:t>
            </a:r>
            <a:r>
              <a:rPr lang="en-GB" b="1" i="1" dirty="0" smtClean="0">
                <a:solidFill>
                  <a:srgbClr val="FF0000"/>
                </a:solidFill>
              </a:rPr>
              <a:t>ls</a:t>
            </a:r>
            <a:r>
              <a:rPr lang="en-GB" i="1" dirty="0" smtClean="0"/>
              <a:t> </a:t>
            </a:r>
            <a:r>
              <a:rPr lang="en-GB" dirty="0" smtClean="0"/>
              <a:t>command and filtering</a:t>
            </a:r>
          </a:p>
          <a:p>
            <a:pPr marL="342900" indent="-342900">
              <a:buFont typeface="Arial" panose="020B0604020202020204" pitchFamily="34" charset="0"/>
              <a:buChar char="•"/>
            </a:pPr>
            <a:r>
              <a:rPr lang="en-GB" dirty="0" smtClean="0"/>
              <a:t>Creating a directory using the </a:t>
            </a:r>
            <a:r>
              <a:rPr lang="en-GB" b="1" i="1" dirty="0" err="1" smtClean="0">
                <a:solidFill>
                  <a:srgbClr val="FF0000"/>
                </a:solidFill>
              </a:rPr>
              <a:t>mkdir</a:t>
            </a:r>
            <a:r>
              <a:rPr lang="en-GB" b="1" i="1" dirty="0" smtClean="0"/>
              <a:t> </a:t>
            </a:r>
            <a:r>
              <a:rPr lang="en-GB" dirty="0" smtClean="0"/>
              <a:t> command</a:t>
            </a:r>
          </a:p>
          <a:p>
            <a:pPr marL="342900" indent="-342900">
              <a:buFont typeface="Arial" panose="020B0604020202020204" pitchFamily="34" charset="0"/>
              <a:buChar char="•"/>
            </a:pPr>
            <a:r>
              <a:rPr lang="en-GB" dirty="0"/>
              <a:t>Navigating the directory tree using</a:t>
            </a:r>
            <a:r>
              <a:rPr lang="en-GB" i="1" dirty="0"/>
              <a:t> </a:t>
            </a:r>
            <a:r>
              <a:rPr lang="en-GB" b="1" dirty="0">
                <a:solidFill>
                  <a:srgbClr val="FF0000"/>
                </a:solidFill>
              </a:rPr>
              <a:t>cd</a:t>
            </a:r>
            <a:r>
              <a:rPr lang="en-GB" b="1" dirty="0"/>
              <a:t> </a:t>
            </a:r>
            <a:r>
              <a:rPr lang="en-GB" dirty="0"/>
              <a:t>command</a:t>
            </a:r>
          </a:p>
          <a:p>
            <a:pPr marL="342900" indent="-342900">
              <a:buFont typeface="Arial" panose="020B0604020202020204" pitchFamily="34" charset="0"/>
              <a:buChar char="•"/>
            </a:pPr>
            <a:r>
              <a:rPr lang="en-GB" dirty="0" smtClean="0"/>
              <a:t>The </a:t>
            </a:r>
            <a:r>
              <a:rPr lang="en-GB" b="1" i="1" dirty="0" smtClean="0">
                <a:solidFill>
                  <a:srgbClr val="FF0000"/>
                </a:solidFill>
              </a:rPr>
              <a:t>echo </a:t>
            </a:r>
            <a:r>
              <a:rPr lang="en-GB" dirty="0" smtClean="0"/>
              <a:t> command</a:t>
            </a:r>
          </a:p>
          <a:p>
            <a:pPr marL="342900" indent="-342900">
              <a:buFont typeface="Arial" panose="020B0604020202020204" pitchFamily="34" charset="0"/>
              <a:buChar char="•"/>
            </a:pPr>
            <a:r>
              <a:rPr lang="en-GB" dirty="0" smtClean="0"/>
              <a:t>Creating files using </a:t>
            </a:r>
            <a:r>
              <a:rPr lang="en-GB" b="1" i="1" dirty="0" smtClean="0"/>
              <a:t> </a:t>
            </a:r>
            <a:r>
              <a:rPr lang="en-GB" b="1" i="1" dirty="0" smtClean="0">
                <a:solidFill>
                  <a:srgbClr val="FF0000"/>
                </a:solidFill>
              </a:rPr>
              <a:t>&gt;</a:t>
            </a:r>
            <a:r>
              <a:rPr lang="en-GB" dirty="0" smtClean="0"/>
              <a:t> and </a:t>
            </a:r>
            <a:r>
              <a:rPr lang="en-GB" b="1" i="1" dirty="0" smtClean="0">
                <a:solidFill>
                  <a:srgbClr val="FF0000"/>
                </a:solidFill>
              </a:rPr>
              <a:t>&gt;&gt;</a:t>
            </a:r>
            <a:r>
              <a:rPr lang="en-GB" b="1" i="1" dirty="0" smtClean="0"/>
              <a:t> </a:t>
            </a:r>
            <a:r>
              <a:rPr lang="en-GB" dirty="0" smtClean="0"/>
              <a:t> operators</a:t>
            </a:r>
          </a:p>
          <a:p>
            <a:pPr marL="342900" indent="-342900">
              <a:buFont typeface="Arial" panose="020B0604020202020204" pitchFamily="34" charset="0"/>
              <a:buChar char="•"/>
            </a:pPr>
            <a:r>
              <a:rPr lang="en-GB" dirty="0"/>
              <a:t>Reading a file using </a:t>
            </a:r>
            <a:r>
              <a:rPr lang="en-GB" b="1" i="1" dirty="0">
                <a:solidFill>
                  <a:srgbClr val="FF0000"/>
                </a:solidFill>
              </a:rPr>
              <a:t>more</a:t>
            </a:r>
            <a:r>
              <a:rPr lang="en-GB" b="1" i="1" dirty="0"/>
              <a:t> </a:t>
            </a:r>
            <a:r>
              <a:rPr lang="en-GB" dirty="0"/>
              <a:t> and </a:t>
            </a:r>
            <a:r>
              <a:rPr lang="en-GB" b="1" i="1" dirty="0">
                <a:solidFill>
                  <a:srgbClr val="FF0000"/>
                </a:solidFill>
              </a:rPr>
              <a:t> cat </a:t>
            </a:r>
            <a:r>
              <a:rPr lang="en-GB" dirty="0"/>
              <a:t>commands</a:t>
            </a:r>
          </a:p>
          <a:p>
            <a:pPr marL="342900" indent="-342900">
              <a:buFont typeface="Arial" panose="020B0604020202020204" pitchFamily="34" charset="0"/>
              <a:buChar char="•"/>
            </a:pPr>
            <a:r>
              <a:rPr lang="en-GB" dirty="0" smtClean="0"/>
              <a:t>Piping outputs from commands using the </a:t>
            </a:r>
            <a:r>
              <a:rPr lang="en-GB" b="1" dirty="0" smtClean="0">
                <a:solidFill>
                  <a:srgbClr val="FF0000"/>
                </a:solidFill>
              </a:rPr>
              <a:t>|</a:t>
            </a:r>
            <a:r>
              <a:rPr lang="en-GB" b="1" i="1" dirty="0" smtClean="0"/>
              <a:t> </a:t>
            </a:r>
            <a:r>
              <a:rPr lang="en-GB" dirty="0" smtClean="0"/>
              <a:t>operator</a:t>
            </a:r>
          </a:p>
          <a:p>
            <a:pPr marL="342900" indent="-342900">
              <a:buFont typeface="Arial" panose="020B0604020202020204" pitchFamily="34" charset="0"/>
              <a:buChar char="•"/>
            </a:pPr>
            <a:r>
              <a:rPr lang="en-GB" dirty="0" smtClean="0"/>
              <a:t>If it all goes wrong, how to get out </a:t>
            </a:r>
            <a:r>
              <a:rPr lang="en-GB" b="1" i="1" dirty="0" err="1" smtClean="0">
                <a:solidFill>
                  <a:srgbClr val="FF0000"/>
                </a:solidFill>
              </a:rPr>
              <a:t>ctrl&amp;c</a:t>
            </a:r>
            <a:r>
              <a:rPr lang="en-GB" b="1" i="1" dirty="0" smtClean="0">
                <a:solidFill>
                  <a:srgbClr val="FF0000"/>
                </a:solidFill>
              </a:rPr>
              <a:t> </a:t>
            </a:r>
          </a:p>
          <a:p>
            <a:pPr marL="342900" indent="-342900">
              <a:buFont typeface="Arial" panose="020B0604020202020204" pitchFamily="34" charset="0"/>
              <a:buChar char="•"/>
            </a:pPr>
            <a:r>
              <a:rPr lang="en-GB" dirty="0"/>
              <a:t>How to get </a:t>
            </a:r>
            <a:r>
              <a:rPr lang="en-GB" dirty="0" smtClean="0"/>
              <a:t>help with </a:t>
            </a:r>
            <a:r>
              <a:rPr lang="en-GB" b="1" i="1" dirty="0">
                <a:solidFill>
                  <a:srgbClr val="FF0000"/>
                </a:solidFill>
              </a:rPr>
              <a:t>man</a:t>
            </a:r>
          </a:p>
          <a:p>
            <a:pPr marL="342900" indent="-342900">
              <a:buFont typeface="Arial" panose="020B0604020202020204" pitchFamily="34" charset="0"/>
              <a:buChar char="•"/>
            </a:pPr>
            <a:endParaRPr lang="en-GB" dirty="0" smtClean="0"/>
          </a:p>
        </p:txBody>
      </p:sp>
    </p:spTree>
    <p:extLst>
      <p:ext uri="{BB962C8B-B14F-4D97-AF65-F5344CB8AC3E}">
        <p14:creationId xmlns:p14="http://schemas.microsoft.com/office/powerpoint/2010/main" val="2094463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Opening a terminal and logging in</a:t>
            </a:r>
            <a:endParaRPr lang="en-GB" dirty="0"/>
          </a:p>
        </p:txBody>
      </p:sp>
      <p:sp>
        <p:nvSpPr>
          <p:cNvPr id="3" name="Content Placeholder 2"/>
          <p:cNvSpPr>
            <a:spLocks noGrp="1"/>
          </p:cNvSpPr>
          <p:nvPr>
            <p:ph idx="1"/>
          </p:nvPr>
        </p:nvSpPr>
        <p:spPr/>
        <p:txBody>
          <a:bodyPr/>
          <a:lstStyle/>
          <a:p>
            <a:r>
              <a:rPr lang="en-GB" dirty="0" smtClean="0"/>
              <a:t>From </a:t>
            </a:r>
            <a:r>
              <a:rPr lang="en-GB" dirty="0" err="1" smtClean="0"/>
              <a:t>nomachine</a:t>
            </a:r>
            <a:r>
              <a:rPr lang="en-GB" dirty="0" smtClean="0"/>
              <a:t> interface: select “terminal” from menu</a:t>
            </a:r>
          </a:p>
          <a:p>
            <a:r>
              <a:rPr lang="en-GB" dirty="0" smtClean="0"/>
              <a:t>From </a:t>
            </a:r>
            <a:r>
              <a:rPr lang="en-GB" dirty="0" err="1" smtClean="0"/>
              <a:t>mobaxterm</a:t>
            </a:r>
            <a:r>
              <a:rPr lang="en-GB" dirty="0" smtClean="0"/>
              <a:t>: Click “Start local terminal”</a:t>
            </a:r>
          </a:p>
          <a:p>
            <a:r>
              <a:rPr lang="en-GB" dirty="0" smtClean="0"/>
              <a:t>At the prompt type your username and press “Return”</a:t>
            </a:r>
          </a:p>
          <a:p>
            <a:r>
              <a:rPr lang="en-GB" dirty="0" smtClean="0"/>
              <a:t>Enter your university password at the prompt if asked</a:t>
            </a:r>
          </a:p>
          <a:p>
            <a:r>
              <a:rPr lang="en-GB" dirty="0" smtClean="0"/>
              <a:t>You should now see a new prompt something like “</a:t>
            </a:r>
            <a:r>
              <a:rPr lang="en-GB" dirty="0" smtClean="0">
                <a:solidFill>
                  <a:schemeClr val="accent6"/>
                </a:solidFill>
              </a:rPr>
              <a:t>{sxs98pmh@nxnode3:~}</a:t>
            </a:r>
            <a:r>
              <a:rPr lang="en-GB" dirty="0" smtClean="0"/>
              <a:t>” with a cursor next to it.</a:t>
            </a:r>
            <a:endParaRPr lang="en-GB" dirty="0"/>
          </a:p>
        </p:txBody>
      </p:sp>
    </p:spTree>
    <p:extLst>
      <p:ext uri="{BB962C8B-B14F-4D97-AF65-F5344CB8AC3E}">
        <p14:creationId xmlns:p14="http://schemas.microsoft.com/office/powerpoint/2010/main" val="1281484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am I? The </a:t>
            </a:r>
            <a:r>
              <a:rPr lang="en-GB" dirty="0" err="1" smtClean="0">
                <a:solidFill>
                  <a:srgbClr val="FF0000"/>
                </a:solidFill>
              </a:rPr>
              <a:t>pwd</a:t>
            </a:r>
            <a:r>
              <a:rPr lang="en-GB" dirty="0" smtClean="0"/>
              <a:t> command</a:t>
            </a:r>
            <a:endParaRPr lang="en-GB" dirty="0"/>
          </a:p>
        </p:txBody>
      </p:sp>
      <p:sp>
        <p:nvSpPr>
          <p:cNvPr id="3" name="Content Placeholder 2"/>
          <p:cNvSpPr>
            <a:spLocks noGrp="1"/>
          </p:cNvSpPr>
          <p:nvPr>
            <p:ph idx="1"/>
          </p:nvPr>
        </p:nvSpPr>
        <p:spPr/>
        <p:txBody>
          <a:bodyPr/>
          <a:lstStyle/>
          <a:p>
            <a:r>
              <a:rPr lang="en-GB" dirty="0" err="1" smtClean="0"/>
              <a:t>Pwd</a:t>
            </a:r>
            <a:r>
              <a:rPr lang="en-GB" dirty="0" smtClean="0"/>
              <a:t> is short for “print working directory”  (</a:t>
            </a:r>
            <a:r>
              <a:rPr lang="en-GB" sz="2000" i="1" dirty="0" smtClean="0"/>
              <a:t>not password!!!</a:t>
            </a:r>
            <a:r>
              <a:rPr lang="en-GB" i="1" dirty="0" smtClean="0"/>
              <a:t>)</a:t>
            </a:r>
            <a:endParaRPr lang="en-GB" dirty="0" smtClean="0"/>
          </a:p>
          <a:p>
            <a:r>
              <a:rPr lang="en-GB" dirty="0" smtClean="0"/>
              <a:t>Type “</a:t>
            </a:r>
            <a:r>
              <a:rPr lang="en-GB" dirty="0" err="1" smtClean="0"/>
              <a:t>pwd</a:t>
            </a:r>
            <a:r>
              <a:rPr lang="en-GB" dirty="0" smtClean="0"/>
              <a:t>” and press “Return”</a:t>
            </a:r>
          </a:p>
          <a:p>
            <a:r>
              <a:rPr lang="en-GB" dirty="0" smtClean="0"/>
              <a:t>You will now see where you are in the system. The output shows a path which is always your </a:t>
            </a:r>
            <a:r>
              <a:rPr lang="en-GB" b="1" dirty="0" smtClean="0"/>
              <a:t>home </a:t>
            </a:r>
            <a:r>
              <a:rPr lang="en-GB" dirty="0" smtClean="0"/>
              <a:t>directory.</a:t>
            </a:r>
          </a:p>
          <a:p>
            <a:r>
              <a:rPr lang="en-GB" dirty="0" smtClean="0">
                <a:solidFill>
                  <a:schemeClr val="accent6"/>
                </a:solidFill>
              </a:rPr>
              <a:t>{sxs98pmh@nxnode3:~}</a:t>
            </a:r>
            <a:r>
              <a:rPr lang="en-GB" dirty="0" smtClean="0"/>
              <a:t> ➤ </a:t>
            </a:r>
            <a:r>
              <a:rPr lang="en-GB" dirty="0" err="1" smtClean="0">
                <a:solidFill>
                  <a:srgbClr val="FF0000"/>
                </a:solidFill>
              </a:rPr>
              <a:t>pwd</a:t>
            </a:r>
            <a:endParaRPr lang="en-GB" dirty="0" smtClean="0">
              <a:solidFill>
                <a:srgbClr val="FF0000"/>
              </a:solidFill>
            </a:endParaRPr>
          </a:p>
          <a:p>
            <a:r>
              <a:rPr lang="en-GB" dirty="0">
                <a:solidFill>
                  <a:srgbClr val="0070C0"/>
                </a:solidFill>
              </a:rPr>
              <a:t>/home/users/sxs98pmh</a:t>
            </a:r>
          </a:p>
        </p:txBody>
      </p:sp>
    </p:spTree>
    <p:extLst>
      <p:ext uri="{BB962C8B-B14F-4D97-AF65-F5344CB8AC3E}">
        <p14:creationId xmlns:p14="http://schemas.microsoft.com/office/powerpoint/2010/main" val="359332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files have I got? The </a:t>
            </a:r>
            <a:r>
              <a:rPr lang="en-GB" dirty="0" smtClean="0">
                <a:solidFill>
                  <a:srgbClr val="FF0000"/>
                </a:solidFill>
              </a:rPr>
              <a:t>ls</a:t>
            </a:r>
            <a:r>
              <a:rPr lang="en-GB" dirty="0" smtClean="0"/>
              <a:t> command</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Type “ls”,  which is shorthand for list contents</a:t>
            </a:r>
          </a:p>
          <a:p>
            <a:r>
              <a:rPr lang="en-GB" dirty="0" smtClean="0">
                <a:solidFill>
                  <a:schemeClr val="accent6"/>
                </a:solidFill>
              </a:rPr>
              <a:t>{sxs98pmh@nxnode3:~}</a:t>
            </a:r>
            <a:r>
              <a:rPr lang="en-GB" dirty="0" smtClean="0"/>
              <a:t> ➤ ls</a:t>
            </a:r>
          </a:p>
          <a:p>
            <a:r>
              <a:rPr lang="en-GB" dirty="0"/>
              <a:t>Desktop</a:t>
            </a:r>
          </a:p>
          <a:p>
            <a:r>
              <a:rPr lang="en-GB" dirty="0"/>
              <a:t>Documents</a:t>
            </a:r>
          </a:p>
          <a:p>
            <a:r>
              <a:rPr lang="en-GB" dirty="0"/>
              <a:t>Downloads</a:t>
            </a:r>
          </a:p>
          <a:p>
            <a:r>
              <a:rPr lang="en-GB" dirty="0" smtClean="0"/>
              <a:t>Music</a:t>
            </a:r>
            <a:endParaRPr lang="en-GB" dirty="0"/>
          </a:p>
          <a:p>
            <a:r>
              <a:rPr lang="en-GB" dirty="0" smtClean="0"/>
              <a:t>Pictures</a:t>
            </a:r>
            <a:endParaRPr lang="en-GB" dirty="0"/>
          </a:p>
          <a:p>
            <a:r>
              <a:rPr lang="en-GB" dirty="0" smtClean="0"/>
              <a:t>Public</a:t>
            </a:r>
          </a:p>
          <a:p>
            <a:r>
              <a:rPr lang="en-GB" dirty="0" smtClean="0"/>
              <a:t>Videos</a:t>
            </a:r>
          </a:p>
          <a:p>
            <a:r>
              <a:rPr lang="en-GB" dirty="0" smtClean="0"/>
              <a:t>test.txt</a:t>
            </a:r>
            <a:endParaRPr lang="en-GB" dirty="0"/>
          </a:p>
          <a:p>
            <a:endParaRPr lang="en-GB" dirty="0"/>
          </a:p>
        </p:txBody>
      </p:sp>
    </p:spTree>
    <p:extLst>
      <p:ext uri="{BB962C8B-B14F-4D97-AF65-F5344CB8AC3E}">
        <p14:creationId xmlns:p14="http://schemas.microsoft.com/office/powerpoint/2010/main" val="849100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files have I got? </a:t>
            </a:r>
            <a:r>
              <a:rPr lang="en-GB" dirty="0" smtClean="0"/>
              <a:t>continued</a:t>
            </a:r>
            <a:endParaRPr lang="en-GB" dirty="0"/>
          </a:p>
        </p:txBody>
      </p:sp>
      <p:sp>
        <p:nvSpPr>
          <p:cNvPr id="3" name="Content Placeholder 2"/>
          <p:cNvSpPr>
            <a:spLocks noGrp="1"/>
          </p:cNvSpPr>
          <p:nvPr>
            <p:ph idx="1"/>
          </p:nvPr>
        </p:nvSpPr>
        <p:spPr/>
        <p:txBody>
          <a:bodyPr>
            <a:normAutofit fontScale="92500" lnSpcReduction="20000"/>
          </a:bodyPr>
          <a:lstStyle/>
          <a:p>
            <a:r>
              <a:rPr lang="en-GB" dirty="0"/>
              <a:t>If you want more information like size and permissions use the “-l” switch</a:t>
            </a:r>
          </a:p>
          <a:p>
            <a:r>
              <a:rPr lang="en-GB" dirty="0">
                <a:solidFill>
                  <a:schemeClr val="accent6"/>
                </a:solidFill>
              </a:rPr>
              <a:t>{sxs98pmh@nxnode3</a:t>
            </a:r>
            <a:r>
              <a:rPr lang="en-GB" dirty="0" smtClean="0">
                <a:solidFill>
                  <a:schemeClr val="accent6"/>
                </a:solidFill>
              </a:rPr>
              <a:t>:~}</a:t>
            </a:r>
            <a:r>
              <a:rPr lang="en-GB" dirty="0" smtClean="0"/>
              <a:t> </a:t>
            </a:r>
            <a:r>
              <a:rPr lang="en-GB" dirty="0"/>
              <a:t>➤ </a:t>
            </a:r>
            <a:r>
              <a:rPr lang="en-GB" dirty="0">
                <a:solidFill>
                  <a:srgbClr val="FF0000"/>
                </a:solidFill>
              </a:rPr>
              <a:t>ls -l</a:t>
            </a:r>
          </a:p>
          <a:p>
            <a:r>
              <a:rPr lang="en-GB" dirty="0">
                <a:solidFill>
                  <a:srgbClr val="0070C0"/>
                </a:solidFill>
              </a:rPr>
              <a:t>total </a:t>
            </a:r>
            <a:r>
              <a:rPr lang="en-GB" dirty="0" smtClean="0">
                <a:solidFill>
                  <a:srgbClr val="0070C0"/>
                </a:solidFill>
              </a:rPr>
              <a:t>7</a:t>
            </a:r>
            <a:endParaRPr lang="en-GB" dirty="0">
              <a:solidFill>
                <a:srgbClr val="0070C0"/>
              </a:solidFill>
            </a:endParaRP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10 Feb  4 09:20 Desktop</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3 sxs98pmh </a:t>
            </a:r>
            <a:r>
              <a:rPr lang="en-GB" dirty="0" err="1">
                <a:solidFill>
                  <a:srgbClr val="0070C0"/>
                </a:solidFill>
              </a:rPr>
              <a:t>sxs</a:t>
            </a:r>
            <a:r>
              <a:rPr lang="en-GB" dirty="0">
                <a:solidFill>
                  <a:srgbClr val="0070C0"/>
                </a:solidFill>
              </a:rPr>
              <a:t>      6 Nov  7 14:48 Documents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a:t>
            </a:r>
            <a:r>
              <a:rPr lang="en-GB" dirty="0" smtClean="0">
                <a:solidFill>
                  <a:srgbClr val="0070C0"/>
                </a:solidFill>
              </a:rPr>
              <a:t>Downloads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Pictures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Public</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a:t>
            </a:r>
            <a:r>
              <a:rPr lang="en-GB" dirty="0" smtClean="0">
                <a:solidFill>
                  <a:srgbClr val="0070C0"/>
                </a:solidFill>
              </a:rPr>
              <a:t>Videos</a:t>
            </a:r>
          </a:p>
          <a:p>
            <a:r>
              <a:rPr lang="en-GB" dirty="0" err="1">
                <a:solidFill>
                  <a:srgbClr val="0070C0"/>
                </a:solidFill>
              </a:rPr>
              <a:t>drwxr</a:t>
            </a:r>
            <a:r>
              <a:rPr lang="en-GB" dirty="0">
                <a:solidFill>
                  <a:srgbClr val="0070C0"/>
                </a:solidFill>
              </a:rPr>
              <a:t>-</a:t>
            </a:r>
            <a:r>
              <a:rPr lang="en-GB" dirty="0" err="1">
                <a:solidFill>
                  <a:srgbClr val="0070C0"/>
                </a:solidFill>
              </a:rPr>
              <a:t>xr</a:t>
            </a:r>
            <a:r>
              <a:rPr lang="en-GB" dirty="0">
                <a:solidFill>
                  <a:srgbClr val="0070C0"/>
                </a:solidFill>
              </a:rPr>
              <a:t>-x 2 sxs98pmh </a:t>
            </a:r>
            <a:r>
              <a:rPr lang="en-GB" dirty="0" err="1">
                <a:solidFill>
                  <a:srgbClr val="0070C0"/>
                </a:solidFill>
              </a:rPr>
              <a:t>sxs</a:t>
            </a:r>
            <a:r>
              <a:rPr lang="en-GB" dirty="0">
                <a:solidFill>
                  <a:srgbClr val="0070C0"/>
                </a:solidFill>
              </a:rPr>
              <a:t>      2 Jun 26  2018 test.txt</a:t>
            </a:r>
          </a:p>
          <a:p>
            <a:endParaRPr lang="en-GB" dirty="0">
              <a:solidFill>
                <a:srgbClr val="0070C0"/>
              </a:solidFill>
            </a:endParaRPr>
          </a:p>
        </p:txBody>
      </p:sp>
    </p:spTree>
    <p:extLst>
      <p:ext uri="{BB962C8B-B14F-4D97-AF65-F5344CB8AC3E}">
        <p14:creationId xmlns:p14="http://schemas.microsoft.com/office/powerpoint/2010/main" val="719238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Creating a </a:t>
            </a:r>
            <a:r>
              <a:rPr lang="en-GB" dirty="0" smtClean="0"/>
              <a:t>directory - the </a:t>
            </a:r>
            <a:r>
              <a:rPr lang="en-GB" dirty="0" err="1">
                <a:solidFill>
                  <a:srgbClr val="FF0000"/>
                </a:solidFill>
              </a:rPr>
              <a:t>mkdir</a:t>
            </a:r>
            <a:r>
              <a:rPr lang="en-GB" dirty="0"/>
              <a:t>  command</a:t>
            </a:r>
            <a:br>
              <a:rPr lang="en-GB" dirty="0"/>
            </a:br>
            <a:endParaRPr lang="en-GB" dirty="0"/>
          </a:p>
        </p:txBody>
      </p:sp>
      <p:sp>
        <p:nvSpPr>
          <p:cNvPr id="3" name="Content Placeholder 2"/>
          <p:cNvSpPr>
            <a:spLocks noGrp="1"/>
          </p:cNvSpPr>
          <p:nvPr>
            <p:ph idx="1"/>
          </p:nvPr>
        </p:nvSpPr>
        <p:spPr/>
        <p:txBody>
          <a:bodyPr/>
          <a:lstStyle/>
          <a:p>
            <a:r>
              <a:rPr lang="en-GB" dirty="0" smtClean="0"/>
              <a:t>To create a directory in the current folder simply type</a:t>
            </a:r>
          </a:p>
          <a:p>
            <a:r>
              <a:rPr lang="en-GB" dirty="0" err="1" smtClean="0"/>
              <a:t>mkdir</a:t>
            </a:r>
            <a:r>
              <a:rPr lang="en-GB" dirty="0" smtClean="0"/>
              <a:t> directory-name</a:t>
            </a:r>
          </a:p>
          <a:p>
            <a:endParaRPr lang="en-GB" dirty="0"/>
          </a:p>
          <a:p>
            <a:r>
              <a:rPr lang="en-GB" dirty="0" smtClean="0"/>
              <a:t>Type </a:t>
            </a:r>
            <a:r>
              <a:rPr lang="en-GB" dirty="0" err="1" smtClean="0">
                <a:solidFill>
                  <a:srgbClr val="FF0000"/>
                </a:solidFill>
              </a:rPr>
              <a:t>mkdir</a:t>
            </a:r>
            <a:r>
              <a:rPr lang="en-GB" dirty="0" smtClean="0">
                <a:solidFill>
                  <a:srgbClr val="FF0000"/>
                </a:solidFill>
              </a:rPr>
              <a:t> </a:t>
            </a:r>
            <a:r>
              <a:rPr lang="en-GB" dirty="0" err="1">
                <a:solidFill>
                  <a:srgbClr val="FF0000"/>
                </a:solidFill>
              </a:rPr>
              <a:t>my_poems</a:t>
            </a:r>
            <a:endParaRPr lang="en-GB" dirty="0">
              <a:solidFill>
                <a:srgbClr val="FF0000"/>
              </a:solidFill>
            </a:endParaRPr>
          </a:p>
          <a:p>
            <a:r>
              <a:rPr lang="en-GB" dirty="0" smtClean="0"/>
              <a:t>Type ‘ls’  to see the directory you created:</a:t>
            </a:r>
          </a:p>
          <a:p>
            <a:r>
              <a:rPr lang="en-GB" dirty="0" smtClean="0">
                <a:solidFill>
                  <a:schemeClr val="accent6"/>
                </a:solidFill>
              </a:rPr>
              <a:t>{sxs98pmh@nxnode3:~}</a:t>
            </a:r>
            <a:r>
              <a:rPr lang="en-GB" dirty="0" smtClean="0"/>
              <a:t> </a:t>
            </a:r>
            <a:r>
              <a:rPr lang="en-GB" dirty="0"/>
              <a:t>➤ </a:t>
            </a:r>
            <a:r>
              <a:rPr lang="en-GB" dirty="0">
                <a:solidFill>
                  <a:srgbClr val="FF0000"/>
                </a:solidFill>
              </a:rPr>
              <a:t>ls</a:t>
            </a:r>
          </a:p>
          <a:p>
            <a:r>
              <a:rPr lang="en-GB" dirty="0" err="1">
                <a:solidFill>
                  <a:srgbClr val="0070C0"/>
                </a:solidFill>
              </a:rPr>
              <a:t>m</a:t>
            </a:r>
            <a:r>
              <a:rPr lang="en-GB" dirty="0" err="1" smtClean="0">
                <a:solidFill>
                  <a:srgbClr val="0070C0"/>
                </a:solidFill>
              </a:rPr>
              <a:t>y_poems</a:t>
            </a:r>
            <a:endParaRPr lang="en-GB" dirty="0">
              <a:solidFill>
                <a:srgbClr val="0070C0"/>
              </a:solidFill>
            </a:endParaRPr>
          </a:p>
          <a:p>
            <a:endParaRPr lang="en-GB" dirty="0" smtClean="0"/>
          </a:p>
        </p:txBody>
      </p:sp>
    </p:spTree>
    <p:extLst>
      <p:ext uri="{BB962C8B-B14F-4D97-AF65-F5344CB8AC3E}">
        <p14:creationId xmlns:p14="http://schemas.microsoft.com/office/powerpoint/2010/main" val="76765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Navigating the directory tree with </a:t>
            </a:r>
            <a:r>
              <a:rPr lang="en-GB" dirty="0" smtClean="0">
                <a:solidFill>
                  <a:srgbClr val="FF0000"/>
                </a:solidFill>
              </a:rPr>
              <a:t>cd</a:t>
            </a:r>
            <a:endParaRPr lang="en-GB"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endParaRPr lang="en-GB" dirty="0" smtClean="0"/>
          </a:p>
          <a:p>
            <a:r>
              <a:rPr lang="en-GB" dirty="0" smtClean="0"/>
              <a:t>To change directory use the ‘cd’ command.</a:t>
            </a:r>
          </a:p>
          <a:p>
            <a:endParaRPr lang="en-GB" dirty="0"/>
          </a:p>
          <a:p>
            <a:r>
              <a:rPr lang="en-GB" dirty="0" smtClean="0"/>
              <a:t>To look inside the “Poem” directory type “</a:t>
            </a:r>
            <a:r>
              <a:rPr lang="en-GB" dirty="0" smtClean="0">
                <a:solidFill>
                  <a:srgbClr val="FF0000"/>
                </a:solidFill>
              </a:rPr>
              <a:t>cd </a:t>
            </a:r>
            <a:r>
              <a:rPr lang="en-GB" dirty="0" err="1" smtClean="0">
                <a:solidFill>
                  <a:srgbClr val="FF0000"/>
                </a:solidFill>
              </a:rPr>
              <a:t>my_poems</a:t>
            </a:r>
            <a:r>
              <a:rPr lang="en-GB" dirty="0" smtClean="0"/>
              <a:t>”</a:t>
            </a:r>
            <a:endParaRPr lang="en-GB" dirty="0" smtClean="0"/>
          </a:p>
          <a:p>
            <a:r>
              <a:rPr lang="en-GB" dirty="0" smtClean="0"/>
              <a:t>Remember Unix is case sensitive so type with a capital ‘P’</a:t>
            </a:r>
          </a:p>
          <a:p>
            <a:r>
              <a:rPr lang="en-GB" dirty="0" smtClean="0"/>
              <a:t>The prompt shows you that you are in the </a:t>
            </a:r>
            <a:r>
              <a:rPr lang="en-GB" dirty="0" smtClean="0"/>
              <a:t>‘</a:t>
            </a:r>
            <a:r>
              <a:rPr lang="en-GB" dirty="0" err="1" smtClean="0"/>
              <a:t>my_poems</a:t>
            </a:r>
            <a:r>
              <a:rPr lang="en-GB" dirty="0" smtClean="0"/>
              <a:t>’ </a:t>
            </a:r>
            <a:r>
              <a:rPr lang="en-GB" dirty="0" smtClean="0"/>
              <a:t>folder</a:t>
            </a:r>
          </a:p>
          <a:p>
            <a:r>
              <a:rPr lang="en-GB" dirty="0" smtClean="0">
                <a:solidFill>
                  <a:schemeClr val="accent6"/>
                </a:solidFill>
              </a:rPr>
              <a:t>{</a:t>
            </a:r>
            <a:r>
              <a:rPr lang="en-GB" dirty="0" smtClean="0">
                <a:solidFill>
                  <a:schemeClr val="accent6"/>
                </a:solidFill>
              </a:rPr>
              <a:t>sxs98pmh@nxnode3:my_poems}</a:t>
            </a:r>
            <a:r>
              <a:rPr lang="en-GB" dirty="0" smtClean="0"/>
              <a:t> </a:t>
            </a:r>
            <a:r>
              <a:rPr lang="en-GB" dirty="0"/>
              <a:t>➤ </a:t>
            </a:r>
            <a:endParaRPr lang="en-GB" dirty="0" smtClean="0"/>
          </a:p>
          <a:p>
            <a:endParaRPr lang="en-GB" dirty="0" smtClean="0"/>
          </a:p>
          <a:p>
            <a:r>
              <a:rPr lang="en-GB" dirty="0" smtClean="0"/>
              <a:t>Of course there are no files in this folder yet!</a:t>
            </a:r>
            <a:endParaRPr lang="en-GB" dirty="0"/>
          </a:p>
          <a:p>
            <a:r>
              <a:rPr lang="en-GB" dirty="0" smtClean="0"/>
              <a:t>To return to your home directory type </a:t>
            </a:r>
            <a:r>
              <a:rPr lang="en-GB" dirty="0" smtClean="0">
                <a:solidFill>
                  <a:srgbClr val="FF0000"/>
                </a:solidFill>
              </a:rPr>
              <a:t>cd ~</a:t>
            </a:r>
          </a:p>
          <a:p>
            <a:r>
              <a:rPr lang="en-GB" dirty="0"/>
              <a:t>To </a:t>
            </a:r>
            <a:r>
              <a:rPr lang="en-GB" dirty="0" smtClean="0"/>
              <a:t>go up one directory  type </a:t>
            </a:r>
            <a:r>
              <a:rPr lang="en-GB" dirty="0">
                <a:solidFill>
                  <a:srgbClr val="FF0000"/>
                </a:solidFill>
              </a:rPr>
              <a:t>cd </a:t>
            </a:r>
            <a:r>
              <a:rPr lang="en-GB" dirty="0" smtClean="0">
                <a:solidFill>
                  <a:srgbClr val="FF0000"/>
                </a:solidFill>
              </a:rPr>
              <a:t>..</a:t>
            </a:r>
            <a:endParaRPr lang="en-GB" dirty="0">
              <a:solidFill>
                <a:srgbClr val="FF0000"/>
              </a:solidFill>
            </a:endParaRPr>
          </a:p>
          <a:p>
            <a:r>
              <a:rPr lang="en-GB" dirty="0" smtClean="0"/>
              <a:t>Return to your home directory ( cd ~)</a:t>
            </a:r>
            <a:endParaRPr lang="en-GB" dirty="0" smtClean="0"/>
          </a:p>
          <a:p>
            <a:endParaRPr lang="en-GB" dirty="0"/>
          </a:p>
        </p:txBody>
      </p:sp>
    </p:spTree>
    <p:extLst>
      <p:ext uri="{BB962C8B-B14F-4D97-AF65-F5344CB8AC3E}">
        <p14:creationId xmlns:p14="http://schemas.microsoft.com/office/powerpoint/2010/main" val="3507959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a:solidFill>
                  <a:srgbClr val="FF0000"/>
                </a:solidFill>
              </a:rPr>
              <a:t>echo</a:t>
            </a:r>
            <a:r>
              <a:rPr lang="en-GB" dirty="0"/>
              <a:t>  command</a:t>
            </a:r>
            <a:br>
              <a:rPr lang="en-GB" dirty="0"/>
            </a:br>
            <a:endParaRPr lang="en-GB" dirty="0"/>
          </a:p>
        </p:txBody>
      </p:sp>
      <p:sp>
        <p:nvSpPr>
          <p:cNvPr id="3" name="Content Placeholder 2"/>
          <p:cNvSpPr>
            <a:spLocks noGrp="1"/>
          </p:cNvSpPr>
          <p:nvPr>
            <p:ph idx="1"/>
          </p:nvPr>
        </p:nvSpPr>
        <p:spPr/>
        <p:txBody>
          <a:bodyPr>
            <a:normAutofit/>
          </a:bodyPr>
          <a:lstStyle/>
          <a:p>
            <a:r>
              <a:rPr lang="en-GB" dirty="0" smtClean="0"/>
              <a:t>The ‘echo’ command is a very simple but  useful command: all it does is output to the screen it’s argument.</a:t>
            </a:r>
          </a:p>
          <a:p>
            <a:r>
              <a:rPr lang="en-GB" dirty="0" smtClean="0"/>
              <a:t>Return to the Poem directory and type the following:</a:t>
            </a:r>
          </a:p>
          <a:p>
            <a:r>
              <a:rPr lang="en-GB" dirty="0" smtClean="0">
                <a:solidFill>
                  <a:srgbClr val="FF0000"/>
                </a:solidFill>
              </a:rPr>
              <a:t>echo “Mary had a little lamb”</a:t>
            </a:r>
          </a:p>
          <a:p>
            <a:r>
              <a:rPr lang="en-GB" dirty="0" smtClean="0">
                <a:solidFill>
                  <a:schemeClr val="accent6"/>
                </a:solidFill>
              </a:rPr>
              <a:t>{</a:t>
            </a:r>
            <a:r>
              <a:rPr lang="en-GB" dirty="0" smtClean="0">
                <a:solidFill>
                  <a:schemeClr val="accent6"/>
                </a:solidFill>
              </a:rPr>
              <a:t>sxs98pmh@nxnode3:my_poems}</a:t>
            </a:r>
            <a:r>
              <a:rPr lang="en-GB" dirty="0" smtClean="0"/>
              <a:t>➤ </a:t>
            </a:r>
          </a:p>
          <a:p>
            <a:r>
              <a:rPr lang="en-GB" dirty="0" smtClean="0"/>
              <a:t> </a:t>
            </a:r>
            <a:r>
              <a:rPr lang="en-GB" dirty="0" smtClean="0">
                <a:solidFill>
                  <a:srgbClr val="0070C0"/>
                </a:solidFill>
              </a:rPr>
              <a:t>Mary had a little lamb</a:t>
            </a:r>
          </a:p>
          <a:p>
            <a:endParaRPr lang="en-GB" dirty="0"/>
          </a:p>
        </p:txBody>
      </p:sp>
    </p:spTree>
    <p:extLst>
      <p:ext uri="{BB962C8B-B14F-4D97-AF65-F5344CB8AC3E}">
        <p14:creationId xmlns:p14="http://schemas.microsoft.com/office/powerpoint/2010/main" val="23854908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1283</Words>
  <Application>Microsoft Office PowerPoint</Application>
  <PresentationFormat>Widescreen</PresentationFormat>
  <Paragraphs>160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Unix primer</vt:lpstr>
      <vt:lpstr>Unix primer</vt:lpstr>
      <vt:lpstr>Opening a terminal and logging in</vt:lpstr>
      <vt:lpstr>Where am I? The pwd command</vt:lpstr>
      <vt:lpstr>What files have I got? The ls command</vt:lpstr>
      <vt:lpstr>What files have I got? continued</vt:lpstr>
      <vt:lpstr>Creating a directory - the mkdir  command </vt:lpstr>
      <vt:lpstr>Navigating the directory tree with cd</vt:lpstr>
      <vt:lpstr>The echo  command </vt:lpstr>
      <vt:lpstr>Creating files using  &gt; and &gt;&gt;  operators</vt:lpstr>
      <vt:lpstr>Creating files using  &gt; and &gt;&gt;  operators continued</vt:lpstr>
      <vt:lpstr>Creating files continued </vt:lpstr>
      <vt:lpstr>Filtering </vt:lpstr>
      <vt:lpstr>Reading a file using more  and  cat commands </vt:lpstr>
      <vt:lpstr>Reading a file using more  and  cat commands continued</vt:lpstr>
      <vt:lpstr>If it all goes wrong, how to get out ctrl&amp;c  </vt:lpstr>
      <vt:lpstr>How to get help with man </vt:lpstr>
      <vt:lpstr>How to get help with man  continued </vt:lpstr>
      <vt:lpstr>Piping outputs from commands using the | operator </vt:lpstr>
    </vt:vector>
  </TitlesOfParts>
  <Company>University of Reading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primer</dc:title>
  <dc:creator>Paul Heaton</dc:creator>
  <cp:lastModifiedBy>Paul Heaton</cp:lastModifiedBy>
  <cp:revision>36</cp:revision>
  <dcterms:created xsi:type="dcterms:W3CDTF">2019-02-01T11:30:47Z</dcterms:created>
  <dcterms:modified xsi:type="dcterms:W3CDTF">2019-02-13T16:35:19Z</dcterms:modified>
</cp:coreProperties>
</file>