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 Target="slides/slide1.xml"/><Relationship Id="rId19" Type="http://schemas.openxmlformats.org/officeDocument/2006/relationships/font" Target="fonts/ProximaNova-boldItalic.fntdata"/><Relationship Id="rId6" Type="http://schemas.openxmlformats.org/officeDocument/2006/relationships/slide" Target="slides/slide2.xml"/><Relationship Id="rId18"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itibikenyc.com/system-data" TargetMode="External"/><Relationship Id="rId3" Type="http://schemas.openxmlformats.org/officeDocument/2006/relationships/hyperlink" Target="https://dribbble.com/shots/4851586-CitiBike"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thamist.com/news/report-citi-bike-is-leaving-behind-poor-communities-of-colo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itibikenyc.com/system-data" TargetMode="External"/><Relationship Id="rId3" Type="http://schemas.openxmlformats.org/officeDocument/2006/relationships/hyperlink" Target="https://www.zipdatamaps.com/" TargetMode="External"/><Relationship Id="rId4" Type="http://schemas.openxmlformats.org/officeDocument/2006/relationships/hyperlink" Target="https://newyork.hometownlocator.com/zip-codes/" TargetMode="External"/><Relationship Id="rId5" Type="http://schemas.openxmlformats.org/officeDocument/2006/relationships/hyperlink" Target="https://www.towncharts.com/New-York/New-York-state-Demographics-data.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tch.com/new-york/midtown-nyc/citys-largest-citi-bike-station-installed-hells-kitche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dmstat1.com/res/TheCorrelationCoefficientDefined.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11.com/2019/07/10/study-citi-bike-is-for-wealthy-white-neighborhood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lang="en" sz="1150">
                <a:solidFill>
                  <a:schemeClr val="hlink"/>
                </a:solidFill>
                <a:highlight>
                  <a:srgbClr val="F8F8F8"/>
                </a:highlight>
                <a:uFill>
                  <a:noFill/>
                </a:uFill>
                <a:hlinkClick r:id="rId2"/>
              </a:rPr>
              <a:t>https://www.citibikenyc.com/system-data</a:t>
            </a:r>
            <a:endParaRPr/>
          </a:p>
          <a:p>
            <a:pPr indent="0" lvl="0" marL="0" marR="0" rtl="0" algn="l">
              <a:spcBef>
                <a:spcPts val="0"/>
              </a:spcBef>
              <a:spcAft>
                <a:spcPts val="0"/>
              </a:spcAft>
              <a:buFont typeface="Arial"/>
              <a:buNone/>
            </a:pPr>
            <a:r>
              <a:t/>
            </a:r>
            <a:endParaRPr/>
          </a:p>
          <a:p>
            <a:pPr indent="0" lvl="0" marL="0" marR="0" rtl="0" algn="l">
              <a:spcBef>
                <a:spcPts val="0"/>
              </a:spcBef>
              <a:spcAft>
                <a:spcPts val="0"/>
              </a:spcAft>
              <a:buFont typeface="Arial"/>
              <a:buNone/>
            </a:pPr>
            <a:r>
              <a:rPr lang="en"/>
              <a:t>Video: </a:t>
            </a:r>
            <a:endParaRPr/>
          </a:p>
          <a:p>
            <a:pPr indent="0" lvl="0" marL="0" marR="0" rtl="0" algn="l">
              <a:spcBef>
                <a:spcPts val="0"/>
              </a:spcBef>
              <a:spcAft>
                <a:spcPts val="0"/>
              </a:spcAft>
              <a:buFont typeface="Arial"/>
              <a:buNone/>
            </a:pPr>
            <a:r>
              <a:rPr lang="en" u="sng">
                <a:solidFill>
                  <a:schemeClr val="hlink"/>
                </a:solidFill>
                <a:hlinkClick r:id="rId3"/>
              </a:rPr>
              <a:t>https://dribbble.com/shots/4851586-CitiBike</a:t>
            </a:r>
            <a:endParaRPr/>
          </a:p>
          <a:p>
            <a:pPr indent="0" lvl="0" marL="0" marR="0" rtl="0" algn="l">
              <a:spcBef>
                <a:spcPts val="0"/>
              </a:spcBef>
              <a:spcAft>
                <a:spcPts val="0"/>
              </a:spcAft>
              <a:buFont typeface="Arial"/>
              <a:buNone/>
            </a:pPr>
            <a:r>
              <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5caf9e7e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5caf9e7e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Like wealth - education also has a substantial positive correlation with usage rate - as education levels increase - usage rate also increase. This seems reasonable because more education usually brings about more wealth. The r-value of education vs wealth is +0.87 - a very strong positive correlation.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7736b18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7736b18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lastly, The Diversity Index - The Diversity Index is a scale from 0 to 100 that represents the probability that two people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chosen at random from the same area, belong to a different race or ethnicity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According to the correlation coefficient usage rates increase as diversity decreases. This seems sensible because most stations are built around wealthier less-diverse neighborhoods. And according to the gothamist only 16.5 percent of people of color have access to citibike.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https://gothamist.com/news/report-citi-bike-is-leaving-behind-poor-communities-of-color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f9a1959a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f9a1959a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Paul Perez and for this section I will attempt to answer the question: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does the population of a neighborhood influence the usage rate of </a:t>
            </a:r>
            <a:r>
              <a:rPr lang="en"/>
              <a:t>Citi Bike</a:t>
            </a:r>
            <a:r>
              <a:rPr lang="en"/>
              <a:t> for that neighborhood?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Sources: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https://www.citibikenyc.com/system-data</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https://www.zipdatamaps.com/</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4"/>
              </a:rPr>
              <a:t>https://newyork.hometownlocator.com/zip-codes/</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5"/>
              </a:rPr>
              <a:t>https://www.towncharts.com/New-York/New-York-state-Demographics-data.html</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5bea5340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5bea5340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Are wealthier, more-educated neighborhoods more likely or less likely to use Citi Bike?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Does the diversity of the neighborhood influence the usage rate?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 about the population size or average household size of the neighborhood?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answer these questions: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the zip codes of the neighborhoods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used the rides data from the citi bike web page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measured it against demographics data from other sources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see if there is a connection between the two.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55bcfdd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55bcfdd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graph of rides per person - for each neighborhood in the sample. Hell’s Kitchen is an outlier - it has more than twice the amount of rides per person</a:t>
            </a:r>
            <a:endParaRPr/>
          </a:p>
          <a:p>
            <a:pPr indent="0" lvl="0" marL="0" rtl="0" algn="l">
              <a:spcBef>
                <a:spcPts val="0"/>
              </a:spcBef>
              <a:spcAft>
                <a:spcPts val="0"/>
              </a:spcAft>
              <a:buNone/>
            </a:pPr>
            <a:r>
              <a:rPr lang="en"/>
              <a:t>compared to the next highest neighborhood. This checks out as Citi Bike’s largest station - which has a 79 bike capacity - is located around the Hell’s Kitchen area.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https://patch.com/new-york/midtown-nyc/citys-largest-citi-bike-station-installed-hells-kitchen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5bea5340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5bea5340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t>
            </a:r>
            <a:r>
              <a:rPr lang="en">
                <a:solidFill>
                  <a:schemeClr val="dk1"/>
                </a:solidFill>
              </a:rPr>
              <a:t>o determine whether there is a relationship between population size and usage rate - I used the correlation coefficient formula. The correlation coefficient, also known as the r-value, is a measure of the strength of the relationship between two variables.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closer the value is to 0 - the weaker the relationship.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closer the value is to ±1 - the stronger the relationship.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http://www.dmstat1.com/res/TheCorrelationCoefficientDefined.html</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55bcfdd2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55bcfdd2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Unfortunately there is a very weak relationship between population size and usage rate. On the graph - the points are scattered and do not form a discernable pattern. The correlation coefficient reflects this - by having a value that is close to zero.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5caf9e7e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5caf9e7e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Compared to</a:t>
            </a:r>
            <a:r>
              <a:rPr lang="en">
                <a:solidFill>
                  <a:schemeClr val="dk1"/>
                </a:solidFill>
              </a:rPr>
              <a:t> the population size - the average household size has a stronger correlation with usage rate. The negative r-value implies that as average household size increases - usage rate of citi bike decreases. This is probably due to larger households looking for other forms of transportation with larger capacities -  as opposed to using a single capacity bicycle.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55bcfdd2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55bcfdd2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The Wealth Index - </a:t>
            </a:r>
            <a:r>
              <a:rPr lang="en">
                <a:solidFill>
                  <a:schemeClr val="dk1"/>
                </a:solidFill>
                <a:highlight>
                  <a:schemeClr val="lt1"/>
                </a:highlight>
              </a:rPr>
              <a:t>The Wealth Index is based on a number of indicators of affluence including average household income, average net worth, and the value of material possessions and resources. It represents the wealth of the area relative to the national level.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5caf9e7e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5caf9e7e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More than half </a:t>
            </a:r>
            <a:r>
              <a:rPr lang="en">
                <a:solidFill>
                  <a:schemeClr val="dk1"/>
                </a:solidFill>
              </a:rPr>
              <a:t>of the neighborhoods in the sample are above 100 on the wealth index.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get an idea of how the wealth index relates to income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Upper West Side median income: 134K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East Harlem median income: 27K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National Average: 59K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correlation coefficient suggests that - as the wealth of a neighborhood increases - so does the usage rate.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reported by pix 11 news: In Neighborhoods with docking stations, the median income is 36K higher than areas with no docking stations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https://pix11.com/2019/07/10/study-citi-bike-is-for-wealthy-white-neighborhoods/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Font typeface="Proxima Nova"/>
              <a:buNone/>
              <a:defRPr sz="4800">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2" name="Google Shape;12;p2"/>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4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pic>
        <p:nvPicPr>
          <p:cNvPr id="13" name="Google Shape;13;p2"/>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14" name="Google Shape;14;p2"/>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15" name="Google Shape;15;p2"/>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pic>
        <p:nvPicPr>
          <p:cNvPr id="66" name="Google Shape;66;p11"/>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67" name="Google Shape;67;p11"/>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TOC">
  <p:cSld name="TITLE_ONLY_1">
    <p:spTree>
      <p:nvGrpSpPr>
        <p:cNvPr id="68" name="Shape 68"/>
        <p:cNvGrpSpPr/>
        <p:nvPr/>
      </p:nvGrpSpPr>
      <p:grpSpPr>
        <a:xfrm>
          <a:off x="0" y="0"/>
          <a:ext cx="0" cy="0"/>
          <a:chOff x="0" y="0"/>
          <a:chExt cx="0" cy="0"/>
        </a:xfrm>
      </p:grpSpPr>
      <p:sp>
        <p:nvSpPr>
          <p:cNvPr id="69" name="Google Shape;69;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pic>
        <p:nvPicPr>
          <p:cNvPr id="70" name="Google Shape;70;p12"/>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71" name="Google Shape;71;p12"/>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
        <p:nvSpPr>
          <p:cNvPr id="72" name="Google Shape;72;p12"/>
          <p:cNvSpPr txBox="1"/>
          <p:nvPr>
            <p:ph idx="1" type="subTitle"/>
          </p:nvPr>
        </p:nvSpPr>
        <p:spPr>
          <a:xfrm>
            <a:off x="567900" y="1188700"/>
            <a:ext cx="7113000" cy="553200"/>
          </a:xfrm>
          <a:prstGeom prst="rect">
            <a:avLst/>
          </a:prstGeom>
          <a:solidFill>
            <a:srgbClr val="CC0000"/>
          </a:solidFill>
        </p:spPr>
        <p:txBody>
          <a:bodyPr anchorCtr="0" anchor="ctr" bIns="91425" lIns="91425" spcFirstLastPara="1" rIns="91425" wrap="square" tIns="91425">
            <a:noAutofit/>
          </a:bodyPr>
          <a:lstStyle>
            <a:lvl1pPr lvl="0">
              <a:spcBef>
                <a:spcPts val="600"/>
              </a:spcBef>
              <a:spcAft>
                <a:spcPts val="0"/>
              </a:spcAft>
              <a:buNone/>
              <a:defRPr b="1" sz="1800">
                <a:solidFill>
                  <a:srgbClr val="FFFFFF"/>
                </a:solidFill>
              </a:defRPr>
            </a:lvl1pPr>
            <a:lvl2pPr lvl="1">
              <a:spcBef>
                <a:spcPts val="600"/>
              </a:spcBef>
              <a:spcAft>
                <a:spcPts val="0"/>
              </a:spcAft>
              <a:buNone/>
              <a:defRPr/>
            </a:lvl2pPr>
            <a:lvl3pPr lvl="2">
              <a:spcBef>
                <a:spcPts val="600"/>
              </a:spcBef>
              <a:spcAft>
                <a:spcPts val="0"/>
              </a:spcAft>
              <a:buNone/>
              <a:defRPr/>
            </a:lvl3pPr>
            <a:lvl4pPr lvl="3">
              <a:spcBef>
                <a:spcPts val="600"/>
              </a:spcBef>
              <a:spcAft>
                <a:spcPts val="0"/>
              </a:spcAft>
              <a:buNone/>
              <a:defRPr/>
            </a:lvl4pPr>
            <a:lvl5pPr lvl="4">
              <a:spcBef>
                <a:spcPts val="600"/>
              </a:spcBef>
              <a:spcAft>
                <a:spcPts val="0"/>
              </a:spcAft>
              <a:buNone/>
              <a:defRPr/>
            </a:lvl5pPr>
            <a:lvl6pPr lvl="5">
              <a:spcBef>
                <a:spcPts val="600"/>
              </a:spcBef>
              <a:spcAft>
                <a:spcPts val="0"/>
              </a:spcAft>
              <a:buNone/>
              <a:defRPr/>
            </a:lvl6pPr>
            <a:lvl7pPr lvl="6">
              <a:spcBef>
                <a:spcPts val="600"/>
              </a:spcBef>
              <a:spcAft>
                <a:spcPts val="0"/>
              </a:spcAft>
              <a:buNone/>
              <a:defRPr/>
            </a:lvl7pPr>
            <a:lvl8pPr lvl="7">
              <a:spcBef>
                <a:spcPts val="600"/>
              </a:spcBef>
              <a:spcAft>
                <a:spcPts val="0"/>
              </a:spcAft>
              <a:buNone/>
              <a:defRPr/>
            </a:lvl8pPr>
            <a:lvl9pPr lvl="8">
              <a:spcBef>
                <a:spcPts val="600"/>
              </a:spcBef>
              <a:spcAft>
                <a:spcPts val="0"/>
              </a:spcAft>
              <a:buNone/>
              <a:defRPr/>
            </a:lvl9pPr>
          </a:lstStyle>
          <a:p/>
        </p:txBody>
      </p:sp>
      <p:sp>
        <p:nvSpPr>
          <p:cNvPr id="73" name="Google Shape;73;p12"/>
          <p:cNvSpPr txBox="1"/>
          <p:nvPr>
            <p:ph idx="2" type="subTitle"/>
          </p:nvPr>
        </p:nvSpPr>
        <p:spPr>
          <a:xfrm>
            <a:off x="567900" y="1895510"/>
            <a:ext cx="7113000" cy="553200"/>
          </a:xfrm>
          <a:prstGeom prst="rect">
            <a:avLst/>
          </a:prstGeom>
          <a:solidFill>
            <a:srgbClr val="FFCC00"/>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4" name="Google Shape;74;p12"/>
          <p:cNvSpPr txBox="1"/>
          <p:nvPr>
            <p:ph idx="3" type="subTitle"/>
          </p:nvPr>
        </p:nvSpPr>
        <p:spPr>
          <a:xfrm>
            <a:off x="567900" y="2607171"/>
            <a:ext cx="7113000" cy="553200"/>
          </a:xfrm>
          <a:prstGeom prst="rect">
            <a:avLst/>
          </a:prstGeom>
          <a:solidFill>
            <a:srgbClr val="009900"/>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5" name="Google Shape;75;p12"/>
          <p:cNvSpPr txBox="1"/>
          <p:nvPr>
            <p:ph idx="4" type="subTitle"/>
          </p:nvPr>
        </p:nvSpPr>
        <p:spPr>
          <a:xfrm>
            <a:off x="567900" y="3318831"/>
            <a:ext cx="7113000" cy="553200"/>
          </a:xfrm>
          <a:prstGeom prst="rect">
            <a:avLst/>
          </a:prstGeom>
          <a:solidFill>
            <a:srgbClr val="3366FF"/>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6" name="Google Shape;76;p12"/>
          <p:cNvSpPr txBox="1"/>
          <p:nvPr>
            <p:ph idx="5" type="subTitle"/>
          </p:nvPr>
        </p:nvSpPr>
        <p:spPr>
          <a:xfrm>
            <a:off x="567900" y="4030501"/>
            <a:ext cx="7113000" cy="553200"/>
          </a:xfrm>
          <a:prstGeom prst="rect">
            <a:avLst/>
          </a:prstGeom>
          <a:solidFill>
            <a:srgbClr val="9900FF"/>
          </a:solidFill>
        </p:spPr>
        <p:txBody>
          <a:bodyPr anchorCtr="0" anchor="ctr" bIns="91425" lIns="91425" spcFirstLastPara="1" rIns="91425" wrap="square" tIns="91425">
            <a:noAutofit/>
          </a:bodyPr>
          <a:lstStyle>
            <a:lvl1pPr lvl="0" rtl="0">
              <a:spcBef>
                <a:spcPts val="600"/>
              </a:spcBef>
              <a:spcAft>
                <a:spcPts val="0"/>
              </a:spcAft>
              <a:buNone/>
              <a:defRPr b="1" sz="18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7" name="Shape 77"/>
        <p:cNvGrpSpPr/>
        <p:nvPr/>
      </p:nvGrpSpPr>
      <p:grpSpPr>
        <a:xfrm>
          <a:off x="0" y="0"/>
          <a:ext cx="0" cy="0"/>
          <a:chOff x="0" y="0"/>
          <a:chExt cx="0" cy="0"/>
        </a:xfrm>
      </p:grpSpPr>
      <p:sp>
        <p:nvSpPr>
          <p:cNvPr id="78" name="Google Shape;78;p13"/>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400"/>
              </a:spcBef>
              <a:spcAft>
                <a:spcPts val="0"/>
              </a:spcAft>
              <a:buSzPts val="1800"/>
              <a:buNone/>
              <a:defRPr sz="1800"/>
            </a:lvl1pPr>
          </a:lstStyle>
          <a:p/>
        </p:txBody>
      </p:sp>
      <p:pic>
        <p:nvPicPr>
          <p:cNvPr id="79" name="Google Shape;79;p13"/>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80" name="Google Shape;80;p13"/>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Google Shape;82;p14"/>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sson Intro slide">
  <p:cSld name="TITLE_2">
    <p:spTree>
      <p:nvGrpSpPr>
        <p:cNvPr id="16" name="Shape 16"/>
        <p:cNvGrpSpPr/>
        <p:nvPr/>
      </p:nvGrpSpPr>
      <p:grpSpPr>
        <a:xfrm>
          <a:off x="0" y="0"/>
          <a:ext cx="0" cy="0"/>
          <a:chOff x="0" y="0"/>
          <a:chExt cx="0" cy="0"/>
        </a:xfrm>
      </p:grpSpPr>
      <p:sp>
        <p:nvSpPr>
          <p:cNvPr id="17" name="Google Shape;17;p3"/>
          <p:cNvSpPr txBox="1"/>
          <p:nvPr>
            <p:ph idx="1" type="subTitle"/>
          </p:nvPr>
        </p:nvSpPr>
        <p:spPr>
          <a:xfrm>
            <a:off x="415325" y="2815329"/>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400"/>
              <a:buFont typeface="Proxima Nova"/>
              <a:buNone/>
              <a:defRPr>
                <a:solidFill>
                  <a:schemeClr val="dk2"/>
                </a:solidFill>
                <a:latin typeface="Proxima Nova"/>
                <a:ea typeface="Proxima Nova"/>
                <a:cs typeface="Proxima Nova"/>
                <a:sym typeface="Proxima Nova"/>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cxnSp>
        <p:nvCxnSpPr>
          <p:cNvPr id="18" name="Google Shape;18;p3"/>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pic>
        <p:nvPicPr>
          <p:cNvPr id="19" name="Google Shape;19;p3"/>
          <p:cNvPicPr preferRelativeResize="0"/>
          <p:nvPr/>
        </p:nvPicPr>
        <p:blipFill rotWithShape="1">
          <a:blip r:embed="rId2">
            <a:alphaModFix/>
          </a:blip>
          <a:srcRect b="0" l="0" r="0" t="0"/>
          <a:stretch/>
        </p:blipFill>
        <p:spPr>
          <a:xfrm>
            <a:off x="415325" y="363275"/>
            <a:ext cx="3356400" cy="1554900"/>
          </a:xfrm>
          <a:prstGeom prst="rect">
            <a:avLst/>
          </a:prstGeom>
          <a:noFill/>
          <a:ln>
            <a:noFill/>
          </a:ln>
        </p:spPr>
      </p:pic>
      <p:sp>
        <p:nvSpPr>
          <p:cNvPr id="20" name="Google Shape;20;p3"/>
          <p:cNvSpPr txBox="1"/>
          <p:nvPr>
            <p:ph type="title"/>
          </p:nvPr>
        </p:nvSpPr>
        <p:spPr>
          <a:xfrm>
            <a:off x="415325" y="1955400"/>
            <a:ext cx="7582500" cy="859800"/>
          </a:xfrm>
          <a:prstGeom prst="rect">
            <a:avLst/>
          </a:prstGeom>
        </p:spPr>
        <p:txBody>
          <a:bodyPr anchorCtr="0" anchor="t" bIns="91425" lIns="91425" spcFirstLastPara="1" rIns="91425" wrap="square" tIns="91425">
            <a:noAutofit/>
          </a:bodyPr>
          <a:lstStyle>
            <a:lvl1pPr lvl="0">
              <a:spcBef>
                <a:spcPts val="0"/>
              </a:spcBef>
              <a:spcAft>
                <a:spcPts val="0"/>
              </a:spcAft>
              <a:buNone/>
              <a:defRPr>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sp>
        <p:nvSpPr>
          <p:cNvPr id="21" name="Google Shape;21;p3"/>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red">
  <p:cSld name="TITLE_1">
    <p:spTree>
      <p:nvGrpSpPr>
        <p:cNvPr id="22" name="Shape 22"/>
        <p:cNvGrpSpPr/>
        <p:nvPr/>
      </p:nvGrpSpPr>
      <p:grpSpPr>
        <a:xfrm>
          <a:off x="0" y="0"/>
          <a:ext cx="0" cy="0"/>
          <a:chOff x="0" y="0"/>
          <a:chExt cx="0" cy="0"/>
        </a:xfrm>
      </p:grpSpPr>
      <p:sp>
        <p:nvSpPr>
          <p:cNvPr id="23" name="Google Shape;23;p4"/>
          <p:cNvSpPr/>
          <p:nvPr/>
        </p:nvSpPr>
        <p:spPr>
          <a:xfrm>
            <a:off x="0" y="0"/>
            <a:ext cx="9144000" cy="5062800"/>
          </a:xfrm>
          <a:prstGeom prst="foldedCorner">
            <a:avLst>
              <a:gd fmla="val 26236"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25" name="Google Shape;25;p4"/>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26" name="Google Shape;26;p4"/>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27" name="Google Shape;27;p4"/>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yellow">
  <p:cSld name="TITLE_1_1">
    <p:spTree>
      <p:nvGrpSpPr>
        <p:cNvPr id="28" name="Shape 28"/>
        <p:cNvGrpSpPr/>
        <p:nvPr/>
      </p:nvGrpSpPr>
      <p:grpSpPr>
        <a:xfrm>
          <a:off x="0" y="0"/>
          <a:ext cx="0" cy="0"/>
          <a:chOff x="0" y="0"/>
          <a:chExt cx="0" cy="0"/>
        </a:xfrm>
      </p:grpSpPr>
      <p:sp>
        <p:nvSpPr>
          <p:cNvPr id="29" name="Google Shape;29;p5"/>
          <p:cNvSpPr/>
          <p:nvPr/>
        </p:nvSpPr>
        <p:spPr>
          <a:xfrm>
            <a:off x="0" y="0"/>
            <a:ext cx="9144000" cy="5062800"/>
          </a:xfrm>
          <a:prstGeom prst="foldedCorner">
            <a:avLst>
              <a:gd fmla="val 26236" name="adj"/>
            </a:avLst>
          </a:prstGeom>
          <a:solidFill>
            <a:srgbClr val="FFC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31" name="Google Shape;31;p5"/>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32" name="Google Shape;32;p5"/>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3" name="Google Shape;33;p5"/>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green">
  <p:cSld name="TITLE_1_1_1">
    <p:spTree>
      <p:nvGrpSpPr>
        <p:cNvPr id="34" name="Shape 34"/>
        <p:cNvGrpSpPr/>
        <p:nvPr/>
      </p:nvGrpSpPr>
      <p:grpSpPr>
        <a:xfrm>
          <a:off x="0" y="0"/>
          <a:ext cx="0" cy="0"/>
          <a:chOff x="0" y="0"/>
          <a:chExt cx="0" cy="0"/>
        </a:xfrm>
      </p:grpSpPr>
      <p:sp>
        <p:nvSpPr>
          <p:cNvPr id="35" name="Google Shape;35;p6"/>
          <p:cNvSpPr/>
          <p:nvPr/>
        </p:nvSpPr>
        <p:spPr>
          <a:xfrm>
            <a:off x="0" y="0"/>
            <a:ext cx="9144000" cy="5062800"/>
          </a:xfrm>
          <a:prstGeom prst="foldedCorner">
            <a:avLst>
              <a:gd fmla="val 26236" name="adj"/>
            </a:avLst>
          </a:prstGeom>
          <a:solidFill>
            <a:srgbClr val="00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 name="Google Shape;36;p6"/>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37" name="Google Shape;37;p6"/>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38" name="Google Shape;38;p6"/>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9" name="Google Shape;39;p6"/>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blue">
  <p:cSld name="TITLE_1_1_1_1">
    <p:spTree>
      <p:nvGrpSpPr>
        <p:cNvPr id="40" name="Shape 40"/>
        <p:cNvGrpSpPr/>
        <p:nvPr/>
      </p:nvGrpSpPr>
      <p:grpSpPr>
        <a:xfrm>
          <a:off x="0" y="0"/>
          <a:ext cx="0" cy="0"/>
          <a:chOff x="0" y="0"/>
          <a:chExt cx="0" cy="0"/>
        </a:xfrm>
      </p:grpSpPr>
      <p:sp>
        <p:nvSpPr>
          <p:cNvPr id="41" name="Google Shape;41;p7"/>
          <p:cNvSpPr/>
          <p:nvPr/>
        </p:nvSpPr>
        <p:spPr>
          <a:xfrm>
            <a:off x="0" y="0"/>
            <a:ext cx="9144000" cy="5062800"/>
          </a:xfrm>
          <a:prstGeom prst="foldedCorner">
            <a:avLst>
              <a:gd fmla="val 26236" name="adj"/>
            </a:avLst>
          </a:prstGeom>
          <a:solidFill>
            <a:srgbClr val="336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7"/>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43" name="Google Shape;43;p7"/>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44" name="Google Shape;44;p7"/>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45" name="Google Shape;45;p7"/>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istion slide purple">
  <p:cSld name="TITLE_1_1_1_1_1">
    <p:spTree>
      <p:nvGrpSpPr>
        <p:cNvPr id="46" name="Shape 46"/>
        <p:cNvGrpSpPr/>
        <p:nvPr/>
      </p:nvGrpSpPr>
      <p:grpSpPr>
        <a:xfrm>
          <a:off x="0" y="0"/>
          <a:ext cx="0" cy="0"/>
          <a:chOff x="0" y="0"/>
          <a:chExt cx="0" cy="0"/>
        </a:xfrm>
      </p:grpSpPr>
      <p:sp>
        <p:nvSpPr>
          <p:cNvPr id="47" name="Google Shape;47;p8"/>
          <p:cNvSpPr/>
          <p:nvPr/>
        </p:nvSpPr>
        <p:spPr>
          <a:xfrm>
            <a:off x="0" y="0"/>
            <a:ext cx="9144000" cy="5062800"/>
          </a:xfrm>
          <a:prstGeom prst="foldedCorner">
            <a:avLst>
              <a:gd fmla="val 26236" name="adj"/>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 name="Google Shape;48;p8"/>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49" name="Google Shape;49;p8"/>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50" name="Google Shape;50;p8"/>
          <p:cNvSpPr txBox="1"/>
          <p:nvPr>
            <p:ph type="ctrTitle"/>
          </p:nvPr>
        </p:nvSpPr>
        <p:spPr>
          <a:xfrm>
            <a:off x="685800" y="1583356"/>
            <a:ext cx="7772400" cy="2103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1" name="Google Shape;51;p8"/>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rgbClr val="000000"/>
                </a:solidFill>
                <a:latin typeface="Proxima Nova"/>
                <a:ea typeface="Proxima Nova"/>
                <a:cs typeface="Proxima Nova"/>
                <a:sym typeface="Proxima Nova"/>
              </a:defRPr>
            </a:lvl1pPr>
            <a:lvl2pPr lvl="1" rtl="0" algn="r">
              <a:buNone/>
              <a:defRPr b="1" sz="1200">
                <a:solidFill>
                  <a:srgbClr val="000000"/>
                </a:solidFill>
                <a:latin typeface="Proxima Nova"/>
                <a:ea typeface="Proxima Nova"/>
                <a:cs typeface="Proxima Nova"/>
                <a:sym typeface="Proxima Nova"/>
              </a:defRPr>
            </a:lvl2pPr>
            <a:lvl3pPr lvl="2" rtl="0" algn="r">
              <a:buNone/>
              <a:defRPr b="1" sz="1200">
                <a:solidFill>
                  <a:srgbClr val="000000"/>
                </a:solidFill>
                <a:latin typeface="Proxima Nova"/>
                <a:ea typeface="Proxima Nova"/>
                <a:cs typeface="Proxima Nova"/>
                <a:sym typeface="Proxima Nova"/>
              </a:defRPr>
            </a:lvl3pPr>
            <a:lvl4pPr lvl="3" rtl="0" algn="r">
              <a:buNone/>
              <a:defRPr b="1" sz="1200">
                <a:solidFill>
                  <a:srgbClr val="000000"/>
                </a:solidFill>
                <a:latin typeface="Proxima Nova"/>
                <a:ea typeface="Proxima Nova"/>
                <a:cs typeface="Proxima Nova"/>
                <a:sym typeface="Proxima Nova"/>
              </a:defRPr>
            </a:lvl4pPr>
            <a:lvl5pPr lvl="4" rtl="0" algn="r">
              <a:buNone/>
              <a:defRPr b="1" sz="1200">
                <a:solidFill>
                  <a:srgbClr val="000000"/>
                </a:solidFill>
                <a:latin typeface="Proxima Nova"/>
                <a:ea typeface="Proxima Nova"/>
                <a:cs typeface="Proxima Nova"/>
                <a:sym typeface="Proxima Nova"/>
              </a:defRPr>
            </a:lvl5pPr>
            <a:lvl6pPr lvl="5" rtl="0" algn="r">
              <a:buNone/>
              <a:defRPr b="1" sz="1200">
                <a:solidFill>
                  <a:srgbClr val="000000"/>
                </a:solidFill>
                <a:latin typeface="Proxima Nova"/>
                <a:ea typeface="Proxima Nova"/>
                <a:cs typeface="Proxima Nova"/>
                <a:sym typeface="Proxima Nova"/>
              </a:defRPr>
            </a:lvl6pPr>
            <a:lvl7pPr lvl="6" rtl="0" algn="r">
              <a:buNone/>
              <a:defRPr b="1" sz="1200">
                <a:solidFill>
                  <a:srgbClr val="000000"/>
                </a:solidFill>
                <a:latin typeface="Proxima Nova"/>
                <a:ea typeface="Proxima Nova"/>
                <a:cs typeface="Proxima Nova"/>
                <a:sym typeface="Proxima Nova"/>
              </a:defRPr>
            </a:lvl7pPr>
            <a:lvl8pPr lvl="7" rtl="0" algn="r">
              <a:buNone/>
              <a:defRPr b="1" sz="1200">
                <a:solidFill>
                  <a:srgbClr val="000000"/>
                </a:solidFill>
                <a:latin typeface="Proxima Nova"/>
                <a:ea typeface="Proxima Nova"/>
                <a:cs typeface="Proxima Nova"/>
                <a:sym typeface="Proxima Nova"/>
              </a:defRPr>
            </a:lvl8pPr>
            <a:lvl9pPr lvl="8" rtl="0" algn="r">
              <a:buNone/>
              <a:defRPr b="1" sz="1200">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2" name="Shape 52"/>
        <p:cNvGrpSpPr/>
        <p:nvPr/>
      </p:nvGrpSpPr>
      <p:grpSpPr>
        <a:xfrm>
          <a:off x="0" y="0"/>
          <a:ext cx="0" cy="0"/>
          <a:chOff x="0" y="0"/>
          <a:chExt cx="0" cy="0"/>
        </a:xfrm>
      </p:grpSpPr>
      <p:sp>
        <p:nvSpPr>
          <p:cNvPr id="53" name="Google Shape;53;p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4" name="Google Shape;54;p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Proxima Nova"/>
              <a:buChar char="●"/>
              <a:defRPr>
                <a:latin typeface="Proxima Nova"/>
                <a:ea typeface="Proxima Nova"/>
                <a:cs typeface="Proxima Nova"/>
                <a:sym typeface="Proxima Nova"/>
              </a:defRPr>
            </a:lvl1pPr>
            <a:lvl2pPr indent="-381000" lvl="1" marL="914400" rtl="0">
              <a:spcBef>
                <a:spcPts val="0"/>
              </a:spcBef>
              <a:spcAft>
                <a:spcPts val="0"/>
              </a:spcAft>
              <a:buSzPts val="2400"/>
              <a:buFont typeface="Proxima Nova"/>
              <a:buChar char="○"/>
              <a:defRPr>
                <a:latin typeface="Proxima Nova"/>
                <a:ea typeface="Proxima Nova"/>
                <a:cs typeface="Proxima Nova"/>
                <a:sym typeface="Proxima Nova"/>
              </a:defRPr>
            </a:lvl2pPr>
            <a:lvl3pPr indent="-342900" lvl="2" marL="1371600" rtl="0">
              <a:spcBef>
                <a:spcPts val="0"/>
              </a:spcBef>
              <a:spcAft>
                <a:spcPts val="0"/>
              </a:spcAft>
              <a:buSzPts val="1800"/>
              <a:buFont typeface="Proxima Nova"/>
              <a:buChar char="■"/>
              <a:defRPr>
                <a:latin typeface="Proxima Nova"/>
                <a:ea typeface="Proxima Nova"/>
                <a:cs typeface="Proxima Nova"/>
                <a:sym typeface="Proxima Nova"/>
              </a:defRPr>
            </a:lvl3pPr>
            <a:lvl4pPr indent="-342900" lvl="3" marL="1828800" rtl="0">
              <a:spcBef>
                <a:spcPts val="0"/>
              </a:spcBef>
              <a:spcAft>
                <a:spcPts val="0"/>
              </a:spcAft>
              <a:buSzPts val="1800"/>
              <a:buFont typeface="Proxima Nova"/>
              <a:buChar char="●"/>
              <a:defRPr>
                <a:latin typeface="Proxima Nova"/>
                <a:ea typeface="Proxima Nova"/>
                <a:cs typeface="Proxima Nova"/>
                <a:sym typeface="Proxima Nova"/>
              </a:defRPr>
            </a:lvl4pPr>
            <a:lvl5pPr indent="-342900" lvl="4" marL="2286000" rtl="0">
              <a:spcBef>
                <a:spcPts val="0"/>
              </a:spcBef>
              <a:spcAft>
                <a:spcPts val="0"/>
              </a:spcAft>
              <a:buSzPts val="1800"/>
              <a:buFont typeface="Proxima Nova"/>
              <a:buChar char="○"/>
              <a:defRPr>
                <a:latin typeface="Proxima Nova"/>
                <a:ea typeface="Proxima Nova"/>
                <a:cs typeface="Proxima Nova"/>
                <a:sym typeface="Proxima Nova"/>
              </a:defRPr>
            </a:lvl5pPr>
            <a:lvl6pPr indent="-330200" lvl="5" marL="2743200" rtl="0">
              <a:spcBef>
                <a:spcPts val="0"/>
              </a:spcBef>
              <a:spcAft>
                <a:spcPts val="0"/>
              </a:spcAft>
              <a:buSzPts val="1600"/>
              <a:buFont typeface="Proxima Nova"/>
              <a:buChar char="■"/>
              <a:defRPr>
                <a:latin typeface="Proxima Nova"/>
                <a:ea typeface="Proxima Nova"/>
                <a:cs typeface="Proxima Nova"/>
                <a:sym typeface="Proxima Nova"/>
              </a:defRPr>
            </a:lvl6pPr>
            <a:lvl7pPr indent="-330200" lvl="6" marL="3200400" rtl="0">
              <a:spcBef>
                <a:spcPts val="0"/>
              </a:spcBef>
              <a:spcAft>
                <a:spcPts val="0"/>
              </a:spcAft>
              <a:buSzPts val="1600"/>
              <a:buFont typeface="Proxima Nova"/>
              <a:buChar char="●"/>
              <a:defRPr>
                <a:latin typeface="Proxima Nova"/>
                <a:ea typeface="Proxima Nova"/>
                <a:cs typeface="Proxima Nova"/>
                <a:sym typeface="Proxima Nova"/>
              </a:defRPr>
            </a:lvl7pPr>
            <a:lvl8pPr indent="-317500" lvl="7" marL="3657600" rtl="0">
              <a:spcBef>
                <a:spcPts val="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0"/>
              </a:spcBef>
              <a:spcAft>
                <a:spcPts val="0"/>
              </a:spcAft>
              <a:buSzPts val="1400"/>
              <a:buFont typeface="Proxima Nova"/>
              <a:buChar char="■"/>
              <a:defRPr>
                <a:latin typeface="Proxima Nova"/>
                <a:ea typeface="Proxima Nova"/>
                <a:cs typeface="Proxima Nova"/>
                <a:sym typeface="Proxima Nova"/>
              </a:defRPr>
            </a:lvl9pPr>
          </a:lstStyle>
          <a:p/>
        </p:txBody>
      </p:sp>
      <p:pic>
        <p:nvPicPr>
          <p:cNvPr id="55" name="Google Shape;55;p9"/>
          <p:cNvPicPr preferRelativeResize="0"/>
          <p:nvPr/>
        </p:nvPicPr>
        <p:blipFill>
          <a:blip r:embed="rId2">
            <a:alphaModFix/>
          </a:blip>
          <a:stretch>
            <a:fillRect/>
          </a:stretch>
        </p:blipFill>
        <p:spPr>
          <a:xfrm>
            <a:off x="8401052" y="4694021"/>
            <a:ext cx="675724" cy="313099"/>
          </a:xfrm>
          <a:prstGeom prst="rect">
            <a:avLst/>
          </a:prstGeom>
          <a:noFill/>
          <a:ln>
            <a:noFill/>
          </a:ln>
        </p:spPr>
      </p:pic>
      <p:cxnSp>
        <p:nvCxnSpPr>
          <p:cNvPr id="56" name="Google Shape;56;p9"/>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
        <p:nvSpPr>
          <p:cNvPr id="57" name="Google Shape;57;p9"/>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8" name="Shape 58"/>
        <p:cNvGrpSpPr/>
        <p:nvPr/>
      </p:nvGrpSpPr>
      <p:grpSpPr>
        <a:xfrm>
          <a:off x="0" y="0"/>
          <a:ext cx="0" cy="0"/>
          <a:chOff x="0" y="0"/>
          <a:chExt cx="0" cy="0"/>
        </a:xfrm>
      </p:grpSpPr>
      <p:sp>
        <p:nvSpPr>
          <p:cNvPr id="59" name="Google Shape;59;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roxima Nova"/>
              <a:buNone/>
              <a:defRPr>
                <a:latin typeface="Proxima Nova"/>
                <a:ea typeface="Proxima Nova"/>
                <a:cs typeface="Proxima Nova"/>
                <a:sym typeface="Proxima Nov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 name="Google Shape;60;p10"/>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1" name="Google Shape;61;p10"/>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62" name="Google Shape;62;p10"/>
          <p:cNvPicPr preferRelativeResize="0"/>
          <p:nvPr/>
        </p:nvPicPr>
        <p:blipFill>
          <a:blip r:embed="rId2">
            <a:alphaModFix/>
          </a:blip>
          <a:stretch>
            <a:fillRect/>
          </a:stretch>
        </p:blipFill>
        <p:spPr>
          <a:xfrm>
            <a:off x="8401052" y="4694021"/>
            <a:ext cx="675724" cy="313099"/>
          </a:xfrm>
          <a:prstGeom prst="rect">
            <a:avLst/>
          </a:prstGeom>
          <a:noFill/>
          <a:ln>
            <a:noFill/>
          </a:ln>
        </p:spPr>
      </p:pic>
      <p:sp>
        <p:nvSpPr>
          <p:cNvPr id="63" name="Google Shape;63;p10"/>
          <p:cNvSpPr txBox="1"/>
          <p:nvPr>
            <p:ph idx="12" type="sldNum"/>
          </p:nvPr>
        </p:nvSpPr>
        <p:spPr>
          <a:xfrm>
            <a:off x="50" y="4673650"/>
            <a:ext cx="1559400" cy="393600"/>
          </a:xfrm>
          <a:prstGeom prst="rect">
            <a:avLst/>
          </a:prstGeom>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Proxima Nova"/>
              <a:buNone/>
              <a:defRPr b="1" sz="3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81000" lvl="0" marL="457200" rtl="0">
              <a:lnSpc>
                <a:spcPct val="115000"/>
              </a:lnSpc>
              <a:spcBef>
                <a:spcPts val="600"/>
              </a:spcBef>
              <a:spcAft>
                <a:spcPts val="0"/>
              </a:spcAft>
              <a:buClr>
                <a:schemeClr val="dk1"/>
              </a:buClr>
              <a:buSzPts val="2400"/>
              <a:buFont typeface="Proxima Nova"/>
              <a:buChar char="●"/>
              <a:defRPr sz="2400">
                <a:solidFill>
                  <a:schemeClr val="dk1"/>
                </a:solidFill>
                <a:latin typeface="Proxima Nova"/>
                <a:ea typeface="Proxima Nova"/>
                <a:cs typeface="Proxima Nova"/>
                <a:sym typeface="Proxima Nova"/>
              </a:defRPr>
            </a:lvl1pPr>
            <a:lvl2pPr indent="-381000" lvl="1" marL="914400" rtl="0">
              <a:lnSpc>
                <a:spcPct val="115000"/>
              </a:lnSpc>
              <a:spcBef>
                <a:spcPts val="0"/>
              </a:spcBef>
              <a:spcAft>
                <a:spcPts val="0"/>
              </a:spcAft>
              <a:buClr>
                <a:schemeClr val="dk1"/>
              </a:buClr>
              <a:buSzPts val="2400"/>
              <a:buFont typeface="Proxima Nova"/>
              <a:buChar char="○"/>
              <a:defRPr sz="2400">
                <a:solidFill>
                  <a:schemeClr val="dk1"/>
                </a:solidFill>
                <a:latin typeface="Proxima Nova"/>
                <a:ea typeface="Proxima Nova"/>
                <a:cs typeface="Proxima Nova"/>
                <a:sym typeface="Proxima Nova"/>
              </a:defRPr>
            </a:lvl2pPr>
            <a:lvl3pPr indent="-342900" lvl="2" marL="13716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3pPr>
            <a:lvl4pPr indent="-342900" lvl="3" marL="18288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4pPr>
            <a:lvl5pPr indent="-342900" lvl="4" marL="22860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5pPr>
            <a:lvl6pPr indent="-330200" lvl="5" marL="2743200" rtl="0">
              <a:lnSpc>
                <a:spcPct val="115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6pPr>
            <a:lvl7pPr indent="-330200" lvl="6" marL="3200400" rtl="0">
              <a:lnSpc>
                <a:spcPct val="115000"/>
              </a:lnSpc>
              <a:spcBef>
                <a:spcPts val="0"/>
              </a:spcBef>
              <a:spcAft>
                <a:spcPts val="0"/>
              </a:spcAft>
              <a:buClr>
                <a:schemeClr val="dk1"/>
              </a:buClr>
              <a:buSzPts val="1600"/>
              <a:buFont typeface="Proxima Nova"/>
              <a:buChar char="●"/>
              <a:defRPr sz="1600">
                <a:solidFill>
                  <a:schemeClr val="dk1"/>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8" name="Google Shape;8;p1"/>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lvl="0" rtl="0" algn="r">
              <a:buNone/>
              <a:defRPr b="1" sz="1200">
                <a:solidFill>
                  <a:schemeClr val="dk1"/>
                </a:solidFill>
                <a:latin typeface="Proxima Nova"/>
                <a:ea typeface="Proxima Nova"/>
                <a:cs typeface="Proxima Nova"/>
                <a:sym typeface="Proxima Nova"/>
              </a:defRPr>
            </a:lvl1pPr>
            <a:lvl2pPr lvl="1" rtl="0" algn="r">
              <a:buNone/>
              <a:defRPr b="1" sz="1200">
                <a:solidFill>
                  <a:schemeClr val="dk1"/>
                </a:solidFill>
                <a:latin typeface="Proxima Nova"/>
                <a:ea typeface="Proxima Nova"/>
                <a:cs typeface="Proxima Nova"/>
                <a:sym typeface="Proxima Nova"/>
              </a:defRPr>
            </a:lvl2pPr>
            <a:lvl3pPr lvl="2" rtl="0" algn="r">
              <a:buNone/>
              <a:defRPr b="1" sz="1200">
                <a:solidFill>
                  <a:schemeClr val="dk1"/>
                </a:solidFill>
                <a:latin typeface="Proxima Nova"/>
                <a:ea typeface="Proxima Nova"/>
                <a:cs typeface="Proxima Nova"/>
                <a:sym typeface="Proxima Nova"/>
              </a:defRPr>
            </a:lvl3pPr>
            <a:lvl4pPr lvl="3" rtl="0" algn="r">
              <a:buNone/>
              <a:defRPr b="1" sz="1200">
                <a:solidFill>
                  <a:schemeClr val="dk1"/>
                </a:solidFill>
                <a:latin typeface="Proxima Nova"/>
                <a:ea typeface="Proxima Nova"/>
                <a:cs typeface="Proxima Nova"/>
                <a:sym typeface="Proxima Nova"/>
              </a:defRPr>
            </a:lvl4pPr>
            <a:lvl5pPr lvl="4" rtl="0" algn="r">
              <a:buNone/>
              <a:defRPr b="1" sz="1200">
                <a:solidFill>
                  <a:schemeClr val="dk1"/>
                </a:solidFill>
                <a:latin typeface="Proxima Nova"/>
                <a:ea typeface="Proxima Nova"/>
                <a:cs typeface="Proxima Nova"/>
                <a:sym typeface="Proxima Nova"/>
              </a:defRPr>
            </a:lvl5pPr>
            <a:lvl6pPr lvl="5" rtl="0" algn="r">
              <a:buNone/>
              <a:defRPr b="1" sz="1200">
                <a:solidFill>
                  <a:schemeClr val="dk1"/>
                </a:solidFill>
                <a:latin typeface="Proxima Nova"/>
                <a:ea typeface="Proxima Nova"/>
                <a:cs typeface="Proxima Nova"/>
                <a:sym typeface="Proxima Nova"/>
              </a:defRPr>
            </a:lvl6pPr>
            <a:lvl7pPr lvl="6" rtl="0" algn="r">
              <a:buNone/>
              <a:defRPr b="1" sz="1200">
                <a:solidFill>
                  <a:schemeClr val="dk1"/>
                </a:solidFill>
                <a:latin typeface="Proxima Nova"/>
                <a:ea typeface="Proxima Nova"/>
                <a:cs typeface="Proxima Nova"/>
                <a:sym typeface="Proxima Nova"/>
              </a:defRPr>
            </a:lvl7pPr>
            <a:lvl8pPr lvl="7" rtl="0" algn="r">
              <a:buNone/>
              <a:defRPr b="1" sz="1200">
                <a:solidFill>
                  <a:schemeClr val="dk1"/>
                </a:solidFill>
                <a:latin typeface="Proxima Nova"/>
                <a:ea typeface="Proxima Nova"/>
                <a:cs typeface="Proxima Nova"/>
                <a:sym typeface="Proxima Nova"/>
              </a:defRPr>
            </a:lvl8pPr>
            <a:lvl9pPr lvl="8" rtl="0" algn="r">
              <a:buNone/>
              <a:defRPr b="1" sz="12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cxnSp>
        <p:nvCxnSpPr>
          <p:cNvPr id="9" name="Google Shape;9;p1"/>
          <p:cNvCxnSpPr/>
          <p:nvPr/>
        </p:nvCxnSpPr>
        <p:spPr>
          <a:xfrm>
            <a:off x="0" y="5107925"/>
            <a:ext cx="9144000" cy="0"/>
          </a:xfrm>
          <a:prstGeom prst="straightConnector1">
            <a:avLst/>
          </a:prstGeom>
          <a:noFill/>
          <a:ln cap="flat" cmpd="sng" w="76200">
            <a:solidFill>
              <a:srgbClr val="434343"/>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drive.google.com/file/d/1jlz9vWNLaB7pVK6TCbqBJxy7w3ucZzZa/view" TargetMode="External"/><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s://www.citibikenyc.com/system-data" TargetMode="External"/><Relationship Id="rId4" Type="http://schemas.openxmlformats.org/officeDocument/2006/relationships/hyperlink" Target="https://www.zipdatamaps.com/" TargetMode="External"/><Relationship Id="rId5" Type="http://schemas.openxmlformats.org/officeDocument/2006/relationships/hyperlink" Target="https://newyork.hometownlocator.com/zip-codes/" TargetMode="External"/><Relationship Id="rId6" Type="http://schemas.openxmlformats.org/officeDocument/2006/relationships/hyperlink" Target="https://www.towncharts.com/New-York/New-York-state-Demographics-data.html" TargetMode="External"/><Relationship Id="rId7" Type="http://schemas.openxmlformats.org/officeDocument/2006/relationships/image" Target="../media/image8.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www.citibikenyc.com/system-data" TargetMode="External"/><Relationship Id="rId4" Type="http://schemas.openxmlformats.org/officeDocument/2006/relationships/hyperlink" Target="https://www.zipdatamaps.com/" TargetMode="External"/><Relationship Id="rId9" Type="http://schemas.openxmlformats.org/officeDocument/2006/relationships/image" Target="../media/image6.png"/><Relationship Id="rId5" Type="http://schemas.openxmlformats.org/officeDocument/2006/relationships/hyperlink" Target="https://newyork.hometownlocator.com/zip-codes/" TargetMode="External"/><Relationship Id="rId6" Type="http://schemas.openxmlformats.org/officeDocument/2006/relationships/hyperlink" Target="https://www.towncharts.com/New-York/New-York-state-Demographics-data.html" TargetMode="External"/><Relationship Id="rId7" Type="http://schemas.openxmlformats.org/officeDocument/2006/relationships/hyperlink" Target="https://gothamist.com/news/report-citi-bike-is-leaving-behind-poor-communities-of-color" TargetMode="External"/><Relationship Id="rId8"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www.citibikenyc.com/system-data" TargetMode="External"/><Relationship Id="rId5" Type="http://schemas.openxmlformats.org/officeDocument/2006/relationships/hyperlink" Target="https://www.zipdatamaps.com/" TargetMode="External"/><Relationship Id="rId6" Type="http://schemas.openxmlformats.org/officeDocument/2006/relationships/hyperlink" Target="https://newyork.hometownlocator.com/zip-codes/" TargetMode="External"/><Relationship Id="rId7" Type="http://schemas.openxmlformats.org/officeDocument/2006/relationships/hyperlink" Target="https://www.towncharts.com/New-York/New-York-state-Demographics-dat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citibikenyc.com/system-data" TargetMode="External"/><Relationship Id="rId4" Type="http://schemas.openxmlformats.org/officeDocument/2006/relationships/hyperlink" Target="https://www.zipdatamaps.com/" TargetMode="External"/><Relationship Id="rId5" Type="http://schemas.openxmlformats.org/officeDocument/2006/relationships/hyperlink" Target="https://newyork.hometownlocator.com/zip-codes/" TargetMode="External"/><Relationship Id="rId6" Type="http://schemas.openxmlformats.org/officeDocument/2006/relationships/hyperlink" Target="https://www.towncharts.com/New-York/New-York-state-Demographics-data.html" TargetMode="External"/><Relationship Id="rId7" Type="http://schemas.openxmlformats.org/officeDocument/2006/relationships/hyperlink" Target="https://patch.com/new-york/midtown-nyc/citys-largest-citi-bike-station-installed-hells-kitchen" TargetMode="External"/><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hyperlink" Target="http://www.dmstat1.com/res/TheCorrelationCoefficientDefined.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hyperlink" Target="https://www.citibikenyc.com/system-data" TargetMode="External"/><Relationship Id="rId6" Type="http://schemas.openxmlformats.org/officeDocument/2006/relationships/hyperlink" Target="https://www.zipdatamaps.com/" TargetMode="External"/><Relationship Id="rId7" Type="http://schemas.openxmlformats.org/officeDocument/2006/relationships/hyperlink" Target="https://newyork.hometownlocator.com/zip-codes/" TargetMode="External"/><Relationship Id="rId8" Type="http://schemas.openxmlformats.org/officeDocument/2006/relationships/hyperlink" Target="https://www.towncharts.com/New-York/New-York-state-Demographics-data.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www.citibikenyc.com/system-data" TargetMode="External"/><Relationship Id="rId4" Type="http://schemas.openxmlformats.org/officeDocument/2006/relationships/hyperlink" Target="https://www.zipdatamaps.com/" TargetMode="External"/><Relationship Id="rId5" Type="http://schemas.openxmlformats.org/officeDocument/2006/relationships/hyperlink" Target="https://newyork.hometownlocator.com/zip-codes/" TargetMode="External"/><Relationship Id="rId6" Type="http://schemas.openxmlformats.org/officeDocument/2006/relationships/hyperlink" Target="https://www.towncharts.com/New-York/New-York-state-Demographics-data.html" TargetMode="External"/><Relationship Id="rId7" Type="http://schemas.openxmlformats.org/officeDocument/2006/relationships/image" Target="../media/image11.pn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newyork.hometownlocator.com/zip-cod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www.citibikenyc.com/system-data" TargetMode="External"/><Relationship Id="rId4" Type="http://schemas.openxmlformats.org/officeDocument/2006/relationships/hyperlink" Target="https://www.zipdatamaps.com/" TargetMode="External"/><Relationship Id="rId9" Type="http://schemas.openxmlformats.org/officeDocument/2006/relationships/image" Target="../media/image9.png"/><Relationship Id="rId5" Type="http://schemas.openxmlformats.org/officeDocument/2006/relationships/hyperlink" Target="https://newyork.hometownlocator.com/zip-codes/" TargetMode="External"/><Relationship Id="rId6" Type="http://schemas.openxmlformats.org/officeDocument/2006/relationships/hyperlink" Target="https://www.towncharts.com/New-York/New-York-state-Demographics-data.html" TargetMode="External"/><Relationship Id="rId7" Type="http://schemas.openxmlformats.org/officeDocument/2006/relationships/hyperlink" Target="https://pix11.com/2019/07/10/study-citi-bike-is-for-wealthy-white-neighborhoods/" TargetMode="External"/><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nvSpPr>
        <p:spPr>
          <a:xfrm>
            <a:off x="583650" y="1992425"/>
            <a:ext cx="79767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Proxima Nova"/>
                <a:ea typeface="Proxima Nova"/>
                <a:cs typeface="Proxima Nova"/>
                <a:sym typeface="Proxima Nova"/>
              </a:rPr>
              <a:t>CitiBike:</a:t>
            </a:r>
            <a:endParaRPr b="1" sz="3200">
              <a:latin typeface="Proxima Nova"/>
              <a:ea typeface="Proxima Nova"/>
              <a:cs typeface="Proxima Nova"/>
              <a:sym typeface="Proxima Nova"/>
            </a:endParaRPr>
          </a:p>
          <a:p>
            <a:pPr indent="0" lvl="0" marL="0" rtl="0" algn="l">
              <a:spcBef>
                <a:spcPts val="0"/>
              </a:spcBef>
              <a:spcAft>
                <a:spcPts val="0"/>
              </a:spcAft>
              <a:buNone/>
            </a:pPr>
            <a:r>
              <a:rPr b="1" lang="en" sz="3200">
                <a:latin typeface="Proxima Nova"/>
                <a:ea typeface="Proxima Nova"/>
                <a:cs typeface="Proxima Nova"/>
                <a:sym typeface="Proxima Nova"/>
              </a:rPr>
              <a:t>Neighborhood Analysis</a:t>
            </a:r>
            <a:endParaRPr b="1" sz="3200">
              <a:latin typeface="Proxima Nova"/>
              <a:ea typeface="Proxima Nova"/>
              <a:cs typeface="Proxima Nova"/>
              <a:sym typeface="Proxima Nova"/>
            </a:endParaRPr>
          </a:p>
        </p:txBody>
      </p:sp>
      <p:sp>
        <p:nvSpPr>
          <p:cNvPr id="88" name="Google Shape;88;p15"/>
          <p:cNvSpPr txBox="1"/>
          <p:nvPr/>
        </p:nvSpPr>
        <p:spPr>
          <a:xfrm>
            <a:off x="330150" y="3818475"/>
            <a:ext cx="84837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Proxima Nova"/>
                <a:ea typeface="Proxima Nova"/>
                <a:cs typeface="Proxima Nova"/>
                <a:sym typeface="Proxima Nova"/>
              </a:rPr>
              <a:t>Anthony Pereira, Emily Frenkel,</a:t>
            </a:r>
            <a:endParaRPr b="1" sz="1900">
              <a:latin typeface="Proxima Nova"/>
              <a:ea typeface="Proxima Nova"/>
              <a:cs typeface="Proxima Nova"/>
              <a:sym typeface="Proxima Nova"/>
            </a:endParaRPr>
          </a:p>
          <a:p>
            <a:pPr indent="0" lvl="0" marL="0" rtl="0" algn="l">
              <a:spcBef>
                <a:spcPts val="0"/>
              </a:spcBef>
              <a:spcAft>
                <a:spcPts val="0"/>
              </a:spcAft>
              <a:buNone/>
            </a:pPr>
            <a:r>
              <a:rPr b="1" lang="en" sz="1900">
                <a:latin typeface="Proxima Nova"/>
                <a:ea typeface="Proxima Nova"/>
                <a:cs typeface="Proxima Nova"/>
                <a:sym typeface="Proxima Nova"/>
              </a:rPr>
              <a:t>Paul Perez, Vanessa Lai </a:t>
            </a:r>
            <a:endParaRPr sz="1900">
              <a:latin typeface="Proxima Nova"/>
              <a:ea typeface="Proxima Nova"/>
              <a:cs typeface="Proxima Nova"/>
              <a:sym typeface="Proxima Nova"/>
            </a:endParaRPr>
          </a:p>
        </p:txBody>
      </p:sp>
      <p:pic>
        <p:nvPicPr>
          <p:cNvPr id="89" name="Google Shape;89;p15"/>
          <p:cNvPicPr preferRelativeResize="0"/>
          <p:nvPr/>
        </p:nvPicPr>
        <p:blipFill rotWithShape="1">
          <a:blip r:embed="rId3">
            <a:alphaModFix/>
          </a:blip>
          <a:srcRect b="0" l="0" r="0" t="0"/>
          <a:stretch/>
        </p:blipFill>
        <p:spPr>
          <a:xfrm>
            <a:off x="415325" y="363275"/>
            <a:ext cx="3356400" cy="1554900"/>
          </a:xfrm>
          <a:prstGeom prst="rect">
            <a:avLst/>
          </a:prstGeom>
          <a:noFill/>
          <a:ln>
            <a:noFill/>
          </a:ln>
        </p:spPr>
      </p:pic>
      <p:pic>
        <p:nvPicPr>
          <p:cNvPr id="90" name="Google Shape;90;p15" title="CitiBike.mp4">
            <a:hlinkClick r:id="rId4"/>
          </p:cNvPr>
          <p:cNvPicPr preferRelativeResize="0"/>
          <p:nvPr/>
        </p:nvPicPr>
        <p:blipFill>
          <a:blip r:embed="rId5">
            <a:alphaModFix/>
          </a:blip>
          <a:stretch>
            <a:fillRect/>
          </a:stretch>
        </p:blipFill>
        <p:spPr>
          <a:xfrm>
            <a:off x="5703075" y="2373127"/>
            <a:ext cx="2620625" cy="1965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nvSpPr>
        <p:spPr>
          <a:xfrm>
            <a:off x="266475" y="124375"/>
            <a:ext cx="2960100" cy="869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latin typeface="Proxima Nova"/>
                <a:ea typeface="Proxima Nova"/>
                <a:cs typeface="Proxima Nova"/>
                <a:sym typeface="Proxima Nova"/>
              </a:rPr>
              <a:t>Education</a:t>
            </a:r>
            <a:endParaRPr b="1" sz="2800" u="sng">
              <a:latin typeface="Proxima Nova"/>
              <a:ea typeface="Proxima Nova"/>
              <a:cs typeface="Proxima Nova"/>
              <a:sym typeface="Proxima Nova"/>
            </a:endParaRPr>
          </a:p>
        </p:txBody>
      </p:sp>
      <p:sp>
        <p:nvSpPr>
          <p:cNvPr id="166" name="Google Shape;166;p24"/>
          <p:cNvSpPr txBox="1"/>
          <p:nvPr/>
        </p:nvSpPr>
        <p:spPr>
          <a:xfrm>
            <a:off x="4543425" y="901650"/>
            <a:ext cx="1221000" cy="115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Correlation</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Coefficient</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600">
                <a:solidFill>
                  <a:schemeClr val="dk1"/>
                </a:solidFill>
                <a:highlight>
                  <a:srgbClr val="FFFF00"/>
                </a:highlight>
                <a:latin typeface="Proxima Nova"/>
                <a:ea typeface="Proxima Nova"/>
                <a:cs typeface="Proxima Nova"/>
                <a:sym typeface="Proxima Nova"/>
              </a:rPr>
              <a:t>+0.56</a:t>
            </a:r>
            <a:endParaRPr b="1" sz="1600">
              <a:solidFill>
                <a:schemeClr val="dk1"/>
              </a:solidFill>
              <a:highlight>
                <a:srgbClr val="FFFF00"/>
              </a:highlight>
              <a:latin typeface="Proxima Nova"/>
              <a:ea typeface="Proxima Nova"/>
              <a:cs typeface="Proxima Nova"/>
              <a:sym typeface="Proxima Nova"/>
            </a:endParaRPr>
          </a:p>
          <a:p>
            <a:pPr indent="0" lvl="0" marL="0" rtl="0" algn="ctr">
              <a:spcBef>
                <a:spcPts val="0"/>
              </a:spcBef>
              <a:spcAft>
                <a:spcPts val="0"/>
              </a:spcAft>
              <a:buNone/>
            </a:pPr>
            <a:r>
              <a:t/>
            </a:r>
            <a:endParaRPr b="1" sz="1600">
              <a:solidFill>
                <a:schemeClr val="dk1"/>
              </a:solidFill>
              <a:latin typeface="Proxima Nova"/>
              <a:ea typeface="Proxima Nova"/>
              <a:cs typeface="Proxima Nova"/>
              <a:sym typeface="Proxima Nova"/>
            </a:endParaRPr>
          </a:p>
        </p:txBody>
      </p:sp>
      <p:sp>
        <p:nvSpPr>
          <p:cNvPr id="167" name="Google Shape;167;p24"/>
          <p:cNvSpPr txBox="1"/>
          <p:nvPr/>
        </p:nvSpPr>
        <p:spPr>
          <a:xfrm>
            <a:off x="6597100" y="3641975"/>
            <a:ext cx="79800" cy="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8" name="Google Shape;168;p24"/>
          <p:cNvSpPr txBox="1"/>
          <p:nvPr/>
        </p:nvSpPr>
        <p:spPr>
          <a:xfrm>
            <a:off x="5954350" y="1042050"/>
            <a:ext cx="2300100" cy="86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roxima Nova"/>
                <a:ea typeface="Proxima Nova"/>
                <a:cs typeface="Proxima Nova"/>
                <a:sym typeface="Proxima Nova"/>
              </a:rPr>
              <a:t>as education levels increase - usage rates increase</a:t>
            </a:r>
            <a:endParaRPr sz="1600">
              <a:latin typeface="Proxima Nova"/>
              <a:ea typeface="Proxima Nova"/>
              <a:cs typeface="Proxima Nova"/>
              <a:sym typeface="Proxima Nova"/>
            </a:endParaRPr>
          </a:p>
        </p:txBody>
      </p:sp>
      <p:sp>
        <p:nvSpPr>
          <p:cNvPr id="169" name="Google Shape;169;p24"/>
          <p:cNvSpPr txBox="1"/>
          <p:nvPr/>
        </p:nvSpPr>
        <p:spPr>
          <a:xfrm>
            <a:off x="742350" y="4681575"/>
            <a:ext cx="6933000" cy="6099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100">
                <a:solidFill>
                  <a:schemeClr val="dk1"/>
                </a:solidFill>
                <a:latin typeface="Proxima Nova"/>
                <a:ea typeface="Proxima Nova"/>
                <a:cs typeface="Proxima Nova"/>
                <a:sym typeface="Proxima Nova"/>
              </a:rPr>
              <a:t>Sources: </a:t>
            </a:r>
            <a:r>
              <a:rPr lang="en" sz="1100" u="sng">
                <a:solidFill>
                  <a:schemeClr val="hlink"/>
                </a:solidFill>
                <a:latin typeface="Proxima Nova"/>
                <a:ea typeface="Proxima Nova"/>
                <a:cs typeface="Proxima Nova"/>
                <a:sym typeface="Proxima Nova"/>
                <a:hlinkClick r:id="rId3"/>
              </a:rPr>
              <a:t>Citi Bike System Data</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4"/>
              </a:rPr>
              <a:t>Zipdatamaps</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5"/>
              </a:rPr>
              <a:t>New York Hometown Locator</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6"/>
              </a:rPr>
              <a:t>Towncharts</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endParaRPr>
          </a:p>
        </p:txBody>
      </p:sp>
      <p:pic>
        <p:nvPicPr>
          <p:cNvPr id="170" name="Google Shape;170;p24"/>
          <p:cNvPicPr preferRelativeResize="0"/>
          <p:nvPr/>
        </p:nvPicPr>
        <p:blipFill>
          <a:blip r:embed="rId7">
            <a:alphaModFix/>
          </a:blip>
          <a:stretch>
            <a:fillRect/>
          </a:stretch>
        </p:blipFill>
        <p:spPr>
          <a:xfrm>
            <a:off x="539825" y="770750"/>
            <a:ext cx="3813675" cy="3910837"/>
          </a:xfrm>
          <a:prstGeom prst="rect">
            <a:avLst/>
          </a:prstGeom>
          <a:noFill/>
          <a:ln>
            <a:noFill/>
          </a:ln>
        </p:spPr>
      </p:pic>
      <p:pic>
        <p:nvPicPr>
          <p:cNvPr id="171" name="Google Shape;171;p24"/>
          <p:cNvPicPr preferRelativeResize="0"/>
          <p:nvPr/>
        </p:nvPicPr>
        <p:blipFill>
          <a:blip r:embed="rId8">
            <a:alphaModFix/>
          </a:blip>
          <a:stretch>
            <a:fillRect/>
          </a:stretch>
        </p:blipFill>
        <p:spPr>
          <a:xfrm>
            <a:off x="4543413" y="2257038"/>
            <a:ext cx="3571875" cy="221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nvSpPr>
        <p:spPr>
          <a:xfrm>
            <a:off x="266475" y="112200"/>
            <a:ext cx="2960100" cy="869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latin typeface="Proxima Nova"/>
                <a:ea typeface="Proxima Nova"/>
                <a:cs typeface="Proxima Nova"/>
                <a:sym typeface="Proxima Nova"/>
              </a:rPr>
              <a:t>Diversity Index</a:t>
            </a:r>
            <a:endParaRPr b="1" sz="2800" u="sng">
              <a:latin typeface="Proxima Nova"/>
              <a:ea typeface="Proxima Nova"/>
              <a:cs typeface="Proxima Nova"/>
              <a:sym typeface="Proxima Nova"/>
            </a:endParaRPr>
          </a:p>
        </p:txBody>
      </p:sp>
      <p:sp>
        <p:nvSpPr>
          <p:cNvPr id="177" name="Google Shape;177;p25"/>
          <p:cNvSpPr txBox="1"/>
          <p:nvPr/>
        </p:nvSpPr>
        <p:spPr>
          <a:xfrm>
            <a:off x="4543425" y="901650"/>
            <a:ext cx="1221000" cy="115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Correlation</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Coefficient</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b="1" sz="16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600">
                <a:solidFill>
                  <a:schemeClr val="dk1"/>
                </a:solidFill>
                <a:highlight>
                  <a:srgbClr val="FFFF00"/>
                </a:highlight>
                <a:latin typeface="Proxima Nova"/>
                <a:ea typeface="Proxima Nova"/>
                <a:cs typeface="Proxima Nova"/>
                <a:sym typeface="Proxima Nova"/>
              </a:rPr>
              <a:t>-0.50</a:t>
            </a:r>
            <a:endParaRPr b="1" sz="1600">
              <a:solidFill>
                <a:schemeClr val="dk1"/>
              </a:solidFill>
              <a:highlight>
                <a:srgbClr val="FFFF00"/>
              </a:highlight>
              <a:latin typeface="Proxima Nova"/>
              <a:ea typeface="Proxima Nova"/>
              <a:cs typeface="Proxima Nova"/>
              <a:sym typeface="Proxima Nova"/>
            </a:endParaRPr>
          </a:p>
        </p:txBody>
      </p:sp>
      <p:sp>
        <p:nvSpPr>
          <p:cNvPr id="178" name="Google Shape;178;p25"/>
          <p:cNvSpPr txBox="1"/>
          <p:nvPr/>
        </p:nvSpPr>
        <p:spPr>
          <a:xfrm>
            <a:off x="6597100" y="3641975"/>
            <a:ext cx="79800" cy="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9" name="Google Shape;179;p25"/>
          <p:cNvSpPr txBox="1"/>
          <p:nvPr/>
        </p:nvSpPr>
        <p:spPr>
          <a:xfrm>
            <a:off x="5954350" y="1171800"/>
            <a:ext cx="2300100" cy="60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roxima Nova"/>
                <a:ea typeface="Proxima Nova"/>
                <a:cs typeface="Proxima Nova"/>
                <a:sym typeface="Proxima Nova"/>
              </a:rPr>
              <a:t>as diversity decreases usage rate increases</a:t>
            </a:r>
            <a:endParaRPr sz="1600">
              <a:latin typeface="Proxima Nova"/>
              <a:ea typeface="Proxima Nova"/>
              <a:cs typeface="Proxima Nova"/>
              <a:sym typeface="Proxima Nova"/>
            </a:endParaRPr>
          </a:p>
        </p:txBody>
      </p:sp>
      <p:sp>
        <p:nvSpPr>
          <p:cNvPr id="180" name="Google Shape;180;p25"/>
          <p:cNvSpPr txBox="1"/>
          <p:nvPr/>
        </p:nvSpPr>
        <p:spPr>
          <a:xfrm>
            <a:off x="682300" y="4601625"/>
            <a:ext cx="6933000" cy="6099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0"/>
              </a:spcAft>
              <a:buNone/>
            </a:pPr>
            <a:r>
              <a:rPr lang="en" sz="1100">
                <a:solidFill>
                  <a:schemeClr val="dk1"/>
                </a:solidFill>
                <a:latin typeface="Proxima Nova"/>
                <a:ea typeface="Proxima Nova"/>
                <a:cs typeface="Proxima Nova"/>
                <a:sym typeface="Proxima Nova"/>
              </a:rPr>
              <a:t>Sources: </a:t>
            </a:r>
            <a:r>
              <a:rPr lang="en" sz="1100" u="sng">
                <a:solidFill>
                  <a:schemeClr val="hlink"/>
                </a:solidFill>
                <a:latin typeface="Proxima Nova"/>
                <a:ea typeface="Proxima Nova"/>
                <a:cs typeface="Proxima Nova"/>
                <a:sym typeface="Proxima Nova"/>
                <a:hlinkClick r:id="rId3"/>
              </a:rPr>
              <a:t>Citi Bike System Data</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4"/>
              </a:rPr>
              <a:t>Zipdatamaps</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5"/>
              </a:rPr>
              <a:t>New York Hometown Locator</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6"/>
              </a:rPr>
              <a:t>Towncharts</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1100" u="sng">
                <a:solidFill>
                  <a:schemeClr val="hlink"/>
                </a:solidFill>
                <a:latin typeface="Proxima Nova"/>
                <a:ea typeface="Proxima Nova"/>
                <a:cs typeface="Proxima Nova"/>
                <a:sym typeface="Proxima Nova"/>
                <a:hlinkClick r:id="rId7"/>
              </a:rPr>
              <a:t>Gothamist</a:t>
            </a:r>
            <a:endParaRPr sz="11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chemeClr val="dk1"/>
              </a:solidFill>
              <a:latin typeface="Proxima Nova"/>
              <a:ea typeface="Proxima Nova"/>
              <a:cs typeface="Proxima Nova"/>
              <a:sym typeface="Proxima Nova"/>
            </a:endParaRPr>
          </a:p>
        </p:txBody>
      </p:sp>
      <p:pic>
        <p:nvPicPr>
          <p:cNvPr id="181" name="Google Shape;181;p25"/>
          <p:cNvPicPr preferRelativeResize="0"/>
          <p:nvPr/>
        </p:nvPicPr>
        <p:blipFill>
          <a:blip r:embed="rId8">
            <a:alphaModFix/>
          </a:blip>
          <a:stretch>
            <a:fillRect/>
          </a:stretch>
        </p:blipFill>
        <p:spPr>
          <a:xfrm>
            <a:off x="4663513" y="2226588"/>
            <a:ext cx="3590925" cy="2200275"/>
          </a:xfrm>
          <a:prstGeom prst="rect">
            <a:avLst/>
          </a:prstGeom>
          <a:noFill/>
          <a:ln>
            <a:noFill/>
          </a:ln>
        </p:spPr>
      </p:pic>
      <p:sp>
        <p:nvSpPr>
          <p:cNvPr id="182" name="Google Shape;182;p25"/>
          <p:cNvSpPr txBox="1"/>
          <p:nvPr/>
        </p:nvSpPr>
        <p:spPr>
          <a:xfrm>
            <a:off x="475850" y="901650"/>
            <a:ext cx="3591000" cy="94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Proxima Nova"/>
                <a:ea typeface="Proxima Nova"/>
                <a:cs typeface="Proxima Nova"/>
                <a:sym typeface="Proxima Nova"/>
              </a:rPr>
              <a:t>probability that two people chosen</a:t>
            </a:r>
            <a:endParaRPr sz="1700">
              <a:latin typeface="Proxima Nova"/>
              <a:ea typeface="Proxima Nova"/>
              <a:cs typeface="Proxima Nova"/>
              <a:sym typeface="Proxima Nova"/>
            </a:endParaRPr>
          </a:p>
          <a:p>
            <a:pPr indent="0" lvl="0" marL="0" rtl="0" algn="l">
              <a:spcBef>
                <a:spcPts val="0"/>
              </a:spcBef>
              <a:spcAft>
                <a:spcPts val="0"/>
              </a:spcAft>
              <a:buNone/>
            </a:pPr>
            <a:r>
              <a:rPr lang="en" sz="1700">
                <a:latin typeface="Proxima Nova"/>
                <a:ea typeface="Proxima Nova"/>
                <a:cs typeface="Proxima Nova"/>
                <a:sym typeface="Proxima Nova"/>
              </a:rPr>
              <a:t>at random from the same area</a:t>
            </a:r>
            <a:endParaRPr sz="1700">
              <a:latin typeface="Proxima Nova"/>
              <a:ea typeface="Proxima Nova"/>
              <a:cs typeface="Proxima Nova"/>
              <a:sym typeface="Proxima Nova"/>
            </a:endParaRPr>
          </a:p>
          <a:p>
            <a:pPr indent="0" lvl="0" marL="0" rtl="0" algn="l">
              <a:spcBef>
                <a:spcPts val="0"/>
              </a:spcBef>
              <a:spcAft>
                <a:spcPts val="0"/>
              </a:spcAft>
              <a:buNone/>
            </a:pPr>
            <a:r>
              <a:rPr lang="en" sz="1700">
                <a:latin typeface="Proxima Nova"/>
                <a:ea typeface="Proxima Nova"/>
                <a:cs typeface="Proxima Nova"/>
                <a:sym typeface="Proxima Nova"/>
              </a:rPr>
              <a:t>belong to a different race/ethnicity</a:t>
            </a:r>
            <a:endParaRPr sz="1700">
              <a:latin typeface="Proxima Nova"/>
              <a:ea typeface="Proxima Nova"/>
              <a:cs typeface="Proxima Nova"/>
              <a:sym typeface="Proxima Nova"/>
            </a:endParaRPr>
          </a:p>
        </p:txBody>
      </p:sp>
      <p:pic>
        <p:nvPicPr>
          <p:cNvPr id="183" name="Google Shape;183;p25"/>
          <p:cNvPicPr preferRelativeResize="0"/>
          <p:nvPr/>
        </p:nvPicPr>
        <p:blipFill>
          <a:blip r:embed="rId9">
            <a:alphaModFix/>
          </a:blip>
          <a:stretch>
            <a:fillRect/>
          </a:stretch>
        </p:blipFill>
        <p:spPr>
          <a:xfrm>
            <a:off x="496325" y="2002350"/>
            <a:ext cx="3550043" cy="244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C00"/>
        </a:solidFill>
      </p:bgPr>
    </p:bg>
    <p:spTree>
      <p:nvGrpSpPr>
        <p:cNvPr id="94" name="Shape 94"/>
        <p:cNvGrpSpPr/>
        <p:nvPr/>
      </p:nvGrpSpPr>
      <p:grpSpPr>
        <a:xfrm>
          <a:off x="0" y="0"/>
          <a:ext cx="0" cy="0"/>
          <a:chOff x="0" y="0"/>
          <a:chExt cx="0" cy="0"/>
        </a:xfrm>
      </p:grpSpPr>
      <p:sp>
        <p:nvSpPr>
          <p:cNvPr id="95" name="Google Shape;95;p16"/>
          <p:cNvSpPr txBox="1"/>
          <p:nvPr>
            <p:ph type="title"/>
          </p:nvPr>
        </p:nvSpPr>
        <p:spPr>
          <a:xfrm>
            <a:off x="396125" y="2008303"/>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Neighborhood Analysis</a:t>
            </a:r>
            <a:endParaRPr/>
          </a:p>
        </p:txBody>
      </p:sp>
      <p:sp>
        <p:nvSpPr>
          <p:cNvPr id="96" name="Google Shape;96;p16"/>
          <p:cNvSpPr txBox="1"/>
          <p:nvPr/>
        </p:nvSpPr>
        <p:spPr>
          <a:xfrm>
            <a:off x="5287250" y="2784600"/>
            <a:ext cx="33387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a:latin typeface="Proxima Nova"/>
                <a:ea typeface="Proxima Nova"/>
                <a:cs typeface="Proxima Nova"/>
                <a:sym typeface="Proxima Nova"/>
              </a:rPr>
              <a:t>Correlation Exploration</a:t>
            </a:r>
            <a:endParaRPr b="1" i="1" sz="15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457200" y="1514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Neighborhood Analysis</a:t>
            </a:r>
            <a:endParaRPr u="sng"/>
          </a:p>
        </p:txBody>
      </p:sp>
      <p:sp>
        <p:nvSpPr>
          <p:cNvPr id="102" name="Google Shape;102;p17"/>
          <p:cNvSpPr txBox="1"/>
          <p:nvPr>
            <p:ph idx="1" type="body"/>
          </p:nvPr>
        </p:nvSpPr>
        <p:spPr>
          <a:xfrm>
            <a:off x="626050" y="1176750"/>
            <a:ext cx="5115000" cy="2790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a:t>
            </a:r>
            <a:r>
              <a:rPr lang="en"/>
              <a:t>hat </a:t>
            </a:r>
            <a:r>
              <a:rPr b="1" lang="en" u="sng">
                <a:highlight>
                  <a:srgbClr val="FFFF00"/>
                </a:highlight>
              </a:rPr>
              <a:t>population demographics</a:t>
            </a:r>
            <a:r>
              <a:rPr lang="en"/>
              <a:t> of a neighborhood determine the </a:t>
            </a:r>
            <a:r>
              <a:rPr b="1" lang="en" u="sng">
                <a:highlight>
                  <a:srgbClr val="FFFF00"/>
                </a:highlight>
              </a:rPr>
              <a:t>usage rate</a:t>
            </a:r>
            <a:r>
              <a:rPr lang="en"/>
              <a:t> of Citi Bike?</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highlight>
                  <a:schemeClr val="lt1"/>
                </a:highlight>
              </a:rPr>
              <a:t>Correlate rides data with population data</a:t>
            </a:r>
            <a:endParaRPr>
              <a:highlight>
                <a:schemeClr val="lt1"/>
              </a:highlight>
            </a:endParaRPr>
          </a:p>
          <a:p>
            <a:pPr indent="-381000" lvl="1" marL="914400" rtl="0" algn="l">
              <a:lnSpc>
                <a:spcPct val="100000"/>
              </a:lnSpc>
              <a:spcBef>
                <a:spcPts val="0"/>
              </a:spcBef>
              <a:spcAft>
                <a:spcPts val="0"/>
              </a:spcAft>
              <a:buSzPts val="2400"/>
              <a:buChar char="○"/>
            </a:pPr>
            <a:r>
              <a:rPr b="1" lang="en" u="sng">
                <a:highlight>
                  <a:srgbClr val="FFFF00"/>
                </a:highlight>
              </a:rPr>
              <a:t>by zip code</a:t>
            </a:r>
            <a:endParaRPr b="1" u="sng">
              <a:highlight>
                <a:srgbClr val="FFFF00"/>
              </a:highlight>
            </a:endParaRPr>
          </a:p>
        </p:txBody>
      </p:sp>
      <p:pic>
        <p:nvPicPr>
          <p:cNvPr id="103" name="Google Shape;103;p17"/>
          <p:cNvPicPr preferRelativeResize="0"/>
          <p:nvPr/>
        </p:nvPicPr>
        <p:blipFill>
          <a:blip r:embed="rId3">
            <a:alphaModFix/>
          </a:blip>
          <a:stretch>
            <a:fillRect/>
          </a:stretch>
        </p:blipFill>
        <p:spPr>
          <a:xfrm>
            <a:off x="5925500" y="860252"/>
            <a:ext cx="2366425" cy="3423000"/>
          </a:xfrm>
          <a:prstGeom prst="rect">
            <a:avLst/>
          </a:prstGeom>
          <a:noFill/>
          <a:ln>
            <a:noFill/>
          </a:ln>
        </p:spPr>
      </p:pic>
      <p:sp>
        <p:nvSpPr>
          <p:cNvPr id="104" name="Google Shape;104;p17"/>
          <p:cNvSpPr txBox="1"/>
          <p:nvPr/>
        </p:nvSpPr>
        <p:spPr>
          <a:xfrm>
            <a:off x="4587600" y="4283250"/>
            <a:ext cx="4099200" cy="3834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100">
                <a:latin typeface="Proxima Nova"/>
                <a:ea typeface="Proxima Nova"/>
                <a:cs typeface="Proxima Nova"/>
                <a:sym typeface="Proxima Nova"/>
              </a:rPr>
              <a:t>Sources: </a:t>
            </a:r>
            <a:r>
              <a:rPr lang="en" sz="1100" u="sng">
                <a:solidFill>
                  <a:schemeClr val="hlink"/>
                </a:solidFill>
                <a:latin typeface="Proxima Nova"/>
                <a:ea typeface="Proxima Nova"/>
                <a:cs typeface="Proxima Nova"/>
                <a:sym typeface="Proxima Nova"/>
                <a:hlinkClick r:id="rId4"/>
              </a:rPr>
              <a:t>Citi Bike System Data</a:t>
            </a:r>
            <a:r>
              <a:rPr lang="en" sz="1100">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5"/>
              </a:rPr>
              <a:t>Zipdatamaps</a:t>
            </a: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914400" rtl="0" algn="l">
              <a:spcBef>
                <a:spcPts val="0"/>
              </a:spcBef>
              <a:spcAft>
                <a:spcPts val="0"/>
              </a:spcAft>
              <a:buNone/>
            </a:pPr>
            <a:r>
              <a:rPr lang="en" sz="1100" u="sng">
                <a:solidFill>
                  <a:schemeClr val="hlink"/>
                </a:solidFill>
                <a:latin typeface="Proxima Nova"/>
                <a:ea typeface="Proxima Nova"/>
                <a:cs typeface="Proxima Nova"/>
                <a:sym typeface="Proxima Nova"/>
                <a:hlinkClick r:id="rId6"/>
              </a:rPr>
              <a:t>New York Hometown Locator</a:t>
            </a:r>
            <a:r>
              <a:rPr lang="en" sz="1100">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7"/>
              </a:rPr>
              <a:t>Towncharts</a:t>
            </a:r>
            <a:endParaRPr sz="11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nvSpPr>
        <p:spPr>
          <a:xfrm>
            <a:off x="606938" y="4584875"/>
            <a:ext cx="6482400" cy="4152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0"/>
              </a:spcAft>
              <a:buNone/>
            </a:pPr>
            <a:r>
              <a:rPr lang="en" sz="1100">
                <a:solidFill>
                  <a:schemeClr val="dk1"/>
                </a:solidFill>
                <a:latin typeface="Proxima Nova"/>
                <a:ea typeface="Proxima Nova"/>
                <a:cs typeface="Proxima Nova"/>
                <a:sym typeface="Proxima Nova"/>
              </a:rPr>
              <a:t>Sources: </a:t>
            </a:r>
            <a:r>
              <a:rPr lang="en" sz="1100" u="sng">
                <a:solidFill>
                  <a:schemeClr val="hlink"/>
                </a:solidFill>
                <a:latin typeface="Proxima Nova"/>
                <a:ea typeface="Proxima Nova"/>
                <a:cs typeface="Proxima Nova"/>
                <a:sym typeface="Proxima Nova"/>
                <a:hlinkClick r:id="rId3"/>
              </a:rPr>
              <a:t>Citi Bike System Data</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4"/>
              </a:rPr>
              <a:t>Zipdatamaps</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5"/>
              </a:rPr>
              <a:t>New York Hometown Locator</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6"/>
              </a:rPr>
              <a:t>Towncharts</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1100" u="sng">
                <a:solidFill>
                  <a:schemeClr val="hlink"/>
                </a:solidFill>
                <a:latin typeface="Proxima Nova"/>
                <a:ea typeface="Proxima Nova"/>
                <a:cs typeface="Proxima Nova"/>
                <a:sym typeface="Proxima Nova"/>
                <a:hlinkClick r:id="rId7"/>
              </a:rPr>
              <a:t>Patch</a:t>
            </a:r>
            <a:endParaRPr sz="11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100">
              <a:latin typeface="Proxima Nova"/>
              <a:ea typeface="Proxima Nova"/>
              <a:cs typeface="Proxima Nova"/>
              <a:sym typeface="Proxima Nova"/>
            </a:endParaRPr>
          </a:p>
        </p:txBody>
      </p:sp>
      <p:sp>
        <p:nvSpPr>
          <p:cNvPr id="110" name="Google Shape;110;p18"/>
          <p:cNvSpPr txBox="1"/>
          <p:nvPr/>
        </p:nvSpPr>
        <p:spPr>
          <a:xfrm>
            <a:off x="943225" y="120300"/>
            <a:ext cx="52104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latin typeface="Proxima Nova"/>
                <a:ea typeface="Proxima Nova"/>
                <a:cs typeface="Proxima Nova"/>
                <a:sym typeface="Proxima Nova"/>
              </a:rPr>
              <a:t>Rides per Person (by Zip Code)</a:t>
            </a:r>
            <a:endParaRPr b="1" sz="2800" u="sng">
              <a:latin typeface="Proxima Nova"/>
              <a:ea typeface="Proxima Nova"/>
              <a:cs typeface="Proxima Nova"/>
              <a:sym typeface="Proxima Nova"/>
            </a:endParaRPr>
          </a:p>
        </p:txBody>
      </p:sp>
      <p:pic>
        <p:nvPicPr>
          <p:cNvPr id="111" name="Google Shape;111;p18"/>
          <p:cNvPicPr preferRelativeResize="0"/>
          <p:nvPr/>
        </p:nvPicPr>
        <p:blipFill>
          <a:blip r:embed="rId8">
            <a:alphaModFix/>
          </a:blip>
          <a:stretch>
            <a:fillRect/>
          </a:stretch>
        </p:blipFill>
        <p:spPr>
          <a:xfrm>
            <a:off x="943213" y="785925"/>
            <a:ext cx="6146128" cy="379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57200" y="205975"/>
            <a:ext cx="492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Correlation Coefficient</a:t>
            </a:r>
            <a:endParaRPr u="sng"/>
          </a:p>
        </p:txBody>
      </p:sp>
      <p:sp>
        <p:nvSpPr>
          <p:cNvPr id="117" name="Google Shape;117;p19"/>
          <p:cNvSpPr txBox="1"/>
          <p:nvPr>
            <p:ph idx="1" type="body"/>
          </p:nvPr>
        </p:nvSpPr>
        <p:spPr>
          <a:xfrm>
            <a:off x="881000" y="935325"/>
            <a:ext cx="5503200" cy="3498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2000"/>
              <a:t>Also known as the </a:t>
            </a:r>
            <a:r>
              <a:rPr b="1" lang="en" sz="2000" u="sng">
                <a:highlight>
                  <a:srgbClr val="FFFF00"/>
                </a:highlight>
              </a:rPr>
              <a:t>r-value</a:t>
            </a:r>
            <a:endParaRPr b="1" sz="2000" u="sng">
              <a:highlight>
                <a:srgbClr val="FFFF00"/>
              </a:highlight>
            </a:endParaRPr>
          </a:p>
          <a:p>
            <a:pPr indent="0" lvl="0" marL="457200" rtl="0" algn="l">
              <a:spcBef>
                <a:spcPts val="600"/>
              </a:spcBef>
              <a:spcAft>
                <a:spcPts val="0"/>
              </a:spcAft>
              <a:buNone/>
            </a:pPr>
            <a:r>
              <a:t/>
            </a:r>
            <a:endParaRPr b="1" sz="500" u="sng">
              <a:highlight>
                <a:srgbClr val="FFFF00"/>
              </a:highlight>
            </a:endParaRPr>
          </a:p>
          <a:p>
            <a:pPr indent="-317500" lvl="0" marL="457200" rtl="0" algn="l">
              <a:spcBef>
                <a:spcPts val="600"/>
              </a:spcBef>
              <a:spcAft>
                <a:spcPts val="0"/>
              </a:spcAft>
              <a:buSzPts val="1400"/>
              <a:buChar char="●"/>
            </a:pPr>
            <a:r>
              <a:rPr lang="en" sz="2000"/>
              <a:t>M</a:t>
            </a:r>
            <a:r>
              <a:rPr lang="en" sz="2000"/>
              <a:t>easures the strength of the relationship </a:t>
            </a:r>
            <a:r>
              <a:rPr b="1" lang="en" sz="2000" u="sng">
                <a:highlight>
                  <a:srgbClr val="FFFF00"/>
                </a:highlight>
              </a:rPr>
              <a:t>between two variables</a:t>
            </a:r>
            <a:endParaRPr b="1" sz="2000" u="sng">
              <a:highlight>
                <a:srgbClr val="FFFF00"/>
              </a:highlight>
            </a:endParaRPr>
          </a:p>
          <a:p>
            <a:pPr indent="-355600" lvl="1" marL="914400" rtl="0" algn="l">
              <a:spcBef>
                <a:spcPts val="0"/>
              </a:spcBef>
              <a:spcAft>
                <a:spcPts val="0"/>
              </a:spcAft>
              <a:buSzPts val="2000"/>
              <a:buChar char="○"/>
            </a:pPr>
            <a:r>
              <a:t/>
            </a:r>
            <a:endParaRPr sz="2000"/>
          </a:p>
          <a:p>
            <a:pPr indent="0" lvl="0" marL="457200" rtl="0" algn="l">
              <a:spcBef>
                <a:spcPts val="600"/>
              </a:spcBef>
              <a:spcAft>
                <a:spcPts val="0"/>
              </a:spcAft>
              <a:buNone/>
            </a:pPr>
            <a:r>
              <a:t/>
            </a:r>
            <a:endParaRPr b="1" sz="1800" u="sng"/>
          </a:p>
          <a:p>
            <a:pPr indent="-317500" lvl="0" marL="457200" rtl="0" algn="l">
              <a:spcBef>
                <a:spcPts val="600"/>
              </a:spcBef>
              <a:spcAft>
                <a:spcPts val="0"/>
              </a:spcAft>
              <a:buSzPts val="1400"/>
              <a:buChar char="●"/>
            </a:pPr>
            <a:r>
              <a:rPr lang="en" sz="2000"/>
              <a:t>V</a:t>
            </a:r>
            <a:r>
              <a:rPr lang="en" sz="2000"/>
              <a:t>alues </a:t>
            </a:r>
            <a:r>
              <a:rPr b="1" lang="en" sz="2000" u="sng">
                <a:highlight>
                  <a:srgbClr val="FFFF00"/>
                </a:highlight>
              </a:rPr>
              <a:t>range between -1 to 1</a:t>
            </a:r>
            <a:endParaRPr b="1" sz="2000" u="sng"/>
          </a:p>
          <a:p>
            <a:pPr indent="-355600" lvl="1" marL="914400" rtl="0" algn="l">
              <a:spcBef>
                <a:spcPts val="0"/>
              </a:spcBef>
              <a:spcAft>
                <a:spcPts val="0"/>
              </a:spcAft>
              <a:buSzPts val="2000"/>
              <a:buChar char="○"/>
            </a:pPr>
            <a:r>
              <a:rPr lang="en" sz="2000"/>
              <a:t>0 indicates no relationship</a:t>
            </a:r>
            <a:endParaRPr sz="2000"/>
          </a:p>
          <a:p>
            <a:pPr indent="-355600" lvl="1" marL="914400" rtl="0" algn="l">
              <a:lnSpc>
                <a:spcPct val="100000"/>
              </a:lnSpc>
              <a:spcBef>
                <a:spcPts val="0"/>
              </a:spcBef>
              <a:spcAft>
                <a:spcPts val="0"/>
              </a:spcAft>
              <a:buSzPts val="2000"/>
              <a:buChar char="○"/>
            </a:pPr>
            <a:r>
              <a:rPr lang="en" sz="2000"/>
              <a:t>± 1 indicates direct relationship</a:t>
            </a:r>
            <a:endParaRPr sz="2000"/>
          </a:p>
          <a:p>
            <a:pPr indent="0" lvl="0" marL="9144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1000">
              <a:latin typeface="Arial"/>
              <a:ea typeface="Arial"/>
              <a:cs typeface="Arial"/>
              <a:sym typeface="Arial"/>
            </a:endParaRPr>
          </a:p>
          <a:p>
            <a:pPr indent="0" lvl="0" marL="457200" rtl="0" algn="l">
              <a:lnSpc>
                <a:spcPct val="100000"/>
              </a:lnSpc>
              <a:spcBef>
                <a:spcPts val="0"/>
              </a:spcBef>
              <a:spcAft>
                <a:spcPts val="0"/>
              </a:spcAft>
              <a:buNone/>
            </a:pPr>
            <a:r>
              <a:t/>
            </a:r>
            <a:endParaRPr sz="2000"/>
          </a:p>
        </p:txBody>
      </p:sp>
      <p:pic>
        <p:nvPicPr>
          <p:cNvPr id="118" name="Google Shape;118;p19"/>
          <p:cNvPicPr preferRelativeResize="0"/>
          <p:nvPr/>
        </p:nvPicPr>
        <p:blipFill>
          <a:blip r:embed="rId3">
            <a:alphaModFix/>
          </a:blip>
          <a:stretch>
            <a:fillRect/>
          </a:stretch>
        </p:blipFill>
        <p:spPr>
          <a:xfrm>
            <a:off x="1866250" y="2366387"/>
            <a:ext cx="2679000" cy="635875"/>
          </a:xfrm>
          <a:prstGeom prst="rect">
            <a:avLst/>
          </a:prstGeom>
          <a:noFill/>
          <a:ln>
            <a:noFill/>
          </a:ln>
        </p:spPr>
      </p:pic>
      <p:pic>
        <p:nvPicPr>
          <p:cNvPr id="119" name="Google Shape;119;p19"/>
          <p:cNvPicPr preferRelativeResize="0"/>
          <p:nvPr/>
        </p:nvPicPr>
        <p:blipFill>
          <a:blip r:embed="rId4">
            <a:alphaModFix/>
          </a:blip>
          <a:stretch>
            <a:fillRect/>
          </a:stretch>
        </p:blipFill>
        <p:spPr>
          <a:xfrm>
            <a:off x="6757150" y="382887"/>
            <a:ext cx="1135150" cy="4377699"/>
          </a:xfrm>
          <a:prstGeom prst="rect">
            <a:avLst/>
          </a:prstGeom>
          <a:noFill/>
          <a:ln>
            <a:noFill/>
          </a:ln>
        </p:spPr>
      </p:pic>
      <p:sp>
        <p:nvSpPr>
          <p:cNvPr id="120" name="Google Shape;120;p19"/>
          <p:cNvSpPr txBox="1"/>
          <p:nvPr/>
        </p:nvSpPr>
        <p:spPr>
          <a:xfrm>
            <a:off x="2718500" y="4760575"/>
            <a:ext cx="34806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Source: </a:t>
            </a:r>
            <a:r>
              <a:rPr lang="en" sz="1100" u="sng">
                <a:solidFill>
                  <a:schemeClr val="hlink"/>
                </a:solidFill>
                <a:latin typeface="Proxima Nova"/>
                <a:ea typeface="Proxima Nova"/>
                <a:cs typeface="Proxima Nova"/>
                <a:sym typeface="Proxima Nova"/>
                <a:hlinkClick r:id="rId5"/>
              </a:rPr>
              <a:t>DM Stat</a:t>
            </a:r>
            <a:endParaRPr sz="11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nvSpPr>
        <p:spPr>
          <a:xfrm>
            <a:off x="266475" y="112200"/>
            <a:ext cx="2960100" cy="869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latin typeface="Proxima Nova"/>
                <a:ea typeface="Proxima Nova"/>
                <a:cs typeface="Proxima Nova"/>
                <a:sym typeface="Proxima Nova"/>
              </a:rPr>
              <a:t>Population Size</a:t>
            </a:r>
            <a:endParaRPr b="1" sz="2800" u="sng">
              <a:latin typeface="Proxima Nova"/>
              <a:ea typeface="Proxima Nova"/>
              <a:cs typeface="Proxima Nova"/>
              <a:sym typeface="Proxima Nova"/>
            </a:endParaRPr>
          </a:p>
        </p:txBody>
      </p:sp>
      <p:sp>
        <p:nvSpPr>
          <p:cNvPr id="126" name="Google Shape;126;p20"/>
          <p:cNvSpPr txBox="1"/>
          <p:nvPr/>
        </p:nvSpPr>
        <p:spPr>
          <a:xfrm>
            <a:off x="4543425" y="901650"/>
            <a:ext cx="1221000" cy="115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Correlation</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Coefficient</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600">
                <a:solidFill>
                  <a:schemeClr val="dk1"/>
                </a:solidFill>
                <a:highlight>
                  <a:srgbClr val="FFFF00"/>
                </a:highlight>
                <a:latin typeface="Proxima Nova"/>
                <a:ea typeface="Proxima Nova"/>
                <a:cs typeface="Proxima Nova"/>
                <a:sym typeface="Proxima Nova"/>
              </a:rPr>
              <a:t>+0.09</a:t>
            </a:r>
            <a:endParaRPr b="1" sz="1600">
              <a:solidFill>
                <a:schemeClr val="dk1"/>
              </a:solidFill>
              <a:highlight>
                <a:srgbClr val="FFFF00"/>
              </a:highlight>
              <a:latin typeface="Proxima Nova"/>
              <a:ea typeface="Proxima Nova"/>
              <a:cs typeface="Proxima Nova"/>
              <a:sym typeface="Proxima Nova"/>
            </a:endParaRPr>
          </a:p>
        </p:txBody>
      </p:sp>
      <p:sp>
        <p:nvSpPr>
          <p:cNvPr id="127" name="Google Shape;127;p20"/>
          <p:cNvSpPr txBox="1"/>
          <p:nvPr/>
        </p:nvSpPr>
        <p:spPr>
          <a:xfrm>
            <a:off x="6597100" y="3641975"/>
            <a:ext cx="79800" cy="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8" name="Google Shape;128;p20"/>
          <p:cNvSpPr txBox="1"/>
          <p:nvPr/>
        </p:nvSpPr>
        <p:spPr>
          <a:xfrm>
            <a:off x="5954350" y="1171800"/>
            <a:ext cx="2300100" cy="60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Proxima Nova"/>
                <a:ea typeface="Proxima Nova"/>
                <a:cs typeface="Proxima Nova"/>
                <a:sym typeface="Proxima Nova"/>
              </a:rPr>
              <a:t>population size not linked to usage rate</a:t>
            </a:r>
            <a:endParaRPr sz="1600">
              <a:latin typeface="Proxima Nova"/>
              <a:ea typeface="Proxima Nova"/>
              <a:cs typeface="Proxima Nova"/>
              <a:sym typeface="Proxima Nova"/>
            </a:endParaRPr>
          </a:p>
        </p:txBody>
      </p:sp>
      <p:pic>
        <p:nvPicPr>
          <p:cNvPr id="129" name="Google Shape;129;p20"/>
          <p:cNvPicPr preferRelativeResize="0"/>
          <p:nvPr/>
        </p:nvPicPr>
        <p:blipFill>
          <a:blip r:embed="rId3">
            <a:alphaModFix/>
          </a:blip>
          <a:stretch>
            <a:fillRect/>
          </a:stretch>
        </p:blipFill>
        <p:spPr>
          <a:xfrm>
            <a:off x="4543432" y="2266575"/>
            <a:ext cx="3495675" cy="2200275"/>
          </a:xfrm>
          <a:prstGeom prst="rect">
            <a:avLst/>
          </a:prstGeom>
          <a:noFill/>
          <a:ln>
            <a:noFill/>
          </a:ln>
        </p:spPr>
      </p:pic>
      <p:pic>
        <p:nvPicPr>
          <p:cNvPr id="130" name="Google Shape;130;p20"/>
          <p:cNvPicPr preferRelativeResize="0"/>
          <p:nvPr/>
        </p:nvPicPr>
        <p:blipFill>
          <a:blip r:embed="rId4">
            <a:alphaModFix/>
          </a:blip>
          <a:stretch>
            <a:fillRect/>
          </a:stretch>
        </p:blipFill>
        <p:spPr>
          <a:xfrm>
            <a:off x="676550" y="824375"/>
            <a:ext cx="3676938" cy="3857100"/>
          </a:xfrm>
          <a:prstGeom prst="rect">
            <a:avLst/>
          </a:prstGeom>
          <a:noFill/>
          <a:ln>
            <a:noFill/>
          </a:ln>
        </p:spPr>
      </p:pic>
      <p:sp>
        <p:nvSpPr>
          <p:cNvPr id="131" name="Google Shape;131;p20"/>
          <p:cNvSpPr txBox="1"/>
          <p:nvPr/>
        </p:nvSpPr>
        <p:spPr>
          <a:xfrm>
            <a:off x="742350" y="4681575"/>
            <a:ext cx="6933000" cy="6099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100">
                <a:solidFill>
                  <a:schemeClr val="dk1"/>
                </a:solidFill>
                <a:latin typeface="Proxima Nova"/>
                <a:ea typeface="Proxima Nova"/>
                <a:cs typeface="Proxima Nova"/>
                <a:sym typeface="Proxima Nova"/>
              </a:rPr>
              <a:t>Sources: </a:t>
            </a:r>
            <a:r>
              <a:rPr lang="en" sz="1100" u="sng">
                <a:solidFill>
                  <a:schemeClr val="hlink"/>
                </a:solidFill>
                <a:latin typeface="Proxima Nova"/>
                <a:ea typeface="Proxima Nova"/>
                <a:cs typeface="Proxima Nova"/>
                <a:sym typeface="Proxima Nova"/>
                <a:hlinkClick r:id="rId5"/>
              </a:rPr>
              <a:t>Citi Bike System Data</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6"/>
              </a:rPr>
              <a:t>Zipdatamaps</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7"/>
              </a:rPr>
              <a:t>New York Hometown Locator</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8"/>
              </a:rPr>
              <a:t>Towncharts</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nvSpPr>
        <p:spPr>
          <a:xfrm>
            <a:off x="266475" y="112200"/>
            <a:ext cx="4386600" cy="869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latin typeface="Proxima Nova"/>
                <a:ea typeface="Proxima Nova"/>
                <a:cs typeface="Proxima Nova"/>
                <a:sym typeface="Proxima Nova"/>
              </a:rPr>
              <a:t>Average Household Size</a:t>
            </a:r>
            <a:endParaRPr b="1" sz="2800" u="sng">
              <a:latin typeface="Proxima Nova"/>
              <a:ea typeface="Proxima Nova"/>
              <a:cs typeface="Proxima Nova"/>
              <a:sym typeface="Proxima Nova"/>
            </a:endParaRPr>
          </a:p>
        </p:txBody>
      </p:sp>
      <p:sp>
        <p:nvSpPr>
          <p:cNvPr id="137" name="Google Shape;137;p21"/>
          <p:cNvSpPr txBox="1"/>
          <p:nvPr/>
        </p:nvSpPr>
        <p:spPr>
          <a:xfrm>
            <a:off x="4543425" y="901650"/>
            <a:ext cx="1221000" cy="115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Correlation</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Coefficient</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600">
                <a:solidFill>
                  <a:schemeClr val="dk1"/>
                </a:solidFill>
                <a:highlight>
                  <a:srgbClr val="FFFF00"/>
                </a:highlight>
                <a:latin typeface="Proxima Nova"/>
                <a:ea typeface="Proxima Nova"/>
                <a:cs typeface="Proxima Nova"/>
                <a:sym typeface="Proxima Nova"/>
              </a:rPr>
              <a:t>-0.51</a:t>
            </a:r>
            <a:endParaRPr b="1" sz="1600">
              <a:solidFill>
                <a:schemeClr val="dk1"/>
              </a:solidFill>
              <a:highlight>
                <a:srgbClr val="FFFF00"/>
              </a:highlight>
              <a:latin typeface="Proxima Nova"/>
              <a:ea typeface="Proxima Nova"/>
              <a:cs typeface="Proxima Nova"/>
              <a:sym typeface="Proxima Nova"/>
            </a:endParaRPr>
          </a:p>
        </p:txBody>
      </p:sp>
      <p:sp>
        <p:nvSpPr>
          <p:cNvPr id="138" name="Google Shape;138;p21"/>
          <p:cNvSpPr txBox="1"/>
          <p:nvPr/>
        </p:nvSpPr>
        <p:spPr>
          <a:xfrm>
            <a:off x="6597100" y="3641975"/>
            <a:ext cx="79800" cy="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9" name="Google Shape;139;p21"/>
          <p:cNvSpPr txBox="1"/>
          <p:nvPr/>
        </p:nvSpPr>
        <p:spPr>
          <a:xfrm>
            <a:off x="5954350" y="1042050"/>
            <a:ext cx="2300100" cy="86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roxima Nova"/>
                <a:ea typeface="Proxima Nova"/>
                <a:cs typeface="Proxima Nova"/>
                <a:sym typeface="Proxima Nova"/>
              </a:rPr>
              <a:t>as household size decreases - usage rate increases</a:t>
            </a:r>
            <a:endParaRPr sz="1600">
              <a:latin typeface="Proxima Nova"/>
              <a:ea typeface="Proxima Nova"/>
              <a:cs typeface="Proxima Nova"/>
              <a:sym typeface="Proxima Nova"/>
            </a:endParaRPr>
          </a:p>
        </p:txBody>
      </p:sp>
      <p:sp>
        <p:nvSpPr>
          <p:cNvPr id="140" name="Google Shape;140;p21"/>
          <p:cNvSpPr txBox="1"/>
          <p:nvPr/>
        </p:nvSpPr>
        <p:spPr>
          <a:xfrm>
            <a:off x="742350" y="4681575"/>
            <a:ext cx="6933000" cy="6099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100">
                <a:solidFill>
                  <a:schemeClr val="dk1"/>
                </a:solidFill>
                <a:latin typeface="Proxima Nova"/>
                <a:ea typeface="Proxima Nova"/>
                <a:cs typeface="Proxima Nova"/>
                <a:sym typeface="Proxima Nova"/>
              </a:rPr>
              <a:t>Sources: </a:t>
            </a:r>
            <a:r>
              <a:rPr lang="en" sz="1100" u="sng">
                <a:solidFill>
                  <a:schemeClr val="hlink"/>
                </a:solidFill>
                <a:latin typeface="Proxima Nova"/>
                <a:ea typeface="Proxima Nova"/>
                <a:cs typeface="Proxima Nova"/>
                <a:sym typeface="Proxima Nova"/>
                <a:hlinkClick r:id="rId3"/>
              </a:rPr>
              <a:t>Citi Bike System Data</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4"/>
              </a:rPr>
              <a:t>Zipdatamaps</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5"/>
              </a:rPr>
              <a:t>New York Hometown Locator</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6"/>
              </a:rPr>
              <a:t>Towncharts</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endParaRPr>
          </a:p>
        </p:txBody>
      </p:sp>
      <p:pic>
        <p:nvPicPr>
          <p:cNvPr id="141" name="Google Shape;141;p21"/>
          <p:cNvPicPr preferRelativeResize="0"/>
          <p:nvPr/>
        </p:nvPicPr>
        <p:blipFill>
          <a:blip r:embed="rId7">
            <a:alphaModFix/>
          </a:blip>
          <a:stretch>
            <a:fillRect/>
          </a:stretch>
        </p:blipFill>
        <p:spPr>
          <a:xfrm>
            <a:off x="624761" y="683486"/>
            <a:ext cx="3728750" cy="3998095"/>
          </a:xfrm>
          <a:prstGeom prst="rect">
            <a:avLst/>
          </a:prstGeom>
          <a:noFill/>
          <a:ln>
            <a:noFill/>
          </a:ln>
        </p:spPr>
      </p:pic>
      <p:pic>
        <p:nvPicPr>
          <p:cNvPr id="142" name="Google Shape;142;p21"/>
          <p:cNvPicPr preferRelativeResize="0"/>
          <p:nvPr/>
        </p:nvPicPr>
        <p:blipFill>
          <a:blip r:embed="rId8">
            <a:alphaModFix/>
          </a:blip>
          <a:stretch>
            <a:fillRect/>
          </a:stretch>
        </p:blipFill>
        <p:spPr>
          <a:xfrm>
            <a:off x="4653063" y="2247513"/>
            <a:ext cx="3514725" cy="223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nvSpPr>
        <p:spPr>
          <a:xfrm>
            <a:off x="566375" y="360250"/>
            <a:ext cx="35388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u="sng">
                <a:latin typeface="Proxima Nova"/>
                <a:ea typeface="Proxima Nova"/>
                <a:cs typeface="Proxima Nova"/>
                <a:sym typeface="Proxima Nova"/>
              </a:rPr>
              <a:t>Wealth Index</a:t>
            </a:r>
            <a:endParaRPr b="1" sz="3600" u="sng">
              <a:latin typeface="Proxima Nova"/>
              <a:ea typeface="Proxima Nova"/>
              <a:cs typeface="Proxima Nova"/>
              <a:sym typeface="Proxima Nova"/>
            </a:endParaRPr>
          </a:p>
        </p:txBody>
      </p:sp>
      <p:sp>
        <p:nvSpPr>
          <p:cNvPr id="148" name="Google Shape;148;p22"/>
          <p:cNvSpPr txBox="1"/>
          <p:nvPr/>
        </p:nvSpPr>
        <p:spPr>
          <a:xfrm>
            <a:off x="986250" y="1264050"/>
            <a:ext cx="7171500" cy="261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Proxima Nova"/>
              <a:buChar char="●"/>
            </a:pPr>
            <a:r>
              <a:rPr lang="en" sz="2000">
                <a:solidFill>
                  <a:schemeClr val="dk1"/>
                </a:solidFill>
                <a:highlight>
                  <a:srgbClr val="FFFFFF"/>
                </a:highlight>
                <a:latin typeface="Proxima Nova"/>
                <a:ea typeface="Proxima Nova"/>
                <a:cs typeface="Proxima Nova"/>
                <a:sym typeface="Proxima Nova"/>
              </a:rPr>
              <a:t>Based on </a:t>
            </a:r>
            <a:r>
              <a:rPr b="1" lang="en" sz="2000" u="sng">
                <a:solidFill>
                  <a:schemeClr val="dk1"/>
                </a:solidFill>
                <a:highlight>
                  <a:srgbClr val="FFFF00"/>
                </a:highlight>
                <a:latin typeface="Proxima Nova"/>
                <a:ea typeface="Proxima Nova"/>
                <a:cs typeface="Proxima Nova"/>
                <a:sym typeface="Proxima Nova"/>
              </a:rPr>
              <a:t>indicators of affluence</a:t>
            </a:r>
            <a:r>
              <a:rPr lang="en" sz="2000">
                <a:solidFill>
                  <a:schemeClr val="dk1"/>
                </a:solidFill>
                <a:highlight>
                  <a:srgbClr val="FFFF00"/>
                </a:highlight>
                <a:latin typeface="Proxima Nova"/>
                <a:ea typeface="Proxima Nova"/>
                <a:cs typeface="Proxima Nova"/>
                <a:sym typeface="Proxima Nova"/>
              </a:rPr>
              <a:t> </a:t>
            </a:r>
            <a:r>
              <a:rPr lang="en" sz="2000">
                <a:solidFill>
                  <a:schemeClr val="dk1"/>
                </a:solidFill>
                <a:highlight>
                  <a:srgbClr val="FFFFFF"/>
                </a:highlight>
                <a:latin typeface="Proxima Nova"/>
                <a:ea typeface="Proxima Nova"/>
                <a:cs typeface="Proxima Nova"/>
                <a:sym typeface="Proxima Nova"/>
              </a:rPr>
              <a:t>including:</a:t>
            </a:r>
            <a:endParaRPr sz="2000">
              <a:solidFill>
                <a:schemeClr val="dk1"/>
              </a:solidFill>
              <a:highlight>
                <a:srgbClr val="FFFFFF"/>
              </a:highlight>
              <a:latin typeface="Proxima Nova"/>
              <a:ea typeface="Proxima Nova"/>
              <a:cs typeface="Proxima Nova"/>
              <a:sym typeface="Proxima Nova"/>
            </a:endParaRPr>
          </a:p>
          <a:p>
            <a:pPr indent="-355600" lvl="1" marL="914400" rtl="0" algn="l">
              <a:spcBef>
                <a:spcPts val="0"/>
              </a:spcBef>
              <a:spcAft>
                <a:spcPts val="0"/>
              </a:spcAft>
              <a:buClr>
                <a:schemeClr val="dk1"/>
              </a:buClr>
              <a:buSzPts val="2000"/>
              <a:buFont typeface="Proxima Nova"/>
              <a:buChar char="○"/>
            </a:pPr>
            <a:r>
              <a:rPr lang="en" sz="2000">
                <a:solidFill>
                  <a:schemeClr val="dk1"/>
                </a:solidFill>
                <a:highlight>
                  <a:srgbClr val="FFFFFF"/>
                </a:highlight>
                <a:latin typeface="Proxima Nova"/>
                <a:ea typeface="Proxima Nova"/>
                <a:cs typeface="Proxima Nova"/>
                <a:sym typeface="Proxima Nova"/>
              </a:rPr>
              <a:t>average household income</a:t>
            </a:r>
            <a:endParaRPr sz="2000">
              <a:solidFill>
                <a:schemeClr val="dk1"/>
              </a:solidFill>
              <a:highlight>
                <a:srgbClr val="FFFFFF"/>
              </a:highlight>
              <a:latin typeface="Proxima Nova"/>
              <a:ea typeface="Proxima Nova"/>
              <a:cs typeface="Proxima Nova"/>
              <a:sym typeface="Proxima Nova"/>
            </a:endParaRPr>
          </a:p>
          <a:p>
            <a:pPr indent="-355600" lvl="1" marL="914400" rtl="0" algn="l">
              <a:spcBef>
                <a:spcPts val="0"/>
              </a:spcBef>
              <a:spcAft>
                <a:spcPts val="0"/>
              </a:spcAft>
              <a:buClr>
                <a:schemeClr val="dk1"/>
              </a:buClr>
              <a:buSzPts val="2000"/>
              <a:buFont typeface="Proxima Nova"/>
              <a:buChar char="○"/>
            </a:pPr>
            <a:r>
              <a:rPr lang="en" sz="2000">
                <a:solidFill>
                  <a:schemeClr val="dk1"/>
                </a:solidFill>
                <a:highlight>
                  <a:srgbClr val="FFFFFF"/>
                </a:highlight>
                <a:latin typeface="Proxima Nova"/>
                <a:ea typeface="Proxima Nova"/>
                <a:cs typeface="Proxima Nova"/>
                <a:sym typeface="Proxima Nova"/>
              </a:rPr>
              <a:t>average net worth</a:t>
            </a:r>
            <a:endParaRPr sz="2000">
              <a:solidFill>
                <a:schemeClr val="dk1"/>
              </a:solidFill>
              <a:highlight>
                <a:srgbClr val="FFFFFF"/>
              </a:highlight>
              <a:latin typeface="Proxima Nova"/>
              <a:ea typeface="Proxima Nova"/>
              <a:cs typeface="Proxima Nova"/>
              <a:sym typeface="Proxima Nova"/>
            </a:endParaRPr>
          </a:p>
          <a:p>
            <a:pPr indent="-355600" lvl="1" marL="914400" rtl="0" algn="l">
              <a:spcBef>
                <a:spcPts val="0"/>
              </a:spcBef>
              <a:spcAft>
                <a:spcPts val="0"/>
              </a:spcAft>
              <a:buClr>
                <a:schemeClr val="dk1"/>
              </a:buClr>
              <a:buSzPts val="2000"/>
              <a:buFont typeface="Proxima Nova"/>
              <a:buChar char="○"/>
            </a:pPr>
            <a:r>
              <a:rPr lang="en" sz="2000">
                <a:solidFill>
                  <a:schemeClr val="dk1"/>
                </a:solidFill>
                <a:highlight>
                  <a:srgbClr val="FFFFFF"/>
                </a:highlight>
                <a:latin typeface="Proxima Nova"/>
                <a:ea typeface="Proxima Nova"/>
                <a:cs typeface="Proxima Nova"/>
                <a:sym typeface="Proxima Nova"/>
              </a:rPr>
              <a:t>the value of material possessions and resources</a:t>
            </a:r>
            <a:endParaRPr sz="2000">
              <a:solidFill>
                <a:schemeClr val="dk1"/>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2000">
              <a:solidFill>
                <a:schemeClr val="dk1"/>
              </a:solidFill>
              <a:highlight>
                <a:srgbClr val="FFFFFF"/>
              </a:highlight>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sz="2000">
                <a:solidFill>
                  <a:schemeClr val="dk1"/>
                </a:solidFill>
                <a:highlight>
                  <a:schemeClr val="lt1"/>
                </a:highlight>
                <a:latin typeface="Proxima Nova"/>
                <a:ea typeface="Proxima Nova"/>
                <a:cs typeface="Proxima Nova"/>
                <a:sym typeface="Proxima Nova"/>
              </a:rPr>
              <a:t>Are </a:t>
            </a:r>
            <a:r>
              <a:rPr b="1" lang="en" sz="2000" u="sng">
                <a:solidFill>
                  <a:schemeClr val="dk1"/>
                </a:solidFill>
                <a:highlight>
                  <a:srgbClr val="FFFF00"/>
                </a:highlight>
                <a:latin typeface="Proxima Nova"/>
                <a:ea typeface="Proxima Nova"/>
                <a:cs typeface="Proxima Nova"/>
                <a:sym typeface="Proxima Nova"/>
              </a:rPr>
              <a:t>relative to the national level</a:t>
            </a:r>
            <a:endParaRPr b="1" sz="2000" u="sng">
              <a:solidFill>
                <a:schemeClr val="dk1"/>
              </a:solidFill>
              <a:highlight>
                <a:srgbClr val="FFFF00"/>
              </a:highlight>
              <a:latin typeface="Proxima Nova"/>
              <a:ea typeface="Proxima Nova"/>
              <a:cs typeface="Proxima Nova"/>
              <a:sym typeface="Proxima Nova"/>
            </a:endParaRPr>
          </a:p>
          <a:p>
            <a:pPr indent="-355600" lvl="1" marL="914400" rtl="0" algn="l">
              <a:spcBef>
                <a:spcPts val="0"/>
              </a:spcBef>
              <a:spcAft>
                <a:spcPts val="0"/>
              </a:spcAft>
              <a:buClr>
                <a:schemeClr val="dk1"/>
              </a:buClr>
              <a:buSzPts val="2000"/>
              <a:buFont typeface="Proxima Nova"/>
              <a:buChar char="○"/>
            </a:pPr>
            <a:r>
              <a:rPr lang="en" sz="2000">
                <a:solidFill>
                  <a:schemeClr val="dk1"/>
                </a:solidFill>
                <a:highlight>
                  <a:schemeClr val="lt1"/>
                </a:highlight>
                <a:latin typeface="Proxima Nova"/>
                <a:ea typeface="Proxima Nova"/>
                <a:cs typeface="Proxima Nova"/>
                <a:sym typeface="Proxima Nova"/>
              </a:rPr>
              <a:t>&gt; 100 represent above-average wealth</a:t>
            </a:r>
            <a:endParaRPr sz="2000">
              <a:solidFill>
                <a:schemeClr val="dk1"/>
              </a:solidFill>
              <a:highlight>
                <a:srgbClr val="FFFFFF"/>
              </a:highlight>
              <a:latin typeface="Proxima Nova"/>
              <a:ea typeface="Proxima Nova"/>
              <a:cs typeface="Proxima Nova"/>
              <a:sym typeface="Proxima Nova"/>
            </a:endParaRPr>
          </a:p>
          <a:p>
            <a:pPr indent="-355600" lvl="1" marL="914400" rtl="0" algn="l">
              <a:spcBef>
                <a:spcPts val="0"/>
              </a:spcBef>
              <a:spcAft>
                <a:spcPts val="0"/>
              </a:spcAft>
              <a:buClr>
                <a:schemeClr val="dk1"/>
              </a:buClr>
              <a:buSzPts val="2000"/>
              <a:buFont typeface="Proxima Nova"/>
              <a:buChar char="○"/>
            </a:pPr>
            <a:r>
              <a:rPr lang="en" sz="2000">
                <a:solidFill>
                  <a:schemeClr val="dk1"/>
                </a:solidFill>
                <a:highlight>
                  <a:srgbClr val="FFFFFF"/>
                </a:highlight>
                <a:latin typeface="Proxima Nova"/>
                <a:ea typeface="Proxima Nova"/>
                <a:cs typeface="Proxima Nova"/>
                <a:sym typeface="Proxima Nova"/>
              </a:rPr>
              <a:t>&lt; 100 represent below-average wealth</a:t>
            </a:r>
            <a:endParaRPr sz="2000">
              <a:solidFill>
                <a:schemeClr val="dk1"/>
              </a:solidFill>
              <a:highlight>
                <a:srgbClr val="FFFFFF"/>
              </a:highlight>
              <a:latin typeface="Proxima Nova"/>
              <a:ea typeface="Proxima Nova"/>
              <a:cs typeface="Proxima Nova"/>
              <a:sym typeface="Proxima Nova"/>
            </a:endParaRPr>
          </a:p>
          <a:p>
            <a:pPr indent="0" lvl="0" marL="457200" rtl="0" algn="l">
              <a:spcBef>
                <a:spcPts val="0"/>
              </a:spcBef>
              <a:spcAft>
                <a:spcPts val="0"/>
              </a:spcAft>
              <a:buNone/>
            </a:pPr>
            <a:r>
              <a:t/>
            </a:r>
            <a:endParaRPr sz="2000">
              <a:solidFill>
                <a:schemeClr val="dk1"/>
              </a:solidFill>
              <a:highlight>
                <a:srgbClr val="FFFFFF"/>
              </a:highlight>
              <a:latin typeface="Proxima Nova"/>
              <a:ea typeface="Proxima Nova"/>
              <a:cs typeface="Proxima Nova"/>
              <a:sym typeface="Proxima Nova"/>
            </a:endParaRPr>
          </a:p>
          <a:p>
            <a:pPr indent="0" lvl="0" marL="457200" rtl="0" algn="l">
              <a:spcBef>
                <a:spcPts val="0"/>
              </a:spcBef>
              <a:spcAft>
                <a:spcPts val="0"/>
              </a:spcAft>
              <a:buNone/>
            </a:pPr>
            <a:r>
              <a:t/>
            </a:r>
            <a:endParaRPr sz="2000">
              <a:solidFill>
                <a:schemeClr val="dk1"/>
              </a:solidFill>
              <a:highlight>
                <a:srgbClr val="FFFFFF"/>
              </a:highlight>
              <a:latin typeface="Proxima Nova"/>
              <a:ea typeface="Proxima Nova"/>
              <a:cs typeface="Proxima Nova"/>
              <a:sym typeface="Proxima Nova"/>
            </a:endParaRPr>
          </a:p>
        </p:txBody>
      </p:sp>
      <p:sp>
        <p:nvSpPr>
          <p:cNvPr id="149" name="Google Shape;149;p22"/>
          <p:cNvSpPr txBox="1"/>
          <p:nvPr/>
        </p:nvSpPr>
        <p:spPr>
          <a:xfrm>
            <a:off x="2062350" y="4622400"/>
            <a:ext cx="7171500" cy="5211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100">
                <a:solidFill>
                  <a:schemeClr val="dk1"/>
                </a:solidFill>
                <a:latin typeface="Proxima Nova"/>
                <a:ea typeface="Proxima Nova"/>
                <a:cs typeface="Proxima Nova"/>
                <a:sym typeface="Proxima Nova"/>
              </a:rPr>
              <a:t>Source:  </a:t>
            </a:r>
            <a:r>
              <a:rPr lang="en" sz="1100" u="sng">
                <a:solidFill>
                  <a:schemeClr val="hlink"/>
                </a:solidFill>
                <a:latin typeface="Proxima Nova"/>
                <a:ea typeface="Proxima Nova"/>
                <a:cs typeface="Proxima Nova"/>
                <a:sym typeface="Proxima Nova"/>
                <a:hlinkClick r:id="rId3"/>
              </a:rPr>
              <a:t>New York Hometown Locator</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nvSpPr>
        <p:spPr>
          <a:xfrm>
            <a:off x="266475" y="112200"/>
            <a:ext cx="2960100" cy="609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latin typeface="Proxima Nova"/>
                <a:ea typeface="Proxima Nova"/>
                <a:cs typeface="Proxima Nova"/>
                <a:sym typeface="Proxima Nova"/>
              </a:rPr>
              <a:t>Wealth Index</a:t>
            </a:r>
            <a:endParaRPr b="1" sz="2800" u="sng">
              <a:latin typeface="Proxima Nova"/>
              <a:ea typeface="Proxima Nova"/>
              <a:cs typeface="Proxima Nova"/>
              <a:sym typeface="Proxima Nova"/>
            </a:endParaRPr>
          </a:p>
        </p:txBody>
      </p:sp>
      <p:sp>
        <p:nvSpPr>
          <p:cNvPr id="155" name="Google Shape;155;p23"/>
          <p:cNvSpPr txBox="1"/>
          <p:nvPr/>
        </p:nvSpPr>
        <p:spPr>
          <a:xfrm>
            <a:off x="4543425" y="901650"/>
            <a:ext cx="1221000" cy="115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Correlation</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Coefficient</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6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600">
                <a:solidFill>
                  <a:schemeClr val="dk1"/>
                </a:solidFill>
                <a:highlight>
                  <a:srgbClr val="FFFF00"/>
                </a:highlight>
                <a:latin typeface="Proxima Nova"/>
                <a:ea typeface="Proxima Nova"/>
                <a:cs typeface="Proxima Nova"/>
                <a:sym typeface="Proxima Nova"/>
              </a:rPr>
              <a:t>+0.63</a:t>
            </a:r>
            <a:endParaRPr b="1" sz="1600">
              <a:solidFill>
                <a:schemeClr val="dk1"/>
              </a:solidFill>
              <a:highlight>
                <a:srgbClr val="FFFF00"/>
              </a:highlight>
              <a:latin typeface="Proxima Nova"/>
              <a:ea typeface="Proxima Nova"/>
              <a:cs typeface="Proxima Nova"/>
              <a:sym typeface="Proxima Nova"/>
            </a:endParaRPr>
          </a:p>
        </p:txBody>
      </p:sp>
      <p:sp>
        <p:nvSpPr>
          <p:cNvPr id="156" name="Google Shape;156;p23"/>
          <p:cNvSpPr txBox="1"/>
          <p:nvPr/>
        </p:nvSpPr>
        <p:spPr>
          <a:xfrm>
            <a:off x="6597100" y="3641975"/>
            <a:ext cx="79800" cy="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7" name="Google Shape;157;p23"/>
          <p:cNvSpPr txBox="1"/>
          <p:nvPr/>
        </p:nvSpPr>
        <p:spPr>
          <a:xfrm>
            <a:off x="5941550" y="1129500"/>
            <a:ext cx="2300100" cy="69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Proxima Nova"/>
                <a:ea typeface="Proxima Nova"/>
                <a:cs typeface="Proxima Nova"/>
                <a:sym typeface="Proxima Nova"/>
              </a:rPr>
              <a:t>as wealth increases usage-rate increases</a:t>
            </a:r>
            <a:endParaRPr sz="1600">
              <a:solidFill>
                <a:schemeClr val="dk1"/>
              </a:solidFill>
              <a:latin typeface="Proxima Nova"/>
              <a:ea typeface="Proxima Nova"/>
              <a:cs typeface="Proxima Nova"/>
              <a:sym typeface="Proxima Nova"/>
            </a:endParaRPr>
          </a:p>
          <a:p>
            <a:pPr indent="0" lvl="0" marL="457200" rtl="0" algn="ctr">
              <a:spcBef>
                <a:spcPts val="0"/>
              </a:spcBef>
              <a:spcAft>
                <a:spcPts val="0"/>
              </a:spcAft>
              <a:buNone/>
            </a:pPr>
            <a:r>
              <a:t/>
            </a:r>
            <a:endParaRPr sz="1600">
              <a:latin typeface="Proxima Nova"/>
              <a:ea typeface="Proxima Nova"/>
              <a:cs typeface="Proxima Nova"/>
              <a:sym typeface="Proxima Nova"/>
            </a:endParaRPr>
          </a:p>
        </p:txBody>
      </p:sp>
      <p:sp>
        <p:nvSpPr>
          <p:cNvPr id="158" name="Google Shape;158;p23"/>
          <p:cNvSpPr txBox="1"/>
          <p:nvPr/>
        </p:nvSpPr>
        <p:spPr>
          <a:xfrm>
            <a:off x="730875" y="4601625"/>
            <a:ext cx="6933000" cy="609900"/>
          </a:xfrm>
          <a:prstGeom prst="rect">
            <a:avLst/>
          </a:prstGeom>
          <a:noFill/>
          <a:ln>
            <a:noFill/>
          </a:ln>
        </p:spPr>
        <p:txBody>
          <a:bodyPr anchorCtr="0" anchor="t" bIns="91425" lIns="91425" spcFirstLastPara="1" rIns="91425" wrap="square" tIns="91425">
            <a:noAutofit/>
          </a:bodyPr>
          <a:lstStyle/>
          <a:p>
            <a:pPr indent="0" lvl="0" marL="914400" rtl="0" algn="ctr">
              <a:spcBef>
                <a:spcPts val="0"/>
              </a:spcBef>
              <a:spcAft>
                <a:spcPts val="0"/>
              </a:spcAft>
              <a:buNone/>
            </a:pPr>
            <a:r>
              <a:rPr lang="en" sz="1100">
                <a:solidFill>
                  <a:schemeClr val="dk1"/>
                </a:solidFill>
                <a:latin typeface="Proxima Nova"/>
                <a:ea typeface="Proxima Nova"/>
                <a:cs typeface="Proxima Nova"/>
                <a:sym typeface="Proxima Nova"/>
              </a:rPr>
              <a:t>Sources: </a:t>
            </a:r>
            <a:r>
              <a:rPr lang="en" sz="1100" u="sng">
                <a:solidFill>
                  <a:schemeClr val="hlink"/>
                </a:solidFill>
                <a:latin typeface="Proxima Nova"/>
                <a:ea typeface="Proxima Nova"/>
                <a:cs typeface="Proxima Nova"/>
                <a:sym typeface="Proxima Nova"/>
                <a:hlinkClick r:id="rId3"/>
              </a:rPr>
              <a:t>Citi Bike System Data</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4"/>
              </a:rPr>
              <a:t>Zipdatamaps</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5"/>
              </a:rPr>
              <a:t>New York Hometown Locator</a:t>
            </a:r>
            <a:r>
              <a:rPr lang="en" sz="1100">
                <a:solidFill>
                  <a:schemeClr val="dk1"/>
                </a:solidFill>
                <a:latin typeface="Proxima Nova"/>
                <a:ea typeface="Proxima Nova"/>
                <a:cs typeface="Proxima Nova"/>
                <a:sym typeface="Proxima Nova"/>
              </a:rPr>
              <a:t>, </a:t>
            </a:r>
            <a:r>
              <a:rPr lang="en" sz="1100" u="sng">
                <a:solidFill>
                  <a:schemeClr val="hlink"/>
                </a:solidFill>
                <a:latin typeface="Proxima Nova"/>
                <a:ea typeface="Proxima Nova"/>
                <a:cs typeface="Proxima Nova"/>
                <a:sym typeface="Proxima Nova"/>
                <a:hlinkClick r:id="rId6"/>
              </a:rPr>
              <a:t>Towncharts</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1100" u="sng">
                <a:solidFill>
                  <a:schemeClr val="hlink"/>
                </a:solidFill>
                <a:latin typeface="Proxima Nova"/>
                <a:ea typeface="Proxima Nova"/>
                <a:cs typeface="Proxima Nova"/>
                <a:sym typeface="Proxima Nova"/>
                <a:hlinkClick r:id="rId7"/>
              </a:rPr>
              <a:t>Pix11</a:t>
            </a:r>
            <a:endParaRPr sz="1100">
              <a:solidFill>
                <a:schemeClr val="dk1"/>
              </a:solidFill>
              <a:latin typeface="Proxima Nova"/>
              <a:ea typeface="Proxima Nova"/>
              <a:cs typeface="Proxima Nova"/>
              <a:sym typeface="Proxima Nova"/>
            </a:endParaRPr>
          </a:p>
          <a:p>
            <a:pPr indent="0" lvl="0" marL="914400" rtl="0" algn="ctr">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1100">
              <a:solidFill>
                <a:schemeClr val="dk1"/>
              </a:solidFill>
              <a:latin typeface="Proxima Nova"/>
              <a:ea typeface="Proxima Nova"/>
              <a:cs typeface="Proxima Nova"/>
              <a:sym typeface="Proxima Nova"/>
            </a:endParaRPr>
          </a:p>
        </p:txBody>
      </p:sp>
      <p:pic>
        <p:nvPicPr>
          <p:cNvPr id="159" name="Google Shape;159;p23"/>
          <p:cNvPicPr preferRelativeResize="0"/>
          <p:nvPr/>
        </p:nvPicPr>
        <p:blipFill>
          <a:blip r:embed="rId8">
            <a:alphaModFix/>
          </a:blip>
          <a:stretch>
            <a:fillRect/>
          </a:stretch>
        </p:blipFill>
        <p:spPr>
          <a:xfrm>
            <a:off x="639175" y="722100"/>
            <a:ext cx="3822600" cy="3958810"/>
          </a:xfrm>
          <a:prstGeom prst="rect">
            <a:avLst/>
          </a:prstGeom>
          <a:noFill/>
          <a:ln>
            <a:noFill/>
          </a:ln>
        </p:spPr>
      </p:pic>
      <p:pic>
        <p:nvPicPr>
          <p:cNvPr id="160" name="Google Shape;160;p23"/>
          <p:cNvPicPr preferRelativeResize="0"/>
          <p:nvPr/>
        </p:nvPicPr>
        <p:blipFill>
          <a:blip r:embed="rId9">
            <a:alphaModFix/>
          </a:blip>
          <a:stretch>
            <a:fillRect/>
          </a:stretch>
        </p:blipFill>
        <p:spPr>
          <a:xfrm>
            <a:off x="4625988" y="2274213"/>
            <a:ext cx="3495675" cy="210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OPHue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