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8" r:id="rId2"/>
    <p:sldId id="279" r:id="rId3"/>
    <p:sldId id="288" r:id="rId4"/>
    <p:sldId id="304" r:id="rId5"/>
    <p:sldId id="291" r:id="rId6"/>
    <p:sldId id="290" r:id="rId7"/>
    <p:sldId id="289" r:id="rId8"/>
    <p:sldId id="281" r:id="rId9"/>
    <p:sldId id="292" r:id="rId10"/>
    <p:sldId id="297" r:id="rId11"/>
    <p:sldId id="305" r:id="rId12"/>
    <p:sldId id="306" r:id="rId13"/>
    <p:sldId id="307" r:id="rId14"/>
    <p:sldId id="294" r:id="rId15"/>
    <p:sldId id="308" r:id="rId16"/>
    <p:sldId id="309" r:id="rId17"/>
    <p:sldId id="295" r:id="rId18"/>
    <p:sldId id="282" r:id="rId19"/>
    <p:sldId id="310" r:id="rId20"/>
    <p:sldId id="314" r:id="rId21"/>
    <p:sldId id="315" r:id="rId22"/>
    <p:sldId id="313" r:id="rId23"/>
    <p:sldId id="311" r:id="rId24"/>
    <p:sldId id="312" r:id="rId25"/>
    <p:sldId id="302" r:id="rId26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061"/>
    <a:srgbClr val="F2281E"/>
    <a:srgbClr val="7AB53D"/>
    <a:srgbClr val="272123"/>
    <a:srgbClr val="FD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7" autoAdjust="0"/>
    <p:restoredTop sz="98113" autoAdjust="0"/>
  </p:normalViewPr>
  <p:slideViewPr>
    <p:cSldViewPr>
      <p:cViewPr varScale="1">
        <p:scale>
          <a:sx n="67" d="100"/>
          <a:sy n="67" d="100"/>
        </p:scale>
        <p:origin x="156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28" TargetMode="External"/><Relationship Id="rId2" Type="http://schemas.openxmlformats.org/officeDocument/2006/relationships/hyperlink" Target="https://www.pinterest.co.kr/pin/369787819403422765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S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tatistics </a:t>
            </a:r>
            <a:r>
              <a:rPr lang="en-US" altLang="ko-KR" sz="4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s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oft</a:t>
            </a:r>
            <a:r>
              <a:rPr lang="en-US" altLang="ko-KR" sz="4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w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are </a:t>
            </a:r>
            <a:r>
              <a:rPr lang="en-US" altLang="ko-KR" sz="4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3018" y="3745053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2019011562 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김민수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851920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39952" y="2635314"/>
            <a:ext cx="2376262" cy="15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코드 구현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highlight>
                  <a:srgbClr val="808000"/>
                </a:highlight>
                <a:latin typeface="Yoon 윤고딕 520_TT" pitchFamily="18" charset="-127"/>
                <a:ea typeface="Yoon 윤고딕 520_TT" pitchFamily="18" charset="-127"/>
              </a:rPr>
              <a:t>계획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highlight>
                  <a:srgbClr val="FF00FF"/>
                </a:highlight>
                <a:latin typeface="Yoon 윤고딕 520_TT" pitchFamily="18" charset="-127"/>
                <a:ea typeface="Yoon 윤고딕 520_TT" pitchFamily="18" charset="-127"/>
              </a:rPr>
              <a:t>코드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설명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&amp;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결과 화면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highlight>
                  <a:srgbClr val="AF9061"/>
                </a:highlight>
                <a:latin typeface="Yoon 윤고딕 520_TT" pitchFamily="18" charset="-127"/>
                <a:ea typeface="Yoon 윤고딕 520_TT" pitchFamily="18" charset="-127"/>
              </a:rPr>
              <a:t>결론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highlight>
                <a:srgbClr val="AF9061"/>
              </a:highlight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highlight>
                  <a:srgbClr val="008080"/>
                </a:highlight>
                <a:latin typeface="Yoon 윤고딕 520_TT" pitchFamily="18" charset="-127"/>
                <a:ea typeface="Yoon 윤고딕 520_TT" pitchFamily="18" charset="-127"/>
              </a:rPr>
              <a:t>느낀점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highlight>
                <a:srgbClr val="008080"/>
              </a:highlight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Paulms77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highlight>
                  <a:srgbClr val="FF00FF"/>
                </a:highlight>
                <a:latin typeface="Yoon 윤고딕 520_TT" pitchFamily="18" charset="-127"/>
                <a:ea typeface="Yoon 윤고딕 520_TT" pitchFamily="18" charset="-127"/>
              </a:rPr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Conclusion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047243" y="89831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899592" y="89831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6DD2C2-52F6-4364-96B9-22F4D6DDD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95" y="1988840"/>
            <a:ext cx="4248368" cy="328311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356024A-AA6D-432E-8299-C85AC8632102}"/>
              </a:ext>
            </a:extLst>
          </p:cNvPr>
          <p:cNvSpPr txBox="1"/>
          <p:nvPr/>
        </p:nvSpPr>
        <p:spPr>
          <a:xfrm>
            <a:off x="1259632" y="748807"/>
            <a:ext cx="4464496" cy="40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1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을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입력 후 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&lt;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FFFF00"/>
                </a:highlight>
                <a:latin typeface="Yoon 윤고딕 520_TT" pitchFamily="18" charset="-127"/>
                <a:ea typeface="Yoon 윤고딕 520_TT" pitchFamily="18" charset="-127"/>
              </a:rPr>
              <a:t>기준 국가 별 통계량 검색하기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FFFF00"/>
                </a:highlight>
                <a:latin typeface="Yoon 윤고딕 520_TT" pitchFamily="18" charset="-127"/>
                <a:ea typeface="Yoon 윤고딕 520_TT" pitchFamily="18" charset="-127"/>
              </a:rPr>
              <a:t>&gt;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 화면일때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2C8F63-6A0B-4A72-B1DE-9B381E9C7971}"/>
              </a:ext>
            </a:extLst>
          </p:cNvPr>
          <p:cNvSpPr txBox="1"/>
          <p:nvPr/>
        </p:nvSpPr>
        <p:spPr>
          <a:xfrm>
            <a:off x="1187623" y="1552984"/>
            <a:ext cx="2376263" cy="30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EX ) “US“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를 입력 시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&lt;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결과 화면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&gt;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endParaRPr lang="ko-KR" altLang="en-US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047F5B-34F8-441B-ADDB-554A9D3B6861}"/>
              </a:ext>
            </a:extLst>
          </p:cNvPr>
          <p:cNvSpPr txBox="1"/>
          <p:nvPr/>
        </p:nvSpPr>
        <p:spPr>
          <a:xfrm>
            <a:off x="1047241" y="5474456"/>
            <a:ext cx="7413190" cy="53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기준 국가 코드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“US”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는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미국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)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을 가리키는 코드이므로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해당 국가의 코드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해당 국가의 이름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해당 국가의 통계량들이 위와 같이 출력된다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또한 재귀기능을 구현하여 출력 후에 프로그램이 끝나는 것이 아니라 다시 처음 화면으로 돌아가 프로그램이 다시 반복 된다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F85F27-28D1-46D4-A246-EEA1BB5DA412}"/>
              </a:ext>
            </a:extLst>
          </p:cNvPr>
          <p:cNvSpPr txBox="1"/>
          <p:nvPr/>
        </p:nvSpPr>
        <p:spPr>
          <a:xfrm>
            <a:off x="5550757" y="168895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Realization</a:t>
            </a:r>
          </a:p>
        </p:txBody>
      </p:sp>
    </p:spTree>
    <p:extLst>
      <p:ext uri="{BB962C8B-B14F-4D97-AF65-F5344CB8AC3E}">
        <p14:creationId xmlns:p14="http://schemas.microsoft.com/office/powerpoint/2010/main" val="349388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highlight>
                  <a:srgbClr val="FF00FF"/>
                </a:highlight>
                <a:latin typeface="Yoon 윤고딕 520_TT" pitchFamily="18" charset="-127"/>
                <a:ea typeface="Yoon 윤고딕 520_TT" pitchFamily="18" charset="-127"/>
              </a:rPr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Conclusion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047243" y="89831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899592" y="89831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56024A-AA6D-432E-8299-C85AC8632102}"/>
              </a:ext>
            </a:extLst>
          </p:cNvPr>
          <p:cNvSpPr txBox="1"/>
          <p:nvPr/>
        </p:nvSpPr>
        <p:spPr>
          <a:xfrm>
            <a:off x="1259632" y="748807"/>
            <a:ext cx="4464496" cy="40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1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을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입력 후 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&lt;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FFFF00"/>
                </a:highlight>
                <a:latin typeface="Yoon 윤고딕 520_TT" pitchFamily="18" charset="-127"/>
                <a:ea typeface="Yoon 윤고딕 520_TT" pitchFamily="18" charset="-127"/>
              </a:rPr>
              <a:t>기준 국가 별 통계량 검색하기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FFFF00"/>
                </a:highlight>
                <a:latin typeface="Yoon 윤고딕 520_TT" pitchFamily="18" charset="-127"/>
                <a:ea typeface="Yoon 윤고딕 520_TT" pitchFamily="18" charset="-127"/>
              </a:rPr>
              <a:t>&gt;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 화면일때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2C8F63-6A0B-4A72-B1DE-9B381E9C7971}"/>
              </a:ext>
            </a:extLst>
          </p:cNvPr>
          <p:cNvSpPr txBox="1"/>
          <p:nvPr/>
        </p:nvSpPr>
        <p:spPr>
          <a:xfrm>
            <a:off x="825042" y="1866585"/>
            <a:ext cx="4611053" cy="30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EX )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정상적인 코드를 입력하지 않을 시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소문자로 입력할 경우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, “Kr”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로 입력할 경우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)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endParaRPr lang="ko-KR" altLang="en-US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047F5B-34F8-441B-ADDB-554A9D3B6861}"/>
              </a:ext>
            </a:extLst>
          </p:cNvPr>
          <p:cNvSpPr txBox="1"/>
          <p:nvPr/>
        </p:nvSpPr>
        <p:spPr>
          <a:xfrm>
            <a:off x="755576" y="3627946"/>
            <a:ext cx="6696744" cy="305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위와 같이 단 한 글자라도 틀릴 시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다음과 같은 오류 메시지가 출력되며 정상적인 코드를 입력할 수 있게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다시 입력창이 뜬다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  <a:endParaRPr lang="ko-KR" altLang="en-US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96C2A1F-A9C6-412F-BCF9-7DAD5873C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11" y="2204864"/>
            <a:ext cx="8363380" cy="13716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CC8DE7C-D4DA-4730-9968-537BAA069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4710376"/>
            <a:ext cx="4487773" cy="2009142"/>
          </a:xfrm>
          <a:prstGeom prst="rect">
            <a:avLst/>
          </a:prstGeom>
        </p:spPr>
      </p:pic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AEEC746-8E7E-4450-B823-B9C578839903}"/>
              </a:ext>
            </a:extLst>
          </p:cNvPr>
          <p:cNvCxnSpPr>
            <a:cxnSpLocks/>
          </p:cNvCxnSpPr>
          <p:nvPr/>
        </p:nvCxnSpPr>
        <p:spPr>
          <a:xfrm>
            <a:off x="3707904" y="5232717"/>
            <a:ext cx="576064" cy="2125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552CFF2-D32D-460F-8734-179D4FA155D0}"/>
              </a:ext>
            </a:extLst>
          </p:cNvPr>
          <p:cNvSpPr txBox="1"/>
          <p:nvPr/>
        </p:nvSpPr>
        <p:spPr>
          <a:xfrm>
            <a:off x="1475656" y="4965336"/>
            <a:ext cx="2297809" cy="53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정상적인 코드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“KR”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을 다시 입력했을 시</a:t>
            </a:r>
            <a:endParaRPr lang="en-US" altLang="ko-KR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정상적으로 출력되는 것을 볼 수 있다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  <a:endParaRPr lang="ko-KR" altLang="en-US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61B43F-E203-464A-99EF-FE039817754F}"/>
              </a:ext>
            </a:extLst>
          </p:cNvPr>
          <p:cNvSpPr txBox="1"/>
          <p:nvPr/>
        </p:nvSpPr>
        <p:spPr>
          <a:xfrm>
            <a:off x="5580111" y="790860"/>
            <a:ext cx="201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&lt;Part. </a:t>
            </a:r>
            <a:r>
              <a:rPr lang="ko-KR" altLang="en-US" dirty="0">
                <a:solidFill>
                  <a:srgbClr val="FF0000"/>
                </a:solidFill>
              </a:rPr>
              <a:t>예외처리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8BD78B-4FA9-4285-9ED4-323527C365F8}"/>
              </a:ext>
            </a:extLst>
          </p:cNvPr>
          <p:cNvSpPr txBox="1"/>
          <p:nvPr/>
        </p:nvSpPr>
        <p:spPr>
          <a:xfrm>
            <a:off x="5550757" y="168895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Realization</a:t>
            </a:r>
          </a:p>
        </p:txBody>
      </p:sp>
    </p:spTree>
    <p:extLst>
      <p:ext uri="{BB962C8B-B14F-4D97-AF65-F5344CB8AC3E}">
        <p14:creationId xmlns:p14="http://schemas.microsoft.com/office/powerpoint/2010/main" val="129609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highlight>
                  <a:srgbClr val="FF00FF"/>
                </a:highlight>
                <a:latin typeface="Yoon 윤고딕 520_TT" pitchFamily="18" charset="-127"/>
                <a:ea typeface="Yoon 윤고딕 520_TT" pitchFamily="18" charset="-127"/>
              </a:rPr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Conclusion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78935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1029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047243" y="89831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899592" y="89831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56024A-AA6D-432E-8299-C85AC8632102}"/>
              </a:ext>
            </a:extLst>
          </p:cNvPr>
          <p:cNvSpPr txBox="1"/>
          <p:nvPr/>
        </p:nvSpPr>
        <p:spPr>
          <a:xfrm>
            <a:off x="1259632" y="748807"/>
            <a:ext cx="4464496" cy="40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2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을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입력 후 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&lt;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FFFF00"/>
                </a:highlight>
                <a:latin typeface="Yoon 윤고딕 520_TT" pitchFamily="18" charset="-127"/>
                <a:ea typeface="Yoon 윤고딕 520_TT" pitchFamily="18" charset="-127"/>
              </a:rPr>
              <a:t>기준 국가 별 통계량 비교하기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FFFF00"/>
                </a:highlight>
                <a:latin typeface="Yoon 윤고딕 520_TT" pitchFamily="18" charset="-127"/>
                <a:ea typeface="Yoon 윤고딕 520_TT" pitchFamily="18" charset="-127"/>
              </a:rPr>
              <a:t>&gt;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 화면일때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2C8F63-6A0B-4A72-B1DE-9B381E9C7971}"/>
              </a:ext>
            </a:extLst>
          </p:cNvPr>
          <p:cNvSpPr txBox="1"/>
          <p:nvPr/>
        </p:nvSpPr>
        <p:spPr>
          <a:xfrm>
            <a:off x="899592" y="1268760"/>
            <a:ext cx="7488832" cy="30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EX )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기준 국가 코드는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“KR” /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비교할 기준 국가 코드는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“HK” /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비교할 기준 국가 통계량은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3(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실업률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백분율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)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으로 입력 시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 &lt;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결과 화면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&gt;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endParaRPr lang="ko-KR" altLang="en-US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047F5B-34F8-441B-ADDB-554A9D3B6861}"/>
              </a:ext>
            </a:extLst>
          </p:cNvPr>
          <p:cNvSpPr txBox="1"/>
          <p:nvPr/>
        </p:nvSpPr>
        <p:spPr>
          <a:xfrm>
            <a:off x="738872" y="4358617"/>
            <a:ext cx="7577544" cy="995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기준 국가코드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“KR”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은 한국이고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한국과 비교할 대상인 비교할 기준 국가 코드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“HK”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는 홍콩이고</a:t>
            </a:r>
            <a:endParaRPr lang="en-US" altLang="ko-KR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비교할 기준 국가 코드는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3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을 입력했으니 두 국가가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“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실업률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백분율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＂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통계량으로 비교가 된다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해당 코드는 비교 대상 중에서 높은 것 과 낮은 것의 차이기에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홍콩이 한국보다 높기에</a:t>
            </a:r>
            <a:endParaRPr lang="en-US" altLang="ko-KR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위와 같은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&lt;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결과 화면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&gt;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과 같은 비교 메시지가 출력된다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  <a:endParaRPr lang="ko-KR" altLang="en-US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2327D01-676D-4A44-8CEF-FAA57047F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02" y="1683112"/>
            <a:ext cx="8223780" cy="260998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2D1B798-B74D-42D5-9694-79C40B39BA26}"/>
              </a:ext>
            </a:extLst>
          </p:cNvPr>
          <p:cNvSpPr txBox="1"/>
          <p:nvPr/>
        </p:nvSpPr>
        <p:spPr>
          <a:xfrm>
            <a:off x="5550757" y="168895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Realization</a:t>
            </a:r>
          </a:p>
        </p:txBody>
      </p:sp>
    </p:spTree>
    <p:extLst>
      <p:ext uri="{BB962C8B-B14F-4D97-AF65-F5344CB8AC3E}">
        <p14:creationId xmlns:p14="http://schemas.microsoft.com/office/powerpoint/2010/main" val="406823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highlight>
                  <a:srgbClr val="FF00FF"/>
                </a:highlight>
                <a:latin typeface="Yoon 윤고딕 520_TT" pitchFamily="18" charset="-127"/>
                <a:ea typeface="Yoon 윤고딕 520_TT" pitchFamily="18" charset="-127"/>
              </a:rPr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Conclusion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78935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1029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047243" y="89831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899592" y="89831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56024A-AA6D-432E-8299-C85AC8632102}"/>
              </a:ext>
            </a:extLst>
          </p:cNvPr>
          <p:cNvSpPr txBox="1"/>
          <p:nvPr/>
        </p:nvSpPr>
        <p:spPr>
          <a:xfrm>
            <a:off x="1259632" y="748807"/>
            <a:ext cx="4464496" cy="40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2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을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입력 후 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&lt;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FFFF00"/>
                </a:highlight>
                <a:latin typeface="Yoon 윤고딕 520_TT" pitchFamily="18" charset="-127"/>
                <a:ea typeface="Yoon 윤고딕 520_TT" pitchFamily="18" charset="-127"/>
              </a:rPr>
              <a:t>기준 국가 별 통계량 비교하기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FFFF00"/>
                </a:highlight>
                <a:latin typeface="Yoon 윤고딕 520_TT" pitchFamily="18" charset="-127"/>
                <a:ea typeface="Yoon 윤고딕 520_TT" pitchFamily="18" charset="-127"/>
              </a:rPr>
              <a:t>&gt;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 화면일때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2C8F63-6A0B-4A72-B1DE-9B381E9C7971}"/>
              </a:ext>
            </a:extLst>
          </p:cNvPr>
          <p:cNvSpPr txBox="1"/>
          <p:nvPr/>
        </p:nvSpPr>
        <p:spPr>
          <a:xfrm>
            <a:off x="899592" y="1268759"/>
            <a:ext cx="3686948" cy="30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EX 1)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잘못 입력한 코드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: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“</a:t>
            </a:r>
            <a:r>
              <a:rPr lang="en-US" altLang="ko-KR" sz="1000" dirty="0" err="1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hk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”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-&gt;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정상적으로 입력한 코드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: “KR” </a:t>
            </a:r>
            <a:endParaRPr lang="ko-KR" altLang="en-US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5ECA63-6708-4495-8176-73EFC53F0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22" y="1628800"/>
            <a:ext cx="6739342" cy="9836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CFC2781-A81B-43CE-8A97-6EF6F5B3B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21" y="3034082"/>
            <a:ext cx="7085553" cy="10429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3592762-B6B1-46DA-B1F0-EEAB52127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781" y="4529570"/>
            <a:ext cx="6467856" cy="139926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E53C0BA-B9D6-4BCA-A3F7-7C31FD397BCB}"/>
              </a:ext>
            </a:extLst>
          </p:cNvPr>
          <p:cNvSpPr txBox="1"/>
          <p:nvPr/>
        </p:nvSpPr>
        <p:spPr>
          <a:xfrm>
            <a:off x="899591" y="2622104"/>
            <a:ext cx="4032447" cy="30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EX 2)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잘못 입력한 코드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: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“</a:t>
            </a:r>
            <a:r>
              <a:rPr lang="en-US" altLang="ko-KR" sz="1000" dirty="0" err="1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cn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” , “9” -&gt;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정상적으로 입력한 코드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: “CN” </a:t>
            </a:r>
            <a:endParaRPr lang="ko-KR" altLang="en-US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261F5B-3887-49DC-8DB2-8AAC1662BE30}"/>
              </a:ext>
            </a:extLst>
          </p:cNvPr>
          <p:cNvSpPr txBox="1"/>
          <p:nvPr/>
        </p:nvSpPr>
        <p:spPr>
          <a:xfrm>
            <a:off x="899592" y="4134272"/>
            <a:ext cx="4032447" cy="30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EX 2)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잘못 입력한 코드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: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“7” , “6” -&gt;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정상적으로 입력한 코드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: “0” </a:t>
            </a:r>
            <a:endParaRPr lang="ko-KR" altLang="en-US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A87A92-2713-4EEF-AD1A-49369A69E9AA}"/>
              </a:ext>
            </a:extLst>
          </p:cNvPr>
          <p:cNvSpPr txBox="1"/>
          <p:nvPr/>
        </p:nvSpPr>
        <p:spPr>
          <a:xfrm>
            <a:off x="899592" y="6006480"/>
            <a:ext cx="5544616" cy="53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   위에서 실험한 예시를 보시면 기준 국가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/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비교할 기준 국가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/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비교할 기준 국가 통계량 입력 창 모두</a:t>
            </a:r>
            <a:endParaRPr lang="en-US" altLang="ko-KR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정상적인 코드를 입력하지않으면 오류 메시지가 뜨고 다시 입력창이 나오는 것을 볼 수 있다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</a:p>
        </p:txBody>
      </p:sp>
      <p:sp>
        <p:nvSpPr>
          <p:cNvPr id="35" name="갈매기형 수장 25">
            <a:extLst>
              <a:ext uri="{FF2B5EF4-FFF2-40B4-BE49-F238E27FC236}">
                <a16:creationId xmlns:a16="http://schemas.microsoft.com/office/drawing/2014/main" id="{E84B4ECD-E957-433E-9F76-0486101D1DA7}"/>
              </a:ext>
            </a:extLst>
          </p:cNvPr>
          <p:cNvSpPr/>
          <p:nvPr/>
        </p:nvSpPr>
        <p:spPr>
          <a:xfrm>
            <a:off x="903227" y="609329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ECF06E-6ADB-4457-9976-7BA95D05D06C}"/>
              </a:ext>
            </a:extLst>
          </p:cNvPr>
          <p:cNvSpPr txBox="1"/>
          <p:nvPr/>
        </p:nvSpPr>
        <p:spPr>
          <a:xfrm>
            <a:off x="5580111" y="790860"/>
            <a:ext cx="201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&lt;Part. </a:t>
            </a:r>
            <a:r>
              <a:rPr lang="ko-KR" altLang="en-US" dirty="0">
                <a:solidFill>
                  <a:srgbClr val="FF0000"/>
                </a:solidFill>
              </a:rPr>
              <a:t>예외처리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3C72B5-5B99-4394-B27D-18D0E544DC56}"/>
              </a:ext>
            </a:extLst>
          </p:cNvPr>
          <p:cNvSpPr txBox="1"/>
          <p:nvPr/>
        </p:nvSpPr>
        <p:spPr>
          <a:xfrm>
            <a:off x="5550757" y="168895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Realization</a:t>
            </a:r>
          </a:p>
        </p:txBody>
      </p:sp>
    </p:spTree>
    <p:extLst>
      <p:ext uri="{BB962C8B-B14F-4D97-AF65-F5344CB8AC3E}">
        <p14:creationId xmlns:p14="http://schemas.microsoft.com/office/powerpoint/2010/main" val="307687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highlight>
                  <a:srgbClr val="FF00FF"/>
                </a:highlight>
                <a:latin typeface="Yoon 윤고딕 520_TT" pitchFamily="18" charset="-127"/>
                <a:ea typeface="Yoon 윤고딕 520_TT" pitchFamily="18" charset="-127"/>
              </a:rPr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Conclusion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227687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66AC27-29DC-4F6C-A76E-B0F4A3FAC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2991004" cy="13970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949ED92-A7BA-485C-94B5-D9E02FA1B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25" y="3429000"/>
            <a:ext cx="8334271" cy="2398043"/>
          </a:xfrm>
          <a:prstGeom prst="rect">
            <a:avLst/>
          </a:prstGeom>
        </p:spPr>
      </p:pic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E6EAD70-A3AA-4BCF-9987-2E254045D752}"/>
              </a:ext>
            </a:extLst>
          </p:cNvPr>
          <p:cNvSpPr/>
          <p:nvPr/>
        </p:nvSpPr>
        <p:spPr>
          <a:xfrm rot="5400000">
            <a:off x="2091579" y="3134090"/>
            <a:ext cx="327059" cy="262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33BD1B-9310-4676-8D60-E3B7F49892A7}"/>
              </a:ext>
            </a:extLst>
          </p:cNvPr>
          <p:cNvSpPr txBox="1"/>
          <p:nvPr/>
        </p:nvSpPr>
        <p:spPr>
          <a:xfrm>
            <a:off x="1763688" y="3068960"/>
            <a:ext cx="4032447" cy="30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70C0"/>
                </a:solidFill>
                <a:latin typeface="Yoon 윤고딕 520_TT" pitchFamily="18" charset="-127"/>
                <a:ea typeface="Yoon 윤고딕 520_TT" pitchFamily="18" charset="-127"/>
              </a:rPr>
              <a:t>-&gt;  1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70C0"/>
                </a:solidFill>
                <a:latin typeface="Yoon 윤고딕 520_TT" pitchFamily="18" charset="-127"/>
                <a:ea typeface="Yoon 윤고딕 520_TT" pitchFamily="18" charset="-127"/>
              </a:rPr>
              <a:t>을 입력하여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70C0"/>
                </a:solidFill>
                <a:latin typeface="Yoon 윤고딕 520_TT" pitchFamily="18" charset="-127"/>
                <a:ea typeface="Yoon 윤고딕 520_TT" pitchFamily="18" charset="-127"/>
              </a:rPr>
              <a:t>&lt;Data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70C0"/>
                </a:solidFill>
                <a:latin typeface="Yoon 윤고딕 520_TT" pitchFamily="18" charset="-127"/>
                <a:ea typeface="Yoon 윤고딕 520_TT" pitchFamily="18" charset="-127"/>
              </a:rPr>
              <a:t>추가하기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70C0"/>
                </a:solidFill>
                <a:latin typeface="Yoon 윤고딕 520_TT" pitchFamily="18" charset="-127"/>
                <a:ea typeface="Yoon 윤고딕 520_TT" pitchFamily="18" charset="-127"/>
              </a:rPr>
              <a:t>&gt;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70C0"/>
                </a:solidFill>
                <a:latin typeface="Yoon 윤고딕 520_TT" pitchFamily="18" charset="-127"/>
                <a:ea typeface="Yoon 윤고딕 520_TT" pitchFamily="18" charset="-127"/>
              </a:rPr>
              <a:t> 기능을 실행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endParaRPr lang="ko-KR" altLang="en-US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ED886E-5C61-4F99-BFFC-0B9D27F37293}"/>
              </a:ext>
            </a:extLst>
          </p:cNvPr>
          <p:cNvSpPr txBox="1"/>
          <p:nvPr/>
        </p:nvSpPr>
        <p:spPr>
          <a:xfrm>
            <a:off x="899592" y="5934472"/>
            <a:ext cx="3672408" cy="76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추가할 기준 국가 코드는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“JP”,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추가할 기준 국가 이름에는 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“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일본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“,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추가할 기준 국가 통계량은 각각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4.4, 1.7, -1.9, -6.4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를 추가하여 위와 같은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&lt;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결과화면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&gt;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을 출력했다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. </a:t>
            </a:r>
            <a:endParaRPr lang="ko-KR" altLang="en-US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20BD66-ECD9-48C7-AD96-765F033FBD17}"/>
              </a:ext>
            </a:extLst>
          </p:cNvPr>
          <p:cNvSpPr txBox="1"/>
          <p:nvPr/>
        </p:nvSpPr>
        <p:spPr>
          <a:xfrm>
            <a:off x="4932042" y="4077072"/>
            <a:ext cx="936102" cy="30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&lt;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결과 화면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&gt; </a:t>
            </a:r>
            <a:endParaRPr lang="ko-KR" altLang="en-US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갈매기형 수장 25">
            <a:extLst>
              <a:ext uri="{FF2B5EF4-FFF2-40B4-BE49-F238E27FC236}">
                <a16:creationId xmlns:a16="http://schemas.microsoft.com/office/drawing/2014/main" id="{F772DDC9-9147-438E-A801-7FAD292C7D42}"/>
              </a:ext>
            </a:extLst>
          </p:cNvPr>
          <p:cNvSpPr/>
          <p:nvPr/>
        </p:nvSpPr>
        <p:spPr>
          <a:xfrm>
            <a:off x="1047243" y="89831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갈매기형 수장 25">
            <a:extLst>
              <a:ext uri="{FF2B5EF4-FFF2-40B4-BE49-F238E27FC236}">
                <a16:creationId xmlns:a16="http://schemas.microsoft.com/office/drawing/2014/main" id="{9F70ADBB-3A3D-4DD7-9C89-57882C19F609}"/>
              </a:ext>
            </a:extLst>
          </p:cNvPr>
          <p:cNvSpPr/>
          <p:nvPr/>
        </p:nvSpPr>
        <p:spPr>
          <a:xfrm>
            <a:off x="1191259" y="9087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008FB5-7169-4545-A83B-F3AFDFE0EBF9}"/>
              </a:ext>
            </a:extLst>
          </p:cNvPr>
          <p:cNvSpPr txBox="1"/>
          <p:nvPr/>
        </p:nvSpPr>
        <p:spPr>
          <a:xfrm>
            <a:off x="1259632" y="748807"/>
            <a:ext cx="4468132" cy="7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3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을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입력 후 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FFFF00"/>
                </a:highlight>
                <a:latin typeface="Yoon 윤고딕 520_TT" pitchFamily="18" charset="-127"/>
                <a:ea typeface="Yoon 윤고딕 520_TT" pitchFamily="18" charset="-127"/>
              </a:rPr>
              <a:t>&lt;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highlight>
                  <a:srgbClr val="FFFF00"/>
                </a:highlight>
                <a:latin typeface="Yoon 윤고딕 520_TT" pitchFamily="18" charset="-127"/>
                <a:ea typeface="Yoon 윤고딕 520_TT" pitchFamily="18" charset="-127"/>
              </a:rPr>
              <a:t> Data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highlight>
                  <a:srgbClr val="FFFF00"/>
                </a:highlight>
                <a:latin typeface="Yoon 윤고딕 520_TT" pitchFamily="18" charset="-127"/>
                <a:ea typeface="Yoon 윤고딕 520_TT" pitchFamily="18" charset="-127"/>
              </a:rPr>
              <a:t>추가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highlight>
                  <a:srgbClr val="FFFF00"/>
                </a:highlight>
                <a:latin typeface="Yoon 윤고딕 520_TT" pitchFamily="18" charset="-127"/>
                <a:ea typeface="Yoon 윤고딕 520_TT" pitchFamily="18" charset="-127"/>
              </a:rPr>
              <a:t>/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highlight>
                  <a:srgbClr val="FFFF00"/>
                </a:highlight>
                <a:latin typeface="Yoon 윤고딕 520_TT" pitchFamily="18" charset="-127"/>
                <a:ea typeface="Yoon 윤고딕 520_TT" pitchFamily="18" charset="-127"/>
              </a:rPr>
              <a:t>제거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highlight>
                  <a:srgbClr val="FFFF00"/>
                </a:highlight>
                <a:latin typeface="Yoon 윤고딕 520_TT" pitchFamily="18" charset="-127"/>
                <a:ea typeface="Yoon 윤고딕 520_TT" pitchFamily="18" charset="-127"/>
              </a:rPr>
              <a:t>/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highlight>
                  <a:srgbClr val="FFFF00"/>
                </a:highlight>
                <a:latin typeface="Yoon 윤고딕 520_TT" pitchFamily="18" charset="-127"/>
                <a:ea typeface="Yoon 윤고딕 520_TT" pitchFamily="18" charset="-127"/>
              </a:rPr>
              <a:t>수정하기 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FFFF00"/>
                </a:highlight>
                <a:latin typeface="Yoon 윤고딕 520_TT" pitchFamily="18" charset="-127"/>
                <a:ea typeface="Yoon 윤고딕 520_TT" pitchFamily="18" charset="-127"/>
              </a:rPr>
              <a:t>&gt;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 화면일때  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1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을 입력해 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00FFFF"/>
                </a:highlight>
                <a:latin typeface="Yoon 윤고딕 520_TT" pitchFamily="18" charset="-127"/>
                <a:ea typeface="Yoon 윤고딕 520_TT" pitchFamily="18" charset="-127"/>
              </a:rPr>
              <a:t>&lt;Data 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00FFFF"/>
                </a:highlight>
                <a:latin typeface="Yoon 윤고딕 520_TT" pitchFamily="18" charset="-127"/>
                <a:ea typeface="Yoon 윤고딕 520_TT" pitchFamily="18" charset="-127"/>
              </a:rPr>
              <a:t>추가하기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00FFFF"/>
                </a:highlight>
                <a:latin typeface="Yoon 윤고딕 520_TT" pitchFamily="18" charset="-127"/>
                <a:ea typeface="Yoon 윤고딕 520_TT" pitchFamily="18" charset="-127"/>
              </a:rPr>
              <a:t>&gt;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 기능을 실행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AD98C2-A4FE-4774-924C-BACCBFF01734}"/>
              </a:ext>
            </a:extLst>
          </p:cNvPr>
          <p:cNvSpPr txBox="1"/>
          <p:nvPr/>
        </p:nvSpPr>
        <p:spPr>
          <a:xfrm>
            <a:off x="5550757" y="168895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Realization</a:t>
            </a:r>
          </a:p>
        </p:txBody>
      </p:sp>
    </p:spTree>
    <p:extLst>
      <p:ext uri="{BB962C8B-B14F-4D97-AF65-F5344CB8AC3E}">
        <p14:creationId xmlns:p14="http://schemas.microsoft.com/office/powerpoint/2010/main" val="186621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highlight>
                  <a:srgbClr val="FF00FF"/>
                </a:highlight>
                <a:latin typeface="Yoon 윤고딕 520_TT" pitchFamily="18" charset="-127"/>
                <a:ea typeface="Yoon 윤고딕 520_TT" pitchFamily="18" charset="-127"/>
              </a:rPr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Conclusion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227687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949ED92-A7BA-485C-94B5-D9E02FA1B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86425"/>
            <a:ext cx="8136904" cy="2398043"/>
          </a:xfrm>
          <a:prstGeom prst="rect">
            <a:avLst/>
          </a:prstGeom>
        </p:spPr>
      </p:pic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E6EAD70-A3AA-4BCF-9987-2E254045D752}"/>
              </a:ext>
            </a:extLst>
          </p:cNvPr>
          <p:cNvSpPr/>
          <p:nvPr/>
        </p:nvSpPr>
        <p:spPr>
          <a:xfrm rot="2825912">
            <a:off x="5264104" y="4010901"/>
            <a:ext cx="327059" cy="262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33BD1B-9310-4676-8D60-E3B7F49892A7}"/>
              </a:ext>
            </a:extLst>
          </p:cNvPr>
          <p:cNvSpPr txBox="1"/>
          <p:nvPr/>
        </p:nvSpPr>
        <p:spPr>
          <a:xfrm rot="19133791">
            <a:off x="4959201" y="2956891"/>
            <a:ext cx="3058532" cy="30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70C0"/>
                </a:solidFill>
                <a:latin typeface="Yoon 윤고딕 520_TT" pitchFamily="18" charset="-127"/>
                <a:ea typeface="Yoon 윤고딕 520_TT" pitchFamily="18" charset="-127"/>
              </a:rPr>
              <a:t>&lt;-  2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70C0"/>
                </a:solidFill>
                <a:latin typeface="Yoon 윤고딕 520_TT" pitchFamily="18" charset="-127"/>
                <a:ea typeface="Yoon 윤고딕 520_TT" pitchFamily="18" charset="-127"/>
              </a:rPr>
              <a:t>을 입력하여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70C0"/>
                </a:solidFill>
                <a:latin typeface="Yoon 윤고딕 520_TT" pitchFamily="18" charset="-127"/>
                <a:ea typeface="Yoon 윤고딕 520_TT" pitchFamily="18" charset="-127"/>
              </a:rPr>
              <a:t>&lt;Data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70C0"/>
                </a:solidFill>
                <a:latin typeface="Yoon 윤고딕 520_TT" pitchFamily="18" charset="-127"/>
                <a:ea typeface="Yoon 윤고딕 520_TT" pitchFamily="18" charset="-127"/>
              </a:rPr>
              <a:t>추가하기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70C0"/>
                </a:solidFill>
                <a:latin typeface="Yoon 윤고딕 520_TT" pitchFamily="18" charset="-127"/>
                <a:ea typeface="Yoon 윤고딕 520_TT" pitchFamily="18" charset="-127"/>
              </a:rPr>
              <a:t>&gt;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70C0"/>
                </a:solidFill>
                <a:latin typeface="Yoon 윤고딕 520_TT" pitchFamily="18" charset="-127"/>
                <a:ea typeface="Yoon 윤고딕 520_TT" pitchFamily="18" charset="-127"/>
              </a:rPr>
              <a:t> 기능을 실행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ED886E-5C61-4F99-BFFC-0B9D27F37293}"/>
              </a:ext>
            </a:extLst>
          </p:cNvPr>
          <p:cNvSpPr txBox="1"/>
          <p:nvPr/>
        </p:nvSpPr>
        <p:spPr>
          <a:xfrm>
            <a:off x="1043609" y="5759750"/>
            <a:ext cx="4591580" cy="53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전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Part.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에서 일본을 추가하고 나서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2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를 입력해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&lt;Data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삭제하기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&gt;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기능을 실행하여 제거할 기준 국가 이름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&lt;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한국어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&gt;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입력 창에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“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일본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”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을 입력하여 일본 국가를 제거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20BD66-ECD9-48C7-AD96-765F033FBD17}"/>
              </a:ext>
            </a:extLst>
          </p:cNvPr>
          <p:cNvSpPr txBox="1"/>
          <p:nvPr/>
        </p:nvSpPr>
        <p:spPr>
          <a:xfrm>
            <a:off x="7164288" y="4009036"/>
            <a:ext cx="936102" cy="30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&lt;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결과 화면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&gt; </a:t>
            </a:r>
            <a:endParaRPr lang="ko-KR" altLang="en-US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갈매기형 수장 25">
            <a:extLst>
              <a:ext uri="{FF2B5EF4-FFF2-40B4-BE49-F238E27FC236}">
                <a16:creationId xmlns:a16="http://schemas.microsoft.com/office/drawing/2014/main" id="{F772DDC9-9147-438E-A801-7FAD292C7D42}"/>
              </a:ext>
            </a:extLst>
          </p:cNvPr>
          <p:cNvSpPr/>
          <p:nvPr/>
        </p:nvSpPr>
        <p:spPr>
          <a:xfrm>
            <a:off x="1047243" y="89831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갈매기형 수장 25">
            <a:extLst>
              <a:ext uri="{FF2B5EF4-FFF2-40B4-BE49-F238E27FC236}">
                <a16:creationId xmlns:a16="http://schemas.microsoft.com/office/drawing/2014/main" id="{9F70ADBB-3A3D-4DD7-9C89-57882C19F609}"/>
              </a:ext>
            </a:extLst>
          </p:cNvPr>
          <p:cNvSpPr/>
          <p:nvPr/>
        </p:nvSpPr>
        <p:spPr>
          <a:xfrm>
            <a:off x="1191259" y="9087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008FB5-7169-4545-A83B-F3AFDFE0EBF9}"/>
              </a:ext>
            </a:extLst>
          </p:cNvPr>
          <p:cNvSpPr txBox="1"/>
          <p:nvPr/>
        </p:nvSpPr>
        <p:spPr>
          <a:xfrm>
            <a:off x="1259632" y="748807"/>
            <a:ext cx="5764276" cy="754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전 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Part. 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에서 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00FFFF"/>
                </a:highlight>
                <a:latin typeface="Yoon 윤고딕 520_TT" pitchFamily="18" charset="-127"/>
                <a:ea typeface="Yoon 윤고딕 520_TT" pitchFamily="18" charset="-127"/>
              </a:rPr>
              <a:t>&lt;Data 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00FFFF"/>
                </a:highlight>
                <a:latin typeface="Yoon 윤고딕 520_TT" pitchFamily="18" charset="-127"/>
                <a:ea typeface="Yoon 윤고딕 520_TT" pitchFamily="18" charset="-127"/>
              </a:rPr>
              <a:t>추가하기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00FFFF"/>
                </a:highlight>
                <a:latin typeface="Yoon 윤고딕 520_TT" pitchFamily="18" charset="-127"/>
                <a:ea typeface="Yoon 윤고딕 520_TT" pitchFamily="18" charset="-127"/>
              </a:rPr>
              <a:t>&gt;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 기능을 사용해 일본 국가를 추가 했을 때 </a:t>
            </a:r>
            <a:endParaRPr lang="en-US" altLang="ko-KR" sz="1500" b="1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002060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2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을 입력해 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00FFFF"/>
                </a:highlight>
                <a:latin typeface="Yoon 윤고딕 520_TT" pitchFamily="18" charset="-127"/>
                <a:ea typeface="Yoon 윤고딕 520_TT" pitchFamily="18" charset="-127"/>
              </a:rPr>
              <a:t>&lt;Data 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00FFFF"/>
                </a:highlight>
                <a:latin typeface="Yoon 윤고딕 520_TT" pitchFamily="18" charset="-127"/>
                <a:ea typeface="Yoon 윤고딕 520_TT" pitchFamily="18" charset="-127"/>
              </a:rPr>
              <a:t>제거하기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00FFFF"/>
                </a:highlight>
                <a:latin typeface="Yoon 윤고딕 520_TT" pitchFamily="18" charset="-127"/>
                <a:ea typeface="Yoon 윤고딕 520_TT" pitchFamily="18" charset="-127"/>
              </a:rPr>
              <a:t>&gt;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 기능을 실행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E64ED37-5776-4C9C-8D74-0C6CC5A3B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4400166"/>
            <a:ext cx="3379954" cy="23623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CC0EFAA-7884-4FFF-993E-F6F3166655AA}"/>
              </a:ext>
            </a:extLst>
          </p:cNvPr>
          <p:cNvSpPr txBox="1"/>
          <p:nvPr/>
        </p:nvSpPr>
        <p:spPr>
          <a:xfrm>
            <a:off x="5550757" y="168895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Realization</a:t>
            </a:r>
          </a:p>
        </p:txBody>
      </p:sp>
    </p:spTree>
    <p:extLst>
      <p:ext uri="{BB962C8B-B14F-4D97-AF65-F5344CB8AC3E}">
        <p14:creationId xmlns:p14="http://schemas.microsoft.com/office/powerpoint/2010/main" val="422553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354D29-20DA-46CA-BDEF-D60FB731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4" y="4577419"/>
            <a:ext cx="4427977" cy="2216264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highlight>
                  <a:srgbClr val="FF00FF"/>
                </a:highlight>
                <a:latin typeface="Yoon 윤고딕 520_TT" pitchFamily="18" charset="-127"/>
                <a:ea typeface="Yoon 윤고딕 520_TT" pitchFamily="18" charset="-127"/>
              </a:rPr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Conclusion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227687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E6EAD70-A3AA-4BCF-9987-2E254045D752}"/>
              </a:ext>
            </a:extLst>
          </p:cNvPr>
          <p:cNvSpPr/>
          <p:nvPr/>
        </p:nvSpPr>
        <p:spPr>
          <a:xfrm rot="5400000">
            <a:off x="1510131" y="4147839"/>
            <a:ext cx="327059" cy="262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33BD1B-9310-4676-8D60-E3B7F49892A7}"/>
              </a:ext>
            </a:extLst>
          </p:cNvPr>
          <p:cNvSpPr txBox="1"/>
          <p:nvPr/>
        </p:nvSpPr>
        <p:spPr>
          <a:xfrm>
            <a:off x="1691680" y="4077072"/>
            <a:ext cx="3058532" cy="30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70C0"/>
                </a:solidFill>
                <a:latin typeface="Yoon 윤고딕 520_TT" pitchFamily="18" charset="-127"/>
                <a:ea typeface="Yoon 윤고딕 520_TT" pitchFamily="18" charset="-127"/>
              </a:rPr>
              <a:t>&lt;-  3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70C0"/>
                </a:solidFill>
                <a:latin typeface="Yoon 윤고딕 520_TT" pitchFamily="18" charset="-127"/>
                <a:ea typeface="Yoon 윤고딕 520_TT" pitchFamily="18" charset="-127"/>
              </a:rPr>
              <a:t>을 입력하여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70C0"/>
                </a:solidFill>
                <a:latin typeface="Yoon 윤고딕 520_TT" pitchFamily="18" charset="-127"/>
                <a:ea typeface="Yoon 윤고딕 520_TT" pitchFamily="18" charset="-127"/>
              </a:rPr>
              <a:t>&lt;Data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70C0"/>
                </a:solidFill>
                <a:latin typeface="Yoon 윤고딕 520_TT" pitchFamily="18" charset="-127"/>
                <a:ea typeface="Yoon 윤고딕 520_TT" pitchFamily="18" charset="-127"/>
              </a:rPr>
              <a:t>수정하기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70C0"/>
                </a:solidFill>
                <a:latin typeface="Yoon 윤고딕 520_TT" pitchFamily="18" charset="-127"/>
                <a:ea typeface="Yoon 윤고딕 520_TT" pitchFamily="18" charset="-127"/>
              </a:rPr>
              <a:t>&gt;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70C0"/>
                </a:solidFill>
                <a:latin typeface="Yoon 윤고딕 520_TT" pitchFamily="18" charset="-127"/>
                <a:ea typeface="Yoon 윤고딕 520_TT" pitchFamily="18" charset="-127"/>
              </a:rPr>
              <a:t> 기능을 실행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ED886E-5C61-4F99-BFFC-0B9D27F37293}"/>
              </a:ext>
            </a:extLst>
          </p:cNvPr>
          <p:cNvSpPr txBox="1"/>
          <p:nvPr/>
        </p:nvSpPr>
        <p:spPr>
          <a:xfrm>
            <a:off x="5052299" y="5501811"/>
            <a:ext cx="4103964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3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을 입력하여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&lt;Data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수정하기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&gt;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기능을 실행 후 수정할 기준 국가 이름은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“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미국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＂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을 선택하고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GDP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변화율을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4.10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으로 수정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, CPI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는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3.8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로 수정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정책 비율은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1.2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로 수정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실업률은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-1.1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로 수정하여 위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&lt;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결과 화면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&gt;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과 같이 수정된 것을 알 수 있다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  <a:endParaRPr lang="ko-KR" altLang="en-US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20BD66-ECD9-48C7-AD96-765F033FBD17}"/>
              </a:ext>
            </a:extLst>
          </p:cNvPr>
          <p:cNvSpPr txBox="1"/>
          <p:nvPr/>
        </p:nvSpPr>
        <p:spPr>
          <a:xfrm>
            <a:off x="7020272" y="3213750"/>
            <a:ext cx="936102" cy="30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&lt;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결과 화면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&gt; </a:t>
            </a:r>
            <a:endParaRPr lang="ko-KR" altLang="en-US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갈매기형 수장 25">
            <a:extLst>
              <a:ext uri="{FF2B5EF4-FFF2-40B4-BE49-F238E27FC236}">
                <a16:creationId xmlns:a16="http://schemas.microsoft.com/office/drawing/2014/main" id="{F772DDC9-9147-438E-A801-7FAD292C7D42}"/>
              </a:ext>
            </a:extLst>
          </p:cNvPr>
          <p:cNvSpPr/>
          <p:nvPr/>
        </p:nvSpPr>
        <p:spPr>
          <a:xfrm>
            <a:off x="1047243" y="89831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갈매기형 수장 25">
            <a:extLst>
              <a:ext uri="{FF2B5EF4-FFF2-40B4-BE49-F238E27FC236}">
                <a16:creationId xmlns:a16="http://schemas.microsoft.com/office/drawing/2014/main" id="{9F70ADBB-3A3D-4DD7-9C89-57882C19F609}"/>
              </a:ext>
            </a:extLst>
          </p:cNvPr>
          <p:cNvSpPr/>
          <p:nvPr/>
        </p:nvSpPr>
        <p:spPr>
          <a:xfrm>
            <a:off x="1191259" y="9087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008FB5-7169-4545-A83B-F3AFDFE0EBF9}"/>
              </a:ext>
            </a:extLst>
          </p:cNvPr>
          <p:cNvSpPr txBox="1"/>
          <p:nvPr/>
        </p:nvSpPr>
        <p:spPr>
          <a:xfrm>
            <a:off x="1259631" y="748807"/>
            <a:ext cx="6336703" cy="754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00FFFF"/>
                </a:highlight>
                <a:latin typeface="Yoon 윤고딕 520_TT" pitchFamily="18" charset="-127"/>
                <a:ea typeface="Yoon 윤고딕 520_TT" pitchFamily="18" charset="-127"/>
              </a:rPr>
              <a:t>&lt;Data 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00FFFF"/>
                </a:highlight>
                <a:latin typeface="Yoon 윤고딕 520_TT" pitchFamily="18" charset="-127"/>
                <a:ea typeface="Yoon 윤고딕 520_TT" pitchFamily="18" charset="-127"/>
              </a:rPr>
              <a:t>추가하기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00FFFF"/>
                </a:highlight>
                <a:latin typeface="Yoon 윤고딕 520_TT" pitchFamily="18" charset="-127"/>
                <a:ea typeface="Yoon 윤고딕 520_TT" pitchFamily="18" charset="-127"/>
              </a:rPr>
              <a:t>&gt;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00FFFF"/>
                </a:highlight>
                <a:latin typeface="Yoon 윤고딕 520_TT" pitchFamily="18" charset="-127"/>
                <a:ea typeface="Yoon 윤고딕 520_TT" pitchFamily="18" charset="-127"/>
              </a:rPr>
              <a:t>&lt;Data 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00FFFF"/>
                </a:highlight>
                <a:latin typeface="Yoon 윤고딕 520_TT" pitchFamily="18" charset="-127"/>
                <a:ea typeface="Yoon 윤고딕 520_TT" pitchFamily="18" charset="-127"/>
              </a:rPr>
              <a:t>제거하기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00FFFF"/>
                </a:highlight>
                <a:latin typeface="Yoon 윤고딕 520_TT" pitchFamily="18" charset="-127"/>
                <a:ea typeface="Yoon 윤고딕 520_TT" pitchFamily="18" charset="-127"/>
              </a:rPr>
              <a:t>&gt;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 기능을 실행하여 다시 원래대로 복구 시킨 후 이번엔 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3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을 입력해 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00FFFF"/>
                </a:highlight>
                <a:latin typeface="Yoon 윤고딕 520_TT" pitchFamily="18" charset="-127"/>
                <a:ea typeface="Yoon 윤고딕 520_TT" pitchFamily="18" charset="-127"/>
              </a:rPr>
              <a:t>&lt;Data 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00FFFF"/>
                </a:highlight>
                <a:latin typeface="Yoon 윤고딕 520_TT" pitchFamily="18" charset="-127"/>
                <a:ea typeface="Yoon 윤고딕 520_TT" pitchFamily="18" charset="-127"/>
              </a:rPr>
              <a:t>수정하기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00FFFF"/>
                </a:highlight>
                <a:latin typeface="Yoon 윤고딕 520_TT" pitchFamily="18" charset="-127"/>
                <a:ea typeface="Yoon 윤고딕 520_TT" pitchFamily="18" charset="-127"/>
              </a:rPr>
              <a:t>&gt;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 기능을 실행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E64ED37-5776-4C9C-8D74-0C6CC5A3B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484784"/>
            <a:ext cx="3379954" cy="236238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A3C3E62-2E5B-4E06-A6C4-646153654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245" y="3484567"/>
            <a:ext cx="3110988" cy="19701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86BB939-D6D0-4C02-B356-30F2367E4402}"/>
              </a:ext>
            </a:extLst>
          </p:cNvPr>
          <p:cNvSpPr txBox="1"/>
          <p:nvPr/>
        </p:nvSpPr>
        <p:spPr>
          <a:xfrm>
            <a:off x="5550757" y="168895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Realization</a:t>
            </a:r>
          </a:p>
        </p:txBody>
      </p:sp>
    </p:spTree>
    <p:extLst>
      <p:ext uri="{BB962C8B-B14F-4D97-AF65-F5344CB8AC3E}">
        <p14:creationId xmlns:p14="http://schemas.microsoft.com/office/powerpoint/2010/main" val="282906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highlight>
                  <a:srgbClr val="FF00FF"/>
                </a:highlight>
                <a:latin typeface="Yoon 윤고딕 520_TT" pitchFamily="18" charset="-127"/>
                <a:ea typeface="Yoon 윤고딕 520_TT" pitchFamily="18" charset="-127"/>
              </a:rPr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Conclusion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278092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311840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8" name="갈매기형 수장 25">
            <a:extLst>
              <a:ext uri="{FF2B5EF4-FFF2-40B4-BE49-F238E27FC236}">
                <a16:creationId xmlns:a16="http://schemas.microsoft.com/office/drawing/2014/main" id="{1F9FFE68-CB47-4A60-819F-435D557EEB3A}"/>
              </a:ext>
            </a:extLst>
          </p:cNvPr>
          <p:cNvSpPr/>
          <p:nvPr/>
        </p:nvSpPr>
        <p:spPr>
          <a:xfrm>
            <a:off x="1047243" y="89831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갈매기형 수장 25">
            <a:extLst>
              <a:ext uri="{FF2B5EF4-FFF2-40B4-BE49-F238E27FC236}">
                <a16:creationId xmlns:a16="http://schemas.microsoft.com/office/drawing/2014/main" id="{0D21FAB9-D02F-413B-8BF7-08681FB734B9}"/>
              </a:ext>
            </a:extLst>
          </p:cNvPr>
          <p:cNvSpPr/>
          <p:nvPr/>
        </p:nvSpPr>
        <p:spPr>
          <a:xfrm>
            <a:off x="1187624" y="9087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A71BEF-AEC4-4624-BF53-EAD9A647B8AC}"/>
              </a:ext>
            </a:extLst>
          </p:cNvPr>
          <p:cNvSpPr txBox="1"/>
          <p:nvPr/>
        </p:nvSpPr>
        <p:spPr>
          <a:xfrm>
            <a:off x="1259631" y="748807"/>
            <a:ext cx="6837125" cy="754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&lt;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종료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&gt;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기능을 통해 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00FFFF"/>
                </a:highlight>
                <a:latin typeface="Yoon 윤고딕 520_TT" pitchFamily="18" charset="-127"/>
                <a:ea typeface="Yoon 윤고딕 520_TT" pitchFamily="18" charset="-127"/>
              </a:rPr>
              <a:t>&lt;Data 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00FFFF"/>
                </a:highlight>
                <a:latin typeface="Yoon 윤고딕 520_TT" pitchFamily="18" charset="-127"/>
                <a:ea typeface="Yoon 윤고딕 520_TT" pitchFamily="18" charset="-127"/>
              </a:rPr>
              <a:t>추가하기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00FFFF"/>
                </a:highlight>
                <a:latin typeface="Yoon 윤고딕 520_TT" pitchFamily="18" charset="-127"/>
                <a:ea typeface="Yoon 윤고딕 520_TT" pitchFamily="18" charset="-127"/>
              </a:rPr>
              <a:t>&gt;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00FFFF"/>
                </a:highlight>
                <a:latin typeface="Yoon 윤고딕 520_TT" pitchFamily="18" charset="-127"/>
                <a:ea typeface="Yoon 윤고딕 520_TT" pitchFamily="18" charset="-127"/>
              </a:rPr>
              <a:t>&lt;Data 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00FFFF"/>
                </a:highlight>
                <a:latin typeface="Yoon 윤고딕 520_TT" pitchFamily="18" charset="-127"/>
                <a:ea typeface="Yoon 윤고딕 520_TT" pitchFamily="18" charset="-127"/>
              </a:rPr>
              <a:t>제거하기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00FFFF"/>
                </a:highlight>
                <a:latin typeface="Yoon 윤고딕 520_TT" pitchFamily="18" charset="-127"/>
                <a:ea typeface="Yoon 윤고딕 520_TT" pitchFamily="18" charset="-127"/>
              </a:rPr>
              <a:t>&gt;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00FFFF"/>
                </a:highlight>
                <a:latin typeface="Yoon 윤고딕 520_TT" pitchFamily="18" charset="-127"/>
                <a:ea typeface="Yoon 윤고딕 520_TT" pitchFamily="18" charset="-127"/>
              </a:rPr>
              <a:t>&lt;Data 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00FFFF"/>
                </a:highlight>
                <a:latin typeface="Yoon 윤고딕 520_TT" pitchFamily="18" charset="-127"/>
                <a:ea typeface="Yoon 윤고딕 520_TT" pitchFamily="18" charset="-127"/>
              </a:rPr>
              <a:t>수정하기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00FFFF"/>
                </a:highlight>
                <a:latin typeface="Yoon 윤고딕 520_TT" pitchFamily="18" charset="-127"/>
                <a:ea typeface="Yoon 윤고딕 520_TT" pitchFamily="18" charset="-127"/>
              </a:rPr>
              <a:t>&gt;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3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단계를 거쳐 수정된 결과를  보여주고 </a:t>
            </a:r>
            <a:r>
              <a:rPr lang="en-US" altLang="ko-KR" sz="14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FFFF00"/>
                </a:highlight>
                <a:latin typeface="Yoon 윤고딕 520_TT" pitchFamily="18" charset="-127"/>
                <a:ea typeface="Yoon 윤고딕 520_TT" pitchFamily="18" charset="-127"/>
              </a:rPr>
              <a:t>&lt;</a:t>
            </a:r>
            <a:r>
              <a:rPr lang="en-US" altLang="ko-KR" sz="1400" dirty="0">
                <a:ln>
                  <a:solidFill>
                    <a:srgbClr val="AF9061">
                      <a:alpha val="30000"/>
                    </a:srgbClr>
                  </a:solidFill>
                </a:ln>
                <a:highlight>
                  <a:srgbClr val="FFFF00"/>
                </a:highlight>
                <a:latin typeface="Yoon 윤고딕 520_TT" pitchFamily="18" charset="-127"/>
                <a:ea typeface="Yoon 윤고딕 520_TT" pitchFamily="18" charset="-127"/>
              </a:rPr>
              <a:t> Data </a:t>
            </a:r>
            <a:r>
              <a:rPr lang="ko-KR" altLang="en-US" sz="1400" dirty="0">
                <a:ln>
                  <a:solidFill>
                    <a:srgbClr val="AF9061">
                      <a:alpha val="30000"/>
                    </a:srgbClr>
                  </a:solidFill>
                </a:ln>
                <a:highlight>
                  <a:srgbClr val="FFFF00"/>
                </a:highlight>
                <a:latin typeface="Yoon 윤고딕 520_TT" pitchFamily="18" charset="-127"/>
                <a:ea typeface="Yoon 윤고딕 520_TT" pitchFamily="18" charset="-127"/>
              </a:rPr>
              <a:t>추가</a:t>
            </a:r>
            <a:r>
              <a:rPr lang="en-US" altLang="ko-KR" sz="1400" dirty="0">
                <a:ln>
                  <a:solidFill>
                    <a:srgbClr val="AF9061">
                      <a:alpha val="30000"/>
                    </a:srgbClr>
                  </a:solidFill>
                </a:ln>
                <a:highlight>
                  <a:srgbClr val="FFFF00"/>
                </a:highlight>
                <a:latin typeface="Yoon 윤고딕 520_TT" pitchFamily="18" charset="-127"/>
                <a:ea typeface="Yoon 윤고딕 520_TT" pitchFamily="18" charset="-127"/>
              </a:rPr>
              <a:t>/</a:t>
            </a:r>
            <a:r>
              <a:rPr lang="ko-KR" altLang="en-US" sz="1400" dirty="0">
                <a:ln>
                  <a:solidFill>
                    <a:srgbClr val="AF9061">
                      <a:alpha val="30000"/>
                    </a:srgbClr>
                  </a:solidFill>
                </a:ln>
                <a:highlight>
                  <a:srgbClr val="FFFF00"/>
                </a:highlight>
                <a:latin typeface="Yoon 윤고딕 520_TT" pitchFamily="18" charset="-127"/>
                <a:ea typeface="Yoon 윤고딕 520_TT" pitchFamily="18" charset="-127"/>
              </a:rPr>
              <a:t>제거</a:t>
            </a:r>
            <a:r>
              <a:rPr lang="en-US" altLang="ko-KR" sz="1400" dirty="0">
                <a:ln>
                  <a:solidFill>
                    <a:srgbClr val="AF9061">
                      <a:alpha val="30000"/>
                    </a:srgbClr>
                  </a:solidFill>
                </a:ln>
                <a:highlight>
                  <a:srgbClr val="FFFF00"/>
                </a:highlight>
                <a:latin typeface="Yoon 윤고딕 520_TT" pitchFamily="18" charset="-127"/>
                <a:ea typeface="Yoon 윤고딕 520_TT" pitchFamily="18" charset="-127"/>
              </a:rPr>
              <a:t>/</a:t>
            </a:r>
            <a:r>
              <a:rPr lang="ko-KR" altLang="en-US" sz="1400" dirty="0">
                <a:ln>
                  <a:solidFill>
                    <a:srgbClr val="AF9061">
                      <a:alpha val="30000"/>
                    </a:srgbClr>
                  </a:solidFill>
                </a:ln>
                <a:highlight>
                  <a:srgbClr val="FFFF00"/>
                </a:highlight>
                <a:latin typeface="Yoon 윤고딕 520_TT" pitchFamily="18" charset="-127"/>
                <a:ea typeface="Yoon 윤고딕 520_TT" pitchFamily="18" charset="-127"/>
              </a:rPr>
              <a:t>수정하기 </a:t>
            </a:r>
            <a:r>
              <a:rPr lang="en-US" altLang="ko-KR" sz="14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highlight>
                  <a:srgbClr val="FFFF00"/>
                </a:highlight>
                <a:latin typeface="Yoon 윤고딕 520_TT" pitchFamily="18" charset="-127"/>
                <a:ea typeface="Yoon 윤고딕 520_TT" pitchFamily="18" charset="-127"/>
              </a:rPr>
              <a:t>&gt;</a:t>
            </a:r>
            <a:r>
              <a:rPr lang="ko-KR" altLang="en-US" sz="14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프로그램을 종료한다</a:t>
            </a:r>
            <a:r>
              <a:rPr lang="en-US" altLang="ko-KR" sz="15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  <a:endParaRPr lang="ko-KR" altLang="en-US" sz="1500" b="1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00206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C4C923-9F65-497D-AE29-6593D31C8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308" y="2471058"/>
            <a:ext cx="4273770" cy="27814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CAC2F6-9BC7-4F83-A575-4E99B556A179}"/>
              </a:ext>
            </a:extLst>
          </p:cNvPr>
          <p:cNvSpPr txBox="1"/>
          <p:nvPr/>
        </p:nvSpPr>
        <p:spPr>
          <a:xfrm rot="19622507">
            <a:off x="1698106" y="2066900"/>
            <a:ext cx="115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&lt;</a:t>
            </a:r>
            <a:r>
              <a:rPr lang="ko-KR" altLang="en-US" dirty="0"/>
              <a:t>종료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444949-87F3-4D51-A856-C30B7B43BD0A}"/>
              </a:ext>
            </a:extLst>
          </p:cNvPr>
          <p:cNvSpPr txBox="1"/>
          <p:nvPr/>
        </p:nvSpPr>
        <p:spPr>
          <a:xfrm>
            <a:off x="5436096" y="3212976"/>
            <a:ext cx="936102" cy="30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&lt;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결과 화면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&gt; </a:t>
            </a:r>
            <a:endParaRPr lang="ko-KR" altLang="en-US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011780-E793-4923-BD32-40B040CE7DE0}"/>
              </a:ext>
            </a:extLst>
          </p:cNvPr>
          <p:cNvSpPr txBox="1"/>
          <p:nvPr/>
        </p:nvSpPr>
        <p:spPr>
          <a:xfrm>
            <a:off x="2521580" y="1902024"/>
            <a:ext cx="3058532" cy="30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70C0"/>
                </a:solidFill>
                <a:latin typeface="Yoon 윤고딕 520_TT" pitchFamily="18" charset="-127"/>
                <a:ea typeface="Yoon 윤고딕 520_TT" pitchFamily="18" charset="-127"/>
              </a:rPr>
              <a:t>&lt;-  0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70C0"/>
                </a:solidFill>
                <a:latin typeface="Yoon 윤고딕 520_TT" pitchFamily="18" charset="-127"/>
                <a:ea typeface="Yoon 윤고딕 520_TT" pitchFamily="18" charset="-127"/>
              </a:rPr>
              <a:t>을 입력하여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70C0"/>
                </a:solidFill>
                <a:latin typeface="Yoon 윤고딕 520_TT" pitchFamily="18" charset="-127"/>
                <a:ea typeface="Yoon 윤고딕 520_TT" pitchFamily="18" charset="-127"/>
              </a:rPr>
              <a:t>&lt;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70C0"/>
                </a:solidFill>
                <a:latin typeface="Yoon 윤고딕 520_TT" pitchFamily="18" charset="-127"/>
                <a:ea typeface="Yoon 윤고딕 520_TT" pitchFamily="18" charset="-127"/>
              </a:rPr>
              <a:t>종료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70C0"/>
                </a:solidFill>
                <a:latin typeface="Yoon 윤고딕 520_TT" pitchFamily="18" charset="-127"/>
                <a:ea typeface="Yoon 윤고딕 520_TT" pitchFamily="18" charset="-127"/>
              </a:rPr>
              <a:t>&gt;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70C0"/>
                </a:solidFill>
                <a:latin typeface="Yoon 윤고딕 520_TT" pitchFamily="18" charset="-127"/>
                <a:ea typeface="Yoon 윤고딕 520_TT" pitchFamily="18" charset="-127"/>
              </a:rPr>
              <a:t> 기능을 실행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DA00BB-924F-4FC4-B7A4-44A076A8E5AE}"/>
              </a:ext>
            </a:extLst>
          </p:cNvPr>
          <p:cNvSpPr txBox="1"/>
          <p:nvPr/>
        </p:nvSpPr>
        <p:spPr>
          <a:xfrm>
            <a:off x="5550757" y="168895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Realization</a:t>
            </a:r>
          </a:p>
        </p:txBody>
      </p:sp>
    </p:spTree>
    <p:extLst>
      <p:ext uri="{BB962C8B-B14F-4D97-AF65-F5344CB8AC3E}">
        <p14:creationId xmlns:p14="http://schemas.microsoft.com/office/powerpoint/2010/main" val="26816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결론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highlight>
                    <a:srgbClr val="AF9061"/>
                  </a:highlight>
                  <a:latin typeface="Yoon 윤고딕 520_TT" pitchFamily="18" charset="-127"/>
                  <a:ea typeface="Yoon 윤고딕 520_TT" pitchFamily="18" charset="-127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highlight>
                  <a:srgbClr val="AF9061"/>
                </a:highlight>
                <a:latin typeface="Yoon 윤고딕 520_TT" pitchFamily="18" charset="-127"/>
                <a:ea typeface="Yoon 윤고딕 520_TT" pitchFamily="18" charset="-127"/>
              </a:rPr>
              <a:t>Conclusion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90872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4619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6438" y="882386"/>
            <a:ext cx="61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결론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F5D3CF-017E-4A1D-9A09-C3194B04A32D}"/>
              </a:ext>
            </a:extLst>
          </p:cNvPr>
          <p:cNvSpPr txBox="1"/>
          <p:nvPr/>
        </p:nvSpPr>
        <p:spPr>
          <a:xfrm>
            <a:off x="4067944" y="634947"/>
            <a:ext cx="117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00FF"/>
                </a:highlight>
              </a:rPr>
              <a:t> 전체코드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56BFF3-AFF2-4940-AD38-963A767A4077}"/>
              </a:ext>
            </a:extLst>
          </p:cNvPr>
          <p:cNvSpPr txBox="1"/>
          <p:nvPr/>
        </p:nvSpPr>
        <p:spPr>
          <a:xfrm>
            <a:off x="5550757" y="168895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Realization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72430C-8E30-4B0F-89C6-FF38C5C0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68" y="964396"/>
            <a:ext cx="1009600" cy="2069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503D7E-DAF7-4AC8-B652-A781DFFDC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097" y="1340768"/>
            <a:ext cx="4783568" cy="229597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B1A10E0-5CE1-44D7-BA5F-95C1746E2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077" y="3636739"/>
            <a:ext cx="4983206" cy="27635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4E501FF-FDAF-445A-B4C7-3FA62710EC12}"/>
              </a:ext>
            </a:extLst>
          </p:cNvPr>
          <p:cNvSpPr txBox="1"/>
          <p:nvPr/>
        </p:nvSpPr>
        <p:spPr>
          <a:xfrm>
            <a:off x="1979712" y="950531"/>
            <a:ext cx="2273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# Pandas</a:t>
            </a:r>
            <a:r>
              <a:rPr lang="ko-KR" altLang="en-US" sz="1000" dirty="0"/>
              <a:t>를 사용하기 위해 </a:t>
            </a:r>
            <a:r>
              <a:rPr lang="en-US" altLang="ko-KR" sz="1000" dirty="0"/>
              <a:t>import</a:t>
            </a:r>
            <a:r>
              <a:rPr lang="ko-KR" altLang="en-US" sz="1000" dirty="0"/>
              <a:t>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AD7519-0CEB-42EF-BA13-915DE29C9181}"/>
              </a:ext>
            </a:extLst>
          </p:cNvPr>
          <p:cNvSpPr txBox="1"/>
          <p:nvPr/>
        </p:nvSpPr>
        <p:spPr>
          <a:xfrm rot="20294184">
            <a:off x="6282408" y="2928417"/>
            <a:ext cx="242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코드 설명 주석처리</a:t>
            </a:r>
          </a:p>
        </p:txBody>
      </p:sp>
    </p:spTree>
    <p:extLst>
      <p:ext uri="{BB962C8B-B14F-4D97-AF65-F5344CB8AC3E}">
        <p14:creationId xmlns:p14="http://schemas.microsoft.com/office/powerpoint/2010/main" val="341897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27784" y="3005599"/>
            <a:ext cx="3960440" cy="846802"/>
            <a:chOff x="2631958" y="3152001"/>
            <a:chExt cx="3960440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2631958" y="3152001"/>
              <a:ext cx="39604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코드 구현 </a:t>
              </a:r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highlight>
                    <a:srgbClr val="808000"/>
                  </a:highlight>
                  <a:latin typeface="Yoon 윤고딕 520_TT" pitchFamily="18" charset="-127"/>
                  <a:ea typeface="Yoon 윤고딕 520_TT" pitchFamily="18" charset="-127"/>
                </a:rPr>
                <a:t>계획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highlight>
                  <a:srgbClr val="808000"/>
                </a:highlight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31958" y="3629471"/>
              <a:ext cx="3960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Code Implementation </a:t>
              </a:r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highlight>
                    <a:srgbClr val="808000"/>
                  </a:highlight>
                  <a:latin typeface="Yoon 윤고딕 520_TT" pitchFamily="18" charset="-127"/>
                  <a:ea typeface="Yoon 윤고딕 520_TT" pitchFamily="18" charset="-127"/>
                </a:rPr>
                <a:t>Planning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highlight>
                  <a:srgbClr val="AF9061"/>
                </a:highlight>
                <a:latin typeface="Yoon 윤고딕 520_TT" pitchFamily="18" charset="-127"/>
                <a:ea typeface="Yoon 윤고딕 520_TT" pitchFamily="18" charset="-127"/>
              </a:rPr>
              <a:t>Conclusion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90872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4619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6438" y="882386"/>
            <a:ext cx="61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결론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F5D3CF-017E-4A1D-9A09-C3194B04A32D}"/>
              </a:ext>
            </a:extLst>
          </p:cNvPr>
          <p:cNvSpPr txBox="1"/>
          <p:nvPr/>
        </p:nvSpPr>
        <p:spPr>
          <a:xfrm>
            <a:off x="4067944" y="634947"/>
            <a:ext cx="117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00FF"/>
                </a:highlight>
              </a:rPr>
              <a:t> 전체코드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56BFF3-AFF2-4940-AD38-963A767A4077}"/>
              </a:ext>
            </a:extLst>
          </p:cNvPr>
          <p:cNvSpPr txBox="1"/>
          <p:nvPr/>
        </p:nvSpPr>
        <p:spPr>
          <a:xfrm>
            <a:off x="5550757" y="168895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Realization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BC0E0EC-4C55-490A-83B3-66B456FDA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29" y="1055248"/>
            <a:ext cx="4107710" cy="16623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22834B0-2B9C-4741-832D-5BF2D0C9A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426" y="1187227"/>
            <a:ext cx="2888305" cy="93857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A9185C3-B9C3-46AC-92B8-E46676025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120" y="2708920"/>
            <a:ext cx="4238906" cy="196687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8ECE52D-31F0-43F4-9DEC-2DBC5D7D8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564" y="4666269"/>
            <a:ext cx="4941021" cy="216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8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highlight>
                  <a:srgbClr val="AF9061"/>
                </a:highlight>
                <a:latin typeface="Yoon 윤고딕 520_TT" pitchFamily="18" charset="-127"/>
                <a:ea typeface="Yoon 윤고딕 520_TT" pitchFamily="18" charset="-127"/>
              </a:rPr>
              <a:t>Conclusion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90872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4619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6438" y="882386"/>
            <a:ext cx="61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결론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F5D3CF-017E-4A1D-9A09-C3194B04A32D}"/>
              </a:ext>
            </a:extLst>
          </p:cNvPr>
          <p:cNvSpPr txBox="1"/>
          <p:nvPr/>
        </p:nvSpPr>
        <p:spPr>
          <a:xfrm>
            <a:off x="4067944" y="634947"/>
            <a:ext cx="117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00FF"/>
                </a:highlight>
              </a:rPr>
              <a:t> 전체코드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56BFF3-AFF2-4940-AD38-963A767A4077}"/>
              </a:ext>
            </a:extLst>
          </p:cNvPr>
          <p:cNvSpPr txBox="1"/>
          <p:nvPr/>
        </p:nvSpPr>
        <p:spPr>
          <a:xfrm>
            <a:off x="5550757" y="168895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Realization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6CCF4C-8CF7-46B8-924E-F76F02742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58" y="1089272"/>
            <a:ext cx="5153392" cy="21957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5A6B789-6331-4E6D-92F1-B9CC93E9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329" y="3284984"/>
            <a:ext cx="4932031" cy="222412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4187E2A-D955-4E31-AF41-C5ECDBB7A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40" y="5517232"/>
            <a:ext cx="2871148" cy="5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4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highlight>
                  <a:srgbClr val="AF9061"/>
                </a:highlight>
                <a:latin typeface="Yoon 윤고딕 520_TT" pitchFamily="18" charset="-127"/>
                <a:ea typeface="Yoon 윤고딕 520_TT" pitchFamily="18" charset="-127"/>
              </a:rPr>
              <a:t>Conclusion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90872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4619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6438" y="882386"/>
            <a:ext cx="61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결론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F5D3CF-017E-4A1D-9A09-C3194B04A32D}"/>
              </a:ext>
            </a:extLst>
          </p:cNvPr>
          <p:cNvSpPr txBox="1"/>
          <p:nvPr/>
        </p:nvSpPr>
        <p:spPr>
          <a:xfrm>
            <a:off x="4247964" y="64955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00FF"/>
                </a:highlight>
              </a:rPr>
              <a:t>결론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56BFF3-AFF2-4940-AD38-963A767A4077}"/>
              </a:ext>
            </a:extLst>
          </p:cNvPr>
          <p:cNvSpPr txBox="1"/>
          <p:nvPr/>
        </p:nvSpPr>
        <p:spPr>
          <a:xfrm>
            <a:off x="5550757" y="168895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Realization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33A48F-AB88-4F85-94D8-E8B63491278E}"/>
              </a:ext>
            </a:extLst>
          </p:cNvPr>
          <p:cNvSpPr txBox="1"/>
          <p:nvPr/>
        </p:nvSpPr>
        <p:spPr>
          <a:xfrm>
            <a:off x="1376420" y="1259626"/>
            <a:ext cx="6723972" cy="122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기말대체과제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&amp;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기타과제를 모두 구현</a:t>
            </a:r>
            <a:endParaRPr lang="en-US" altLang="ko-KR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기말대체과제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: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강의에 올려 주신 내용을 토대로 클래스를 활용해 일부분 수정</a:t>
            </a:r>
            <a:endParaRPr lang="en-US" altLang="ko-KR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기타과제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: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예외처리 기능을 추가하기 위해 처음에는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try except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구문도 활용해서 일부분을 수정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-&gt;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일회용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사용도 낮음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              </a:t>
            </a:r>
            <a:r>
              <a:rPr lang="ko-KR" altLang="en-US" sz="1000" dirty="0" err="1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반복문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(while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함수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)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을 활용해서 일부분을 수정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-&gt;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조건이 성립할 때까지 실행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(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사용도 높음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             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따라서 사용도가 낮은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try except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구문을 사용하지 않고 반복문을 통해 예외처리 기능을 최종적으로 추가</a:t>
            </a:r>
            <a:endParaRPr lang="en-US" altLang="ko-KR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787DF9-F8CF-4E8D-9587-2FDB7636A365}"/>
              </a:ext>
            </a:extLst>
          </p:cNvPr>
          <p:cNvSpPr txBox="1"/>
          <p:nvPr/>
        </p:nvSpPr>
        <p:spPr>
          <a:xfrm>
            <a:off x="3737274" y="2915652"/>
            <a:ext cx="184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00FF"/>
                </a:highlight>
              </a:rPr>
              <a:t>참고문헌</a:t>
            </a:r>
            <a:r>
              <a:rPr lang="en-US" altLang="ko-KR" dirty="0">
                <a:highlight>
                  <a:srgbClr val="FF00FF"/>
                </a:highlight>
              </a:rPr>
              <a:t>&amp;</a:t>
            </a:r>
            <a:r>
              <a:rPr lang="ko-KR" altLang="en-US" dirty="0">
                <a:highlight>
                  <a:srgbClr val="FF00FF"/>
                </a:highlight>
              </a:rPr>
              <a:t>자료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991FD0-39B5-4380-8FBD-025718D8AD7C}"/>
              </a:ext>
            </a:extLst>
          </p:cNvPr>
          <p:cNvSpPr txBox="1"/>
          <p:nvPr/>
        </p:nvSpPr>
        <p:spPr>
          <a:xfrm>
            <a:off x="1376420" y="3429000"/>
            <a:ext cx="6723972" cy="76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활용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PPT :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  <a:hlinkClick r:id="rId2"/>
              </a:rPr>
              <a:t>https://www.pinterest.co.kr/pin/369787819403422765/</a:t>
            </a:r>
            <a:endParaRPr lang="en-US" altLang="ko-KR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참고문헌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: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  <a:hlinkClick r:id="rId3"/>
              </a:rPr>
              <a:t>https://wikidocs.net/28</a:t>
            </a:r>
            <a:endParaRPr lang="en-US" altLang="ko-KR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참고강의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: SSW2 13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추자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~ 15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주차</a:t>
            </a:r>
            <a:endParaRPr lang="en-US" altLang="ko-KR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780AD8-92F2-4ECE-A98E-815A421AC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3396233"/>
            <a:ext cx="376279" cy="46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3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20_TT" pitchFamily="18" charset="-127"/>
                  <a:ea typeface="Yoon 윤고딕 520_TT" pitchFamily="18" charset="-127"/>
                </a:rPr>
                <a:t>느낀점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highlight>
                    <a:srgbClr val="008080"/>
                  </a:highlight>
                  <a:latin typeface="Yoon 윤고딕 520_TT" pitchFamily="18" charset="-127"/>
                  <a:ea typeface="Yoon 윤고딕 520_TT" pitchFamily="18" charset="-127"/>
                </a:rPr>
                <a:t>Realization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530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Conclusion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90872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4619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-38189" y="882386"/>
            <a:ext cx="835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느낀점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00F002-F010-4DBD-95AF-439238204A57}"/>
              </a:ext>
            </a:extLst>
          </p:cNvPr>
          <p:cNvSpPr txBox="1"/>
          <p:nvPr/>
        </p:nvSpPr>
        <p:spPr>
          <a:xfrm>
            <a:off x="5550757" y="168895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highlight>
                  <a:srgbClr val="008080"/>
                </a:highlight>
                <a:latin typeface="Yoon 윤고딕 520_TT" pitchFamily="18" charset="-127"/>
                <a:ea typeface="Yoon 윤고딕 520_TT" pitchFamily="18" charset="-127"/>
              </a:rPr>
              <a:t>Realization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B5591B-1DF6-49FA-B537-B8513BFAA427}"/>
              </a:ext>
            </a:extLst>
          </p:cNvPr>
          <p:cNvSpPr txBox="1"/>
          <p:nvPr/>
        </p:nvSpPr>
        <p:spPr>
          <a:xfrm>
            <a:off x="797326" y="2003936"/>
            <a:ext cx="83466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안녕하세요 </a:t>
            </a:r>
            <a:r>
              <a:rPr lang="en-US" altLang="ko-KR" sz="1100" dirty="0"/>
              <a:t>SSW2 </a:t>
            </a:r>
            <a:r>
              <a:rPr lang="ko-KR" altLang="en-US" sz="1100" dirty="0"/>
              <a:t>수강생 </a:t>
            </a:r>
            <a:r>
              <a:rPr lang="en-US" altLang="ko-KR" sz="1100" dirty="0"/>
              <a:t>2019011562 </a:t>
            </a:r>
            <a:r>
              <a:rPr lang="ko-KR" altLang="en-US" sz="1100" dirty="0"/>
              <a:t>김민수입니다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저번 방학때부터 머신 러닝</a:t>
            </a:r>
            <a:r>
              <a:rPr lang="en-US" altLang="ko-KR" sz="1100" dirty="0"/>
              <a:t>, </a:t>
            </a:r>
            <a:r>
              <a:rPr lang="ko-KR" altLang="en-US" sz="1100" dirty="0"/>
              <a:t>딥 러닝 쪽에 관심이 많아</a:t>
            </a:r>
            <a:endParaRPr lang="en-US" altLang="ko-KR" sz="1100" dirty="0"/>
          </a:p>
          <a:p>
            <a:r>
              <a:rPr lang="ko-KR" altLang="en-US" sz="1100" dirty="0"/>
              <a:t>그 분야를 다룰 수 있는 파이썬 을 공부해 왔었는데 파이썬 을 다루는데 아직 미숙한 부분이 있어서</a:t>
            </a:r>
            <a:endParaRPr lang="en-US" altLang="ko-KR" sz="1100" dirty="0"/>
          </a:p>
          <a:p>
            <a:r>
              <a:rPr lang="ko-KR" altLang="en-US" sz="1100" dirty="0"/>
              <a:t>파이썬 을 다시 공부할까 망설였는데 마침 </a:t>
            </a:r>
            <a:r>
              <a:rPr lang="en-US" altLang="ko-KR" sz="1100" dirty="0"/>
              <a:t>SSW2 </a:t>
            </a:r>
            <a:r>
              <a:rPr lang="ko-KR" altLang="en-US" sz="1100" dirty="0"/>
              <a:t>강의계획서에 파이썬 을 배운다는 것을 보고</a:t>
            </a:r>
            <a:endParaRPr lang="en-US" altLang="ko-KR" sz="1100" dirty="0"/>
          </a:p>
          <a:p>
            <a:r>
              <a:rPr lang="en-US" altLang="ko-KR" sz="1100" dirty="0"/>
              <a:t>SSW2 </a:t>
            </a:r>
            <a:r>
              <a:rPr lang="ko-KR" altLang="en-US" sz="1100" dirty="0"/>
              <a:t>과목을 듣게 되었는데</a:t>
            </a:r>
            <a:r>
              <a:rPr lang="en-US" altLang="ko-KR" sz="1100" dirty="0"/>
              <a:t>. </a:t>
            </a:r>
            <a:r>
              <a:rPr lang="ko-KR" altLang="en-US" sz="1100" dirty="0"/>
              <a:t>설명을 하나 </a:t>
            </a:r>
            <a:r>
              <a:rPr lang="ko-KR" altLang="en-US" sz="1100" dirty="0" err="1"/>
              <a:t>하나</a:t>
            </a:r>
            <a:r>
              <a:rPr lang="ko-KR" altLang="en-US" sz="1100" dirty="0"/>
              <a:t> 짚고 넘어갈 수 있도록 쉽게 설명해 주셔서 후회없이 강의를 수강한 것 같습니다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또한 중간대체과제</a:t>
            </a:r>
            <a:r>
              <a:rPr lang="en-US" altLang="ko-KR" sz="1100" dirty="0"/>
              <a:t>,</a:t>
            </a:r>
            <a:r>
              <a:rPr lang="ko-KR" altLang="en-US" sz="1100" dirty="0"/>
              <a:t>기말대체과제</a:t>
            </a:r>
            <a:r>
              <a:rPr lang="en-US" altLang="ko-KR" sz="1100" dirty="0"/>
              <a:t>&amp;</a:t>
            </a:r>
            <a:r>
              <a:rPr lang="ko-KR" altLang="en-US" sz="1100" dirty="0"/>
              <a:t>기타과제의 주제가 정말 완벽하여 정말 재미있게 코딩을 했을 뿐 더러</a:t>
            </a:r>
            <a:endParaRPr lang="en-US" altLang="ko-KR" sz="1100" dirty="0"/>
          </a:p>
          <a:p>
            <a:r>
              <a:rPr lang="ko-KR" altLang="en-US" sz="1100" dirty="0"/>
              <a:t>중간대체과제때 </a:t>
            </a:r>
            <a:r>
              <a:rPr lang="en-US" altLang="ko-KR" sz="1100" dirty="0"/>
              <a:t>PPT</a:t>
            </a:r>
            <a:r>
              <a:rPr lang="ko-KR" altLang="en-US" sz="1100" dirty="0"/>
              <a:t>로 제출했던 점이 인상깊어 이번 기말대체과제를 </a:t>
            </a:r>
            <a:r>
              <a:rPr lang="en-US" altLang="ko-KR" sz="1100" dirty="0"/>
              <a:t>PPT</a:t>
            </a:r>
            <a:r>
              <a:rPr lang="ko-KR" altLang="en-US" sz="1100" dirty="0"/>
              <a:t>로 보고서를 만들었고 </a:t>
            </a:r>
            <a:r>
              <a:rPr lang="en-US" altLang="ko-KR" sz="1100" dirty="0"/>
              <a:t>PPT</a:t>
            </a:r>
            <a:r>
              <a:rPr lang="ko-KR" altLang="en-US" sz="1100" dirty="0"/>
              <a:t>를 만드는 과정을 통해서</a:t>
            </a:r>
            <a:endParaRPr lang="en-US" altLang="ko-KR" sz="1100" dirty="0"/>
          </a:p>
          <a:p>
            <a:r>
              <a:rPr lang="en-US" altLang="ko-KR" sz="1100" dirty="0"/>
              <a:t>PPT </a:t>
            </a:r>
            <a:r>
              <a:rPr lang="ko-KR" altLang="en-US" sz="1100" dirty="0"/>
              <a:t>를 만드는 능력이 향상 되었고 코드구현을 통해서 코딩 능력도 한층 더 발전 하게 도와 주었던 것 같습니다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다방면으로 정말 도움이 많이 된 것 같습니다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이번 학기 동안 정말 수고 많으셨고 정말 고생 많으셨습니다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감사합니다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EFD75A-7EFF-4B10-A7CC-69A1EB7E4EA6}"/>
              </a:ext>
            </a:extLst>
          </p:cNvPr>
          <p:cNvSpPr txBox="1"/>
          <p:nvPr/>
        </p:nvSpPr>
        <p:spPr>
          <a:xfrm>
            <a:off x="3491880" y="980728"/>
            <a:ext cx="244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C0C0C0"/>
                </a:highlight>
              </a:rPr>
              <a:t>&lt;</a:t>
            </a:r>
            <a:r>
              <a:rPr lang="ko-KR" altLang="en-US" dirty="0">
                <a:highlight>
                  <a:srgbClr val="C0C0C0"/>
                </a:highlight>
              </a:rPr>
              <a:t>수고 많으셨습니다</a:t>
            </a:r>
            <a:r>
              <a:rPr lang="en-US" altLang="ko-KR" dirty="0">
                <a:highlight>
                  <a:srgbClr val="C0C0C0"/>
                </a:highlight>
              </a:rPr>
              <a:t>&gt;</a:t>
            </a:r>
            <a:endParaRPr lang="ko-KR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150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감사합니다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877903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Paulms77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3672321"/>
            <a:ext cx="275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2019011562 </a:t>
            </a:r>
            <a:r>
              <a:rPr lang="ko-KR" altLang="en-US" sz="11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김민수</a:t>
            </a:r>
            <a:endParaRPr lang="en-US" altLang="ko-KR" sz="11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131840" y="2741930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03848" y="270892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기말대체과제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94718" y="3412286"/>
            <a:ext cx="27545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중간고사 프로그램의 기능 중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일부를 선택 후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Class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를 활용해서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프로그램을 수정하라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7784" y="4417948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기준 국가 별 통계량 검색하기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&amp;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기준 국가 별 통계량 비교하기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일부분을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Class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를 활용하여 일부 수정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2415395" y="449404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2267744" y="449404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highlight>
                  <a:srgbClr val="808000"/>
                </a:highlight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Code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Conclusion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90872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458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96594D-9BFF-4557-BDEA-FD8BDA1412B4}"/>
              </a:ext>
            </a:extLst>
          </p:cNvPr>
          <p:cNvSpPr txBox="1"/>
          <p:nvPr/>
        </p:nvSpPr>
        <p:spPr>
          <a:xfrm>
            <a:off x="5550757" y="168895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Realization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131840" y="2741930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43813" y="2708920"/>
            <a:ext cx="3456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기타과제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9452" y="3412286"/>
            <a:ext cx="2872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기말 과제로 작성한 코드의 일부에 대하여 예외 처리를 연습해 보는 것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88" y="4345940"/>
            <a:ext cx="6012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예외처리 기능을 하는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try except 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활용도가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Down)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구문을 사용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X,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    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일부 코드상에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while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문을 활용해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활용도가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Up)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예외처리 기능을 구현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983347" y="449404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835696" y="449404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highlight>
                  <a:srgbClr val="808000"/>
                </a:highlight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Code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Conclusion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90872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2142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B482F4-5AF9-4C54-AAE6-6FF9CCCA1CC2}"/>
              </a:ext>
            </a:extLst>
          </p:cNvPr>
          <p:cNvSpPr txBox="1"/>
          <p:nvPr/>
        </p:nvSpPr>
        <p:spPr>
          <a:xfrm>
            <a:off x="5550757" y="168895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Realization</a:t>
            </a:r>
          </a:p>
        </p:txBody>
      </p:sp>
    </p:spTree>
    <p:extLst>
      <p:ext uri="{BB962C8B-B14F-4D97-AF65-F5344CB8AC3E}">
        <p14:creationId xmlns:p14="http://schemas.microsoft.com/office/powerpoint/2010/main" val="120405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highlight>
                  <a:srgbClr val="808000"/>
                </a:highlight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Conclusion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824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5652120" y="908720"/>
            <a:ext cx="140381" cy="154419"/>
          </a:xfrm>
          <a:prstGeom prst="chevron">
            <a:avLst/>
          </a:prstGeom>
          <a:solidFill>
            <a:srgbClr val="F22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 rot="10800000">
            <a:off x="3567523" y="908720"/>
            <a:ext cx="140381" cy="154419"/>
          </a:xfrm>
          <a:prstGeom prst="chevron">
            <a:avLst/>
          </a:prstGeom>
          <a:solidFill>
            <a:srgbClr val="F22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47864" y="764704"/>
            <a:ext cx="27124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코드 구현 계획</a:t>
            </a:r>
            <a:endParaRPr lang="en-US" altLang="ko-KR" sz="2200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2281E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9" y="1339607"/>
            <a:ext cx="79928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Yoon 윤고딕 520_TT" panose="020B0600000101010101" charset="-127"/>
                <a:ea typeface="Yoon 윤고딕 520_TT" panose="020B0600000101010101" charset="-127"/>
              </a:rPr>
              <a:t>중간대체과제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Yoon 윤고딕 520_TT" panose="020B0600000101010101" charset="-127"/>
                <a:ea typeface="Yoon 윤고딕 520_TT" panose="020B0600000101010101" charset="-127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Yoon 윤고딕 520_TT" panose="020B0600000101010101" charset="-127"/>
                <a:ea typeface="Yoon 윤고딕 520_TT" panose="020B0600000101010101" charset="-127"/>
              </a:rPr>
              <a:t>:</a:t>
            </a:r>
            <a:endParaRPr lang="en-US" altLang="ko-KR" sz="1600" dirty="0">
              <a:solidFill>
                <a:srgbClr val="000000"/>
              </a:solidFill>
              <a:latin typeface="Yoon 윤고딕 520_TT" panose="020B0600000101010101" charset="-127"/>
              <a:ea typeface="Yoon 윤고딕 520_TT" panose="020B0600000101010101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Pandas</a:t>
            </a:r>
            <a:r>
              <a:rPr lang="ko-KR" altLang="en-US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를 이용해 기준 국가의 정보들을 데이터 프레임 형태로 만든다</a:t>
            </a:r>
            <a:r>
              <a:rPr lang="en-US" altLang="ko-KR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.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기준 국가의 통계량을 검색</a:t>
            </a:r>
            <a:r>
              <a:rPr lang="en-US" altLang="ko-KR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,</a:t>
            </a:r>
            <a:r>
              <a:rPr lang="ko-KR" altLang="en-US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비교</a:t>
            </a:r>
            <a:r>
              <a:rPr lang="en-US" altLang="ko-KR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,</a:t>
            </a:r>
            <a:r>
              <a:rPr lang="ko-KR" altLang="en-US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추가</a:t>
            </a:r>
            <a:r>
              <a:rPr lang="en-US" altLang="ko-KR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,</a:t>
            </a:r>
            <a:r>
              <a:rPr lang="ko-KR" altLang="en-US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제거</a:t>
            </a:r>
            <a:r>
              <a:rPr lang="en-US" altLang="ko-KR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,</a:t>
            </a:r>
            <a:r>
              <a:rPr lang="ko-KR" altLang="en-US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수정하는 기능을 할 수 있는 메뉴의 틀을 구상한다</a:t>
            </a:r>
            <a:r>
              <a:rPr lang="en-US" altLang="ko-KR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.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Input </a:t>
            </a:r>
            <a:r>
              <a:rPr lang="ko-KR" altLang="en-US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과 </a:t>
            </a:r>
            <a:r>
              <a:rPr lang="en-US" altLang="ko-KR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if</a:t>
            </a:r>
            <a:r>
              <a:rPr lang="ko-KR" altLang="en-US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문을 적절히 활용해 메뉴에서의 해당 기능의 입력창과 입력창에 입력한 코드가</a:t>
            </a:r>
            <a:endParaRPr lang="en-US" altLang="ko-KR" sz="1600" dirty="0">
              <a:solidFill>
                <a:srgbClr val="000000"/>
              </a:solidFill>
              <a:latin typeface="Yoon 윤고딕 520_TT" panose="020B0600000101010101" charset="-127"/>
              <a:ea typeface="Yoon 윤고딕 520_TT" panose="020B0600000101010101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해당 기능 입력 코드의 조건 만족하면 해당 기능을 실행</a:t>
            </a:r>
            <a:endParaRPr lang="en-US" altLang="ko-KR" sz="1600" dirty="0">
              <a:solidFill>
                <a:srgbClr val="000000"/>
              </a:solidFill>
              <a:latin typeface="Yoon 윤고딕 520_TT" panose="020B0600000101010101" charset="-127"/>
              <a:ea typeface="Yoon 윤고딕 520_TT" panose="020B0600000101010101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추가하기 기능과 수정하기 기능은 </a:t>
            </a:r>
            <a:r>
              <a:rPr lang="en-US" altLang="ko-KR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append</a:t>
            </a:r>
            <a:r>
              <a:rPr lang="ko-KR" altLang="en-US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함수를 적절히 사용</a:t>
            </a:r>
            <a:endParaRPr lang="en-US" altLang="ko-KR" sz="1600" dirty="0">
              <a:solidFill>
                <a:srgbClr val="000000"/>
              </a:solidFill>
              <a:latin typeface="Yoon 윤고딕 520_TT" panose="020B0600000101010101" charset="-127"/>
              <a:ea typeface="Yoon 윤고딕 520_TT" panose="020B0600000101010101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제거하기 기능은 </a:t>
            </a:r>
            <a:r>
              <a:rPr lang="en-US" altLang="ko-KR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drop</a:t>
            </a:r>
            <a:r>
              <a:rPr lang="ko-KR" altLang="en-US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함수를 적절히 사용</a:t>
            </a:r>
            <a:endParaRPr lang="en-US" altLang="ko-KR" sz="1600" dirty="0">
              <a:solidFill>
                <a:srgbClr val="000000"/>
              </a:solidFill>
              <a:latin typeface="Yoon 윤고딕 520_TT" panose="020B0600000101010101" charset="-127"/>
              <a:ea typeface="Yoon 윤고딕 520_TT" panose="020B0600000101010101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해당 프로그램을 계속 사용할 수 있도록 재귀함수 구현</a:t>
            </a:r>
            <a:r>
              <a:rPr lang="en-US" altLang="ko-KR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		</a:t>
            </a:r>
            <a:r>
              <a:rPr lang="ko-KR" altLang="en-US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 </a:t>
            </a:r>
            <a:endParaRPr lang="ko-KR" altLang="en-US" sz="1600" b="0" dirty="0">
              <a:solidFill>
                <a:srgbClr val="000000"/>
              </a:solidFill>
              <a:effectLst/>
              <a:latin typeface="Yoon 윤고딕 520_TT" panose="020B0600000101010101" charset="-127"/>
              <a:ea typeface="Yoon 윤고딕 520_TT" panose="020B0600000101010101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CFACA7-4D49-46FD-8E8B-5267B3F78298}"/>
              </a:ext>
            </a:extLst>
          </p:cNvPr>
          <p:cNvSpPr txBox="1"/>
          <p:nvPr/>
        </p:nvSpPr>
        <p:spPr>
          <a:xfrm>
            <a:off x="5550757" y="168895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Realization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4A26CF96-8DCA-44C4-9601-50254BD30533}"/>
              </a:ext>
            </a:extLst>
          </p:cNvPr>
          <p:cNvSpPr/>
          <p:nvPr/>
        </p:nvSpPr>
        <p:spPr>
          <a:xfrm>
            <a:off x="4500020" y="3501008"/>
            <a:ext cx="36001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FBCBBB-F065-417A-8DB7-4C4388725AF7}"/>
              </a:ext>
            </a:extLst>
          </p:cNvPr>
          <p:cNvSpPr txBox="1"/>
          <p:nvPr/>
        </p:nvSpPr>
        <p:spPr>
          <a:xfrm>
            <a:off x="1043608" y="4186823"/>
            <a:ext cx="81003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Yoon 윤고딕 520_TT" panose="020B0600000101010101" charset="-127"/>
                <a:ea typeface="Yoon 윤고딕 520_TT" panose="020B0600000101010101" charset="-127"/>
              </a:rPr>
              <a:t>기말대체과제 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Yoon 윤고딕 520_TT" panose="020B0600000101010101" charset="-127"/>
                <a:ea typeface="Yoon 윤고딕 520_TT" panose="020B0600000101010101" charset="-127"/>
              </a:rPr>
              <a:t>&amp; </a:t>
            </a:r>
            <a:r>
              <a:rPr lang="ko-KR" altLang="en-US" sz="1600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Yoon 윤고딕 520_TT" panose="020B0600000101010101" charset="-127"/>
                <a:ea typeface="Yoon 윤고딕 520_TT" panose="020B0600000101010101" charset="-127"/>
              </a:rPr>
              <a:t>기타과제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Yoon 윤고딕 520_TT" panose="020B0600000101010101" charset="-127"/>
                <a:ea typeface="Yoon 윤고딕 520_TT" panose="020B0600000101010101" charset="-127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Yoon 윤고딕 520_TT" panose="020B0600000101010101" charset="-127"/>
                <a:ea typeface="Yoon 윤고딕 520_TT" panose="020B0600000101010101" charset="-127"/>
              </a:rPr>
              <a:t>:</a:t>
            </a:r>
            <a:endParaRPr lang="en-US" altLang="ko-KR" sz="1600" dirty="0">
              <a:solidFill>
                <a:srgbClr val="000000"/>
              </a:solidFill>
              <a:latin typeface="Yoon 윤고딕 520_TT" panose="020B0600000101010101" charset="-127"/>
              <a:ea typeface="Yoon 윤고딕 520_TT" panose="020B0600000101010101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앞서 구현한 중간대체과제의 코드 일부분 수정</a:t>
            </a:r>
            <a:endParaRPr lang="en-US" altLang="ko-KR" sz="1600" dirty="0">
              <a:solidFill>
                <a:srgbClr val="000000"/>
              </a:solidFill>
              <a:latin typeface="Yoon 윤고딕 520_TT" panose="020B0600000101010101" charset="-127"/>
              <a:ea typeface="Yoon 윤고딕 520_TT" panose="020B0600000101010101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강의에서 배운 </a:t>
            </a:r>
            <a:r>
              <a:rPr lang="en-US" altLang="ko-KR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Class</a:t>
            </a:r>
            <a:r>
              <a:rPr lang="ko-KR" altLang="en-US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를 활용해 기준 국가의 정보들을 저장할 곳을 마련하기 위해 각 정보마다 빈리스트 생성</a:t>
            </a:r>
            <a:endParaRPr lang="en-US" altLang="ko-KR" sz="1600" dirty="0">
              <a:solidFill>
                <a:srgbClr val="000000"/>
              </a:solidFill>
              <a:latin typeface="Yoon 윤고딕 520_TT" panose="020B0600000101010101" charset="-127"/>
              <a:ea typeface="Yoon 윤고딕 520_TT" panose="020B0600000101010101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생성자</a:t>
            </a:r>
            <a:r>
              <a:rPr lang="en-US" altLang="ko-KR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__</a:t>
            </a:r>
            <a:r>
              <a:rPr lang="en-US" altLang="ko-KR" sz="1600" dirty="0" err="1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init</a:t>
            </a:r>
            <a:r>
              <a:rPr lang="en-US" altLang="ko-KR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__(self,…)</a:t>
            </a:r>
            <a:r>
              <a:rPr lang="ko-KR" altLang="en-US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 함수를 사용해 각 정보들을 생성하고 저장하기 위해</a:t>
            </a:r>
            <a:endParaRPr lang="en-US" altLang="ko-KR" sz="1600" dirty="0">
              <a:solidFill>
                <a:srgbClr val="000000"/>
              </a:solidFill>
              <a:latin typeface="Yoon 윤고딕 520_TT" panose="020B0600000101010101" charset="-127"/>
              <a:ea typeface="Yoon 윤고딕 520_TT" panose="020B0600000101010101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 인스턴스 변수 </a:t>
            </a:r>
            <a:r>
              <a:rPr lang="en-US" altLang="ko-KR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(self.~)</a:t>
            </a:r>
            <a:r>
              <a:rPr lang="ko-KR" altLang="en-US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 활용</a:t>
            </a:r>
            <a:endParaRPr lang="en-US" altLang="ko-KR" sz="1600" dirty="0">
              <a:solidFill>
                <a:srgbClr val="000000"/>
              </a:solidFill>
              <a:latin typeface="Yoon 윤고딕 520_TT" panose="020B0600000101010101" charset="-127"/>
              <a:ea typeface="Yoon 윤고딕 520_TT" panose="020B0600000101010101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Append</a:t>
            </a:r>
            <a:r>
              <a:rPr lang="ko-KR" altLang="en-US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함수를 통해 생성된 정보들을 빈리스트에 추가</a:t>
            </a:r>
            <a:endParaRPr lang="en-US" altLang="ko-KR" sz="1600" dirty="0">
              <a:solidFill>
                <a:srgbClr val="000000"/>
              </a:solidFill>
              <a:latin typeface="Yoon 윤고딕 520_TT" panose="020B0600000101010101" charset="-127"/>
              <a:ea typeface="Yoon 윤고딕 520_TT" panose="020B0600000101010101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Class</a:t>
            </a:r>
            <a:r>
              <a:rPr lang="ko-KR" altLang="en-US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변수들을 활용해 </a:t>
            </a:r>
            <a:r>
              <a:rPr lang="en-US" altLang="ko-KR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ex) country.~ </a:t>
            </a:r>
            <a:r>
              <a:rPr lang="en-US" altLang="ko-KR" sz="1600" dirty="0" err="1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cn_gdp</a:t>
            </a:r>
            <a:r>
              <a:rPr lang="en-US" altLang="ko-KR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[] </a:t>
            </a:r>
            <a:r>
              <a:rPr lang="ko-KR" altLang="en-US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코드 일부분 수정</a:t>
            </a:r>
            <a:endParaRPr lang="en-US" altLang="ko-KR" sz="1600" dirty="0">
              <a:solidFill>
                <a:srgbClr val="000000"/>
              </a:solidFill>
              <a:latin typeface="Yoon 윤고딕 520_TT" panose="020B0600000101010101" charset="-127"/>
              <a:ea typeface="Yoon 윤고딕 520_TT" panose="020B0600000101010101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기타과제 예외처리 기능을 추가하기위해 </a:t>
            </a:r>
            <a:r>
              <a:rPr lang="en-US" altLang="ko-KR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try except</a:t>
            </a:r>
            <a:r>
              <a:rPr lang="ko-KR" altLang="en-US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문과 </a:t>
            </a:r>
            <a:r>
              <a:rPr lang="en-US" altLang="ko-KR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while</a:t>
            </a:r>
            <a:r>
              <a:rPr lang="ko-KR" altLang="en-US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문을 활용해 구현 </a:t>
            </a:r>
            <a:r>
              <a:rPr lang="en-US" altLang="ko-KR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input </a:t>
            </a:r>
            <a:r>
              <a:rPr lang="ko-KR" altLang="en-US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함수를 사용한 일부분을</a:t>
            </a:r>
            <a:r>
              <a:rPr lang="en-US" altLang="ko-KR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수정하여 조건에 맞지 않은 코드를 입력 시</a:t>
            </a:r>
            <a:r>
              <a:rPr lang="en-US" altLang="ko-KR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오류메세지</a:t>
            </a:r>
            <a:r>
              <a:rPr lang="ko-KR" altLang="en-US" sz="1600" dirty="0">
                <a:solidFill>
                  <a:srgbClr val="000000"/>
                </a:solidFill>
                <a:latin typeface="Yoon 윤고딕 520_TT" panose="020B0600000101010101" charset="-127"/>
                <a:ea typeface="Yoon 윤고딕 520_TT" panose="020B0600000101010101" charset="-127"/>
              </a:rPr>
              <a:t> 출력</a:t>
            </a:r>
            <a:endParaRPr lang="ko-KR" altLang="en-US" sz="1600" b="0" dirty="0">
              <a:solidFill>
                <a:srgbClr val="000000"/>
              </a:solidFill>
              <a:effectLst/>
              <a:latin typeface="Yoon 윤고딕 520_TT" panose="020B0600000101010101" charset="-127"/>
              <a:ea typeface="Yoon 윤고딕 520_TT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AF48BC-9E8D-47F5-9EF7-2D9A7353AD30}"/>
              </a:ext>
            </a:extLst>
          </p:cNvPr>
          <p:cNvSpPr txBox="1"/>
          <p:nvPr/>
        </p:nvSpPr>
        <p:spPr>
          <a:xfrm>
            <a:off x="5040053" y="3645024"/>
            <a:ext cx="68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34616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how notebooks in Drive">
            <a:extLst>
              <a:ext uri="{FF2B5EF4-FFF2-40B4-BE49-F238E27FC236}">
                <a16:creationId xmlns:a16="http://schemas.microsoft.com/office/drawing/2014/main" id="{A935EBFF-16C0-4AB8-A3D2-F3DB98D87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25" y="3068960"/>
            <a:ext cx="1972902" cy="1952327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317500"/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highlight>
                  <a:srgbClr val="808000"/>
                </a:highlight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Conclusion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78935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1942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5367723" y="2519935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 rot="10800000">
            <a:off x="3279491" y="2518709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34535" y="2381701"/>
            <a:ext cx="175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Yoon 윤고딕 520_TT" pitchFamily="18" charset="-127"/>
                <a:ea typeface="Yoon 윤고딕 520_TT" pitchFamily="18" charset="-127"/>
              </a:rPr>
              <a:t>사용 프로그램</a:t>
            </a:r>
            <a:endParaRPr lang="en-US" altLang="ko-KR" sz="2200" b="1" dirty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1760" y="3226840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코드를 구현 하기 위해 사용한 프로그램 무엇인가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11760" y="4937014"/>
            <a:ext cx="5709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구글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Colab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사용 방법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: </a:t>
            </a: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구글에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Colab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검색 후 접속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-&gt;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구글 로그인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-&gt;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새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노트 클릭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-&gt;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코드 구현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0" name="갈매기형 수장 12">
            <a:extLst>
              <a:ext uri="{FF2B5EF4-FFF2-40B4-BE49-F238E27FC236}">
                <a16:creationId xmlns:a16="http://schemas.microsoft.com/office/drawing/2014/main" id="{7350014C-901B-4165-82E7-2B299A345B05}"/>
              </a:ext>
            </a:extLst>
          </p:cNvPr>
          <p:cNvSpPr/>
          <p:nvPr/>
        </p:nvSpPr>
        <p:spPr>
          <a:xfrm>
            <a:off x="2483768" y="371703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12">
            <a:extLst>
              <a:ext uri="{FF2B5EF4-FFF2-40B4-BE49-F238E27FC236}">
                <a16:creationId xmlns:a16="http://schemas.microsoft.com/office/drawing/2014/main" id="{03311C78-4DB7-4580-AFE7-DD77ABC0786A}"/>
              </a:ext>
            </a:extLst>
          </p:cNvPr>
          <p:cNvSpPr/>
          <p:nvPr/>
        </p:nvSpPr>
        <p:spPr>
          <a:xfrm>
            <a:off x="2627784" y="371703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520CA1-D244-4855-970B-AE0C139C9ACD}"/>
              </a:ext>
            </a:extLst>
          </p:cNvPr>
          <p:cNvSpPr txBox="1"/>
          <p:nvPr/>
        </p:nvSpPr>
        <p:spPr>
          <a:xfrm>
            <a:off x="2860793" y="3622686"/>
            <a:ext cx="1639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구글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Colab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1032" name="Picture 8" descr="Colab에서 Tensorflow 1.X 버전 사용하기, 코랩 텐서플로우 버전 낮추기">
            <a:extLst>
              <a:ext uri="{FF2B5EF4-FFF2-40B4-BE49-F238E27FC236}">
                <a16:creationId xmlns:a16="http://schemas.microsoft.com/office/drawing/2014/main" id="{5E1AC235-393F-476A-8942-778B1B34F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69255"/>
            <a:ext cx="3400425" cy="1343025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F0FA5C1-2E85-438B-BDA2-4F0913A79D40}"/>
              </a:ext>
            </a:extLst>
          </p:cNvPr>
          <p:cNvSpPr txBox="1"/>
          <p:nvPr/>
        </p:nvSpPr>
        <p:spPr>
          <a:xfrm>
            <a:off x="2411760" y="4221088"/>
            <a:ext cx="570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주피터 노트북과 사용도가 유사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</a:t>
            </a:r>
          </a:p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딥 러닝 머신 러닝을 학습 시키는데 주로 사용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1FA094-9948-4AA2-B9E9-080D6AEDDE39}"/>
              </a:ext>
            </a:extLst>
          </p:cNvPr>
          <p:cNvSpPr txBox="1"/>
          <p:nvPr/>
        </p:nvSpPr>
        <p:spPr>
          <a:xfrm>
            <a:off x="5550757" y="168895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Realization</a:t>
            </a:r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97D0E8-2612-4211-9938-8D53C5995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951432"/>
            <a:ext cx="3472789" cy="161867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highlight>
                  <a:srgbClr val="808000"/>
                </a:highlight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Conclusion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229341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5220072" y="2492896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 rot="10800000">
            <a:off x="3207483" y="2482492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35989" y="2348880"/>
            <a:ext cx="1973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rPr>
              <a:t>프로그램 기능</a:t>
            </a:r>
            <a:endParaRPr lang="en-US" altLang="ko-KR" sz="2200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42468" y="3666510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기준 국가 별 통계량 검색하기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2468" y="3234462"/>
            <a:ext cx="570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종료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42468" y="4098558"/>
            <a:ext cx="570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기준 국가 별 통계량 비교하기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E562D3-1355-4D19-BC7F-1990826A68BB}"/>
              </a:ext>
            </a:extLst>
          </p:cNvPr>
          <p:cNvSpPr txBox="1"/>
          <p:nvPr/>
        </p:nvSpPr>
        <p:spPr>
          <a:xfrm>
            <a:off x="2750474" y="4509120"/>
            <a:ext cx="570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데이터 추가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/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제거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/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수정하기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133E01-A910-4529-A249-8DC984B5DCB3}"/>
              </a:ext>
            </a:extLst>
          </p:cNvPr>
          <p:cNvSpPr txBox="1"/>
          <p:nvPr/>
        </p:nvSpPr>
        <p:spPr>
          <a:xfrm>
            <a:off x="5550757" y="168895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Realization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1E9898-D134-4A67-B287-BE59D43E3B1C}"/>
              </a:ext>
            </a:extLst>
          </p:cNvPr>
          <p:cNvSpPr txBox="1"/>
          <p:nvPr/>
        </p:nvSpPr>
        <p:spPr>
          <a:xfrm>
            <a:off x="6257516" y="518855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 !!!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B99A162-2FB9-4431-A539-99BDA87F31F6}"/>
              </a:ext>
            </a:extLst>
          </p:cNvPr>
          <p:cNvCxnSpPr>
            <a:cxnSpLocks/>
          </p:cNvCxnSpPr>
          <p:nvPr/>
        </p:nvCxnSpPr>
        <p:spPr>
          <a:xfrm>
            <a:off x="6732240" y="566124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71800" y="3005599"/>
            <a:ext cx="3888432" cy="910753"/>
            <a:chOff x="2775974" y="3152001"/>
            <a:chExt cx="3888432" cy="910753"/>
          </a:xfrm>
        </p:grpSpPr>
        <p:sp>
          <p:nvSpPr>
            <p:cNvPr id="4" name="TextBox 3"/>
            <p:cNvSpPr txBox="1"/>
            <p:nvPr/>
          </p:nvSpPr>
          <p:spPr>
            <a:xfrm>
              <a:off x="2775974" y="3152001"/>
              <a:ext cx="38884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코드 설명 </a:t>
              </a:r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&amp; </a:t>
              </a:r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결과 화면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75974" y="3693422"/>
              <a:ext cx="3888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highlight>
                    <a:srgbClr val="FF00FF"/>
                  </a:highlight>
                  <a:latin typeface="Yoon 윤고딕 520_TT" pitchFamily="18" charset="-127"/>
                  <a:ea typeface="Yoon 윤고딕 520_TT" pitchFamily="18" charset="-127"/>
                </a:rPr>
                <a:t>Code</a:t>
              </a:r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 Description &amp; Result</a:t>
              </a:r>
              <a:r>
                <a:rPr lang="ko-KR" altLang="en-US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 </a:t>
              </a:r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screen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highlight>
                  <a:srgbClr val="FF00FF"/>
                </a:highlight>
                <a:latin typeface="Yoon 윤고딕 520_TT" pitchFamily="18" charset="-127"/>
                <a:ea typeface="Yoon 윤고딕 520_TT" pitchFamily="18" charset="-127"/>
              </a:rPr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Conclusion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0EA89A-1498-494D-A2F5-E684FAA78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74" y="750011"/>
            <a:ext cx="3503093" cy="163279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91C7D80-7360-4863-ABE2-6AA915102F03}"/>
              </a:ext>
            </a:extLst>
          </p:cNvPr>
          <p:cNvSpPr txBox="1"/>
          <p:nvPr/>
        </p:nvSpPr>
        <p:spPr>
          <a:xfrm>
            <a:off x="1043609" y="2252191"/>
            <a:ext cx="3417358" cy="30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 err="1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Country.program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()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코드 입력 시 프로그램이 실행된다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  <a:endParaRPr lang="ko-KR" altLang="en-US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376636C-F1F3-4BA4-9C56-32FAC008F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036" y="744588"/>
            <a:ext cx="4472964" cy="172728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9858EE4-14BE-4263-8967-EB975D2C2975}"/>
              </a:ext>
            </a:extLst>
          </p:cNvPr>
          <p:cNvSpPr txBox="1"/>
          <p:nvPr/>
        </p:nvSpPr>
        <p:spPr>
          <a:xfrm>
            <a:off x="4932040" y="2512519"/>
            <a:ext cx="3417358" cy="5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0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을 입력 시 기준 국가들의 통계량 정보들을 보여주고</a:t>
            </a:r>
            <a:endParaRPr lang="en-US" altLang="ko-KR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현재 프로그램을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&lt;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종료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&gt;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한다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  <a:endParaRPr lang="ko-KR" altLang="en-US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8C2D2B9-D7D5-4712-BFB7-3A24C4AFA67C}"/>
              </a:ext>
            </a:extLst>
          </p:cNvPr>
          <p:cNvSpPr/>
          <p:nvPr/>
        </p:nvSpPr>
        <p:spPr>
          <a:xfrm>
            <a:off x="4297437" y="1556792"/>
            <a:ext cx="327059" cy="262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6E842BE-4282-48EC-BE47-4F471A2BF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088" y="3355402"/>
            <a:ext cx="4412910" cy="100970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A5F4DE5-0816-4D8D-A0E2-1A200EB109AF}"/>
              </a:ext>
            </a:extLst>
          </p:cNvPr>
          <p:cNvSpPr txBox="1"/>
          <p:nvPr/>
        </p:nvSpPr>
        <p:spPr>
          <a:xfrm>
            <a:off x="4932040" y="4278288"/>
            <a:ext cx="3417358" cy="30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1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을 입력 시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&lt;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기준 국가별 통계량 검색하기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&gt;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기능이 실행된다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  <a:endParaRPr lang="ko-KR" altLang="en-US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FB0F0B2D-A303-4473-AA7D-8BE1C1549C09}"/>
              </a:ext>
            </a:extLst>
          </p:cNvPr>
          <p:cNvSpPr/>
          <p:nvPr/>
        </p:nvSpPr>
        <p:spPr>
          <a:xfrm rot="2028893">
            <a:off x="870493" y="4280830"/>
            <a:ext cx="327059" cy="262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B4FFEA3-705F-473D-B088-8908DBF91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4" y="5142789"/>
            <a:ext cx="4248472" cy="806491"/>
          </a:xfrm>
          <a:prstGeom prst="rect">
            <a:avLst/>
          </a:prstGeom>
        </p:spPr>
      </p:pic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B06820D0-51DB-45BC-A1E4-2B4D4E2BBD30}"/>
              </a:ext>
            </a:extLst>
          </p:cNvPr>
          <p:cNvSpPr/>
          <p:nvPr/>
        </p:nvSpPr>
        <p:spPr>
          <a:xfrm>
            <a:off x="4316949" y="3526279"/>
            <a:ext cx="327059" cy="262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295248F2-8954-4A48-90F0-C347E247725E}"/>
              </a:ext>
            </a:extLst>
          </p:cNvPr>
          <p:cNvSpPr/>
          <p:nvPr/>
        </p:nvSpPr>
        <p:spPr>
          <a:xfrm>
            <a:off x="4316949" y="5398487"/>
            <a:ext cx="327059" cy="262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F6B3A3-1FE6-4E6D-9491-B7868BA10785}"/>
              </a:ext>
            </a:extLst>
          </p:cNvPr>
          <p:cNvSpPr txBox="1"/>
          <p:nvPr/>
        </p:nvSpPr>
        <p:spPr>
          <a:xfrm>
            <a:off x="4932040" y="6006480"/>
            <a:ext cx="3417358" cy="30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2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을 입력 시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&lt;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기준 국가별 통계량 비교하기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&gt;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기능이 실행된다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  <a:endParaRPr lang="ko-KR" altLang="en-US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999C2871-E78A-4494-8710-6778097927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078" y="4725144"/>
            <a:ext cx="3436869" cy="197869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F9835B0-C39E-4B7E-9527-1FEDF44B8C72}"/>
              </a:ext>
            </a:extLst>
          </p:cNvPr>
          <p:cNvSpPr txBox="1"/>
          <p:nvPr/>
        </p:nvSpPr>
        <p:spPr>
          <a:xfrm>
            <a:off x="755576" y="6237312"/>
            <a:ext cx="3672407" cy="53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3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을 입력 시 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&lt;Data 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추가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/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제거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/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수정하기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&gt;</a:t>
            </a: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작은 메뉴창이 나오고</a:t>
            </a:r>
            <a:endParaRPr lang="en-US" altLang="ko-KR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본 기능이 실행할 수 있다</a:t>
            </a:r>
            <a:r>
              <a:rPr lang="en-US" altLang="ko-KR" sz="1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  <a:endParaRPr lang="ko-KR" altLang="en-US" sz="10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191C87F-6FA9-4BE4-91DD-8DCF4A89E335}"/>
              </a:ext>
            </a:extLst>
          </p:cNvPr>
          <p:cNvSpPr/>
          <p:nvPr/>
        </p:nvSpPr>
        <p:spPr>
          <a:xfrm>
            <a:off x="971077" y="548680"/>
            <a:ext cx="3168875" cy="24265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38C59F-CB56-41EB-A29B-6A1E67B594D8}"/>
              </a:ext>
            </a:extLst>
          </p:cNvPr>
          <p:cNvSpPr txBox="1"/>
          <p:nvPr/>
        </p:nvSpPr>
        <p:spPr>
          <a:xfrm>
            <a:off x="1431598" y="2911137"/>
            <a:ext cx="2176604" cy="723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70C0"/>
                </a:solidFill>
                <a:latin typeface="Yoon 윤고딕 520_TT" pitchFamily="18" charset="-127"/>
                <a:ea typeface="Yoon 윤고딕 520_TT" pitchFamily="18" charset="-127"/>
              </a:rPr>
              <a:t>첫 실행 화면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CD6B8B-D9CE-4582-886C-EB40BFDB52FD}"/>
              </a:ext>
            </a:extLst>
          </p:cNvPr>
          <p:cNvSpPr txBox="1"/>
          <p:nvPr/>
        </p:nvSpPr>
        <p:spPr>
          <a:xfrm>
            <a:off x="5550757" y="168895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Realization</a:t>
            </a:r>
          </a:p>
        </p:txBody>
      </p:sp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1495</Words>
  <Application>Microsoft Office PowerPoint</Application>
  <PresentationFormat>화면 슬라이드 쇼(4:3)</PresentationFormat>
  <Paragraphs>279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Yoon 윤고딕 520_TT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김 민수</cp:lastModifiedBy>
  <cp:revision>123</cp:revision>
  <dcterms:created xsi:type="dcterms:W3CDTF">2013-09-05T09:43:46Z</dcterms:created>
  <dcterms:modified xsi:type="dcterms:W3CDTF">2020-12-18T01:39:29Z</dcterms:modified>
</cp:coreProperties>
</file>