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10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05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350" b="0">
                <a:solidFill>
                  <a:srgbClr val="FFFEFF"/>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91440" tIns="45720" rIns="91440" bIns="45720" rtlCol="0" anchor="ctr"/>
          <a:lstStyle>
            <a:lvl1pPr>
              <a:defRPr lang="en-US"/>
            </a:lvl1pPr>
          </a:lstStyle>
          <a:p>
            <a:fld id="{1D8BD707-D9CF-40AE-B4C6-C98DA3205C09}" type="datetimeFigureOut">
              <a:rPr lang="en-US" smtClean="0"/>
              <a:t>12/10/2023</a:t>
            </a:fld>
            <a:endParaRPr lang="en-US"/>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52410" y="240030"/>
            <a:ext cx="685800" cy="240030"/>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5617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3818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1D8BD707-D9CF-40AE-B4C6-C98DA3205C09}" type="datetimeFigureOut">
              <a:rPr lang="en-US" smtClean="0"/>
              <a:t>12/10/2023</a:t>
            </a:fld>
            <a:endParaRPr lang="en-US"/>
          </a:p>
        </p:txBody>
      </p:sp>
      <p:sp>
        <p:nvSpPr>
          <p:cNvPr id="5" name="Footer Placeholder 4"/>
          <p:cNvSpPr>
            <a:spLocks noGrp="1"/>
          </p:cNvSpPr>
          <p:nvPr>
            <p:ph type="ftr" sz="quarter" idx="11"/>
          </p:nvPr>
        </p:nvSpPr>
        <p:spPr>
          <a:xfrm>
            <a:off x="603504" y="4670298"/>
            <a:ext cx="7941564" cy="240030"/>
          </a:xfrm>
        </p:spPr>
        <p:txBody>
          <a:bodyPr/>
          <a:lstStyle/>
          <a:p>
            <a:endParaRPr lang="en-US"/>
          </a:p>
        </p:txBody>
      </p:sp>
      <p:sp>
        <p:nvSpPr>
          <p:cNvPr id="6" name="Slide Number Placeholder 5"/>
          <p:cNvSpPr>
            <a:spLocks noGrp="1"/>
          </p:cNvSpPr>
          <p:nvPr>
            <p:ph type="sldNum" sz="quarter" idx="12"/>
          </p:nvPr>
        </p:nvSpPr>
        <p:spPr>
          <a:xfrm>
            <a:off x="7852410" y="240030"/>
            <a:ext cx="685800" cy="240030"/>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7639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744282" y="1097204"/>
            <a:ext cx="7127875" cy="1435100"/>
          </a:xfrm>
          <a:prstGeom prst="rect">
            <a:avLst/>
          </a:prstGeom>
        </p:spPr>
        <p:txBody>
          <a:bodyPr wrap="square" lIns="0" tIns="0" rIns="0" bIns="0">
            <a:spAutoFit/>
          </a:bodyPr>
          <a:lstStyle>
            <a:lvl1pPr>
              <a:defRPr sz="3000" b="0" i="0">
                <a:solidFill>
                  <a:srgbClr val="37474F"/>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5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2022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7424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350">
                <a:solidFill>
                  <a:srgbClr val="FFFEFF"/>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3504" y="240030"/>
            <a:ext cx="2743200" cy="240030"/>
          </a:xfrm>
        </p:spPr>
        <p:txBody>
          <a:bodyPr/>
          <a:lstStyle/>
          <a:p>
            <a:fld id="{1D8BD707-D9CF-40AE-B4C6-C98DA3205C09}" type="datetimeFigureOut">
              <a:rPr lang="en-US" smtClean="0"/>
              <a:t>12/10/2023</a:t>
            </a:fld>
            <a:endParaRPr lang="en-US"/>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52410" y="240030"/>
            <a:ext cx="685800" cy="240030"/>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5524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1D8BD707-D9CF-40AE-B4C6-C98DA3205C09}" type="datetimeFigureOut">
              <a:rPr lang="en-US" smtClean="0"/>
              <a:t>12/10/2023</a:t>
            </a:fld>
            <a:endParaRPr lang="en-US"/>
          </a:p>
        </p:txBody>
      </p:sp>
      <p:sp>
        <p:nvSpPr>
          <p:cNvPr id="6" name="Footer Placeholder 5"/>
          <p:cNvSpPr>
            <a:spLocks noGrp="1"/>
          </p:cNvSpPr>
          <p:nvPr>
            <p:ph type="ftr" sz="quarter" idx="11"/>
          </p:nvPr>
        </p:nvSpPr>
        <p:spPr>
          <a:xfrm>
            <a:off x="603504" y="4670298"/>
            <a:ext cx="7941564" cy="240030"/>
          </a:xfrm>
        </p:spPr>
        <p:txBody>
          <a:bodyPr/>
          <a:lstStyle/>
          <a:p>
            <a:endParaRPr lang="en-US"/>
          </a:p>
        </p:txBody>
      </p:sp>
      <p:sp>
        <p:nvSpPr>
          <p:cNvPr id="7" name="Slide Number Placeholder 6"/>
          <p:cNvSpPr>
            <a:spLocks noGrp="1"/>
          </p:cNvSpPr>
          <p:nvPr>
            <p:ph type="sldNum" sz="quarter" idx="12"/>
          </p:nvPr>
        </p:nvSpPr>
        <p:spPr>
          <a:xfrm>
            <a:off x="7852410" y="240030"/>
            <a:ext cx="685800" cy="240030"/>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1898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1D8BD707-D9CF-40AE-B4C6-C98DA3205C09}" type="datetimeFigureOut">
              <a:rPr lang="en-US" smtClean="0"/>
              <a:t>12/10/2023</a:t>
            </a:fld>
            <a:endParaRPr lang="en-US"/>
          </a:p>
        </p:txBody>
      </p:sp>
      <p:sp>
        <p:nvSpPr>
          <p:cNvPr id="8" name="Footer Placeholder 7"/>
          <p:cNvSpPr>
            <a:spLocks noGrp="1"/>
          </p:cNvSpPr>
          <p:nvPr>
            <p:ph type="ftr" sz="quarter" idx="11"/>
          </p:nvPr>
        </p:nvSpPr>
        <p:spPr>
          <a:xfrm>
            <a:off x="603504" y="4670298"/>
            <a:ext cx="7941564" cy="240030"/>
          </a:xfrm>
        </p:spPr>
        <p:txBody>
          <a:bodyPr/>
          <a:lstStyle/>
          <a:p>
            <a:endParaRPr lang="en-US"/>
          </a:p>
        </p:txBody>
      </p:sp>
      <p:sp>
        <p:nvSpPr>
          <p:cNvPr id="9" name="Slide Number Placeholder 8"/>
          <p:cNvSpPr>
            <a:spLocks noGrp="1"/>
          </p:cNvSpPr>
          <p:nvPr>
            <p:ph type="sldNum" sz="quarter" idx="12"/>
          </p:nvPr>
        </p:nvSpPr>
        <p:spPr>
          <a:xfrm>
            <a:off x="7852410" y="240030"/>
            <a:ext cx="685800" cy="240030"/>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5030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4009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1D8BD707-D9CF-40AE-B4C6-C98DA3205C09}" type="datetimeFigureOut">
              <a:rPr lang="en-US" smtClean="0"/>
              <a:t>12/10/2023</a:t>
            </a:fld>
            <a:endParaRPr lang="en-US"/>
          </a:p>
        </p:txBody>
      </p:sp>
      <p:sp>
        <p:nvSpPr>
          <p:cNvPr id="3" name="Footer Placeholder 2"/>
          <p:cNvSpPr>
            <a:spLocks noGrp="1"/>
          </p:cNvSpPr>
          <p:nvPr>
            <p:ph type="ftr" sz="quarter" idx="11"/>
          </p:nvPr>
        </p:nvSpPr>
        <p:spPr>
          <a:xfrm>
            <a:off x="603504" y="4670298"/>
            <a:ext cx="7941564" cy="240030"/>
          </a:xfrm>
        </p:spPr>
        <p:txBody>
          <a:bodyPr/>
          <a:lstStyle/>
          <a:p>
            <a:endParaRPr lang="en-US"/>
          </a:p>
        </p:txBody>
      </p:sp>
      <p:sp>
        <p:nvSpPr>
          <p:cNvPr id="4" name="Slide Number Placeholder 3"/>
          <p:cNvSpPr>
            <a:spLocks noGrp="1"/>
          </p:cNvSpPr>
          <p:nvPr>
            <p:ph type="sldNum" sz="quarter" idx="12"/>
          </p:nvPr>
        </p:nvSpPr>
        <p:spPr>
          <a:xfrm>
            <a:off x="7852410" y="240030"/>
            <a:ext cx="685800" cy="240030"/>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5489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0447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35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03504" y="240030"/>
            <a:ext cx="2743200" cy="240030"/>
          </a:xfrm>
        </p:spPr>
        <p:txBody>
          <a:bodyPr/>
          <a:lstStyle/>
          <a:p>
            <a:fld id="{1D8BD707-D9CF-40AE-B4C6-C98DA3205C09}" type="datetimeFigureOut">
              <a:rPr lang="en-US" smtClean="0"/>
              <a:t>12/10/2023</a:t>
            </a:fld>
            <a:endParaRPr lang="en-US"/>
          </a:p>
        </p:txBody>
      </p:sp>
      <p:sp>
        <p:nvSpPr>
          <p:cNvPr id="6" name="Footer Placeholder 5"/>
          <p:cNvSpPr>
            <a:spLocks noGrp="1"/>
          </p:cNvSpPr>
          <p:nvPr>
            <p:ph type="ftr" sz="quarter" idx="11"/>
          </p:nvPr>
        </p:nvSpPr>
        <p:spPr>
          <a:xfrm>
            <a:off x="603505" y="4670298"/>
            <a:ext cx="4456652" cy="240030"/>
          </a:xfrm>
        </p:spPr>
        <p:txBody>
          <a:bodyPr/>
          <a:lstStyle/>
          <a:p>
            <a:endParaRPr lang="en-US"/>
          </a:p>
        </p:txBody>
      </p:sp>
      <p:sp>
        <p:nvSpPr>
          <p:cNvPr id="7" name="Slide Number Placeholder 6"/>
          <p:cNvSpPr>
            <a:spLocks noGrp="1"/>
          </p:cNvSpPr>
          <p:nvPr>
            <p:ph type="sldNum" sz="quarter" idx="12"/>
          </p:nvPr>
        </p:nvSpPr>
        <p:spPr>
          <a:xfrm>
            <a:off x="4371283" y="240030"/>
            <a:ext cx="685800" cy="240030"/>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511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3504" y="240030"/>
            <a:ext cx="2743200" cy="240030"/>
          </a:xfrm>
          <a:prstGeom prst="rect">
            <a:avLst/>
          </a:prstGeom>
        </p:spPr>
        <p:txBody>
          <a:bodyPr vert="horz" lIns="91440" tIns="45720" rIns="91440" bIns="45720" rtlCol="0" anchor="ctr"/>
          <a:lstStyle>
            <a:lvl1pPr algn="l">
              <a:defRPr sz="750">
                <a:solidFill>
                  <a:schemeClr val="tx1">
                    <a:tint val="75000"/>
                  </a:schemeClr>
                </a:solidFill>
              </a:defRPr>
            </a:lvl1pPr>
          </a:lstStyle>
          <a:p>
            <a:fld id="{1D8BD707-D9CF-40AE-B4C6-C98DA3205C09}" type="datetimeFigureOut">
              <a:rPr lang="en-US" smtClean="0"/>
              <a:t>12/10/2023</a:t>
            </a:fld>
            <a:endParaRPr lang="en-US"/>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91440" tIns="45720" rIns="91440" bIns="45720" rtlCol="0" anchor="ctr"/>
          <a:lstStyle>
            <a:lvl1pPr algn="r">
              <a:defRPr sz="75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9545777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35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05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marR="5080">
              <a:lnSpc>
                <a:spcPct val="115599"/>
              </a:lnSpc>
              <a:spcBef>
                <a:spcPts val="100"/>
              </a:spcBef>
            </a:pPr>
            <a:r>
              <a:rPr sz="4000" dirty="0">
                <a:solidFill>
                  <a:srgbClr val="000000"/>
                </a:solidFill>
                <a:latin typeface="Arial MT"/>
                <a:cs typeface="Arial MT"/>
              </a:rPr>
              <a:t>Analyzing</a:t>
            </a:r>
            <a:r>
              <a:rPr sz="4000" spc="-120" dirty="0">
                <a:solidFill>
                  <a:srgbClr val="000000"/>
                </a:solidFill>
                <a:latin typeface="Arial MT"/>
                <a:cs typeface="Arial MT"/>
              </a:rPr>
              <a:t> </a:t>
            </a:r>
            <a:r>
              <a:rPr sz="4000" dirty="0">
                <a:solidFill>
                  <a:srgbClr val="000000"/>
                </a:solidFill>
                <a:latin typeface="Arial MT"/>
                <a:cs typeface="Arial MT"/>
              </a:rPr>
              <a:t>Box</a:t>
            </a:r>
            <a:r>
              <a:rPr sz="4000" spc="-114" dirty="0">
                <a:solidFill>
                  <a:srgbClr val="000000"/>
                </a:solidFill>
                <a:latin typeface="Arial MT"/>
                <a:cs typeface="Arial MT"/>
              </a:rPr>
              <a:t> </a:t>
            </a:r>
            <a:r>
              <a:rPr sz="4000" spc="-10" dirty="0">
                <a:solidFill>
                  <a:srgbClr val="000000"/>
                </a:solidFill>
                <a:latin typeface="Arial MT"/>
                <a:cs typeface="Arial MT"/>
              </a:rPr>
              <a:t>Office</a:t>
            </a:r>
            <a:r>
              <a:rPr sz="4000" spc="-195" dirty="0">
                <a:solidFill>
                  <a:srgbClr val="000000"/>
                </a:solidFill>
                <a:latin typeface="Arial MT"/>
                <a:cs typeface="Arial MT"/>
              </a:rPr>
              <a:t> </a:t>
            </a:r>
            <a:r>
              <a:rPr sz="4000" dirty="0">
                <a:solidFill>
                  <a:srgbClr val="000000"/>
                </a:solidFill>
                <a:latin typeface="Arial MT"/>
                <a:cs typeface="Arial MT"/>
              </a:rPr>
              <a:t>Trends</a:t>
            </a:r>
            <a:r>
              <a:rPr sz="4000" spc="-120" dirty="0">
                <a:solidFill>
                  <a:srgbClr val="000000"/>
                </a:solidFill>
                <a:latin typeface="Arial MT"/>
                <a:cs typeface="Arial MT"/>
              </a:rPr>
              <a:t> </a:t>
            </a:r>
            <a:r>
              <a:rPr sz="4000" spc="-25" dirty="0">
                <a:solidFill>
                  <a:srgbClr val="000000"/>
                </a:solidFill>
                <a:latin typeface="Arial MT"/>
                <a:cs typeface="Arial MT"/>
              </a:rPr>
              <a:t>for </a:t>
            </a:r>
            <a:r>
              <a:rPr sz="4000" dirty="0">
                <a:solidFill>
                  <a:srgbClr val="000000"/>
                </a:solidFill>
                <a:latin typeface="Arial MT"/>
                <a:cs typeface="Arial MT"/>
              </a:rPr>
              <a:t>Microsoft's</a:t>
            </a:r>
            <a:r>
              <a:rPr sz="4000" spc="-114" dirty="0">
                <a:solidFill>
                  <a:srgbClr val="000000"/>
                </a:solidFill>
                <a:latin typeface="Arial MT"/>
                <a:cs typeface="Arial MT"/>
              </a:rPr>
              <a:t> </a:t>
            </a:r>
            <a:r>
              <a:rPr sz="4000" dirty="0">
                <a:solidFill>
                  <a:srgbClr val="000000"/>
                </a:solidFill>
                <a:latin typeface="Arial MT"/>
                <a:cs typeface="Arial MT"/>
              </a:rPr>
              <a:t>New</a:t>
            </a:r>
            <a:r>
              <a:rPr sz="4000" spc="-114" dirty="0">
                <a:solidFill>
                  <a:srgbClr val="000000"/>
                </a:solidFill>
                <a:latin typeface="Arial MT"/>
                <a:cs typeface="Arial MT"/>
              </a:rPr>
              <a:t> </a:t>
            </a:r>
            <a:r>
              <a:rPr sz="4000" dirty="0">
                <a:solidFill>
                  <a:srgbClr val="000000"/>
                </a:solidFill>
                <a:latin typeface="Arial MT"/>
                <a:cs typeface="Arial MT"/>
              </a:rPr>
              <a:t>Movie</a:t>
            </a:r>
            <a:r>
              <a:rPr sz="4000" spc="-114" dirty="0">
                <a:solidFill>
                  <a:srgbClr val="000000"/>
                </a:solidFill>
                <a:latin typeface="Arial MT"/>
                <a:cs typeface="Arial MT"/>
              </a:rPr>
              <a:t> </a:t>
            </a:r>
            <a:r>
              <a:rPr sz="4000" spc="-10" dirty="0">
                <a:solidFill>
                  <a:srgbClr val="000000"/>
                </a:solidFill>
                <a:latin typeface="Arial MT"/>
                <a:cs typeface="Arial MT"/>
              </a:rPr>
              <a:t>Studio</a:t>
            </a:r>
            <a:endParaRPr sz="4000">
              <a:latin typeface="Arial MT"/>
              <a:cs typeface="Arial MT"/>
            </a:endParaRPr>
          </a:p>
        </p:txBody>
      </p:sp>
      <p:sp>
        <p:nvSpPr>
          <p:cNvPr id="3" name="object 3"/>
          <p:cNvSpPr txBox="1"/>
          <p:nvPr/>
        </p:nvSpPr>
        <p:spPr>
          <a:xfrm>
            <a:off x="3189785" y="3225707"/>
            <a:ext cx="2442845" cy="345440"/>
          </a:xfrm>
          <a:prstGeom prst="rect">
            <a:avLst/>
          </a:prstGeom>
        </p:spPr>
        <p:txBody>
          <a:bodyPr vert="horz" wrap="square" lIns="0" tIns="12700" rIns="0" bIns="0" rtlCol="0">
            <a:spAutoFit/>
          </a:bodyPr>
          <a:lstStyle/>
          <a:p>
            <a:pPr marL="12700">
              <a:lnSpc>
                <a:spcPct val="100000"/>
              </a:lnSpc>
              <a:spcBef>
                <a:spcPts val="100"/>
              </a:spcBef>
            </a:pPr>
            <a:r>
              <a:rPr lang="en-US" sz="2100" spc="-20" dirty="0">
                <a:solidFill>
                  <a:srgbClr val="CACACA"/>
                </a:solidFill>
                <a:latin typeface="Cambria"/>
                <a:cs typeface="Cambria"/>
              </a:rPr>
              <a:t>December 10</a:t>
            </a:r>
            <a:r>
              <a:rPr sz="2100" spc="-75" dirty="0">
                <a:solidFill>
                  <a:srgbClr val="CACACA"/>
                </a:solidFill>
                <a:latin typeface="Cambria"/>
                <a:cs typeface="Cambria"/>
              </a:rPr>
              <a:t>,</a:t>
            </a:r>
            <a:r>
              <a:rPr sz="2100" spc="-40" dirty="0">
                <a:solidFill>
                  <a:srgbClr val="CACACA"/>
                </a:solidFill>
                <a:latin typeface="Cambria"/>
                <a:cs typeface="Cambria"/>
              </a:rPr>
              <a:t> </a:t>
            </a:r>
            <a:r>
              <a:rPr sz="2100" spc="-65" dirty="0">
                <a:solidFill>
                  <a:srgbClr val="CACACA"/>
                </a:solidFill>
                <a:latin typeface="Cambria"/>
                <a:cs typeface="Cambria"/>
              </a:rPr>
              <a:t>2023</a:t>
            </a:r>
            <a:endParaRPr sz="2100" dirty="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8800" y="659629"/>
            <a:ext cx="8169275" cy="3479165"/>
          </a:xfrm>
          <a:prstGeom prst="rect">
            <a:avLst/>
          </a:prstGeom>
        </p:spPr>
        <p:txBody>
          <a:bodyPr vert="horz" wrap="square" lIns="0" tIns="12700" rIns="0" bIns="0" rtlCol="0">
            <a:spAutoFit/>
          </a:bodyPr>
          <a:lstStyle/>
          <a:p>
            <a:pPr marL="12700">
              <a:lnSpc>
                <a:spcPct val="100000"/>
              </a:lnSpc>
              <a:spcBef>
                <a:spcPts val="100"/>
              </a:spcBef>
            </a:pPr>
            <a:r>
              <a:rPr sz="1500" spc="-210" dirty="0">
                <a:latin typeface="Trebuchet MS"/>
                <a:cs typeface="Trebuchet MS"/>
              </a:rPr>
              <a:t>The</a:t>
            </a:r>
            <a:r>
              <a:rPr sz="1500" spc="-65" dirty="0">
                <a:latin typeface="Trebuchet MS"/>
                <a:cs typeface="Trebuchet MS"/>
              </a:rPr>
              <a:t> </a:t>
            </a:r>
            <a:r>
              <a:rPr sz="1500" spc="-130" dirty="0">
                <a:latin typeface="Trebuchet MS"/>
                <a:cs typeface="Trebuchet MS"/>
              </a:rPr>
              <a:t>analysis</a:t>
            </a:r>
            <a:r>
              <a:rPr sz="1500" spc="-65" dirty="0">
                <a:latin typeface="Trebuchet MS"/>
                <a:cs typeface="Trebuchet MS"/>
              </a:rPr>
              <a:t> </a:t>
            </a:r>
            <a:r>
              <a:rPr sz="1500" spc="-150" dirty="0">
                <a:latin typeface="Trebuchet MS"/>
                <a:cs typeface="Trebuchet MS"/>
              </a:rPr>
              <a:t>of</a:t>
            </a:r>
            <a:r>
              <a:rPr sz="1500" spc="-60" dirty="0">
                <a:latin typeface="Trebuchet MS"/>
                <a:cs typeface="Trebuchet MS"/>
              </a:rPr>
              <a:t> </a:t>
            </a:r>
            <a:r>
              <a:rPr sz="1500" spc="-150" dirty="0">
                <a:latin typeface="Trebuchet MS"/>
                <a:cs typeface="Trebuchet MS"/>
              </a:rPr>
              <a:t>genre-</a:t>
            </a:r>
            <a:r>
              <a:rPr sz="1500" spc="-165" dirty="0">
                <a:latin typeface="Trebuchet MS"/>
                <a:cs typeface="Trebuchet MS"/>
              </a:rPr>
              <a:t>based</a:t>
            </a:r>
            <a:r>
              <a:rPr sz="1500" spc="-65" dirty="0">
                <a:latin typeface="Trebuchet MS"/>
                <a:cs typeface="Trebuchet MS"/>
              </a:rPr>
              <a:t> </a:t>
            </a:r>
            <a:r>
              <a:rPr sz="1500" spc="-175" dirty="0">
                <a:latin typeface="Trebuchet MS"/>
                <a:cs typeface="Trebuchet MS"/>
              </a:rPr>
              <a:t>revenue</a:t>
            </a:r>
            <a:r>
              <a:rPr sz="1500" spc="-60" dirty="0">
                <a:latin typeface="Trebuchet MS"/>
                <a:cs typeface="Trebuchet MS"/>
              </a:rPr>
              <a:t> </a:t>
            </a:r>
            <a:r>
              <a:rPr sz="1500" spc="-170" dirty="0">
                <a:latin typeface="Trebuchet MS"/>
                <a:cs typeface="Trebuchet MS"/>
              </a:rPr>
              <a:t>performance</a:t>
            </a:r>
            <a:r>
              <a:rPr sz="1500" spc="-65" dirty="0">
                <a:latin typeface="Trebuchet MS"/>
                <a:cs typeface="Trebuchet MS"/>
              </a:rPr>
              <a:t> </a:t>
            </a:r>
            <a:r>
              <a:rPr sz="1500" spc="-114" dirty="0">
                <a:latin typeface="Trebuchet MS"/>
                <a:cs typeface="Trebuchet MS"/>
              </a:rPr>
              <a:t>highlights</a:t>
            </a:r>
            <a:r>
              <a:rPr sz="1500" spc="-60" dirty="0">
                <a:latin typeface="Trebuchet MS"/>
                <a:cs typeface="Trebuchet MS"/>
              </a:rPr>
              <a:t> </a:t>
            </a:r>
            <a:r>
              <a:rPr sz="1500" spc="-170" dirty="0">
                <a:latin typeface="Trebuchet MS"/>
                <a:cs typeface="Trebuchet MS"/>
              </a:rPr>
              <a:t>the</a:t>
            </a:r>
            <a:r>
              <a:rPr sz="1500" spc="-65" dirty="0">
                <a:latin typeface="Trebuchet MS"/>
                <a:cs typeface="Trebuchet MS"/>
              </a:rPr>
              <a:t> </a:t>
            </a:r>
            <a:r>
              <a:rPr sz="1500" spc="-150" dirty="0">
                <a:latin typeface="Trebuchet MS"/>
                <a:cs typeface="Trebuchet MS"/>
              </a:rPr>
              <a:t>following</a:t>
            </a:r>
            <a:r>
              <a:rPr sz="1500" spc="-60" dirty="0">
                <a:latin typeface="Trebuchet MS"/>
                <a:cs typeface="Trebuchet MS"/>
              </a:rPr>
              <a:t> </a:t>
            </a:r>
            <a:r>
              <a:rPr sz="1500" spc="-165" dirty="0">
                <a:latin typeface="Trebuchet MS"/>
                <a:cs typeface="Trebuchet MS"/>
              </a:rPr>
              <a:t>key</a:t>
            </a:r>
            <a:r>
              <a:rPr sz="1500" spc="-65" dirty="0">
                <a:latin typeface="Trebuchet MS"/>
                <a:cs typeface="Trebuchet MS"/>
              </a:rPr>
              <a:t> </a:t>
            </a:r>
            <a:r>
              <a:rPr sz="1500" spc="-10" dirty="0">
                <a:latin typeface="Trebuchet MS"/>
                <a:cs typeface="Trebuchet MS"/>
              </a:rPr>
              <a:t>points:</a:t>
            </a:r>
            <a:endParaRPr sz="1500">
              <a:latin typeface="Trebuchet MS"/>
              <a:cs typeface="Trebuchet MS"/>
            </a:endParaRPr>
          </a:p>
          <a:p>
            <a:pPr>
              <a:lnSpc>
                <a:spcPct val="100000"/>
              </a:lnSpc>
              <a:spcBef>
                <a:spcPts val="380"/>
              </a:spcBef>
            </a:pPr>
            <a:endParaRPr sz="1500">
              <a:latin typeface="Trebuchet MS"/>
              <a:cs typeface="Trebuchet MS"/>
            </a:endParaRPr>
          </a:p>
          <a:p>
            <a:pPr marL="469900" marR="15875">
              <a:lnSpc>
                <a:spcPct val="117300"/>
              </a:lnSpc>
            </a:pPr>
            <a:r>
              <a:rPr sz="1500" b="1" spc="-204" dirty="0">
                <a:latin typeface="Trebuchet MS"/>
                <a:cs typeface="Trebuchet MS"/>
              </a:rPr>
              <a:t>Top</a:t>
            </a:r>
            <a:r>
              <a:rPr sz="1500" b="1" spc="-10" dirty="0">
                <a:latin typeface="Trebuchet MS"/>
                <a:cs typeface="Trebuchet MS"/>
              </a:rPr>
              <a:t> </a:t>
            </a:r>
            <a:r>
              <a:rPr sz="1500" b="1" spc="-130" dirty="0">
                <a:latin typeface="Trebuchet MS"/>
                <a:cs typeface="Trebuchet MS"/>
              </a:rPr>
              <a:t>Revenue-</a:t>
            </a:r>
            <a:r>
              <a:rPr sz="1500" b="1" spc="-120" dirty="0">
                <a:latin typeface="Trebuchet MS"/>
                <a:cs typeface="Trebuchet MS"/>
              </a:rPr>
              <a:t>Gene/dting</a:t>
            </a:r>
            <a:r>
              <a:rPr sz="1500" b="1" spc="-10" dirty="0">
                <a:latin typeface="Trebuchet MS"/>
                <a:cs typeface="Trebuchet MS"/>
              </a:rPr>
              <a:t> </a:t>
            </a:r>
            <a:r>
              <a:rPr sz="1500" b="1" spc="-130" dirty="0">
                <a:latin typeface="Trebuchet MS"/>
                <a:cs typeface="Trebuchet MS"/>
              </a:rPr>
              <a:t>Gen/eS:</a:t>
            </a:r>
            <a:r>
              <a:rPr sz="1500" b="1" spc="-20" dirty="0">
                <a:latin typeface="Trebuchet MS"/>
                <a:cs typeface="Trebuchet MS"/>
              </a:rPr>
              <a:t> </a:t>
            </a:r>
            <a:r>
              <a:rPr sz="1500" spc="-180" dirty="0">
                <a:latin typeface="Trebuchet MS"/>
                <a:cs typeface="Trebuchet MS"/>
              </a:rPr>
              <a:t>Adventure,</a:t>
            </a:r>
            <a:r>
              <a:rPr sz="1500" spc="-55" dirty="0">
                <a:latin typeface="Trebuchet MS"/>
                <a:cs typeface="Trebuchet MS"/>
              </a:rPr>
              <a:t> </a:t>
            </a:r>
            <a:r>
              <a:rPr sz="1500" spc="-175" dirty="0">
                <a:latin typeface="Trebuchet MS"/>
                <a:cs typeface="Trebuchet MS"/>
              </a:rPr>
              <a:t>animation,</a:t>
            </a:r>
            <a:r>
              <a:rPr sz="1500" spc="-55" dirty="0">
                <a:latin typeface="Trebuchet MS"/>
                <a:cs typeface="Trebuchet MS"/>
              </a:rPr>
              <a:t> </a:t>
            </a:r>
            <a:r>
              <a:rPr sz="1500" spc="-175" dirty="0">
                <a:latin typeface="Trebuchet MS"/>
                <a:cs typeface="Trebuchet MS"/>
              </a:rPr>
              <a:t>fantasy,</a:t>
            </a:r>
            <a:r>
              <a:rPr sz="1500" spc="-55" dirty="0">
                <a:latin typeface="Trebuchet MS"/>
                <a:cs typeface="Trebuchet MS"/>
              </a:rPr>
              <a:t> </a:t>
            </a:r>
            <a:r>
              <a:rPr sz="1500" spc="-185" dirty="0">
                <a:latin typeface="Trebuchet MS"/>
                <a:cs typeface="Trebuchet MS"/>
              </a:rPr>
              <a:t>and</a:t>
            </a:r>
            <a:r>
              <a:rPr sz="1500" spc="-55" dirty="0">
                <a:latin typeface="Trebuchet MS"/>
                <a:cs typeface="Trebuchet MS"/>
              </a:rPr>
              <a:t> </a:t>
            </a:r>
            <a:r>
              <a:rPr sz="1500" spc="-160" dirty="0">
                <a:latin typeface="Trebuchet MS"/>
                <a:cs typeface="Trebuchet MS"/>
              </a:rPr>
              <a:t>family</a:t>
            </a:r>
            <a:r>
              <a:rPr sz="1500" spc="-60" dirty="0">
                <a:latin typeface="Trebuchet MS"/>
                <a:cs typeface="Trebuchet MS"/>
              </a:rPr>
              <a:t> </a:t>
            </a:r>
            <a:r>
              <a:rPr sz="1500" spc="-145" dirty="0">
                <a:latin typeface="Trebuchet MS"/>
                <a:cs typeface="Trebuchet MS"/>
              </a:rPr>
              <a:t>genres</a:t>
            </a:r>
            <a:r>
              <a:rPr sz="1500" spc="-55" dirty="0">
                <a:latin typeface="Trebuchet MS"/>
                <a:cs typeface="Trebuchet MS"/>
              </a:rPr>
              <a:t> </a:t>
            </a:r>
            <a:r>
              <a:rPr sz="1500" spc="-135" dirty="0">
                <a:latin typeface="Trebuchet MS"/>
                <a:cs typeface="Trebuchet MS"/>
              </a:rPr>
              <a:t>consistently</a:t>
            </a:r>
            <a:r>
              <a:rPr sz="1500" spc="-55" dirty="0">
                <a:latin typeface="Trebuchet MS"/>
                <a:cs typeface="Trebuchet MS"/>
              </a:rPr>
              <a:t> </a:t>
            </a:r>
            <a:r>
              <a:rPr sz="1500" spc="-165" dirty="0">
                <a:latin typeface="Trebuchet MS"/>
                <a:cs typeface="Trebuchet MS"/>
              </a:rPr>
              <a:t>generate</a:t>
            </a:r>
            <a:r>
              <a:rPr sz="1500" spc="-55" dirty="0">
                <a:latin typeface="Trebuchet MS"/>
                <a:cs typeface="Trebuchet MS"/>
              </a:rPr>
              <a:t> </a:t>
            </a:r>
            <a:r>
              <a:rPr sz="1500" spc="-30" dirty="0">
                <a:latin typeface="Trebuchet MS"/>
                <a:cs typeface="Trebuchet MS"/>
              </a:rPr>
              <a:t>the </a:t>
            </a:r>
            <a:r>
              <a:rPr sz="1500" spc="-130" dirty="0">
                <a:latin typeface="Trebuchet MS"/>
                <a:cs typeface="Trebuchet MS"/>
              </a:rPr>
              <a:t>highest</a:t>
            </a:r>
            <a:r>
              <a:rPr sz="1500" spc="-75" dirty="0">
                <a:latin typeface="Trebuchet MS"/>
                <a:cs typeface="Trebuchet MS"/>
              </a:rPr>
              <a:t> </a:t>
            </a:r>
            <a:r>
              <a:rPr sz="1500" spc="-150" dirty="0">
                <a:latin typeface="Trebuchet MS"/>
                <a:cs typeface="Trebuchet MS"/>
              </a:rPr>
              <a:t>total</a:t>
            </a:r>
            <a:r>
              <a:rPr sz="1500" spc="-75" dirty="0">
                <a:latin typeface="Trebuchet MS"/>
                <a:cs typeface="Trebuchet MS"/>
              </a:rPr>
              <a:t> </a:t>
            </a:r>
            <a:r>
              <a:rPr sz="1500" spc="-160" dirty="0">
                <a:latin typeface="Trebuchet MS"/>
                <a:cs typeface="Trebuchet MS"/>
              </a:rPr>
              <a:t>revenues</a:t>
            </a:r>
            <a:r>
              <a:rPr sz="1500" spc="-75" dirty="0">
                <a:latin typeface="Trebuchet MS"/>
                <a:cs typeface="Trebuchet MS"/>
              </a:rPr>
              <a:t> </a:t>
            </a:r>
            <a:r>
              <a:rPr sz="1500" spc="-185" dirty="0">
                <a:latin typeface="Trebuchet MS"/>
                <a:cs typeface="Trebuchet MS"/>
              </a:rPr>
              <a:t>and</a:t>
            </a:r>
            <a:r>
              <a:rPr sz="1500" spc="-75" dirty="0">
                <a:latin typeface="Trebuchet MS"/>
                <a:cs typeface="Trebuchet MS"/>
              </a:rPr>
              <a:t> </a:t>
            </a:r>
            <a:r>
              <a:rPr sz="1500" spc="-135" dirty="0">
                <a:latin typeface="Trebuchet MS"/>
                <a:cs typeface="Trebuchet MS"/>
              </a:rPr>
              <a:t>profits</a:t>
            </a:r>
            <a:r>
              <a:rPr sz="1500" spc="-75" dirty="0">
                <a:latin typeface="Trebuchet MS"/>
                <a:cs typeface="Trebuchet MS"/>
              </a:rPr>
              <a:t> </a:t>
            </a:r>
            <a:r>
              <a:rPr sz="1500" spc="-130" dirty="0">
                <a:latin typeface="Trebuchet MS"/>
                <a:cs typeface="Trebuchet MS"/>
              </a:rPr>
              <a:t>in</a:t>
            </a:r>
            <a:r>
              <a:rPr sz="1500" spc="-75" dirty="0">
                <a:latin typeface="Trebuchet MS"/>
                <a:cs typeface="Trebuchet MS"/>
              </a:rPr>
              <a:t> </a:t>
            </a:r>
            <a:r>
              <a:rPr sz="1500" spc="-170" dirty="0">
                <a:latin typeface="Trebuchet MS"/>
                <a:cs typeface="Trebuchet MS"/>
              </a:rPr>
              <a:t>the</a:t>
            </a:r>
            <a:r>
              <a:rPr sz="1500" spc="-75" dirty="0">
                <a:latin typeface="Trebuchet MS"/>
                <a:cs typeface="Trebuchet MS"/>
              </a:rPr>
              <a:t> </a:t>
            </a:r>
            <a:r>
              <a:rPr sz="1500" spc="-175" dirty="0">
                <a:latin typeface="Trebuchet MS"/>
                <a:cs typeface="Trebuchet MS"/>
              </a:rPr>
              <a:t>movie</a:t>
            </a:r>
            <a:r>
              <a:rPr sz="1500" spc="-75" dirty="0">
                <a:latin typeface="Trebuchet MS"/>
                <a:cs typeface="Trebuchet MS"/>
              </a:rPr>
              <a:t> </a:t>
            </a:r>
            <a:r>
              <a:rPr sz="1500" spc="-40" dirty="0">
                <a:latin typeface="Trebuchet MS"/>
                <a:cs typeface="Trebuchet MS"/>
              </a:rPr>
              <a:t>industry.</a:t>
            </a:r>
            <a:endParaRPr sz="1500">
              <a:latin typeface="Trebuchet MS"/>
              <a:cs typeface="Trebuchet MS"/>
            </a:endParaRPr>
          </a:p>
          <a:p>
            <a:pPr marL="469900" marR="5080">
              <a:lnSpc>
                <a:spcPct val="117300"/>
              </a:lnSpc>
              <a:spcBef>
                <a:spcPts val="55"/>
              </a:spcBef>
            </a:pPr>
            <a:r>
              <a:rPr sz="1500" b="1" spc="-65" dirty="0">
                <a:latin typeface="Trebuchet MS"/>
                <a:cs typeface="Trebuchet MS"/>
              </a:rPr>
              <a:t>P/olific</a:t>
            </a:r>
            <a:r>
              <a:rPr sz="1500" b="1" spc="-20" dirty="0">
                <a:latin typeface="Trebuchet MS"/>
                <a:cs typeface="Trebuchet MS"/>
              </a:rPr>
              <a:t> </a:t>
            </a:r>
            <a:r>
              <a:rPr sz="1500" b="1" spc="-135" dirty="0">
                <a:latin typeface="Trebuchet MS"/>
                <a:cs typeface="Trebuchet MS"/>
              </a:rPr>
              <a:t>Gen/e</a:t>
            </a:r>
            <a:r>
              <a:rPr sz="1500" b="1" spc="-20" dirty="0">
                <a:latin typeface="Trebuchet MS"/>
                <a:cs typeface="Trebuchet MS"/>
              </a:rPr>
              <a:t> </a:t>
            </a:r>
            <a:r>
              <a:rPr sz="1500" b="1" spc="-105" dirty="0">
                <a:latin typeface="Trebuchet MS"/>
                <a:cs typeface="Trebuchet MS"/>
              </a:rPr>
              <a:t>P/oduction:</a:t>
            </a:r>
            <a:r>
              <a:rPr sz="1500" b="1" spc="-65" dirty="0">
                <a:latin typeface="Trebuchet MS"/>
                <a:cs typeface="Trebuchet MS"/>
              </a:rPr>
              <a:t> </a:t>
            </a:r>
            <a:r>
              <a:rPr sz="1500" spc="-135" dirty="0">
                <a:latin typeface="Trebuchet MS"/>
                <a:cs typeface="Trebuchet MS"/>
              </a:rPr>
              <a:t>Surprisingly,</a:t>
            </a:r>
            <a:r>
              <a:rPr sz="1500" spc="-65" dirty="0">
                <a:latin typeface="Trebuchet MS"/>
                <a:cs typeface="Trebuchet MS"/>
              </a:rPr>
              <a:t> </a:t>
            </a:r>
            <a:r>
              <a:rPr sz="1500" spc="-185" dirty="0">
                <a:latin typeface="Trebuchet MS"/>
                <a:cs typeface="Trebuchet MS"/>
              </a:rPr>
              <a:t>drama</a:t>
            </a:r>
            <a:r>
              <a:rPr sz="1500" spc="-65" dirty="0">
                <a:latin typeface="Trebuchet MS"/>
                <a:cs typeface="Trebuchet MS"/>
              </a:rPr>
              <a:t> </a:t>
            </a:r>
            <a:r>
              <a:rPr sz="1500" spc="-170" dirty="0">
                <a:latin typeface="Trebuchet MS"/>
                <a:cs typeface="Trebuchet MS"/>
              </a:rPr>
              <a:t>followed</a:t>
            </a:r>
            <a:r>
              <a:rPr sz="1500" spc="-65" dirty="0">
                <a:latin typeface="Trebuchet MS"/>
                <a:cs typeface="Trebuchet MS"/>
              </a:rPr>
              <a:t> </a:t>
            </a:r>
            <a:r>
              <a:rPr sz="1500" spc="-170" dirty="0">
                <a:latin typeface="Trebuchet MS"/>
                <a:cs typeface="Trebuchet MS"/>
              </a:rPr>
              <a:t>by</a:t>
            </a:r>
            <a:r>
              <a:rPr sz="1500" spc="-60" dirty="0">
                <a:latin typeface="Trebuchet MS"/>
                <a:cs typeface="Trebuchet MS"/>
              </a:rPr>
              <a:t> </a:t>
            </a:r>
            <a:r>
              <a:rPr sz="1500" spc="-185" dirty="0">
                <a:latin typeface="Trebuchet MS"/>
                <a:cs typeface="Trebuchet MS"/>
              </a:rPr>
              <a:t>comedy</a:t>
            </a:r>
            <a:r>
              <a:rPr sz="1500" spc="-65" dirty="0">
                <a:latin typeface="Trebuchet MS"/>
                <a:cs typeface="Trebuchet MS"/>
              </a:rPr>
              <a:t> </a:t>
            </a:r>
            <a:r>
              <a:rPr sz="1500" spc="-165" dirty="0">
                <a:latin typeface="Trebuchet MS"/>
                <a:cs typeface="Trebuchet MS"/>
              </a:rPr>
              <a:t>are</a:t>
            </a:r>
            <a:r>
              <a:rPr sz="1500" spc="-65" dirty="0">
                <a:latin typeface="Trebuchet MS"/>
                <a:cs typeface="Trebuchet MS"/>
              </a:rPr>
              <a:t> </a:t>
            </a:r>
            <a:r>
              <a:rPr sz="1500" spc="-170" dirty="0">
                <a:latin typeface="Trebuchet MS"/>
                <a:cs typeface="Trebuchet MS"/>
              </a:rPr>
              <a:t>the</a:t>
            </a:r>
            <a:r>
              <a:rPr sz="1500" spc="-60" dirty="0">
                <a:latin typeface="Trebuchet MS"/>
                <a:cs typeface="Trebuchet MS"/>
              </a:rPr>
              <a:t> </a:t>
            </a:r>
            <a:r>
              <a:rPr sz="1500" spc="-155" dirty="0">
                <a:latin typeface="Trebuchet MS"/>
                <a:cs typeface="Trebuchet MS"/>
              </a:rPr>
              <a:t>most</a:t>
            </a:r>
            <a:r>
              <a:rPr sz="1500" spc="-65" dirty="0">
                <a:latin typeface="Trebuchet MS"/>
                <a:cs typeface="Trebuchet MS"/>
              </a:rPr>
              <a:t> </a:t>
            </a:r>
            <a:r>
              <a:rPr sz="1500" spc="-160" dirty="0">
                <a:latin typeface="Trebuchet MS"/>
                <a:cs typeface="Trebuchet MS"/>
              </a:rPr>
              <a:t>frequently</a:t>
            </a:r>
            <a:r>
              <a:rPr sz="1500" spc="-65" dirty="0">
                <a:latin typeface="Trebuchet MS"/>
                <a:cs typeface="Trebuchet MS"/>
              </a:rPr>
              <a:t> </a:t>
            </a:r>
            <a:r>
              <a:rPr sz="1500" spc="-170" dirty="0">
                <a:latin typeface="Trebuchet MS"/>
                <a:cs typeface="Trebuchet MS"/>
              </a:rPr>
              <a:t>produced</a:t>
            </a:r>
            <a:r>
              <a:rPr sz="1500" spc="-60" dirty="0">
                <a:latin typeface="Trebuchet MS"/>
                <a:cs typeface="Trebuchet MS"/>
              </a:rPr>
              <a:t> </a:t>
            </a:r>
            <a:r>
              <a:rPr sz="1500" spc="-95" dirty="0">
                <a:latin typeface="Trebuchet MS"/>
                <a:cs typeface="Trebuchet MS"/>
              </a:rPr>
              <a:t>genres, </a:t>
            </a:r>
            <a:r>
              <a:rPr sz="1500" spc="-140" dirty="0">
                <a:latin typeface="Trebuchet MS"/>
                <a:cs typeface="Trebuchet MS"/>
              </a:rPr>
              <a:t>indicating</a:t>
            </a:r>
            <a:r>
              <a:rPr sz="1500" spc="-70" dirty="0">
                <a:latin typeface="Trebuchet MS"/>
                <a:cs typeface="Trebuchet MS"/>
              </a:rPr>
              <a:t> </a:t>
            </a:r>
            <a:r>
              <a:rPr sz="1500" spc="-145" dirty="0">
                <a:latin typeface="Trebuchet MS"/>
                <a:cs typeface="Trebuchet MS"/>
              </a:rPr>
              <a:t>their</a:t>
            </a:r>
            <a:r>
              <a:rPr sz="1500" spc="-65" dirty="0">
                <a:latin typeface="Trebuchet MS"/>
                <a:cs typeface="Trebuchet MS"/>
              </a:rPr>
              <a:t> </a:t>
            </a:r>
            <a:r>
              <a:rPr sz="1500" spc="-170" dirty="0">
                <a:latin typeface="Trebuchet MS"/>
                <a:cs typeface="Trebuchet MS"/>
              </a:rPr>
              <a:t>broad</a:t>
            </a:r>
            <a:r>
              <a:rPr sz="1500" spc="-70" dirty="0">
                <a:latin typeface="Trebuchet MS"/>
                <a:cs typeface="Trebuchet MS"/>
              </a:rPr>
              <a:t> </a:t>
            </a:r>
            <a:r>
              <a:rPr sz="1500" spc="-170" dirty="0">
                <a:latin typeface="Trebuchet MS"/>
                <a:cs typeface="Trebuchet MS"/>
              </a:rPr>
              <a:t>appeal</a:t>
            </a:r>
            <a:r>
              <a:rPr sz="1500" spc="-65" dirty="0">
                <a:latin typeface="Trebuchet MS"/>
                <a:cs typeface="Trebuchet MS"/>
              </a:rPr>
              <a:t> </a:t>
            </a:r>
            <a:r>
              <a:rPr sz="1500" spc="-185" dirty="0">
                <a:latin typeface="Trebuchet MS"/>
                <a:cs typeface="Trebuchet MS"/>
              </a:rPr>
              <a:t>and</a:t>
            </a:r>
            <a:r>
              <a:rPr sz="1500" spc="-65" dirty="0">
                <a:latin typeface="Trebuchet MS"/>
                <a:cs typeface="Trebuchet MS"/>
              </a:rPr>
              <a:t> </a:t>
            </a:r>
            <a:r>
              <a:rPr sz="1500" spc="-150" dirty="0">
                <a:latin typeface="Trebuchet MS"/>
                <a:cs typeface="Trebuchet MS"/>
              </a:rPr>
              <a:t>popularity</a:t>
            </a:r>
            <a:r>
              <a:rPr sz="1500" spc="-70" dirty="0">
                <a:latin typeface="Trebuchet MS"/>
                <a:cs typeface="Trebuchet MS"/>
              </a:rPr>
              <a:t> </a:t>
            </a:r>
            <a:r>
              <a:rPr sz="1500" spc="-175" dirty="0">
                <a:latin typeface="Trebuchet MS"/>
                <a:cs typeface="Trebuchet MS"/>
              </a:rPr>
              <a:t>among</a:t>
            </a:r>
            <a:r>
              <a:rPr sz="1500" spc="-65" dirty="0">
                <a:latin typeface="Trebuchet MS"/>
                <a:cs typeface="Trebuchet MS"/>
              </a:rPr>
              <a:t> </a:t>
            </a:r>
            <a:r>
              <a:rPr sz="1500" spc="-60" dirty="0">
                <a:latin typeface="Trebuchet MS"/>
                <a:cs typeface="Trebuchet MS"/>
              </a:rPr>
              <a:t>filmmakers.</a:t>
            </a:r>
            <a:endParaRPr sz="1500">
              <a:latin typeface="Trebuchet MS"/>
              <a:cs typeface="Trebuchet MS"/>
            </a:endParaRPr>
          </a:p>
          <a:p>
            <a:pPr marL="469900" marR="46355">
              <a:lnSpc>
                <a:spcPct val="118300"/>
              </a:lnSpc>
              <a:spcBef>
                <a:spcPts val="40"/>
              </a:spcBef>
            </a:pPr>
            <a:r>
              <a:rPr sz="1500" b="1" spc="-100" dirty="0">
                <a:latin typeface="Trebuchet MS"/>
                <a:cs typeface="Trebuchet MS"/>
              </a:rPr>
              <a:t>Dive/Sity</a:t>
            </a:r>
            <a:r>
              <a:rPr sz="1500" b="1" spc="-30" dirty="0">
                <a:latin typeface="Trebuchet MS"/>
                <a:cs typeface="Trebuchet MS"/>
              </a:rPr>
              <a:t> </a:t>
            </a:r>
            <a:r>
              <a:rPr sz="1500" b="1" spc="-105" dirty="0">
                <a:latin typeface="Trebuchet MS"/>
                <a:cs typeface="Trebuchet MS"/>
              </a:rPr>
              <a:t>of</a:t>
            </a:r>
            <a:r>
              <a:rPr sz="1500" b="1" spc="-30" dirty="0">
                <a:latin typeface="Trebuchet MS"/>
                <a:cs typeface="Trebuchet MS"/>
              </a:rPr>
              <a:t> </a:t>
            </a:r>
            <a:r>
              <a:rPr sz="1500" b="1" spc="-135" dirty="0">
                <a:latin typeface="Trebuchet MS"/>
                <a:cs typeface="Trebuchet MS"/>
              </a:rPr>
              <a:t>Gen/e</a:t>
            </a:r>
            <a:r>
              <a:rPr sz="1500" b="1" spc="-25" dirty="0">
                <a:latin typeface="Trebuchet MS"/>
                <a:cs typeface="Trebuchet MS"/>
              </a:rPr>
              <a:t> </a:t>
            </a:r>
            <a:r>
              <a:rPr sz="1500" b="1" spc="-125" dirty="0">
                <a:latin typeface="Trebuchet MS"/>
                <a:cs typeface="Trebuchet MS"/>
              </a:rPr>
              <a:t>CombindtionS:</a:t>
            </a:r>
            <a:r>
              <a:rPr sz="1500" b="1" spc="-75" dirty="0">
                <a:latin typeface="Trebuchet MS"/>
                <a:cs typeface="Trebuchet MS"/>
              </a:rPr>
              <a:t> </a:t>
            </a:r>
            <a:r>
              <a:rPr sz="1500" spc="-210" dirty="0">
                <a:latin typeface="Trebuchet MS"/>
                <a:cs typeface="Trebuchet MS"/>
              </a:rPr>
              <a:t>The</a:t>
            </a:r>
            <a:r>
              <a:rPr sz="1500" spc="-75" dirty="0">
                <a:latin typeface="Trebuchet MS"/>
                <a:cs typeface="Trebuchet MS"/>
              </a:rPr>
              <a:t> </a:t>
            </a:r>
            <a:r>
              <a:rPr sz="1500" spc="-165" dirty="0">
                <a:latin typeface="Trebuchet MS"/>
                <a:cs typeface="Trebuchet MS"/>
              </a:rPr>
              <a:t>prevalence</a:t>
            </a:r>
            <a:r>
              <a:rPr sz="1500" spc="-70" dirty="0">
                <a:latin typeface="Trebuchet MS"/>
                <a:cs typeface="Trebuchet MS"/>
              </a:rPr>
              <a:t> </a:t>
            </a:r>
            <a:r>
              <a:rPr sz="1500" spc="-150" dirty="0">
                <a:latin typeface="Trebuchet MS"/>
                <a:cs typeface="Trebuchet MS"/>
              </a:rPr>
              <a:t>of</a:t>
            </a:r>
            <a:r>
              <a:rPr sz="1500" spc="-75" dirty="0">
                <a:latin typeface="Trebuchet MS"/>
                <a:cs typeface="Trebuchet MS"/>
              </a:rPr>
              <a:t> </a:t>
            </a:r>
            <a:r>
              <a:rPr sz="1500" spc="-185" dirty="0">
                <a:latin typeface="Trebuchet MS"/>
                <a:cs typeface="Trebuchet MS"/>
              </a:rPr>
              <a:t>drama</a:t>
            </a:r>
            <a:r>
              <a:rPr sz="1500" spc="-70" dirty="0">
                <a:latin typeface="Trebuchet MS"/>
                <a:cs typeface="Trebuchet MS"/>
              </a:rPr>
              <a:t> </a:t>
            </a:r>
            <a:r>
              <a:rPr sz="1500" spc="-185" dirty="0">
                <a:latin typeface="Trebuchet MS"/>
                <a:cs typeface="Trebuchet MS"/>
              </a:rPr>
              <a:t>and</a:t>
            </a:r>
            <a:r>
              <a:rPr sz="1500" spc="-75" dirty="0">
                <a:latin typeface="Trebuchet MS"/>
                <a:cs typeface="Trebuchet MS"/>
              </a:rPr>
              <a:t> </a:t>
            </a:r>
            <a:r>
              <a:rPr sz="1500" spc="-185" dirty="0">
                <a:latin typeface="Trebuchet MS"/>
                <a:cs typeface="Trebuchet MS"/>
              </a:rPr>
              <a:t>comedy</a:t>
            </a:r>
            <a:r>
              <a:rPr sz="1500" spc="-70" dirty="0">
                <a:latin typeface="Trebuchet MS"/>
                <a:cs typeface="Trebuchet MS"/>
              </a:rPr>
              <a:t> </a:t>
            </a:r>
            <a:r>
              <a:rPr sz="1500" spc="-125" dirty="0">
                <a:latin typeface="Trebuchet MS"/>
                <a:cs typeface="Trebuchet MS"/>
              </a:rPr>
              <a:t>as</a:t>
            </a:r>
            <a:r>
              <a:rPr sz="1500" spc="-75" dirty="0">
                <a:latin typeface="Trebuchet MS"/>
                <a:cs typeface="Trebuchet MS"/>
              </a:rPr>
              <a:t> </a:t>
            </a:r>
            <a:r>
              <a:rPr sz="1500" spc="-120" dirty="0">
                <a:latin typeface="Trebuchet MS"/>
                <a:cs typeface="Trebuchet MS"/>
              </a:rPr>
              <a:t>sub-</a:t>
            </a:r>
            <a:r>
              <a:rPr sz="1500" spc="-150" dirty="0">
                <a:latin typeface="Trebuchet MS"/>
                <a:cs typeface="Trebuchet MS"/>
              </a:rPr>
              <a:t>genres</a:t>
            </a:r>
            <a:r>
              <a:rPr sz="1500" spc="-70" dirty="0">
                <a:latin typeface="Trebuchet MS"/>
                <a:cs typeface="Trebuchet MS"/>
              </a:rPr>
              <a:t> </a:t>
            </a:r>
            <a:r>
              <a:rPr sz="1500" spc="-155" dirty="0">
                <a:latin typeface="Trebuchet MS"/>
                <a:cs typeface="Trebuchet MS"/>
              </a:rPr>
              <a:t>within</a:t>
            </a:r>
            <a:r>
              <a:rPr sz="1500" spc="-75" dirty="0">
                <a:latin typeface="Trebuchet MS"/>
                <a:cs typeface="Trebuchet MS"/>
              </a:rPr>
              <a:t> </a:t>
            </a:r>
            <a:r>
              <a:rPr sz="1500" spc="-140" dirty="0">
                <a:latin typeface="Trebuchet MS"/>
                <a:cs typeface="Trebuchet MS"/>
              </a:rPr>
              <a:t>various</a:t>
            </a:r>
            <a:r>
              <a:rPr sz="1500" spc="-70" dirty="0">
                <a:latin typeface="Trebuchet MS"/>
                <a:cs typeface="Trebuchet MS"/>
              </a:rPr>
              <a:t> genres </a:t>
            </a:r>
            <a:r>
              <a:rPr sz="1500" spc="-145" dirty="0">
                <a:latin typeface="Trebuchet MS"/>
                <a:cs typeface="Trebuchet MS"/>
              </a:rPr>
              <a:t>underscores</a:t>
            </a:r>
            <a:r>
              <a:rPr sz="1500" spc="-70" dirty="0">
                <a:latin typeface="Trebuchet MS"/>
                <a:cs typeface="Trebuchet MS"/>
              </a:rPr>
              <a:t> </a:t>
            </a:r>
            <a:r>
              <a:rPr sz="1500" spc="-170" dirty="0">
                <a:latin typeface="Trebuchet MS"/>
                <a:cs typeface="Trebuchet MS"/>
              </a:rPr>
              <a:t>the</a:t>
            </a:r>
            <a:r>
              <a:rPr sz="1500" spc="-65" dirty="0">
                <a:latin typeface="Trebuchet MS"/>
                <a:cs typeface="Trebuchet MS"/>
              </a:rPr>
              <a:t> </a:t>
            </a:r>
            <a:r>
              <a:rPr sz="1500" spc="-165" dirty="0">
                <a:latin typeface="Trebuchet MS"/>
                <a:cs typeface="Trebuchet MS"/>
              </a:rPr>
              <a:t>complexity</a:t>
            </a:r>
            <a:r>
              <a:rPr sz="1500" spc="-65" dirty="0">
                <a:latin typeface="Trebuchet MS"/>
                <a:cs typeface="Trebuchet MS"/>
              </a:rPr>
              <a:t> </a:t>
            </a:r>
            <a:r>
              <a:rPr sz="1500" spc="-150" dirty="0">
                <a:latin typeface="Trebuchet MS"/>
                <a:cs typeface="Trebuchet MS"/>
              </a:rPr>
              <a:t>of</a:t>
            </a:r>
            <a:r>
              <a:rPr sz="1500" spc="-65" dirty="0">
                <a:latin typeface="Trebuchet MS"/>
                <a:cs typeface="Trebuchet MS"/>
              </a:rPr>
              <a:t> </a:t>
            </a:r>
            <a:r>
              <a:rPr sz="1500" spc="-160" dirty="0">
                <a:latin typeface="Trebuchet MS"/>
                <a:cs typeface="Trebuchet MS"/>
              </a:rPr>
              <a:t>genre</a:t>
            </a:r>
            <a:r>
              <a:rPr sz="1500" spc="-65" dirty="0">
                <a:latin typeface="Trebuchet MS"/>
                <a:cs typeface="Trebuchet MS"/>
              </a:rPr>
              <a:t> </a:t>
            </a:r>
            <a:r>
              <a:rPr sz="1500" spc="-155" dirty="0">
                <a:latin typeface="Trebuchet MS"/>
                <a:cs typeface="Trebuchet MS"/>
              </a:rPr>
              <a:t>combinations</a:t>
            </a:r>
            <a:r>
              <a:rPr sz="1500" spc="-70" dirty="0">
                <a:latin typeface="Trebuchet MS"/>
                <a:cs typeface="Trebuchet MS"/>
              </a:rPr>
              <a:t> </a:t>
            </a:r>
            <a:r>
              <a:rPr sz="1500" spc="-130" dirty="0">
                <a:latin typeface="Trebuchet MS"/>
                <a:cs typeface="Trebuchet MS"/>
              </a:rPr>
              <a:t>in</a:t>
            </a:r>
            <a:r>
              <a:rPr sz="1500" spc="-65" dirty="0">
                <a:latin typeface="Trebuchet MS"/>
                <a:cs typeface="Trebuchet MS"/>
              </a:rPr>
              <a:t> </a:t>
            </a:r>
            <a:r>
              <a:rPr sz="1500" spc="-180" dirty="0">
                <a:latin typeface="Trebuchet MS"/>
                <a:cs typeface="Trebuchet MS"/>
              </a:rPr>
              <a:t>modern</a:t>
            </a:r>
            <a:r>
              <a:rPr sz="1500" spc="-65" dirty="0">
                <a:latin typeface="Trebuchet MS"/>
                <a:cs typeface="Trebuchet MS"/>
              </a:rPr>
              <a:t> </a:t>
            </a:r>
            <a:r>
              <a:rPr sz="1500" spc="-170" dirty="0">
                <a:latin typeface="Trebuchet MS"/>
                <a:cs typeface="Trebuchet MS"/>
              </a:rPr>
              <a:t>filmmaking,</a:t>
            </a:r>
            <a:r>
              <a:rPr sz="1500" spc="-65" dirty="0">
                <a:latin typeface="Trebuchet MS"/>
                <a:cs typeface="Trebuchet MS"/>
              </a:rPr>
              <a:t> </a:t>
            </a:r>
            <a:r>
              <a:rPr sz="1500" spc="-150" dirty="0">
                <a:latin typeface="Trebuchet MS"/>
                <a:cs typeface="Trebuchet MS"/>
              </a:rPr>
              <a:t>allowing</a:t>
            </a:r>
            <a:r>
              <a:rPr sz="1500" spc="-65" dirty="0">
                <a:latin typeface="Trebuchet MS"/>
                <a:cs typeface="Trebuchet MS"/>
              </a:rPr>
              <a:t> </a:t>
            </a:r>
            <a:r>
              <a:rPr sz="1500" spc="-150" dirty="0">
                <a:latin typeface="Trebuchet MS"/>
                <a:cs typeface="Trebuchet MS"/>
              </a:rPr>
              <a:t>for</a:t>
            </a:r>
            <a:r>
              <a:rPr sz="1500" spc="-65" dirty="0">
                <a:latin typeface="Trebuchet MS"/>
                <a:cs typeface="Trebuchet MS"/>
              </a:rPr>
              <a:t> </a:t>
            </a:r>
            <a:r>
              <a:rPr sz="1500" spc="-185" dirty="0">
                <a:latin typeface="Trebuchet MS"/>
                <a:cs typeface="Trebuchet MS"/>
              </a:rPr>
              <a:t>a</a:t>
            </a:r>
            <a:r>
              <a:rPr sz="1500" spc="-70" dirty="0">
                <a:latin typeface="Trebuchet MS"/>
                <a:cs typeface="Trebuchet MS"/>
              </a:rPr>
              <a:t> </a:t>
            </a:r>
            <a:r>
              <a:rPr sz="1500" spc="-145" dirty="0">
                <a:latin typeface="Trebuchet MS"/>
                <a:cs typeface="Trebuchet MS"/>
              </a:rPr>
              <a:t>diverse</a:t>
            </a:r>
            <a:r>
              <a:rPr sz="1500" spc="-65" dirty="0">
                <a:latin typeface="Trebuchet MS"/>
                <a:cs typeface="Trebuchet MS"/>
              </a:rPr>
              <a:t> </a:t>
            </a:r>
            <a:r>
              <a:rPr sz="1500" spc="-160" dirty="0">
                <a:latin typeface="Trebuchet MS"/>
                <a:cs typeface="Trebuchet MS"/>
              </a:rPr>
              <a:t>range</a:t>
            </a:r>
            <a:r>
              <a:rPr sz="1500" spc="-65" dirty="0">
                <a:latin typeface="Trebuchet MS"/>
                <a:cs typeface="Trebuchet MS"/>
              </a:rPr>
              <a:t> </a:t>
            </a:r>
            <a:r>
              <a:rPr sz="1500" spc="-150" dirty="0">
                <a:latin typeface="Trebuchet MS"/>
                <a:cs typeface="Trebuchet MS"/>
              </a:rPr>
              <a:t>of</a:t>
            </a:r>
            <a:r>
              <a:rPr sz="1500" spc="-65" dirty="0">
                <a:latin typeface="Trebuchet MS"/>
                <a:cs typeface="Trebuchet MS"/>
              </a:rPr>
              <a:t> </a:t>
            </a:r>
            <a:r>
              <a:rPr sz="1500" spc="-10" dirty="0">
                <a:latin typeface="Trebuchet MS"/>
                <a:cs typeface="Trebuchet MS"/>
              </a:rPr>
              <a:t>films. </a:t>
            </a:r>
            <a:r>
              <a:rPr sz="1500" b="1" spc="-135" dirty="0">
                <a:latin typeface="Trebuchet MS"/>
                <a:cs typeface="Trebuchet MS"/>
              </a:rPr>
              <a:t>Gen/e</a:t>
            </a:r>
            <a:r>
              <a:rPr sz="1500" b="1" spc="-25" dirty="0">
                <a:latin typeface="Trebuchet MS"/>
                <a:cs typeface="Trebuchet MS"/>
              </a:rPr>
              <a:t> </a:t>
            </a:r>
            <a:r>
              <a:rPr sz="1500" b="1" spc="-85" dirty="0">
                <a:latin typeface="Trebuchet MS"/>
                <a:cs typeface="Trebuchet MS"/>
              </a:rPr>
              <a:t>St/dtegy</a:t>
            </a:r>
            <a:r>
              <a:rPr sz="1500" b="1" spc="-20" dirty="0">
                <a:latin typeface="Trebuchet MS"/>
                <a:cs typeface="Trebuchet MS"/>
              </a:rPr>
              <a:t> </a:t>
            </a:r>
            <a:r>
              <a:rPr sz="1500" b="1" spc="-105" dirty="0">
                <a:latin typeface="Trebuchet MS"/>
                <a:cs typeface="Trebuchet MS"/>
              </a:rPr>
              <a:t>ImplicdtionS:</a:t>
            </a:r>
            <a:r>
              <a:rPr sz="1500" b="1" spc="-70" dirty="0">
                <a:latin typeface="Trebuchet MS"/>
                <a:cs typeface="Trebuchet MS"/>
              </a:rPr>
              <a:t> </a:t>
            </a:r>
            <a:r>
              <a:rPr sz="1500" spc="-114" dirty="0">
                <a:latin typeface="Trebuchet MS"/>
                <a:cs typeface="Trebuchet MS"/>
              </a:rPr>
              <a:t>Microsoft's</a:t>
            </a:r>
            <a:r>
              <a:rPr sz="1500" spc="-65" dirty="0">
                <a:latin typeface="Trebuchet MS"/>
                <a:cs typeface="Trebuchet MS"/>
              </a:rPr>
              <a:t> </a:t>
            </a:r>
            <a:r>
              <a:rPr sz="1500" spc="-175" dirty="0">
                <a:latin typeface="Trebuchet MS"/>
                <a:cs typeface="Trebuchet MS"/>
              </a:rPr>
              <a:t>movie</a:t>
            </a:r>
            <a:r>
              <a:rPr sz="1500" spc="-65" dirty="0">
                <a:latin typeface="Trebuchet MS"/>
                <a:cs typeface="Trebuchet MS"/>
              </a:rPr>
              <a:t> </a:t>
            </a:r>
            <a:r>
              <a:rPr sz="1500" spc="-135" dirty="0">
                <a:latin typeface="Trebuchet MS"/>
                <a:cs typeface="Trebuchet MS"/>
              </a:rPr>
              <a:t>studio</a:t>
            </a:r>
            <a:r>
              <a:rPr sz="1500" spc="-70" dirty="0">
                <a:latin typeface="Trebuchet MS"/>
                <a:cs typeface="Trebuchet MS"/>
              </a:rPr>
              <a:t> </a:t>
            </a:r>
            <a:r>
              <a:rPr sz="1500" spc="-145" dirty="0">
                <a:latin typeface="Trebuchet MS"/>
                <a:cs typeface="Trebuchet MS"/>
              </a:rPr>
              <a:t>should</a:t>
            </a:r>
            <a:r>
              <a:rPr sz="1500" spc="-65" dirty="0">
                <a:latin typeface="Trebuchet MS"/>
                <a:cs typeface="Trebuchet MS"/>
              </a:rPr>
              <a:t> </a:t>
            </a:r>
            <a:r>
              <a:rPr sz="1500" spc="-140" dirty="0">
                <a:latin typeface="Trebuchet MS"/>
                <a:cs typeface="Trebuchet MS"/>
              </a:rPr>
              <a:t>consider</a:t>
            </a:r>
            <a:r>
              <a:rPr sz="1500" spc="-65" dirty="0">
                <a:latin typeface="Trebuchet MS"/>
                <a:cs typeface="Trebuchet MS"/>
              </a:rPr>
              <a:t> </a:t>
            </a:r>
            <a:r>
              <a:rPr sz="1500" spc="-185" dirty="0">
                <a:latin typeface="Trebuchet MS"/>
                <a:cs typeface="Trebuchet MS"/>
              </a:rPr>
              <a:t>a</a:t>
            </a:r>
            <a:r>
              <a:rPr sz="1500" spc="-70" dirty="0">
                <a:latin typeface="Trebuchet MS"/>
                <a:cs typeface="Trebuchet MS"/>
              </a:rPr>
              <a:t> </a:t>
            </a:r>
            <a:r>
              <a:rPr sz="1500" spc="-135" dirty="0">
                <a:latin typeface="Trebuchet MS"/>
                <a:cs typeface="Trebuchet MS"/>
              </a:rPr>
              <a:t>strategic</a:t>
            </a:r>
            <a:r>
              <a:rPr sz="1500" spc="-65" dirty="0">
                <a:latin typeface="Trebuchet MS"/>
                <a:cs typeface="Trebuchet MS"/>
              </a:rPr>
              <a:t> </a:t>
            </a:r>
            <a:r>
              <a:rPr sz="1500" spc="-165" dirty="0">
                <a:latin typeface="Trebuchet MS"/>
                <a:cs typeface="Trebuchet MS"/>
              </a:rPr>
              <a:t>approach</a:t>
            </a:r>
            <a:r>
              <a:rPr sz="1500" spc="-70" dirty="0">
                <a:latin typeface="Trebuchet MS"/>
                <a:cs typeface="Trebuchet MS"/>
              </a:rPr>
              <a:t> </a:t>
            </a:r>
            <a:r>
              <a:rPr sz="1500" spc="-160" dirty="0">
                <a:latin typeface="Trebuchet MS"/>
                <a:cs typeface="Trebuchet MS"/>
              </a:rPr>
              <a:t>to</a:t>
            </a:r>
            <a:r>
              <a:rPr sz="1500" spc="-65" dirty="0">
                <a:latin typeface="Trebuchet MS"/>
                <a:cs typeface="Trebuchet MS"/>
              </a:rPr>
              <a:t> </a:t>
            </a:r>
            <a:r>
              <a:rPr sz="1500" spc="-10" dirty="0">
                <a:latin typeface="Trebuchet MS"/>
                <a:cs typeface="Trebuchet MS"/>
              </a:rPr>
              <a:t>genre </a:t>
            </a:r>
            <a:r>
              <a:rPr sz="1500" spc="-155" dirty="0">
                <a:latin typeface="Trebuchet MS"/>
                <a:cs typeface="Trebuchet MS"/>
              </a:rPr>
              <a:t>selection,</a:t>
            </a:r>
            <a:r>
              <a:rPr sz="1500" spc="-65" dirty="0">
                <a:latin typeface="Trebuchet MS"/>
                <a:cs typeface="Trebuchet MS"/>
              </a:rPr>
              <a:t> </a:t>
            </a:r>
            <a:r>
              <a:rPr sz="1500" spc="-150" dirty="0">
                <a:latin typeface="Trebuchet MS"/>
                <a:cs typeface="Trebuchet MS"/>
              </a:rPr>
              <a:t>balancing</a:t>
            </a:r>
            <a:r>
              <a:rPr sz="1500" spc="-65" dirty="0">
                <a:latin typeface="Trebuchet MS"/>
                <a:cs typeface="Trebuchet MS"/>
              </a:rPr>
              <a:t> </a:t>
            </a:r>
            <a:r>
              <a:rPr sz="1500" spc="-170" dirty="0">
                <a:latin typeface="Trebuchet MS"/>
                <a:cs typeface="Trebuchet MS"/>
              </a:rPr>
              <a:t>the</a:t>
            </a:r>
            <a:r>
              <a:rPr sz="1500" spc="-65" dirty="0">
                <a:latin typeface="Trebuchet MS"/>
                <a:cs typeface="Trebuchet MS"/>
              </a:rPr>
              <a:t> </a:t>
            </a:r>
            <a:r>
              <a:rPr sz="1500" spc="-175" dirty="0">
                <a:latin typeface="Trebuchet MS"/>
                <a:cs typeface="Trebuchet MS"/>
              </a:rPr>
              <a:t>revenue</a:t>
            </a:r>
            <a:r>
              <a:rPr sz="1500" spc="-60" dirty="0">
                <a:latin typeface="Trebuchet MS"/>
                <a:cs typeface="Trebuchet MS"/>
              </a:rPr>
              <a:t> </a:t>
            </a:r>
            <a:r>
              <a:rPr sz="1500" spc="-155" dirty="0">
                <a:latin typeface="Trebuchet MS"/>
                <a:cs typeface="Trebuchet MS"/>
              </a:rPr>
              <a:t>potential</a:t>
            </a:r>
            <a:r>
              <a:rPr sz="1500" spc="-65" dirty="0">
                <a:latin typeface="Trebuchet MS"/>
                <a:cs typeface="Trebuchet MS"/>
              </a:rPr>
              <a:t> </a:t>
            </a:r>
            <a:r>
              <a:rPr sz="1500" spc="-150" dirty="0">
                <a:latin typeface="Trebuchet MS"/>
                <a:cs typeface="Trebuchet MS"/>
              </a:rPr>
              <a:t>of</a:t>
            </a:r>
            <a:r>
              <a:rPr sz="1500" spc="-65" dirty="0">
                <a:latin typeface="Trebuchet MS"/>
                <a:cs typeface="Trebuchet MS"/>
              </a:rPr>
              <a:t> </a:t>
            </a:r>
            <a:r>
              <a:rPr sz="1500" spc="-160" dirty="0">
                <a:latin typeface="Trebuchet MS"/>
                <a:cs typeface="Trebuchet MS"/>
              </a:rPr>
              <a:t>popular</a:t>
            </a:r>
            <a:r>
              <a:rPr sz="1500" spc="-60" dirty="0">
                <a:latin typeface="Trebuchet MS"/>
                <a:cs typeface="Trebuchet MS"/>
              </a:rPr>
              <a:t> </a:t>
            </a:r>
            <a:r>
              <a:rPr sz="1500" spc="-145" dirty="0">
                <a:latin typeface="Trebuchet MS"/>
                <a:cs typeface="Trebuchet MS"/>
              </a:rPr>
              <a:t>genres</a:t>
            </a:r>
            <a:r>
              <a:rPr sz="1500" spc="-65" dirty="0">
                <a:latin typeface="Trebuchet MS"/>
                <a:cs typeface="Trebuchet MS"/>
              </a:rPr>
              <a:t> </a:t>
            </a:r>
            <a:r>
              <a:rPr sz="1500" spc="-160" dirty="0">
                <a:latin typeface="Trebuchet MS"/>
                <a:cs typeface="Trebuchet MS"/>
              </a:rPr>
              <a:t>with</a:t>
            </a:r>
            <a:r>
              <a:rPr sz="1500" spc="-65" dirty="0">
                <a:latin typeface="Trebuchet MS"/>
                <a:cs typeface="Trebuchet MS"/>
              </a:rPr>
              <a:t> </a:t>
            </a:r>
            <a:r>
              <a:rPr sz="1500" spc="-170" dirty="0">
                <a:latin typeface="Trebuchet MS"/>
                <a:cs typeface="Trebuchet MS"/>
              </a:rPr>
              <a:t>the</a:t>
            </a:r>
            <a:r>
              <a:rPr sz="1500" spc="-60" dirty="0">
                <a:latin typeface="Trebuchet MS"/>
                <a:cs typeface="Trebuchet MS"/>
              </a:rPr>
              <a:t> </a:t>
            </a:r>
            <a:r>
              <a:rPr sz="1500" spc="-160" dirty="0">
                <a:latin typeface="Trebuchet MS"/>
                <a:cs typeface="Trebuchet MS"/>
              </a:rPr>
              <a:t>competitive</a:t>
            </a:r>
            <a:r>
              <a:rPr sz="1500" spc="-65" dirty="0">
                <a:latin typeface="Trebuchet MS"/>
                <a:cs typeface="Trebuchet MS"/>
              </a:rPr>
              <a:t> </a:t>
            </a:r>
            <a:r>
              <a:rPr sz="1500" spc="-155" dirty="0">
                <a:latin typeface="Trebuchet MS"/>
                <a:cs typeface="Trebuchet MS"/>
              </a:rPr>
              <a:t>landscape</a:t>
            </a:r>
            <a:r>
              <a:rPr sz="1500" spc="-65" dirty="0">
                <a:latin typeface="Trebuchet MS"/>
                <a:cs typeface="Trebuchet MS"/>
              </a:rPr>
              <a:t> </a:t>
            </a:r>
            <a:r>
              <a:rPr sz="1500" spc="-170" dirty="0">
                <a:latin typeface="Trebuchet MS"/>
                <a:cs typeface="Trebuchet MS"/>
              </a:rPr>
              <a:t>they</a:t>
            </a:r>
            <a:r>
              <a:rPr sz="1500" spc="-60" dirty="0">
                <a:latin typeface="Trebuchet MS"/>
                <a:cs typeface="Trebuchet MS"/>
              </a:rPr>
              <a:t> </a:t>
            </a:r>
            <a:r>
              <a:rPr sz="1500" spc="-10" dirty="0">
                <a:latin typeface="Trebuchet MS"/>
                <a:cs typeface="Trebuchet MS"/>
              </a:rPr>
              <a:t>entail.</a:t>
            </a:r>
            <a:endParaRPr sz="1500">
              <a:latin typeface="Trebuchet MS"/>
              <a:cs typeface="Trebuchet MS"/>
            </a:endParaRPr>
          </a:p>
          <a:p>
            <a:pPr>
              <a:lnSpc>
                <a:spcPct val="100000"/>
              </a:lnSpc>
              <a:spcBef>
                <a:spcPts val="325"/>
              </a:spcBef>
            </a:pPr>
            <a:endParaRPr sz="1500">
              <a:latin typeface="Trebuchet MS"/>
              <a:cs typeface="Trebuchet MS"/>
            </a:endParaRPr>
          </a:p>
          <a:p>
            <a:pPr marL="12700" marR="175895">
              <a:lnSpc>
                <a:spcPct val="114999"/>
              </a:lnSpc>
            </a:pPr>
            <a:r>
              <a:rPr sz="1500" spc="-110" dirty="0">
                <a:latin typeface="Trebuchet MS"/>
                <a:cs typeface="Trebuchet MS"/>
              </a:rPr>
              <a:t>In</a:t>
            </a:r>
            <a:r>
              <a:rPr sz="1500" spc="-70" dirty="0">
                <a:latin typeface="Trebuchet MS"/>
                <a:cs typeface="Trebuchet MS"/>
              </a:rPr>
              <a:t> </a:t>
            </a:r>
            <a:r>
              <a:rPr sz="1500" spc="-165" dirty="0">
                <a:latin typeface="Trebuchet MS"/>
                <a:cs typeface="Trebuchet MS"/>
              </a:rPr>
              <a:t>essence,</a:t>
            </a:r>
            <a:r>
              <a:rPr sz="1500" spc="-70" dirty="0">
                <a:latin typeface="Trebuchet MS"/>
                <a:cs typeface="Trebuchet MS"/>
              </a:rPr>
              <a:t> </a:t>
            </a:r>
            <a:r>
              <a:rPr sz="1500" spc="-170" dirty="0">
                <a:latin typeface="Trebuchet MS"/>
                <a:cs typeface="Trebuchet MS"/>
              </a:rPr>
              <a:t>the</a:t>
            </a:r>
            <a:r>
              <a:rPr sz="1500" spc="-65" dirty="0">
                <a:latin typeface="Trebuchet MS"/>
                <a:cs typeface="Trebuchet MS"/>
              </a:rPr>
              <a:t> </a:t>
            </a:r>
            <a:r>
              <a:rPr sz="1500" spc="-175" dirty="0">
                <a:latin typeface="Trebuchet MS"/>
                <a:cs typeface="Trebuchet MS"/>
              </a:rPr>
              <a:t>movie</a:t>
            </a:r>
            <a:r>
              <a:rPr sz="1500" spc="-70" dirty="0">
                <a:latin typeface="Trebuchet MS"/>
                <a:cs typeface="Trebuchet MS"/>
              </a:rPr>
              <a:t> </a:t>
            </a:r>
            <a:r>
              <a:rPr sz="1500" spc="-135" dirty="0">
                <a:latin typeface="Trebuchet MS"/>
                <a:cs typeface="Trebuchet MS"/>
              </a:rPr>
              <a:t>industry</a:t>
            </a:r>
            <a:r>
              <a:rPr sz="1500" spc="-70" dirty="0">
                <a:latin typeface="Trebuchet MS"/>
                <a:cs typeface="Trebuchet MS"/>
              </a:rPr>
              <a:t> </a:t>
            </a:r>
            <a:r>
              <a:rPr sz="1500" spc="-145" dirty="0">
                <a:latin typeface="Trebuchet MS"/>
                <a:cs typeface="Trebuchet MS"/>
              </a:rPr>
              <a:t>showcases</a:t>
            </a:r>
            <a:r>
              <a:rPr sz="1500" spc="-65" dirty="0">
                <a:latin typeface="Trebuchet MS"/>
                <a:cs typeface="Trebuchet MS"/>
              </a:rPr>
              <a:t> </a:t>
            </a:r>
            <a:r>
              <a:rPr sz="1500" spc="-185" dirty="0">
                <a:latin typeface="Trebuchet MS"/>
                <a:cs typeface="Trebuchet MS"/>
              </a:rPr>
              <a:t>a</a:t>
            </a:r>
            <a:r>
              <a:rPr sz="1500" spc="-70" dirty="0">
                <a:latin typeface="Trebuchet MS"/>
                <a:cs typeface="Trebuchet MS"/>
              </a:rPr>
              <a:t> </a:t>
            </a:r>
            <a:r>
              <a:rPr sz="1500" spc="-145" dirty="0">
                <a:latin typeface="Trebuchet MS"/>
                <a:cs typeface="Trebuchet MS"/>
              </a:rPr>
              <a:t>diverse</a:t>
            </a:r>
            <a:r>
              <a:rPr sz="1500" spc="-65" dirty="0">
                <a:latin typeface="Trebuchet MS"/>
                <a:cs typeface="Trebuchet MS"/>
              </a:rPr>
              <a:t> </a:t>
            </a:r>
            <a:r>
              <a:rPr sz="1500" spc="-155" dirty="0">
                <a:latin typeface="Trebuchet MS"/>
                <a:cs typeface="Trebuchet MS"/>
              </a:rPr>
              <a:t>array</a:t>
            </a:r>
            <a:r>
              <a:rPr sz="1500" spc="-70" dirty="0">
                <a:latin typeface="Trebuchet MS"/>
                <a:cs typeface="Trebuchet MS"/>
              </a:rPr>
              <a:t> </a:t>
            </a:r>
            <a:r>
              <a:rPr sz="1500" spc="-150" dirty="0">
                <a:latin typeface="Trebuchet MS"/>
                <a:cs typeface="Trebuchet MS"/>
              </a:rPr>
              <a:t>of</a:t>
            </a:r>
            <a:r>
              <a:rPr sz="1500" spc="-70" dirty="0">
                <a:latin typeface="Trebuchet MS"/>
                <a:cs typeface="Trebuchet MS"/>
              </a:rPr>
              <a:t> </a:t>
            </a:r>
            <a:r>
              <a:rPr sz="1500" spc="-160" dirty="0">
                <a:latin typeface="Trebuchet MS"/>
                <a:cs typeface="Trebuchet MS"/>
              </a:rPr>
              <a:t>genres,</a:t>
            </a:r>
            <a:r>
              <a:rPr sz="1500" spc="-65" dirty="0">
                <a:latin typeface="Trebuchet MS"/>
                <a:cs typeface="Trebuchet MS"/>
              </a:rPr>
              <a:t> </a:t>
            </a:r>
            <a:r>
              <a:rPr sz="1500" spc="-160" dirty="0">
                <a:latin typeface="Trebuchet MS"/>
                <a:cs typeface="Trebuchet MS"/>
              </a:rPr>
              <a:t>with</a:t>
            </a:r>
            <a:r>
              <a:rPr sz="1500" spc="-70" dirty="0">
                <a:latin typeface="Trebuchet MS"/>
                <a:cs typeface="Trebuchet MS"/>
              </a:rPr>
              <a:t> </a:t>
            </a:r>
            <a:r>
              <a:rPr sz="1500" spc="-130" dirty="0">
                <a:latin typeface="Trebuchet MS"/>
                <a:cs typeface="Trebuchet MS"/>
              </a:rPr>
              <a:t>specific</a:t>
            </a:r>
            <a:r>
              <a:rPr sz="1500" spc="-70" dirty="0">
                <a:latin typeface="Trebuchet MS"/>
                <a:cs typeface="Trebuchet MS"/>
              </a:rPr>
              <a:t> </a:t>
            </a:r>
            <a:r>
              <a:rPr sz="1500" spc="-145" dirty="0">
                <a:latin typeface="Trebuchet MS"/>
                <a:cs typeface="Trebuchet MS"/>
              </a:rPr>
              <a:t>genres</a:t>
            </a:r>
            <a:r>
              <a:rPr sz="1500" spc="-65" dirty="0">
                <a:latin typeface="Trebuchet MS"/>
                <a:cs typeface="Trebuchet MS"/>
              </a:rPr>
              <a:t> </a:t>
            </a:r>
            <a:r>
              <a:rPr sz="1500" spc="-135" dirty="0">
                <a:latin typeface="Trebuchet MS"/>
                <a:cs typeface="Trebuchet MS"/>
              </a:rPr>
              <a:t>consistently</a:t>
            </a:r>
            <a:r>
              <a:rPr sz="1500" spc="-70" dirty="0">
                <a:latin typeface="Trebuchet MS"/>
                <a:cs typeface="Trebuchet MS"/>
              </a:rPr>
              <a:t> </a:t>
            </a:r>
            <a:r>
              <a:rPr sz="1500" spc="-140" dirty="0">
                <a:latin typeface="Trebuchet MS"/>
                <a:cs typeface="Trebuchet MS"/>
              </a:rPr>
              <a:t>delivering</a:t>
            </a:r>
            <a:r>
              <a:rPr sz="1500" spc="-65" dirty="0">
                <a:latin typeface="Trebuchet MS"/>
                <a:cs typeface="Trebuchet MS"/>
              </a:rPr>
              <a:t> </a:t>
            </a:r>
            <a:r>
              <a:rPr sz="1500" spc="-40" dirty="0">
                <a:latin typeface="Trebuchet MS"/>
                <a:cs typeface="Trebuchet MS"/>
              </a:rPr>
              <a:t>high </a:t>
            </a:r>
            <a:r>
              <a:rPr sz="1500" spc="-175" dirty="0">
                <a:latin typeface="Trebuchet MS"/>
                <a:cs typeface="Trebuchet MS"/>
              </a:rPr>
              <a:t>revenues,</a:t>
            </a:r>
            <a:r>
              <a:rPr sz="1500" spc="-75" dirty="0">
                <a:latin typeface="Trebuchet MS"/>
                <a:cs typeface="Trebuchet MS"/>
              </a:rPr>
              <a:t> </a:t>
            </a:r>
            <a:r>
              <a:rPr sz="1500" spc="-160" dirty="0">
                <a:latin typeface="Trebuchet MS"/>
                <a:cs typeface="Trebuchet MS"/>
              </a:rPr>
              <a:t>while</a:t>
            </a:r>
            <a:r>
              <a:rPr sz="1500" spc="-70" dirty="0">
                <a:latin typeface="Trebuchet MS"/>
                <a:cs typeface="Trebuchet MS"/>
              </a:rPr>
              <a:t> </a:t>
            </a:r>
            <a:r>
              <a:rPr sz="1500" spc="-185" dirty="0">
                <a:latin typeface="Trebuchet MS"/>
                <a:cs typeface="Trebuchet MS"/>
              </a:rPr>
              <a:t>drama</a:t>
            </a:r>
            <a:r>
              <a:rPr sz="1500" spc="-70" dirty="0">
                <a:latin typeface="Trebuchet MS"/>
                <a:cs typeface="Trebuchet MS"/>
              </a:rPr>
              <a:t> </a:t>
            </a:r>
            <a:r>
              <a:rPr sz="1500" spc="-185" dirty="0">
                <a:latin typeface="Trebuchet MS"/>
                <a:cs typeface="Trebuchet MS"/>
              </a:rPr>
              <a:t>and</a:t>
            </a:r>
            <a:r>
              <a:rPr sz="1500" spc="-75" dirty="0">
                <a:latin typeface="Trebuchet MS"/>
                <a:cs typeface="Trebuchet MS"/>
              </a:rPr>
              <a:t> </a:t>
            </a:r>
            <a:r>
              <a:rPr sz="1500" spc="-185" dirty="0">
                <a:latin typeface="Trebuchet MS"/>
                <a:cs typeface="Trebuchet MS"/>
              </a:rPr>
              <a:t>comedy</a:t>
            </a:r>
            <a:r>
              <a:rPr sz="1500" spc="-70" dirty="0">
                <a:latin typeface="Trebuchet MS"/>
                <a:cs typeface="Trebuchet MS"/>
              </a:rPr>
              <a:t> </a:t>
            </a:r>
            <a:r>
              <a:rPr sz="1500" spc="-170" dirty="0">
                <a:latin typeface="Trebuchet MS"/>
                <a:cs typeface="Trebuchet MS"/>
              </a:rPr>
              <a:t>remain</a:t>
            </a:r>
            <a:r>
              <a:rPr sz="1500" spc="-70" dirty="0">
                <a:latin typeface="Trebuchet MS"/>
                <a:cs typeface="Trebuchet MS"/>
              </a:rPr>
              <a:t> </a:t>
            </a:r>
            <a:r>
              <a:rPr sz="1500" spc="-130" dirty="0">
                <a:latin typeface="Trebuchet MS"/>
                <a:cs typeface="Trebuchet MS"/>
              </a:rPr>
              <a:t>prolific</a:t>
            </a:r>
            <a:r>
              <a:rPr sz="1500" spc="-70" dirty="0">
                <a:latin typeface="Trebuchet MS"/>
                <a:cs typeface="Trebuchet MS"/>
              </a:rPr>
              <a:t> </a:t>
            </a:r>
            <a:r>
              <a:rPr sz="1500" spc="-190" dirty="0">
                <a:latin typeface="Trebuchet MS"/>
                <a:cs typeface="Trebuchet MS"/>
              </a:rPr>
              <a:t>due</a:t>
            </a:r>
            <a:r>
              <a:rPr sz="1500" spc="-75" dirty="0">
                <a:latin typeface="Trebuchet MS"/>
                <a:cs typeface="Trebuchet MS"/>
              </a:rPr>
              <a:t> </a:t>
            </a:r>
            <a:r>
              <a:rPr sz="1500" spc="-160" dirty="0">
                <a:latin typeface="Trebuchet MS"/>
                <a:cs typeface="Trebuchet MS"/>
              </a:rPr>
              <a:t>to</a:t>
            </a:r>
            <a:r>
              <a:rPr sz="1500" spc="-70" dirty="0">
                <a:latin typeface="Trebuchet MS"/>
                <a:cs typeface="Trebuchet MS"/>
              </a:rPr>
              <a:t> </a:t>
            </a:r>
            <a:r>
              <a:rPr sz="1500" spc="-145" dirty="0">
                <a:latin typeface="Trebuchet MS"/>
                <a:cs typeface="Trebuchet MS"/>
              </a:rPr>
              <a:t>their</a:t>
            </a:r>
            <a:r>
              <a:rPr sz="1500" spc="-70" dirty="0">
                <a:latin typeface="Trebuchet MS"/>
                <a:cs typeface="Trebuchet MS"/>
              </a:rPr>
              <a:t> </a:t>
            </a:r>
            <a:r>
              <a:rPr sz="1500" spc="-170" dirty="0">
                <a:latin typeface="Trebuchet MS"/>
                <a:cs typeface="Trebuchet MS"/>
              </a:rPr>
              <a:t>broad</a:t>
            </a:r>
            <a:r>
              <a:rPr sz="1500" spc="-70" dirty="0">
                <a:latin typeface="Trebuchet MS"/>
                <a:cs typeface="Trebuchet MS"/>
              </a:rPr>
              <a:t> </a:t>
            </a:r>
            <a:r>
              <a:rPr sz="1500" spc="-170" dirty="0">
                <a:latin typeface="Trebuchet MS"/>
                <a:cs typeface="Trebuchet MS"/>
              </a:rPr>
              <a:t>audience</a:t>
            </a:r>
            <a:r>
              <a:rPr sz="1500" spc="-75" dirty="0">
                <a:latin typeface="Trebuchet MS"/>
                <a:cs typeface="Trebuchet MS"/>
              </a:rPr>
              <a:t> </a:t>
            </a:r>
            <a:r>
              <a:rPr sz="1500" spc="-10" dirty="0">
                <a:latin typeface="Trebuchet MS"/>
                <a:cs typeface="Trebuchet MS"/>
              </a:rPr>
              <a:t>appeal.</a:t>
            </a:r>
            <a:endParaRPr sz="15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0161" rIns="0" bIns="0" rtlCol="0">
            <a:spAutoFit/>
          </a:bodyPr>
          <a:lstStyle/>
          <a:p>
            <a:pPr marL="22860">
              <a:lnSpc>
                <a:spcPct val="100000"/>
              </a:lnSpc>
              <a:spcBef>
                <a:spcPts val="100"/>
              </a:spcBef>
            </a:pPr>
            <a:r>
              <a:rPr sz="2800" spc="-270" dirty="0"/>
              <a:t>Boxplot</a:t>
            </a:r>
            <a:r>
              <a:rPr sz="2800" spc="-190" dirty="0"/>
              <a:t> </a:t>
            </a:r>
            <a:r>
              <a:rPr sz="2800" spc="-275" dirty="0"/>
              <a:t>for</a:t>
            </a:r>
            <a:r>
              <a:rPr sz="2800" spc="-190" dirty="0"/>
              <a:t> </a:t>
            </a:r>
            <a:r>
              <a:rPr sz="2800" spc="-270" dirty="0"/>
              <a:t>release</a:t>
            </a:r>
            <a:r>
              <a:rPr sz="2800" spc="-190" dirty="0"/>
              <a:t> </a:t>
            </a:r>
            <a:r>
              <a:rPr sz="2800" spc="-320" dirty="0"/>
              <a:t>month</a:t>
            </a:r>
            <a:r>
              <a:rPr sz="2800" spc="-190" dirty="0"/>
              <a:t> </a:t>
            </a:r>
            <a:r>
              <a:rPr sz="2800" spc="-250" dirty="0"/>
              <a:t>against</a:t>
            </a:r>
            <a:r>
              <a:rPr sz="2800" spc="-190" dirty="0"/>
              <a:t> </a:t>
            </a:r>
            <a:r>
              <a:rPr sz="2800" spc="-325" dirty="0"/>
              <a:t>revenue</a:t>
            </a:r>
            <a:endParaRPr sz="2800"/>
          </a:p>
        </p:txBody>
      </p:sp>
      <p:pic>
        <p:nvPicPr>
          <p:cNvPr id="3" name="object 3"/>
          <p:cNvPicPr/>
          <p:nvPr/>
        </p:nvPicPr>
        <p:blipFill>
          <a:blip r:embed="rId2" cstate="print"/>
          <a:stretch>
            <a:fillRect/>
          </a:stretch>
        </p:blipFill>
        <p:spPr>
          <a:xfrm>
            <a:off x="940112" y="767000"/>
            <a:ext cx="6786167" cy="4071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4250" y="602029"/>
            <a:ext cx="8190865" cy="3181350"/>
          </a:xfrm>
          <a:prstGeom prst="rect">
            <a:avLst/>
          </a:prstGeom>
        </p:spPr>
        <p:txBody>
          <a:bodyPr vert="horz" wrap="square" lIns="0" tIns="12700" rIns="0" bIns="0" rtlCol="0">
            <a:spAutoFit/>
          </a:bodyPr>
          <a:lstStyle/>
          <a:p>
            <a:pPr marL="12700">
              <a:lnSpc>
                <a:spcPct val="100000"/>
              </a:lnSpc>
              <a:spcBef>
                <a:spcPts val="100"/>
              </a:spcBef>
            </a:pPr>
            <a:r>
              <a:rPr sz="1500" spc="-210" dirty="0">
                <a:latin typeface="Trebuchet MS"/>
                <a:cs typeface="Trebuchet MS"/>
              </a:rPr>
              <a:t>The</a:t>
            </a:r>
            <a:r>
              <a:rPr sz="1500" spc="-80" dirty="0">
                <a:latin typeface="Trebuchet MS"/>
                <a:cs typeface="Trebuchet MS"/>
              </a:rPr>
              <a:t> </a:t>
            </a:r>
            <a:r>
              <a:rPr sz="1500" spc="-130" dirty="0">
                <a:latin typeface="Trebuchet MS"/>
                <a:cs typeface="Trebuchet MS"/>
              </a:rPr>
              <a:t>analysis</a:t>
            </a:r>
            <a:r>
              <a:rPr sz="1500" spc="-75" dirty="0">
                <a:latin typeface="Trebuchet MS"/>
                <a:cs typeface="Trebuchet MS"/>
              </a:rPr>
              <a:t> </a:t>
            </a:r>
            <a:r>
              <a:rPr sz="1500" spc="-150" dirty="0">
                <a:latin typeface="Trebuchet MS"/>
                <a:cs typeface="Trebuchet MS"/>
              </a:rPr>
              <a:t>of</a:t>
            </a:r>
            <a:r>
              <a:rPr sz="1500" spc="-75" dirty="0">
                <a:latin typeface="Trebuchet MS"/>
                <a:cs typeface="Trebuchet MS"/>
              </a:rPr>
              <a:t> </a:t>
            </a:r>
            <a:r>
              <a:rPr sz="1500" spc="-185" dirty="0">
                <a:latin typeface="Trebuchet MS"/>
                <a:cs typeface="Trebuchet MS"/>
              </a:rPr>
              <a:t>box</a:t>
            </a:r>
            <a:r>
              <a:rPr sz="1500" spc="-75" dirty="0">
                <a:latin typeface="Trebuchet MS"/>
                <a:cs typeface="Trebuchet MS"/>
              </a:rPr>
              <a:t> </a:t>
            </a:r>
            <a:r>
              <a:rPr sz="1500" spc="-160" dirty="0">
                <a:latin typeface="Trebuchet MS"/>
                <a:cs typeface="Trebuchet MS"/>
              </a:rPr>
              <a:t>office</a:t>
            </a:r>
            <a:r>
              <a:rPr sz="1500" spc="-75" dirty="0">
                <a:latin typeface="Trebuchet MS"/>
                <a:cs typeface="Trebuchet MS"/>
              </a:rPr>
              <a:t> </a:t>
            </a:r>
            <a:r>
              <a:rPr sz="1500" spc="-145" dirty="0">
                <a:latin typeface="Trebuchet MS"/>
                <a:cs typeface="Trebuchet MS"/>
              </a:rPr>
              <a:t>trends</a:t>
            </a:r>
            <a:r>
              <a:rPr sz="1500" spc="-75" dirty="0">
                <a:latin typeface="Trebuchet MS"/>
                <a:cs typeface="Trebuchet MS"/>
              </a:rPr>
              <a:t> </a:t>
            </a:r>
            <a:r>
              <a:rPr sz="1500" spc="-170" dirty="0">
                <a:latin typeface="Trebuchet MS"/>
                <a:cs typeface="Trebuchet MS"/>
              </a:rPr>
              <a:t>by</a:t>
            </a:r>
            <a:r>
              <a:rPr sz="1500" spc="-75" dirty="0">
                <a:latin typeface="Trebuchet MS"/>
                <a:cs typeface="Trebuchet MS"/>
              </a:rPr>
              <a:t> </a:t>
            </a:r>
            <a:r>
              <a:rPr sz="1500" spc="-150" dirty="0">
                <a:latin typeface="Trebuchet MS"/>
                <a:cs typeface="Trebuchet MS"/>
              </a:rPr>
              <a:t>release</a:t>
            </a:r>
            <a:r>
              <a:rPr sz="1500" spc="-75" dirty="0">
                <a:latin typeface="Trebuchet MS"/>
                <a:cs typeface="Trebuchet MS"/>
              </a:rPr>
              <a:t> </a:t>
            </a:r>
            <a:r>
              <a:rPr sz="1500" spc="-180" dirty="0">
                <a:latin typeface="Trebuchet MS"/>
                <a:cs typeface="Trebuchet MS"/>
              </a:rPr>
              <a:t>month</a:t>
            </a:r>
            <a:r>
              <a:rPr sz="1500" spc="-75" dirty="0">
                <a:latin typeface="Trebuchet MS"/>
                <a:cs typeface="Trebuchet MS"/>
              </a:rPr>
              <a:t> </a:t>
            </a:r>
            <a:r>
              <a:rPr sz="1500" spc="-150" dirty="0">
                <a:latin typeface="Trebuchet MS"/>
                <a:cs typeface="Trebuchet MS"/>
              </a:rPr>
              <a:t>provides</a:t>
            </a:r>
            <a:r>
              <a:rPr sz="1500" spc="-75" dirty="0">
                <a:latin typeface="Trebuchet MS"/>
                <a:cs typeface="Trebuchet MS"/>
              </a:rPr>
              <a:t> </a:t>
            </a:r>
            <a:r>
              <a:rPr sz="1500" spc="-170" dirty="0">
                <a:latin typeface="Trebuchet MS"/>
                <a:cs typeface="Trebuchet MS"/>
              </a:rPr>
              <a:t>the</a:t>
            </a:r>
            <a:r>
              <a:rPr sz="1500" spc="-75" dirty="0">
                <a:latin typeface="Trebuchet MS"/>
                <a:cs typeface="Trebuchet MS"/>
              </a:rPr>
              <a:t> </a:t>
            </a:r>
            <a:r>
              <a:rPr sz="1500" spc="-150" dirty="0">
                <a:latin typeface="Trebuchet MS"/>
                <a:cs typeface="Trebuchet MS"/>
              </a:rPr>
              <a:t>following</a:t>
            </a:r>
            <a:r>
              <a:rPr sz="1500" spc="-75" dirty="0">
                <a:latin typeface="Trebuchet MS"/>
                <a:cs typeface="Trebuchet MS"/>
              </a:rPr>
              <a:t> </a:t>
            </a:r>
            <a:r>
              <a:rPr sz="1500" spc="-10" dirty="0">
                <a:latin typeface="Trebuchet MS"/>
                <a:cs typeface="Trebuchet MS"/>
              </a:rPr>
              <a:t>insights:</a:t>
            </a:r>
            <a:endParaRPr sz="1500">
              <a:latin typeface="Trebuchet MS"/>
              <a:cs typeface="Trebuchet MS"/>
            </a:endParaRPr>
          </a:p>
          <a:p>
            <a:pPr>
              <a:lnSpc>
                <a:spcPct val="100000"/>
              </a:lnSpc>
              <a:spcBef>
                <a:spcPts val="405"/>
              </a:spcBef>
            </a:pPr>
            <a:endParaRPr sz="1500">
              <a:latin typeface="Trebuchet MS"/>
              <a:cs typeface="Trebuchet MS"/>
            </a:endParaRPr>
          </a:p>
          <a:p>
            <a:pPr marL="469900" marR="89535">
              <a:lnSpc>
                <a:spcPct val="115799"/>
              </a:lnSpc>
              <a:spcBef>
                <a:spcPts val="5"/>
              </a:spcBef>
            </a:pPr>
            <a:r>
              <a:rPr sz="1500" b="1" spc="-100" dirty="0">
                <a:latin typeface="Trebuchet MS"/>
                <a:cs typeface="Trebuchet MS"/>
              </a:rPr>
              <a:t>BeSt</a:t>
            </a:r>
            <a:r>
              <a:rPr sz="1500" b="1" spc="-35" dirty="0">
                <a:latin typeface="Trebuchet MS"/>
                <a:cs typeface="Trebuchet MS"/>
              </a:rPr>
              <a:t> </a:t>
            </a:r>
            <a:r>
              <a:rPr sz="1500" b="1" spc="-120" dirty="0">
                <a:latin typeface="Trebuchet MS"/>
                <a:cs typeface="Trebuchet MS"/>
              </a:rPr>
              <a:t>MonthS</a:t>
            </a:r>
            <a:r>
              <a:rPr sz="1500" b="1" spc="-35" dirty="0">
                <a:latin typeface="Trebuchet MS"/>
                <a:cs typeface="Trebuchet MS"/>
              </a:rPr>
              <a:t> </a:t>
            </a:r>
            <a:r>
              <a:rPr sz="1500" b="1" spc="-80" dirty="0">
                <a:latin typeface="Trebuchet MS"/>
                <a:cs typeface="Trebuchet MS"/>
              </a:rPr>
              <a:t>fo/</a:t>
            </a:r>
            <a:r>
              <a:rPr sz="1500" b="1" spc="-30" dirty="0">
                <a:latin typeface="Trebuchet MS"/>
                <a:cs typeface="Trebuchet MS"/>
              </a:rPr>
              <a:t> </a:t>
            </a:r>
            <a:r>
              <a:rPr sz="1500" b="1" spc="-130" dirty="0">
                <a:latin typeface="Trebuchet MS"/>
                <a:cs typeface="Trebuchet MS"/>
              </a:rPr>
              <a:t>ReledSeS</a:t>
            </a:r>
            <a:r>
              <a:rPr sz="1500" b="1" spc="-35" dirty="0">
                <a:latin typeface="Trebuchet MS"/>
                <a:cs typeface="Trebuchet MS"/>
              </a:rPr>
              <a:t> </a:t>
            </a:r>
            <a:r>
              <a:rPr sz="1500" b="1" spc="-140" dirty="0">
                <a:latin typeface="Trebuchet MS"/>
                <a:cs typeface="Trebuchet MS"/>
              </a:rPr>
              <a:t>(Decembe/,</a:t>
            </a:r>
            <a:r>
              <a:rPr sz="1500" b="1" spc="-35" dirty="0">
                <a:latin typeface="Trebuchet MS"/>
                <a:cs typeface="Trebuchet MS"/>
              </a:rPr>
              <a:t> </a:t>
            </a:r>
            <a:r>
              <a:rPr sz="1500" b="1" spc="-170" dirty="0">
                <a:latin typeface="Trebuchet MS"/>
                <a:cs typeface="Trebuchet MS"/>
              </a:rPr>
              <a:t>Mdy,</a:t>
            </a:r>
            <a:r>
              <a:rPr sz="1500" b="1" spc="-30" dirty="0">
                <a:latin typeface="Trebuchet MS"/>
                <a:cs typeface="Trebuchet MS"/>
              </a:rPr>
              <a:t> </a:t>
            </a:r>
            <a:r>
              <a:rPr sz="1500" b="1" spc="-90" dirty="0">
                <a:latin typeface="Trebuchet MS"/>
                <a:cs typeface="Trebuchet MS"/>
              </a:rPr>
              <a:t>Ap/il,</a:t>
            </a:r>
            <a:r>
              <a:rPr sz="1500" b="1" spc="-35" dirty="0">
                <a:latin typeface="Trebuchet MS"/>
                <a:cs typeface="Trebuchet MS"/>
              </a:rPr>
              <a:t> </a:t>
            </a:r>
            <a:r>
              <a:rPr sz="1500" b="1" spc="-135" dirty="0">
                <a:latin typeface="Trebuchet MS"/>
                <a:cs typeface="Trebuchet MS"/>
              </a:rPr>
              <a:t>Novembe/):</a:t>
            </a:r>
            <a:r>
              <a:rPr sz="1500" b="1" spc="-40" dirty="0">
                <a:latin typeface="Trebuchet MS"/>
                <a:cs typeface="Trebuchet MS"/>
              </a:rPr>
              <a:t> </a:t>
            </a:r>
            <a:r>
              <a:rPr sz="1500" spc="-170" dirty="0">
                <a:latin typeface="Trebuchet MS"/>
                <a:cs typeface="Trebuchet MS"/>
              </a:rPr>
              <a:t>These</a:t>
            </a:r>
            <a:r>
              <a:rPr sz="1500" spc="-75" dirty="0">
                <a:latin typeface="Trebuchet MS"/>
                <a:cs typeface="Trebuchet MS"/>
              </a:rPr>
              <a:t> </a:t>
            </a:r>
            <a:r>
              <a:rPr sz="1500" spc="-165" dirty="0">
                <a:latin typeface="Trebuchet MS"/>
                <a:cs typeface="Trebuchet MS"/>
              </a:rPr>
              <a:t>months</a:t>
            </a:r>
            <a:r>
              <a:rPr sz="1500" spc="-80" dirty="0">
                <a:latin typeface="Trebuchet MS"/>
                <a:cs typeface="Trebuchet MS"/>
              </a:rPr>
              <a:t> </a:t>
            </a:r>
            <a:r>
              <a:rPr sz="1500" spc="-165" dirty="0">
                <a:latin typeface="Trebuchet MS"/>
                <a:cs typeface="Trebuchet MS"/>
              </a:rPr>
              <a:t>are</a:t>
            </a:r>
            <a:r>
              <a:rPr sz="1500" spc="-75" dirty="0">
                <a:latin typeface="Trebuchet MS"/>
                <a:cs typeface="Trebuchet MS"/>
              </a:rPr>
              <a:t> </a:t>
            </a:r>
            <a:r>
              <a:rPr sz="1500" spc="-150" dirty="0">
                <a:latin typeface="Trebuchet MS"/>
                <a:cs typeface="Trebuchet MS"/>
              </a:rPr>
              <a:t>considered</a:t>
            </a:r>
            <a:r>
              <a:rPr sz="1500" spc="-75" dirty="0">
                <a:latin typeface="Trebuchet MS"/>
                <a:cs typeface="Trebuchet MS"/>
              </a:rPr>
              <a:t> </a:t>
            </a:r>
            <a:r>
              <a:rPr sz="1500" spc="-160" dirty="0">
                <a:latin typeface="Trebuchet MS"/>
                <a:cs typeface="Trebuchet MS"/>
              </a:rPr>
              <a:t>optimal</a:t>
            </a:r>
            <a:r>
              <a:rPr sz="1500" spc="-80" dirty="0">
                <a:latin typeface="Trebuchet MS"/>
                <a:cs typeface="Trebuchet MS"/>
              </a:rPr>
              <a:t> </a:t>
            </a:r>
            <a:r>
              <a:rPr sz="1500" spc="-25" dirty="0">
                <a:latin typeface="Trebuchet MS"/>
                <a:cs typeface="Trebuchet MS"/>
              </a:rPr>
              <a:t>for </a:t>
            </a:r>
            <a:r>
              <a:rPr sz="1500" spc="-175" dirty="0">
                <a:latin typeface="Trebuchet MS"/>
                <a:cs typeface="Trebuchet MS"/>
              </a:rPr>
              <a:t>movie</a:t>
            </a:r>
            <a:r>
              <a:rPr sz="1500" spc="-75" dirty="0">
                <a:latin typeface="Trebuchet MS"/>
                <a:cs typeface="Trebuchet MS"/>
              </a:rPr>
              <a:t> </a:t>
            </a:r>
            <a:r>
              <a:rPr sz="1500" spc="-140" dirty="0">
                <a:latin typeface="Trebuchet MS"/>
                <a:cs typeface="Trebuchet MS"/>
              </a:rPr>
              <a:t>releases</a:t>
            </a:r>
            <a:r>
              <a:rPr sz="1500" spc="-70" dirty="0">
                <a:latin typeface="Trebuchet MS"/>
                <a:cs typeface="Trebuchet MS"/>
              </a:rPr>
              <a:t> </a:t>
            </a:r>
            <a:r>
              <a:rPr sz="1500" spc="-190" dirty="0">
                <a:latin typeface="Trebuchet MS"/>
                <a:cs typeface="Trebuchet MS"/>
              </a:rPr>
              <a:t>due</a:t>
            </a:r>
            <a:r>
              <a:rPr sz="1500" spc="-70" dirty="0">
                <a:latin typeface="Trebuchet MS"/>
                <a:cs typeface="Trebuchet MS"/>
              </a:rPr>
              <a:t> </a:t>
            </a:r>
            <a:r>
              <a:rPr sz="1500" spc="-160" dirty="0">
                <a:latin typeface="Trebuchet MS"/>
                <a:cs typeface="Trebuchet MS"/>
              </a:rPr>
              <a:t>to</a:t>
            </a:r>
            <a:r>
              <a:rPr sz="1500" spc="-70" dirty="0">
                <a:latin typeface="Trebuchet MS"/>
                <a:cs typeface="Trebuchet MS"/>
              </a:rPr>
              <a:t> </a:t>
            </a:r>
            <a:r>
              <a:rPr sz="1500" spc="-145" dirty="0">
                <a:latin typeface="Trebuchet MS"/>
                <a:cs typeface="Trebuchet MS"/>
              </a:rPr>
              <a:t>their</a:t>
            </a:r>
            <a:r>
              <a:rPr sz="1500" spc="-70" dirty="0">
                <a:latin typeface="Trebuchet MS"/>
                <a:cs typeface="Trebuchet MS"/>
              </a:rPr>
              <a:t> </a:t>
            </a:r>
            <a:r>
              <a:rPr sz="1500" spc="-140" dirty="0">
                <a:latin typeface="Trebuchet MS"/>
                <a:cs typeface="Trebuchet MS"/>
              </a:rPr>
              <a:t>higher</a:t>
            </a:r>
            <a:r>
              <a:rPr sz="1500" spc="-70" dirty="0">
                <a:latin typeface="Trebuchet MS"/>
                <a:cs typeface="Trebuchet MS"/>
              </a:rPr>
              <a:t> </a:t>
            </a:r>
            <a:r>
              <a:rPr sz="1500" spc="-180" dirty="0">
                <a:latin typeface="Trebuchet MS"/>
                <a:cs typeface="Trebuchet MS"/>
              </a:rPr>
              <a:t>median</a:t>
            </a:r>
            <a:r>
              <a:rPr sz="1500" spc="-70" dirty="0">
                <a:latin typeface="Trebuchet MS"/>
                <a:cs typeface="Trebuchet MS"/>
              </a:rPr>
              <a:t> </a:t>
            </a:r>
            <a:r>
              <a:rPr sz="1500" spc="-190" dirty="0">
                <a:latin typeface="Trebuchet MS"/>
                <a:cs typeface="Trebuchet MS"/>
              </a:rPr>
              <a:t>revenue.</a:t>
            </a:r>
            <a:r>
              <a:rPr sz="1500" spc="-70" dirty="0">
                <a:latin typeface="Trebuchet MS"/>
                <a:cs typeface="Trebuchet MS"/>
              </a:rPr>
              <a:t> </a:t>
            </a:r>
            <a:r>
              <a:rPr sz="1500" spc="-200" dirty="0">
                <a:latin typeface="Trebuchet MS"/>
                <a:cs typeface="Trebuchet MS"/>
              </a:rPr>
              <a:t>On</a:t>
            </a:r>
            <a:r>
              <a:rPr sz="1500" spc="-70" dirty="0">
                <a:latin typeface="Trebuchet MS"/>
                <a:cs typeface="Trebuchet MS"/>
              </a:rPr>
              <a:t> </a:t>
            </a:r>
            <a:r>
              <a:rPr sz="1500" spc="-180" dirty="0">
                <a:latin typeface="Trebuchet MS"/>
                <a:cs typeface="Trebuchet MS"/>
              </a:rPr>
              <a:t>average,</a:t>
            </a:r>
            <a:r>
              <a:rPr sz="1500" spc="-70" dirty="0">
                <a:latin typeface="Trebuchet MS"/>
                <a:cs typeface="Trebuchet MS"/>
              </a:rPr>
              <a:t> </a:t>
            </a:r>
            <a:r>
              <a:rPr sz="1500" spc="-155" dirty="0">
                <a:latin typeface="Trebuchet MS"/>
                <a:cs typeface="Trebuchet MS"/>
              </a:rPr>
              <a:t>movies</a:t>
            </a:r>
            <a:r>
              <a:rPr sz="1500" spc="-75" dirty="0">
                <a:latin typeface="Trebuchet MS"/>
                <a:cs typeface="Trebuchet MS"/>
              </a:rPr>
              <a:t> </a:t>
            </a:r>
            <a:r>
              <a:rPr sz="1500" spc="-155" dirty="0">
                <a:latin typeface="Trebuchet MS"/>
                <a:cs typeface="Trebuchet MS"/>
              </a:rPr>
              <a:t>released</a:t>
            </a:r>
            <a:r>
              <a:rPr sz="1500" spc="-70" dirty="0">
                <a:latin typeface="Trebuchet MS"/>
                <a:cs typeface="Trebuchet MS"/>
              </a:rPr>
              <a:t> </a:t>
            </a:r>
            <a:r>
              <a:rPr sz="1500" spc="-140" dirty="0">
                <a:latin typeface="Trebuchet MS"/>
                <a:cs typeface="Trebuchet MS"/>
              </a:rPr>
              <a:t>during</a:t>
            </a:r>
            <a:r>
              <a:rPr sz="1500" spc="-70" dirty="0">
                <a:latin typeface="Trebuchet MS"/>
                <a:cs typeface="Trebuchet MS"/>
              </a:rPr>
              <a:t> </a:t>
            </a:r>
            <a:r>
              <a:rPr sz="1500" spc="-155" dirty="0">
                <a:latin typeface="Trebuchet MS"/>
                <a:cs typeface="Trebuchet MS"/>
              </a:rPr>
              <a:t>these</a:t>
            </a:r>
            <a:r>
              <a:rPr sz="1500" spc="-70" dirty="0">
                <a:latin typeface="Trebuchet MS"/>
                <a:cs typeface="Trebuchet MS"/>
              </a:rPr>
              <a:t> </a:t>
            </a:r>
            <a:r>
              <a:rPr sz="1500" spc="-165" dirty="0">
                <a:latin typeface="Trebuchet MS"/>
                <a:cs typeface="Trebuchet MS"/>
              </a:rPr>
              <a:t>months</a:t>
            </a:r>
            <a:r>
              <a:rPr sz="1500" spc="-70" dirty="0">
                <a:latin typeface="Trebuchet MS"/>
                <a:cs typeface="Trebuchet MS"/>
              </a:rPr>
              <a:t> </a:t>
            </a:r>
            <a:r>
              <a:rPr sz="1500" spc="-175" dirty="0">
                <a:latin typeface="Trebuchet MS"/>
                <a:cs typeface="Trebuchet MS"/>
              </a:rPr>
              <a:t>tend</a:t>
            </a:r>
            <a:r>
              <a:rPr sz="1500" spc="-70" dirty="0">
                <a:latin typeface="Trebuchet MS"/>
                <a:cs typeface="Trebuchet MS"/>
              </a:rPr>
              <a:t> </a:t>
            </a:r>
            <a:r>
              <a:rPr sz="1500" spc="-25" dirty="0">
                <a:latin typeface="Trebuchet MS"/>
                <a:cs typeface="Trebuchet MS"/>
              </a:rPr>
              <a:t>to </a:t>
            </a:r>
            <a:r>
              <a:rPr sz="1500" spc="-165" dirty="0">
                <a:latin typeface="Trebuchet MS"/>
                <a:cs typeface="Trebuchet MS"/>
              </a:rPr>
              <a:t>perform</a:t>
            </a:r>
            <a:r>
              <a:rPr sz="1500" spc="-75" dirty="0">
                <a:latin typeface="Trebuchet MS"/>
                <a:cs typeface="Trebuchet MS"/>
              </a:rPr>
              <a:t> </a:t>
            </a:r>
            <a:r>
              <a:rPr sz="1500" spc="-160" dirty="0">
                <a:latin typeface="Trebuchet MS"/>
                <a:cs typeface="Trebuchet MS"/>
              </a:rPr>
              <a:t>well</a:t>
            </a:r>
            <a:r>
              <a:rPr sz="1500" spc="-70" dirty="0">
                <a:latin typeface="Trebuchet MS"/>
                <a:cs typeface="Trebuchet MS"/>
              </a:rPr>
              <a:t> </a:t>
            </a:r>
            <a:r>
              <a:rPr sz="1500" spc="-170" dirty="0">
                <a:latin typeface="Trebuchet MS"/>
                <a:cs typeface="Trebuchet MS"/>
              </a:rPr>
              <a:t>at</a:t>
            </a:r>
            <a:r>
              <a:rPr sz="1500" spc="-75" dirty="0">
                <a:latin typeface="Trebuchet MS"/>
                <a:cs typeface="Trebuchet MS"/>
              </a:rPr>
              <a:t> </a:t>
            </a:r>
            <a:r>
              <a:rPr sz="1500" spc="-170" dirty="0">
                <a:latin typeface="Trebuchet MS"/>
                <a:cs typeface="Trebuchet MS"/>
              </a:rPr>
              <a:t>the</a:t>
            </a:r>
            <a:r>
              <a:rPr sz="1500" spc="-70" dirty="0">
                <a:latin typeface="Trebuchet MS"/>
                <a:cs typeface="Trebuchet MS"/>
              </a:rPr>
              <a:t> </a:t>
            </a:r>
            <a:r>
              <a:rPr sz="1500" spc="-185" dirty="0">
                <a:latin typeface="Trebuchet MS"/>
                <a:cs typeface="Trebuchet MS"/>
              </a:rPr>
              <a:t>box</a:t>
            </a:r>
            <a:r>
              <a:rPr sz="1500" spc="-75" dirty="0">
                <a:latin typeface="Trebuchet MS"/>
                <a:cs typeface="Trebuchet MS"/>
              </a:rPr>
              <a:t> </a:t>
            </a:r>
            <a:r>
              <a:rPr sz="1500" spc="-180" dirty="0">
                <a:latin typeface="Trebuchet MS"/>
                <a:cs typeface="Trebuchet MS"/>
              </a:rPr>
              <a:t>office.</a:t>
            </a:r>
            <a:r>
              <a:rPr sz="1500" spc="-70" dirty="0">
                <a:latin typeface="Trebuchet MS"/>
                <a:cs typeface="Trebuchet MS"/>
              </a:rPr>
              <a:t> </a:t>
            </a:r>
            <a:r>
              <a:rPr sz="1500" spc="-175" dirty="0">
                <a:latin typeface="Trebuchet MS"/>
                <a:cs typeface="Trebuchet MS"/>
              </a:rPr>
              <a:t>December</a:t>
            </a:r>
            <a:r>
              <a:rPr sz="1500" spc="-75" dirty="0">
                <a:latin typeface="Trebuchet MS"/>
                <a:cs typeface="Trebuchet MS"/>
              </a:rPr>
              <a:t> </a:t>
            </a:r>
            <a:r>
              <a:rPr sz="1500" spc="-135" dirty="0">
                <a:latin typeface="Trebuchet MS"/>
                <a:cs typeface="Trebuchet MS"/>
              </a:rPr>
              <a:t>stands</a:t>
            </a:r>
            <a:r>
              <a:rPr sz="1500" spc="-70" dirty="0">
                <a:latin typeface="Trebuchet MS"/>
                <a:cs typeface="Trebuchet MS"/>
              </a:rPr>
              <a:t> </a:t>
            </a:r>
            <a:r>
              <a:rPr sz="1500" spc="-195" dirty="0">
                <a:latin typeface="Trebuchet MS"/>
                <a:cs typeface="Trebuchet MS"/>
              </a:rPr>
              <a:t>out,</a:t>
            </a:r>
            <a:r>
              <a:rPr sz="1500" spc="-70" dirty="0">
                <a:latin typeface="Trebuchet MS"/>
                <a:cs typeface="Trebuchet MS"/>
              </a:rPr>
              <a:t> </a:t>
            </a:r>
            <a:r>
              <a:rPr sz="1500" spc="-140" dirty="0">
                <a:latin typeface="Trebuchet MS"/>
                <a:cs typeface="Trebuchet MS"/>
              </a:rPr>
              <a:t>primarily</a:t>
            </a:r>
            <a:r>
              <a:rPr sz="1500" spc="-75" dirty="0">
                <a:latin typeface="Trebuchet MS"/>
                <a:cs typeface="Trebuchet MS"/>
              </a:rPr>
              <a:t> </a:t>
            </a:r>
            <a:r>
              <a:rPr sz="1500" spc="-160" dirty="0">
                <a:latin typeface="Trebuchet MS"/>
                <a:cs typeface="Trebuchet MS"/>
              </a:rPr>
              <a:t>because</a:t>
            </a:r>
            <a:r>
              <a:rPr sz="1500" spc="-70" dirty="0">
                <a:latin typeface="Trebuchet MS"/>
                <a:cs typeface="Trebuchet MS"/>
              </a:rPr>
              <a:t> </a:t>
            </a:r>
            <a:r>
              <a:rPr sz="1500" spc="-150" dirty="0">
                <a:latin typeface="Trebuchet MS"/>
                <a:cs typeface="Trebuchet MS"/>
              </a:rPr>
              <a:t>of</a:t>
            </a:r>
            <a:r>
              <a:rPr sz="1500" spc="-75" dirty="0">
                <a:latin typeface="Trebuchet MS"/>
                <a:cs typeface="Trebuchet MS"/>
              </a:rPr>
              <a:t> </a:t>
            </a:r>
            <a:r>
              <a:rPr sz="1500" spc="-150" dirty="0">
                <a:latin typeface="Trebuchet MS"/>
                <a:cs typeface="Trebuchet MS"/>
              </a:rPr>
              <a:t>holiday-</a:t>
            </a:r>
            <a:r>
              <a:rPr sz="1500" spc="-185" dirty="0">
                <a:latin typeface="Trebuchet MS"/>
                <a:cs typeface="Trebuchet MS"/>
              </a:rPr>
              <a:t>themed</a:t>
            </a:r>
            <a:r>
              <a:rPr sz="1500" spc="-70" dirty="0">
                <a:latin typeface="Trebuchet MS"/>
                <a:cs typeface="Trebuchet MS"/>
              </a:rPr>
              <a:t> </a:t>
            </a:r>
            <a:r>
              <a:rPr sz="1500" spc="-155" dirty="0">
                <a:latin typeface="Trebuchet MS"/>
                <a:cs typeface="Trebuchet MS"/>
              </a:rPr>
              <a:t>movies</a:t>
            </a:r>
            <a:r>
              <a:rPr sz="1500" spc="-75" dirty="0">
                <a:latin typeface="Trebuchet MS"/>
                <a:cs typeface="Trebuchet MS"/>
              </a:rPr>
              <a:t> </a:t>
            </a:r>
            <a:r>
              <a:rPr sz="1500" spc="-165" dirty="0">
                <a:latin typeface="Trebuchet MS"/>
                <a:cs typeface="Trebuchet MS"/>
              </a:rPr>
              <a:t>that</a:t>
            </a:r>
            <a:r>
              <a:rPr sz="1500" spc="-70" dirty="0">
                <a:latin typeface="Trebuchet MS"/>
                <a:cs typeface="Trebuchet MS"/>
              </a:rPr>
              <a:t> </a:t>
            </a:r>
            <a:r>
              <a:rPr sz="1500" spc="-155" dirty="0">
                <a:latin typeface="Trebuchet MS"/>
                <a:cs typeface="Trebuchet MS"/>
              </a:rPr>
              <a:t>attract</a:t>
            </a:r>
            <a:r>
              <a:rPr sz="1500" spc="-70" dirty="0">
                <a:latin typeface="Trebuchet MS"/>
                <a:cs typeface="Trebuchet MS"/>
              </a:rPr>
              <a:t> </a:t>
            </a:r>
            <a:r>
              <a:rPr sz="1500" spc="-50" dirty="0">
                <a:latin typeface="Trebuchet MS"/>
                <a:cs typeface="Trebuchet MS"/>
              </a:rPr>
              <a:t>a </a:t>
            </a:r>
            <a:r>
              <a:rPr sz="1500" spc="-140" dirty="0">
                <a:latin typeface="Trebuchet MS"/>
                <a:cs typeface="Trebuchet MS"/>
              </a:rPr>
              <a:t>larger</a:t>
            </a:r>
            <a:r>
              <a:rPr sz="1500" spc="-70" dirty="0">
                <a:latin typeface="Trebuchet MS"/>
                <a:cs typeface="Trebuchet MS"/>
              </a:rPr>
              <a:t> </a:t>
            </a:r>
            <a:r>
              <a:rPr sz="1500" spc="-170" dirty="0">
                <a:latin typeface="Trebuchet MS"/>
                <a:cs typeface="Trebuchet MS"/>
              </a:rPr>
              <a:t>audience</a:t>
            </a:r>
            <a:r>
              <a:rPr sz="1500" spc="-70" dirty="0">
                <a:latin typeface="Trebuchet MS"/>
                <a:cs typeface="Trebuchet MS"/>
              </a:rPr>
              <a:t> </a:t>
            </a:r>
            <a:r>
              <a:rPr sz="1500" spc="-140" dirty="0">
                <a:latin typeface="Trebuchet MS"/>
                <a:cs typeface="Trebuchet MS"/>
              </a:rPr>
              <a:t>during</a:t>
            </a:r>
            <a:r>
              <a:rPr sz="1500" spc="-65" dirty="0">
                <a:latin typeface="Trebuchet MS"/>
                <a:cs typeface="Trebuchet MS"/>
              </a:rPr>
              <a:t> </a:t>
            </a:r>
            <a:r>
              <a:rPr sz="1500" spc="-170" dirty="0">
                <a:latin typeface="Trebuchet MS"/>
                <a:cs typeface="Trebuchet MS"/>
              </a:rPr>
              <a:t>the</a:t>
            </a:r>
            <a:r>
              <a:rPr sz="1500" spc="-70" dirty="0">
                <a:latin typeface="Trebuchet MS"/>
                <a:cs typeface="Trebuchet MS"/>
              </a:rPr>
              <a:t> </a:t>
            </a:r>
            <a:r>
              <a:rPr sz="1500" spc="-145" dirty="0">
                <a:latin typeface="Trebuchet MS"/>
                <a:cs typeface="Trebuchet MS"/>
              </a:rPr>
              <a:t>festive</a:t>
            </a:r>
            <a:r>
              <a:rPr sz="1500" spc="-65" dirty="0">
                <a:latin typeface="Trebuchet MS"/>
                <a:cs typeface="Trebuchet MS"/>
              </a:rPr>
              <a:t> </a:t>
            </a:r>
            <a:r>
              <a:rPr sz="1500" spc="-165" dirty="0">
                <a:latin typeface="Trebuchet MS"/>
                <a:cs typeface="Trebuchet MS"/>
              </a:rPr>
              <a:t>season,</a:t>
            </a:r>
            <a:r>
              <a:rPr sz="1500" spc="-70" dirty="0">
                <a:latin typeface="Trebuchet MS"/>
                <a:cs typeface="Trebuchet MS"/>
              </a:rPr>
              <a:t> </a:t>
            </a:r>
            <a:r>
              <a:rPr sz="1500" spc="-130" dirty="0">
                <a:latin typeface="Trebuchet MS"/>
                <a:cs typeface="Trebuchet MS"/>
              </a:rPr>
              <a:t>resulting</a:t>
            </a:r>
            <a:r>
              <a:rPr sz="1500" spc="-65" dirty="0">
                <a:latin typeface="Trebuchet MS"/>
                <a:cs typeface="Trebuchet MS"/>
              </a:rPr>
              <a:t> </a:t>
            </a:r>
            <a:r>
              <a:rPr sz="1500" spc="-130" dirty="0">
                <a:latin typeface="Trebuchet MS"/>
                <a:cs typeface="Trebuchet MS"/>
              </a:rPr>
              <a:t>in</a:t>
            </a:r>
            <a:r>
              <a:rPr sz="1500" spc="-70" dirty="0">
                <a:latin typeface="Trebuchet MS"/>
                <a:cs typeface="Trebuchet MS"/>
              </a:rPr>
              <a:t> </a:t>
            </a:r>
            <a:r>
              <a:rPr sz="1500" spc="-140" dirty="0">
                <a:latin typeface="Trebuchet MS"/>
                <a:cs typeface="Trebuchet MS"/>
              </a:rPr>
              <a:t>higher</a:t>
            </a:r>
            <a:r>
              <a:rPr sz="1500" spc="-65" dirty="0">
                <a:latin typeface="Trebuchet MS"/>
                <a:cs typeface="Trebuchet MS"/>
              </a:rPr>
              <a:t> </a:t>
            </a:r>
            <a:r>
              <a:rPr sz="1500" spc="-35" dirty="0">
                <a:latin typeface="Trebuchet MS"/>
                <a:cs typeface="Trebuchet MS"/>
              </a:rPr>
              <a:t>revenue.</a:t>
            </a:r>
            <a:endParaRPr sz="1500">
              <a:latin typeface="Trebuchet MS"/>
              <a:cs typeface="Trebuchet MS"/>
            </a:endParaRPr>
          </a:p>
          <a:p>
            <a:pPr>
              <a:lnSpc>
                <a:spcPct val="100000"/>
              </a:lnSpc>
              <a:spcBef>
                <a:spcPts val="409"/>
              </a:spcBef>
            </a:pPr>
            <a:endParaRPr sz="1500">
              <a:latin typeface="Trebuchet MS"/>
              <a:cs typeface="Trebuchet MS"/>
            </a:endParaRPr>
          </a:p>
          <a:p>
            <a:pPr marL="469900" marR="5080">
              <a:lnSpc>
                <a:spcPct val="115599"/>
              </a:lnSpc>
            </a:pPr>
            <a:r>
              <a:rPr sz="1500" b="1" spc="-120" dirty="0">
                <a:latin typeface="Trebuchet MS"/>
                <a:cs typeface="Trebuchet MS"/>
              </a:rPr>
              <a:t>G/edte/</a:t>
            </a:r>
            <a:r>
              <a:rPr sz="1500" b="1" spc="-40" dirty="0">
                <a:latin typeface="Trebuchet MS"/>
                <a:cs typeface="Trebuchet MS"/>
              </a:rPr>
              <a:t> </a:t>
            </a:r>
            <a:r>
              <a:rPr sz="1500" b="1" spc="-105" dirty="0">
                <a:latin typeface="Trebuchet MS"/>
                <a:cs typeface="Trebuchet MS"/>
              </a:rPr>
              <a:t>Vd/idbility</a:t>
            </a:r>
            <a:r>
              <a:rPr sz="1500" b="1" spc="-35" dirty="0">
                <a:latin typeface="Trebuchet MS"/>
                <a:cs typeface="Trebuchet MS"/>
              </a:rPr>
              <a:t> </a:t>
            </a:r>
            <a:r>
              <a:rPr sz="1500" b="1" spc="-140" dirty="0">
                <a:latin typeface="Trebuchet MS"/>
                <a:cs typeface="Trebuchet MS"/>
              </a:rPr>
              <a:t>(Mdy,</a:t>
            </a:r>
            <a:r>
              <a:rPr sz="1500" b="1" spc="-40" dirty="0">
                <a:latin typeface="Trebuchet MS"/>
                <a:cs typeface="Trebuchet MS"/>
              </a:rPr>
              <a:t> </a:t>
            </a:r>
            <a:r>
              <a:rPr sz="1500" b="1" spc="-175" dirty="0">
                <a:latin typeface="Trebuchet MS"/>
                <a:cs typeface="Trebuchet MS"/>
              </a:rPr>
              <a:t>July,</a:t>
            </a:r>
            <a:r>
              <a:rPr sz="1500" b="1" spc="-35" dirty="0">
                <a:latin typeface="Trebuchet MS"/>
                <a:cs typeface="Trebuchet MS"/>
              </a:rPr>
              <a:t> </a:t>
            </a:r>
            <a:r>
              <a:rPr sz="1500" b="1" spc="-160" dirty="0">
                <a:latin typeface="Trebuchet MS"/>
                <a:cs typeface="Trebuchet MS"/>
              </a:rPr>
              <a:t>June):</a:t>
            </a:r>
            <a:r>
              <a:rPr sz="1500" b="1" spc="-85" dirty="0">
                <a:latin typeface="Trebuchet MS"/>
                <a:cs typeface="Trebuchet MS"/>
              </a:rPr>
              <a:t> </a:t>
            </a:r>
            <a:r>
              <a:rPr sz="1500" spc="-135" dirty="0">
                <a:latin typeface="Trebuchet MS"/>
                <a:cs typeface="Trebuchet MS"/>
              </a:rPr>
              <a:t>Months</a:t>
            </a:r>
            <a:r>
              <a:rPr sz="1500" spc="-80" dirty="0">
                <a:latin typeface="Trebuchet MS"/>
                <a:cs typeface="Trebuchet MS"/>
              </a:rPr>
              <a:t> </a:t>
            </a:r>
            <a:r>
              <a:rPr sz="1500" spc="-135" dirty="0">
                <a:latin typeface="Trebuchet MS"/>
                <a:cs typeface="Trebuchet MS"/>
              </a:rPr>
              <a:t>such</a:t>
            </a:r>
            <a:r>
              <a:rPr sz="1500" spc="-80" dirty="0">
                <a:latin typeface="Trebuchet MS"/>
                <a:cs typeface="Trebuchet MS"/>
              </a:rPr>
              <a:t> </a:t>
            </a:r>
            <a:r>
              <a:rPr sz="1500" spc="-125" dirty="0">
                <a:latin typeface="Trebuchet MS"/>
                <a:cs typeface="Trebuchet MS"/>
              </a:rPr>
              <a:t>as</a:t>
            </a:r>
            <a:r>
              <a:rPr sz="1500" spc="-80" dirty="0">
                <a:latin typeface="Trebuchet MS"/>
                <a:cs typeface="Trebuchet MS"/>
              </a:rPr>
              <a:t> </a:t>
            </a:r>
            <a:r>
              <a:rPr sz="1500" spc="-190" dirty="0">
                <a:latin typeface="Trebuchet MS"/>
                <a:cs typeface="Trebuchet MS"/>
              </a:rPr>
              <a:t>May,</a:t>
            </a:r>
            <a:r>
              <a:rPr sz="1500" spc="-80" dirty="0">
                <a:latin typeface="Trebuchet MS"/>
                <a:cs typeface="Trebuchet MS"/>
              </a:rPr>
              <a:t> </a:t>
            </a:r>
            <a:r>
              <a:rPr sz="1500" spc="-204" dirty="0">
                <a:latin typeface="Trebuchet MS"/>
                <a:cs typeface="Trebuchet MS"/>
              </a:rPr>
              <a:t>July,</a:t>
            </a:r>
            <a:r>
              <a:rPr sz="1500" spc="-80" dirty="0">
                <a:latin typeface="Trebuchet MS"/>
                <a:cs typeface="Trebuchet MS"/>
              </a:rPr>
              <a:t> </a:t>
            </a:r>
            <a:r>
              <a:rPr sz="1500" spc="-185" dirty="0">
                <a:latin typeface="Trebuchet MS"/>
                <a:cs typeface="Trebuchet MS"/>
              </a:rPr>
              <a:t>and</a:t>
            </a:r>
            <a:r>
              <a:rPr sz="1500" spc="-85" dirty="0">
                <a:latin typeface="Trebuchet MS"/>
                <a:cs typeface="Trebuchet MS"/>
              </a:rPr>
              <a:t> </a:t>
            </a:r>
            <a:r>
              <a:rPr sz="1500" spc="-204" dirty="0">
                <a:latin typeface="Trebuchet MS"/>
                <a:cs typeface="Trebuchet MS"/>
              </a:rPr>
              <a:t>June</a:t>
            </a:r>
            <a:r>
              <a:rPr sz="1500" spc="-80" dirty="0">
                <a:latin typeface="Trebuchet MS"/>
                <a:cs typeface="Trebuchet MS"/>
              </a:rPr>
              <a:t> </a:t>
            </a:r>
            <a:r>
              <a:rPr sz="1500" spc="-150" dirty="0">
                <a:latin typeface="Trebuchet MS"/>
                <a:cs typeface="Trebuchet MS"/>
              </a:rPr>
              <a:t>exhibit</a:t>
            </a:r>
            <a:r>
              <a:rPr sz="1500" spc="-80" dirty="0">
                <a:latin typeface="Trebuchet MS"/>
                <a:cs typeface="Trebuchet MS"/>
              </a:rPr>
              <a:t> </a:t>
            </a:r>
            <a:r>
              <a:rPr sz="1500" spc="-140" dirty="0">
                <a:latin typeface="Trebuchet MS"/>
                <a:cs typeface="Trebuchet MS"/>
              </a:rPr>
              <a:t>taller</a:t>
            </a:r>
            <a:r>
              <a:rPr sz="1500" spc="-80" dirty="0">
                <a:latin typeface="Trebuchet MS"/>
                <a:cs typeface="Trebuchet MS"/>
              </a:rPr>
              <a:t> </a:t>
            </a:r>
            <a:r>
              <a:rPr sz="1500" spc="-165" dirty="0">
                <a:latin typeface="Trebuchet MS"/>
                <a:cs typeface="Trebuchet MS"/>
              </a:rPr>
              <a:t>boxes</a:t>
            </a:r>
            <a:r>
              <a:rPr sz="1500" spc="-80" dirty="0">
                <a:latin typeface="Trebuchet MS"/>
                <a:cs typeface="Trebuchet MS"/>
              </a:rPr>
              <a:t> </a:t>
            </a:r>
            <a:r>
              <a:rPr sz="1500" spc="-130" dirty="0">
                <a:latin typeface="Trebuchet MS"/>
                <a:cs typeface="Trebuchet MS"/>
              </a:rPr>
              <a:t>in</a:t>
            </a:r>
            <a:r>
              <a:rPr sz="1500" spc="-80" dirty="0">
                <a:latin typeface="Trebuchet MS"/>
                <a:cs typeface="Trebuchet MS"/>
              </a:rPr>
              <a:t> </a:t>
            </a:r>
            <a:r>
              <a:rPr sz="1500" spc="-170" dirty="0">
                <a:latin typeface="Trebuchet MS"/>
                <a:cs typeface="Trebuchet MS"/>
              </a:rPr>
              <a:t>the</a:t>
            </a:r>
            <a:r>
              <a:rPr sz="1500" spc="-85" dirty="0">
                <a:latin typeface="Trebuchet MS"/>
                <a:cs typeface="Trebuchet MS"/>
              </a:rPr>
              <a:t> </a:t>
            </a:r>
            <a:r>
              <a:rPr sz="1500" spc="-185" dirty="0">
                <a:latin typeface="Trebuchet MS"/>
                <a:cs typeface="Trebuchet MS"/>
              </a:rPr>
              <a:t>box</a:t>
            </a:r>
            <a:r>
              <a:rPr sz="1500" spc="-85" dirty="0">
                <a:latin typeface="Trebuchet MS"/>
                <a:cs typeface="Trebuchet MS"/>
              </a:rPr>
              <a:t> plots, </a:t>
            </a:r>
            <a:r>
              <a:rPr sz="1500" spc="-140" dirty="0">
                <a:latin typeface="Trebuchet MS"/>
                <a:cs typeface="Trebuchet MS"/>
              </a:rPr>
              <a:t>indicating</a:t>
            </a:r>
            <a:r>
              <a:rPr sz="1500" spc="-65" dirty="0">
                <a:latin typeface="Trebuchet MS"/>
                <a:cs typeface="Trebuchet MS"/>
              </a:rPr>
              <a:t> </a:t>
            </a:r>
            <a:r>
              <a:rPr sz="1500" spc="-185" dirty="0">
                <a:latin typeface="Trebuchet MS"/>
                <a:cs typeface="Trebuchet MS"/>
              </a:rPr>
              <a:t>a</a:t>
            </a:r>
            <a:r>
              <a:rPr sz="1500" spc="-65" dirty="0">
                <a:latin typeface="Trebuchet MS"/>
                <a:cs typeface="Trebuchet MS"/>
              </a:rPr>
              <a:t> </a:t>
            </a:r>
            <a:r>
              <a:rPr sz="1500" spc="-155" dirty="0">
                <a:latin typeface="Trebuchet MS"/>
                <a:cs typeface="Trebuchet MS"/>
              </a:rPr>
              <a:t>greater</a:t>
            </a:r>
            <a:r>
              <a:rPr sz="1500" spc="-60" dirty="0">
                <a:latin typeface="Trebuchet MS"/>
                <a:cs typeface="Trebuchet MS"/>
              </a:rPr>
              <a:t> </a:t>
            </a:r>
            <a:r>
              <a:rPr sz="1500" spc="-145" dirty="0">
                <a:latin typeface="Trebuchet MS"/>
                <a:cs typeface="Trebuchet MS"/>
              </a:rPr>
              <a:t>interquartile</a:t>
            </a:r>
            <a:r>
              <a:rPr sz="1500" spc="-65" dirty="0">
                <a:latin typeface="Trebuchet MS"/>
                <a:cs typeface="Trebuchet MS"/>
              </a:rPr>
              <a:t> </a:t>
            </a:r>
            <a:r>
              <a:rPr sz="1500" spc="-160" dirty="0">
                <a:latin typeface="Trebuchet MS"/>
                <a:cs typeface="Trebuchet MS"/>
              </a:rPr>
              <a:t>range</a:t>
            </a:r>
            <a:r>
              <a:rPr sz="1500" spc="-60" dirty="0">
                <a:latin typeface="Trebuchet MS"/>
                <a:cs typeface="Trebuchet MS"/>
              </a:rPr>
              <a:t> </a:t>
            </a:r>
            <a:r>
              <a:rPr sz="1500" spc="-130" dirty="0">
                <a:latin typeface="Trebuchet MS"/>
                <a:cs typeface="Trebuchet MS"/>
              </a:rPr>
              <a:t>(IQR)</a:t>
            </a:r>
            <a:r>
              <a:rPr sz="1500" spc="-65" dirty="0">
                <a:latin typeface="Trebuchet MS"/>
                <a:cs typeface="Trebuchet MS"/>
              </a:rPr>
              <a:t> </a:t>
            </a:r>
            <a:r>
              <a:rPr sz="1500" spc="-185" dirty="0">
                <a:latin typeface="Trebuchet MS"/>
                <a:cs typeface="Trebuchet MS"/>
              </a:rPr>
              <a:t>and</a:t>
            </a:r>
            <a:r>
              <a:rPr sz="1500" spc="-60" dirty="0">
                <a:latin typeface="Trebuchet MS"/>
                <a:cs typeface="Trebuchet MS"/>
              </a:rPr>
              <a:t> </a:t>
            </a:r>
            <a:r>
              <a:rPr sz="1500" spc="-140" dirty="0">
                <a:latin typeface="Trebuchet MS"/>
                <a:cs typeface="Trebuchet MS"/>
              </a:rPr>
              <a:t>higher</a:t>
            </a:r>
            <a:r>
              <a:rPr sz="1500" spc="-65" dirty="0">
                <a:latin typeface="Trebuchet MS"/>
                <a:cs typeface="Trebuchet MS"/>
              </a:rPr>
              <a:t> </a:t>
            </a:r>
            <a:r>
              <a:rPr sz="1500" spc="-175" dirty="0">
                <a:latin typeface="Trebuchet MS"/>
                <a:cs typeface="Trebuchet MS"/>
              </a:rPr>
              <a:t>revenue</a:t>
            </a:r>
            <a:r>
              <a:rPr sz="1500" spc="-60" dirty="0">
                <a:latin typeface="Trebuchet MS"/>
                <a:cs typeface="Trebuchet MS"/>
              </a:rPr>
              <a:t> </a:t>
            </a:r>
            <a:r>
              <a:rPr sz="1500" spc="-140" dirty="0">
                <a:latin typeface="Trebuchet MS"/>
                <a:cs typeface="Trebuchet MS"/>
              </a:rPr>
              <a:t>variability</a:t>
            </a:r>
            <a:r>
              <a:rPr sz="1500" spc="-65" dirty="0">
                <a:latin typeface="Trebuchet MS"/>
                <a:cs typeface="Trebuchet MS"/>
              </a:rPr>
              <a:t> </a:t>
            </a:r>
            <a:r>
              <a:rPr sz="1500" spc="-175" dirty="0">
                <a:latin typeface="Trebuchet MS"/>
                <a:cs typeface="Trebuchet MS"/>
              </a:rPr>
              <a:t>among</a:t>
            </a:r>
            <a:r>
              <a:rPr sz="1500" spc="-60" dirty="0">
                <a:latin typeface="Trebuchet MS"/>
                <a:cs typeface="Trebuchet MS"/>
              </a:rPr>
              <a:t> </a:t>
            </a:r>
            <a:r>
              <a:rPr sz="1500" spc="-155" dirty="0">
                <a:latin typeface="Trebuchet MS"/>
                <a:cs typeface="Trebuchet MS"/>
              </a:rPr>
              <a:t>movies</a:t>
            </a:r>
            <a:r>
              <a:rPr sz="1500" spc="-65" dirty="0">
                <a:latin typeface="Trebuchet MS"/>
                <a:cs typeface="Trebuchet MS"/>
              </a:rPr>
              <a:t> </a:t>
            </a:r>
            <a:r>
              <a:rPr sz="1500" spc="-155" dirty="0">
                <a:latin typeface="Trebuchet MS"/>
                <a:cs typeface="Trebuchet MS"/>
              </a:rPr>
              <a:t>released</a:t>
            </a:r>
            <a:r>
              <a:rPr sz="1500" spc="-65" dirty="0">
                <a:latin typeface="Trebuchet MS"/>
                <a:cs typeface="Trebuchet MS"/>
              </a:rPr>
              <a:t> </a:t>
            </a:r>
            <a:r>
              <a:rPr sz="1500" spc="-140" dirty="0">
                <a:latin typeface="Trebuchet MS"/>
                <a:cs typeface="Trebuchet MS"/>
              </a:rPr>
              <a:t>during</a:t>
            </a:r>
            <a:r>
              <a:rPr sz="1500" spc="-65" dirty="0">
                <a:latin typeface="Trebuchet MS"/>
                <a:cs typeface="Trebuchet MS"/>
              </a:rPr>
              <a:t> </a:t>
            </a:r>
            <a:r>
              <a:rPr sz="1500" spc="-75" dirty="0">
                <a:latin typeface="Trebuchet MS"/>
                <a:cs typeface="Trebuchet MS"/>
              </a:rPr>
              <a:t>these </a:t>
            </a:r>
            <a:r>
              <a:rPr sz="1500" spc="-180" dirty="0">
                <a:latin typeface="Trebuchet MS"/>
                <a:cs typeface="Trebuchet MS"/>
              </a:rPr>
              <a:t>months.</a:t>
            </a:r>
            <a:r>
              <a:rPr sz="1500" spc="-70" dirty="0">
                <a:latin typeface="Trebuchet MS"/>
                <a:cs typeface="Trebuchet MS"/>
              </a:rPr>
              <a:t> </a:t>
            </a:r>
            <a:r>
              <a:rPr sz="1500" spc="-145" dirty="0">
                <a:latin typeface="Trebuchet MS"/>
                <a:cs typeface="Trebuchet MS"/>
              </a:rPr>
              <a:t>This</a:t>
            </a:r>
            <a:r>
              <a:rPr sz="1500" spc="-70" dirty="0">
                <a:latin typeface="Trebuchet MS"/>
                <a:cs typeface="Trebuchet MS"/>
              </a:rPr>
              <a:t> </a:t>
            </a:r>
            <a:r>
              <a:rPr sz="1500" spc="-114" dirty="0">
                <a:latin typeface="Trebuchet MS"/>
                <a:cs typeface="Trebuchet MS"/>
              </a:rPr>
              <a:t>suggests</a:t>
            </a:r>
            <a:r>
              <a:rPr sz="1500" spc="-70" dirty="0">
                <a:latin typeface="Trebuchet MS"/>
                <a:cs typeface="Trebuchet MS"/>
              </a:rPr>
              <a:t> </a:t>
            </a:r>
            <a:r>
              <a:rPr sz="1500" spc="-165" dirty="0">
                <a:latin typeface="Trebuchet MS"/>
                <a:cs typeface="Trebuchet MS"/>
              </a:rPr>
              <a:t>that</a:t>
            </a:r>
            <a:r>
              <a:rPr sz="1500" spc="-65" dirty="0">
                <a:latin typeface="Trebuchet MS"/>
                <a:cs typeface="Trebuchet MS"/>
              </a:rPr>
              <a:t> </a:t>
            </a:r>
            <a:r>
              <a:rPr sz="1500" spc="-185" dirty="0">
                <a:latin typeface="Trebuchet MS"/>
                <a:cs typeface="Trebuchet MS"/>
              </a:rPr>
              <a:t>box</a:t>
            </a:r>
            <a:r>
              <a:rPr sz="1500" spc="-70" dirty="0">
                <a:latin typeface="Trebuchet MS"/>
                <a:cs typeface="Trebuchet MS"/>
              </a:rPr>
              <a:t> </a:t>
            </a:r>
            <a:r>
              <a:rPr sz="1500" spc="-160" dirty="0">
                <a:latin typeface="Trebuchet MS"/>
                <a:cs typeface="Trebuchet MS"/>
              </a:rPr>
              <a:t>office</a:t>
            </a:r>
            <a:r>
              <a:rPr sz="1500" spc="-70" dirty="0">
                <a:latin typeface="Trebuchet MS"/>
                <a:cs typeface="Trebuchet MS"/>
              </a:rPr>
              <a:t> </a:t>
            </a:r>
            <a:r>
              <a:rPr sz="1500" spc="-170" dirty="0">
                <a:latin typeface="Trebuchet MS"/>
                <a:cs typeface="Trebuchet MS"/>
              </a:rPr>
              <a:t>performance</a:t>
            </a:r>
            <a:r>
              <a:rPr sz="1500" spc="-65" dirty="0">
                <a:latin typeface="Trebuchet MS"/>
                <a:cs typeface="Trebuchet MS"/>
              </a:rPr>
              <a:t> </a:t>
            </a:r>
            <a:r>
              <a:rPr sz="1500" spc="-140" dirty="0">
                <a:latin typeface="Trebuchet MS"/>
                <a:cs typeface="Trebuchet MS"/>
              </a:rPr>
              <a:t>during</a:t>
            </a:r>
            <a:r>
              <a:rPr sz="1500" spc="-70" dirty="0">
                <a:latin typeface="Trebuchet MS"/>
                <a:cs typeface="Trebuchet MS"/>
              </a:rPr>
              <a:t> </a:t>
            </a:r>
            <a:r>
              <a:rPr sz="1500" spc="-155" dirty="0">
                <a:latin typeface="Trebuchet MS"/>
                <a:cs typeface="Trebuchet MS"/>
              </a:rPr>
              <a:t>these</a:t>
            </a:r>
            <a:r>
              <a:rPr sz="1500" spc="-70" dirty="0">
                <a:latin typeface="Trebuchet MS"/>
                <a:cs typeface="Trebuchet MS"/>
              </a:rPr>
              <a:t> </a:t>
            </a:r>
            <a:r>
              <a:rPr sz="1500" spc="-165" dirty="0">
                <a:latin typeface="Trebuchet MS"/>
                <a:cs typeface="Trebuchet MS"/>
              </a:rPr>
              <a:t>months</a:t>
            </a:r>
            <a:r>
              <a:rPr sz="1500" spc="-65" dirty="0">
                <a:latin typeface="Trebuchet MS"/>
                <a:cs typeface="Trebuchet MS"/>
              </a:rPr>
              <a:t> </a:t>
            </a:r>
            <a:r>
              <a:rPr sz="1500" spc="-165" dirty="0">
                <a:latin typeface="Trebuchet MS"/>
                <a:cs typeface="Trebuchet MS"/>
              </a:rPr>
              <a:t>can</a:t>
            </a:r>
            <a:r>
              <a:rPr sz="1500" spc="-70" dirty="0">
                <a:latin typeface="Trebuchet MS"/>
                <a:cs typeface="Trebuchet MS"/>
              </a:rPr>
              <a:t> </a:t>
            </a:r>
            <a:r>
              <a:rPr sz="1500" spc="-190" dirty="0">
                <a:latin typeface="Trebuchet MS"/>
                <a:cs typeface="Trebuchet MS"/>
              </a:rPr>
              <a:t>be</a:t>
            </a:r>
            <a:r>
              <a:rPr sz="1500" spc="-70" dirty="0">
                <a:latin typeface="Trebuchet MS"/>
                <a:cs typeface="Trebuchet MS"/>
              </a:rPr>
              <a:t> </a:t>
            </a:r>
            <a:r>
              <a:rPr sz="1500" spc="-105" dirty="0">
                <a:latin typeface="Trebuchet MS"/>
                <a:cs typeface="Trebuchet MS"/>
              </a:rPr>
              <a:t>less</a:t>
            </a:r>
            <a:r>
              <a:rPr sz="1500" spc="-65" dirty="0">
                <a:latin typeface="Trebuchet MS"/>
                <a:cs typeface="Trebuchet MS"/>
              </a:rPr>
              <a:t> </a:t>
            </a:r>
            <a:r>
              <a:rPr sz="1500" spc="-170" dirty="0">
                <a:latin typeface="Trebuchet MS"/>
                <a:cs typeface="Trebuchet MS"/>
              </a:rPr>
              <a:t>predictable,</a:t>
            </a:r>
            <a:r>
              <a:rPr sz="1500" spc="-70" dirty="0">
                <a:latin typeface="Trebuchet MS"/>
                <a:cs typeface="Trebuchet MS"/>
              </a:rPr>
              <a:t> </a:t>
            </a:r>
            <a:r>
              <a:rPr sz="1500" spc="-160" dirty="0">
                <a:latin typeface="Trebuchet MS"/>
                <a:cs typeface="Trebuchet MS"/>
              </a:rPr>
              <a:t>with</a:t>
            </a:r>
            <a:r>
              <a:rPr sz="1500" spc="-70" dirty="0">
                <a:latin typeface="Trebuchet MS"/>
                <a:cs typeface="Trebuchet MS"/>
              </a:rPr>
              <a:t> </a:t>
            </a:r>
            <a:r>
              <a:rPr sz="1500" spc="-20" dirty="0">
                <a:latin typeface="Trebuchet MS"/>
                <a:cs typeface="Trebuchet MS"/>
              </a:rPr>
              <a:t>some </a:t>
            </a:r>
            <a:r>
              <a:rPr sz="1500" spc="-155" dirty="0">
                <a:latin typeface="Trebuchet MS"/>
                <a:cs typeface="Trebuchet MS"/>
              </a:rPr>
              <a:t>movies</a:t>
            </a:r>
            <a:r>
              <a:rPr sz="1500" spc="-75" dirty="0">
                <a:latin typeface="Trebuchet MS"/>
                <a:cs typeface="Trebuchet MS"/>
              </a:rPr>
              <a:t> </a:t>
            </a:r>
            <a:r>
              <a:rPr sz="1500" spc="-155" dirty="0">
                <a:latin typeface="Trebuchet MS"/>
                <a:cs typeface="Trebuchet MS"/>
              </a:rPr>
              <a:t>performing</a:t>
            </a:r>
            <a:r>
              <a:rPr sz="1500" spc="-70" dirty="0">
                <a:latin typeface="Trebuchet MS"/>
                <a:cs typeface="Trebuchet MS"/>
              </a:rPr>
              <a:t> </a:t>
            </a:r>
            <a:r>
              <a:rPr sz="1500" spc="-160" dirty="0">
                <a:latin typeface="Trebuchet MS"/>
                <a:cs typeface="Trebuchet MS"/>
              </a:rPr>
              <a:t>exceptionally</a:t>
            </a:r>
            <a:r>
              <a:rPr sz="1500" spc="-70" dirty="0">
                <a:latin typeface="Trebuchet MS"/>
                <a:cs typeface="Trebuchet MS"/>
              </a:rPr>
              <a:t> </a:t>
            </a:r>
            <a:r>
              <a:rPr sz="1500" spc="-160" dirty="0">
                <a:latin typeface="Trebuchet MS"/>
                <a:cs typeface="Trebuchet MS"/>
              </a:rPr>
              <a:t>well</a:t>
            </a:r>
            <a:r>
              <a:rPr sz="1500" spc="-70" dirty="0">
                <a:latin typeface="Trebuchet MS"/>
                <a:cs typeface="Trebuchet MS"/>
              </a:rPr>
              <a:t> </a:t>
            </a:r>
            <a:r>
              <a:rPr sz="1500" spc="-160" dirty="0">
                <a:latin typeface="Trebuchet MS"/>
                <a:cs typeface="Trebuchet MS"/>
              </a:rPr>
              <a:t>while</a:t>
            </a:r>
            <a:r>
              <a:rPr sz="1500" spc="-70" dirty="0">
                <a:latin typeface="Trebuchet MS"/>
                <a:cs typeface="Trebuchet MS"/>
              </a:rPr>
              <a:t> </a:t>
            </a:r>
            <a:r>
              <a:rPr sz="1500" spc="-140" dirty="0">
                <a:latin typeface="Trebuchet MS"/>
                <a:cs typeface="Trebuchet MS"/>
              </a:rPr>
              <a:t>others</a:t>
            </a:r>
            <a:r>
              <a:rPr sz="1500" spc="-70" dirty="0">
                <a:latin typeface="Trebuchet MS"/>
                <a:cs typeface="Trebuchet MS"/>
              </a:rPr>
              <a:t> </a:t>
            </a:r>
            <a:r>
              <a:rPr sz="1500" spc="-195" dirty="0">
                <a:latin typeface="Trebuchet MS"/>
                <a:cs typeface="Trebuchet MS"/>
              </a:rPr>
              <a:t>may</a:t>
            </a:r>
            <a:r>
              <a:rPr sz="1500" spc="-75" dirty="0">
                <a:latin typeface="Trebuchet MS"/>
                <a:cs typeface="Trebuchet MS"/>
              </a:rPr>
              <a:t> </a:t>
            </a:r>
            <a:r>
              <a:rPr sz="1500" spc="-160" dirty="0">
                <a:latin typeface="Trebuchet MS"/>
                <a:cs typeface="Trebuchet MS"/>
              </a:rPr>
              <a:t>not</a:t>
            </a:r>
            <a:r>
              <a:rPr sz="1500" spc="-70" dirty="0">
                <a:latin typeface="Trebuchet MS"/>
                <a:cs typeface="Trebuchet MS"/>
              </a:rPr>
              <a:t> </a:t>
            </a:r>
            <a:r>
              <a:rPr sz="1500" spc="-160" dirty="0">
                <a:latin typeface="Trebuchet MS"/>
                <a:cs typeface="Trebuchet MS"/>
              </a:rPr>
              <a:t>fare</a:t>
            </a:r>
            <a:r>
              <a:rPr sz="1500" spc="-70" dirty="0">
                <a:latin typeface="Trebuchet MS"/>
                <a:cs typeface="Trebuchet MS"/>
              </a:rPr>
              <a:t> </a:t>
            </a:r>
            <a:r>
              <a:rPr sz="1500" spc="-125" dirty="0">
                <a:latin typeface="Trebuchet MS"/>
                <a:cs typeface="Trebuchet MS"/>
              </a:rPr>
              <a:t>as</a:t>
            </a:r>
            <a:r>
              <a:rPr sz="1500" spc="-70" dirty="0">
                <a:latin typeface="Trebuchet MS"/>
                <a:cs typeface="Trebuchet MS"/>
              </a:rPr>
              <a:t> </a:t>
            </a:r>
            <a:r>
              <a:rPr sz="1500" spc="-180" dirty="0">
                <a:latin typeface="Trebuchet MS"/>
                <a:cs typeface="Trebuchet MS"/>
              </a:rPr>
              <a:t>well.</a:t>
            </a:r>
            <a:r>
              <a:rPr sz="1500" spc="-70" dirty="0">
                <a:latin typeface="Trebuchet MS"/>
                <a:cs typeface="Trebuchet MS"/>
              </a:rPr>
              <a:t> </a:t>
            </a:r>
            <a:r>
              <a:rPr sz="1500" spc="-155" dirty="0">
                <a:latin typeface="Trebuchet MS"/>
                <a:cs typeface="Trebuchet MS"/>
              </a:rPr>
              <a:t>Factors</a:t>
            </a:r>
            <a:r>
              <a:rPr sz="1500" spc="-70" dirty="0">
                <a:latin typeface="Trebuchet MS"/>
                <a:cs typeface="Trebuchet MS"/>
              </a:rPr>
              <a:t> </a:t>
            </a:r>
            <a:r>
              <a:rPr sz="1500" spc="-145" dirty="0">
                <a:latin typeface="Trebuchet MS"/>
                <a:cs typeface="Trebuchet MS"/>
              </a:rPr>
              <a:t>contributing</a:t>
            </a:r>
            <a:r>
              <a:rPr sz="1500" spc="-70" dirty="0">
                <a:latin typeface="Trebuchet MS"/>
                <a:cs typeface="Trebuchet MS"/>
              </a:rPr>
              <a:t> </a:t>
            </a:r>
            <a:r>
              <a:rPr sz="1500" spc="-160" dirty="0">
                <a:latin typeface="Trebuchet MS"/>
                <a:cs typeface="Trebuchet MS"/>
              </a:rPr>
              <a:t>to</a:t>
            </a:r>
            <a:r>
              <a:rPr sz="1500" spc="-75" dirty="0">
                <a:latin typeface="Trebuchet MS"/>
                <a:cs typeface="Trebuchet MS"/>
              </a:rPr>
              <a:t> </a:t>
            </a:r>
            <a:r>
              <a:rPr sz="1500" spc="-120" dirty="0">
                <a:latin typeface="Trebuchet MS"/>
                <a:cs typeface="Trebuchet MS"/>
              </a:rPr>
              <a:t>this</a:t>
            </a:r>
            <a:r>
              <a:rPr sz="1500" spc="-70" dirty="0">
                <a:latin typeface="Trebuchet MS"/>
                <a:cs typeface="Trebuchet MS"/>
              </a:rPr>
              <a:t> </a:t>
            </a:r>
            <a:r>
              <a:rPr sz="1500" spc="-20" dirty="0">
                <a:latin typeface="Trebuchet MS"/>
                <a:cs typeface="Trebuchet MS"/>
              </a:rPr>
              <a:t>variability </a:t>
            </a:r>
            <a:r>
              <a:rPr sz="1500" spc="-155" dirty="0">
                <a:latin typeface="Trebuchet MS"/>
                <a:cs typeface="Trebuchet MS"/>
              </a:rPr>
              <a:t>include</a:t>
            </a:r>
            <a:r>
              <a:rPr sz="1500" spc="-65" dirty="0">
                <a:latin typeface="Trebuchet MS"/>
                <a:cs typeface="Trebuchet MS"/>
              </a:rPr>
              <a:t> </a:t>
            </a:r>
            <a:r>
              <a:rPr sz="1500" spc="-170" dirty="0">
                <a:latin typeface="Trebuchet MS"/>
                <a:cs typeface="Trebuchet MS"/>
              </a:rPr>
              <a:t>competition,</a:t>
            </a:r>
            <a:r>
              <a:rPr sz="1500" spc="-65" dirty="0">
                <a:latin typeface="Trebuchet MS"/>
                <a:cs typeface="Trebuchet MS"/>
              </a:rPr>
              <a:t> </a:t>
            </a:r>
            <a:r>
              <a:rPr sz="1500" spc="-140" dirty="0">
                <a:latin typeface="Trebuchet MS"/>
                <a:cs typeface="Trebuchet MS"/>
              </a:rPr>
              <a:t>changing</a:t>
            </a:r>
            <a:r>
              <a:rPr sz="1500" spc="-65" dirty="0">
                <a:latin typeface="Trebuchet MS"/>
                <a:cs typeface="Trebuchet MS"/>
              </a:rPr>
              <a:t> </a:t>
            </a:r>
            <a:r>
              <a:rPr sz="1500" spc="-170" dirty="0">
                <a:latin typeface="Trebuchet MS"/>
                <a:cs typeface="Trebuchet MS"/>
              </a:rPr>
              <a:t>audience</a:t>
            </a:r>
            <a:r>
              <a:rPr sz="1500" spc="-65" dirty="0">
                <a:latin typeface="Trebuchet MS"/>
                <a:cs typeface="Trebuchet MS"/>
              </a:rPr>
              <a:t> </a:t>
            </a:r>
            <a:r>
              <a:rPr sz="1500" spc="-170" dirty="0">
                <a:latin typeface="Trebuchet MS"/>
                <a:cs typeface="Trebuchet MS"/>
              </a:rPr>
              <a:t>preferences,</a:t>
            </a:r>
            <a:r>
              <a:rPr sz="1500" spc="-65" dirty="0">
                <a:latin typeface="Trebuchet MS"/>
                <a:cs typeface="Trebuchet MS"/>
              </a:rPr>
              <a:t> </a:t>
            </a:r>
            <a:r>
              <a:rPr sz="1500" spc="-185" dirty="0">
                <a:latin typeface="Trebuchet MS"/>
                <a:cs typeface="Trebuchet MS"/>
              </a:rPr>
              <a:t>and</a:t>
            </a:r>
            <a:r>
              <a:rPr sz="1500" spc="-60" dirty="0">
                <a:latin typeface="Trebuchet MS"/>
                <a:cs typeface="Trebuchet MS"/>
              </a:rPr>
              <a:t> </a:t>
            </a:r>
            <a:r>
              <a:rPr sz="1500" spc="-170" dirty="0">
                <a:latin typeface="Trebuchet MS"/>
                <a:cs typeface="Trebuchet MS"/>
              </a:rPr>
              <a:t>the</a:t>
            </a:r>
            <a:r>
              <a:rPr sz="1500" spc="-65" dirty="0">
                <a:latin typeface="Trebuchet MS"/>
                <a:cs typeface="Trebuchet MS"/>
              </a:rPr>
              <a:t> </a:t>
            </a:r>
            <a:r>
              <a:rPr sz="1500" spc="-145" dirty="0">
                <a:latin typeface="Trebuchet MS"/>
                <a:cs typeface="Trebuchet MS"/>
              </a:rPr>
              <a:t>timing</a:t>
            </a:r>
            <a:r>
              <a:rPr sz="1500" spc="-65" dirty="0">
                <a:latin typeface="Trebuchet MS"/>
                <a:cs typeface="Trebuchet MS"/>
              </a:rPr>
              <a:t> </a:t>
            </a:r>
            <a:r>
              <a:rPr sz="1500" spc="-150" dirty="0">
                <a:latin typeface="Trebuchet MS"/>
                <a:cs typeface="Trebuchet MS"/>
              </a:rPr>
              <a:t>of</a:t>
            </a:r>
            <a:r>
              <a:rPr sz="1500" spc="-65" dirty="0">
                <a:latin typeface="Trebuchet MS"/>
                <a:cs typeface="Trebuchet MS"/>
              </a:rPr>
              <a:t> </a:t>
            </a:r>
            <a:r>
              <a:rPr sz="1500" spc="-190" dirty="0">
                <a:latin typeface="Trebuchet MS"/>
                <a:cs typeface="Trebuchet MS"/>
              </a:rPr>
              <a:t>major</a:t>
            </a:r>
            <a:r>
              <a:rPr sz="1500" spc="-65" dirty="0">
                <a:latin typeface="Trebuchet MS"/>
                <a:cs typeface="Trebuchet MS"/>
              </a:rPr>
              <a:t> </a:t>
            </a:r>
            <a:r>
              <a:rPr sz="1500" spc="-175" dirty="0">
                <a:latin typeface="Trebuchet MS"/>
                <a:cs typeface="Trebuchet MS"/>
              </a:rPr>
              <a:t>movie</a:t>
            </a:r>
            <a:r>
              <a:rPr sz="1500" spc="-60" dirty="0">
                <a:latin typeface="Trebuchet MS"/>
                <a:cs typeface="Trebuchet MS"/>
              </a:rPr>
              <a:t> </a:t>
            </a:r>
            <a:r>
              <a:rPr sz="1500" spc="-155" dirty="0">
                <a:latin typeface="Trebuchet MS"/>
                <a:cs typeface="Trebuchet MS"/>
              </a:rPr>
              <a:t>events</a:t>
            </a:r>
            <a:r>
              <a:rPr sz="1500" spc="-65" dirty="0">
                <a:latin typeface="Trebuchet MS"/>
                <a:cs typeface="Trebuchet MS"/>
              </a:rPr>
              <a:t> </a:t>
            </a:r>
            <a:r>
              <a:rPr sz="1500" spc="-145" dirty="0">
                <a:latin typeface="Trebuchet MS"/>
                <a:cs typeface="Trebuchet MS"/>
              </a:rPr>
              <a:t>or</a:t>
            </a:r>
            <a:r>
              <a:rPr sz="1500" spc="-65" dirty="0">
                <a:latin typeface="Trebuchet MS"/>
                <a:cs typeface="Trebuchet MS"/>
              </a:rPr>
              <a:t> </a:t>
            </a:r>
            <a:r>
              <a:rPr sz="1500" spc="-10" dirty="0">
                <a:latin typeface="Trebuchet MS"/>
                <a:cs typeface="Trebuchet MS"/>
              </a:rPr>
              <a:t>holidays.</a:t>
            </a:r>
            <a:endParaRPr sz="15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350" y="551572"/>
            <a:ext cx="7821295" cy="1087755"/>
          </a:xfrm>
          <a:prstGeom prst="rect">
            <a:avLst/>
          </a:prstGeom>
        </p:spPr>
        <p:txBody>
          <a:bodyPr vert="horz" wrap="square" lIns="0" tIns="15875" rIns="0" bIns="0" rtlCol="0">
            <a:spAutoFit/>
          </a:bodyPr>
          <a:lstStyle/>
          <a:p>
            <a:pPr marL="12700" marR="5080">
              <a:lnSpc>
                <a:spcPct val="115799"/>
              </a:lnSpc>
              <a:spcBef>
                <a:spcPts val="125"/>
              </a:spcBef>
            </a:pPr>
            <a:r>
              <a:rPr sz="1500" b="1" spc="-140" dirty="0">
                <a:solidFill>
                  <a:srgbClr val="000000"/>
                </a:solidFill>
                <a:latin typeface="Trebuchet MS"/>
                <a:cs typeface="Trebuchet MS"/>
              </a:rPr>
              <a:t>Wide/</a:t>
            </a:r>
            <a:r>
              <a:rPr sz="1500" b="1" spc="-35" dirty="0">
                <a:solidFill>
                  <a:srgbClr val="000000"/>
                </a:solidFill>
                <a:latin typeface="Trebuchet MS"/>
                <a:cs typeface="Trebuchet MS"/>
              </a:rPr>
              <a:t> </a:t>
            </a:r>
            <a:r>
              <a:rPr sz="1500" b="1" spc="-140" dirty="0">
                <a:solidFill>
                  <a:srgbClr val="000000"/>
                </a:solidFill>
                <a:latin typeface="Trebuchet MS"/>
                <a:cs typeface="Trebuchet MS"/>
              </a:rPr>
              <a:t>Revenue</a:t>
            </a:r>
            <a:r>
              <a:rPr sz="1500" b="1" spc="-35" dirty="0">
                <a:solidFill>
                  <a:srgbClr val="000000"/>
                </a:solidFill>
                <a:latin typeface="Trebuchet MS"/>
                <a:cs typeface="Trebuchet MS"/>
              </a:rPr>
              <a:t> </a:t>
            </a:r>
            <a:r>
              <a:rPr sz="1500" b="1" spc="-114" dirty="0">
                <a:solidFill>
                  <a:srgbClr val="000000"/>
                </a:solidFill>
                <a:latin typeface="Trebuchet MS"/>
                <a:cs typeface="Trebuchet MS"/>
              </a:rPr>
              <a:t>Rdnge</a:t>
            </a:r>
            <a:r>
              <a:rPr sz="1500" b="1" spc="-35" dirty="0">
                <a:solidFill>
                  <a:srgbClr val="000000"/>
                </a:solidFill>
                <a:latin typeface="Trebuchet MS"/>
                <a:cs typeface="Trebuchet MS"/>
              </a:rPr>
              <a:t> </a:t>
            </a:r>
            <a:r>
              <a:rPr sz="1500" b="1" spc="-120" dirty="0">
                <a:solidFill>
                  <a:srgbClr val="000000"/>
                </a:solidFill>
                <a:latin typeface="Trebuchet MS"/>
                <a:cs typeface="Trebuchet MS"/>
              </a:rPr>
              <a:t>(Mdy</a:t>
            </a:r>
            <a:r>
              <a:rPr sz="1500" b="1" spc="-35" dirty="0">
                <a:solidFill>
                  <a:srgbClr val="000000"/>
                </a:solidFill>
                <a:latin typeface="Trebuchet MS"/>
                <a:cs typeface="Trebuchet MS"/>
              </a:rPr>
              <a:t> </a:t>
            </a:r>
            <a:r>
              <a:rPr sz="1500" b="1" spc="-155" dirty="0">
                <a:solidFill>
                  <a:srgbClr val="000000"/>
                </a:solidFill>
                <a:latin typeface="Trebuchet MS"/>
                <a:cs typeface="Trebuchet MS"/>
              </a:rPr>
              <a:t>dnd</a:t>
            </a:r>
            <a:r>
              <a:rPr sz="1500" b="1" spc="-35" dirty="0">
                <a:solidFill>
                  <a:srgbClr val="000000"/>
                </a:solidFill>
                <a:latin typeface="Trebuchet MS"/>
                <a:cs typeface="Trebuchet MS"/>
              </a:rPr>
              <a:t> </a:t>
            </a:r>
            <a:r>
              <a:rPr sz="1500" b="1" spc="-114" dirty="0">
                <a:solidFill>
                  <a:srgbClr val="000000"/>
                </a:solidFill>
                <a:latin typeface="Trebuchet MS"/>
                <a:cs typeface="Trebuchet MS"/>
              </a:rPr>
              <a:t>Othe/S):</a:t>
            </a:r>
            <a:r>
              <a:rPr sz="1500" b="1" spc="-80" dirty="0">
                <a:solidFill>
                  <a:srgbClr val="000000"/>
                </a:solidFill>
                <a:latin typeface="Trebuchet MS"/>
                <a:cs typeface="Trebuchet MS"/>
              </a:rPr>
              <a:t> </a:t>
            </a:r>
            <a:r>
              <a:rPr sz="1500" spc="-135" dirty="0">
                <a:solidFill>
                  <a:srgbClr val="000000"/>
                </a:solidFill>
              </a:rPr>
              <a:t>Months</a:t>
            </a:r>
            <a:r>
              <a:rPr sz="1500" spc="-80" dirty="0">
                <a:solidFill>
                  <a:srgbClr val="000000"/>
                </a:solidFill>
              </a:rPr>
              <a:t> </a:t>
            </a:r>
            <a:r>
              <a:rPr sz="1500" spc="-160" dirty="0">
                <a:solidFill>
                  <a:srgbClr val="000000"/>
                </a:solidFill>
              </a:rPr>
              <a:t>with</a:t>
            </a:r>
            <a:r>
              <a:rPr sz="1500" spc="-80" dirty="0">
                <a:solidFill>
                  <a:srgbClr val="000000"/>
                </a:solidFill>
              </a:rPr>
              <a:t> </a:t>
            </a:r>
            <a:r>
              <a:rPr sz="1500" spc="-145" dirty="0">
                <a:solidFill>
                  <a:srgbClr val="000000"/>
                </a:solidFill>
              </a:rPr>
              <a:t>longer</a:t>
            </a:r>
            <a:r>
              <a:rPr sz="1500" spc="-75" dirty="0">
                <a:solidFill>
                  <a:srgbClr val="000000"/>
                </a:solidFill>
              </a:rPr>
              <a:t> </a:t>
            </a:r>
            <a:r>
              <a:rPr sz="1500" spc="-150" dirty="0">
                <a:solidFill>
                  <a:srgbClr val="000000"/>
                </a:solidFill>
              </a:rPr>
              <a:t>whiskers,</a:t>
            </a:r>
            <a:r>
              <a:rPr sz="1500" spc="-80" dirty="0">
                <a:solidFill>
                  <a:srgbClr val="000000"/>
                </a:solidFill>
              </a:rPr>
              <a:t> </a:t>
            </a:r>
            <a:r>
              <a:rPr sz="1500" spc="-135" dirty="0">
                <a:solidFill>
                  <a:srgbClr val="000000"/>
                </a:solidFill>
              </a:rPr>
              <a:t>including</a:t>
            </a:r>
            <a:r>
              <a:rPr sz="1500" spc="-75" dirty="0">
                <a:solidFill>
                  <a:srgbClr val="000000"/>
                </a:solidFill>
              </a:rPr>
              <a:t> </a:t>
            </a:r>
            <a:r>
              <a:rPr sz="1500" spc="-190" dirty="0">
                <a:solidFill>
                  <a:srgbClr val="000000"/>
                </a:solidFill>
              </a:rPr>
              <a:t>May,</a:t>
            </a:r>
            <a:r>
              <a:rPr sz="1500" spc="-80" dirty="0">
                <a:solidFill>
                  <a:srgbClr val="000000"/>
                </a:solidFill>
              </a:rPr>
              <a:t> </a:t>
            </a:r>
            <a:r>
              <a:rPr sz="1500" spc="-180" dirty="0">
                <a:solidFill>
                  <a:srgbClr val="000000"/>
                </a:solidFill>
              </a:rPr>
              <a:t>have</a:t>
            </a:r>
            <a:r>
              <a:rPr sz="1500" spc="-75" dirty="0">
                <a:solidFill>
                  <a:srgbClr val="000000"/>
                </a:solidFill>
              </a:rPr>
              <a:t> </a:t>
            </a:r>
            <a:r>
              <a:rPr sz="1500" spc="-185" dirty="0">
                <a:solidFill>
                  <a:srgbClr val="000000"/>
                </a:solidFill>
              </a:rPr>
              <a:t>a</a:t>
            </a:r>
            <a:r>
              <a:rPr sz="1500" spc="-80" dirty="0">
                <a:solidFill>
                  <a:srgbClr val="000000"/>
                </a:solidFill>
              </a:rPr>
              <a:t> </a:t>
            </a:r>
            <a:r>
              <a:rPr sz="1500" spc="-165" dirty="0">
                <a:solidFill>
                  <a:srgbClr val="000000"/>
                </a:solidFill>
              </a:rPr>
              <a:t>wider</a:t>
            </a:r>
            <a:r>
              <a:rPr sz="1500" spc="-80" dirty="0">
                <a:solidFill>
                  <a:srgbClr val="000000"/>
                </a:solidFill>
              </a:rPr>
              <a:t> </a:t>
            </a:r>
            <a:r>
              <a:rPr sz="1500" spc="-160" dirty="0">
                <a:solidFill>
                  <a:srgbClr val="000000"/>
                </a:solidFill>
              </a:rPr>
              <a:t>range</a:t>
            </a:r>
            <a:r>
              <a:rPr sz="1500" spc="-75" dirty="0">
                <a:solidFill>
                  <a:srgbClr val="000000"/>
                </a:solidFill>
              </a:rPr>
              <a:t> </a:t>
            </a:r>
            <a:r>
              <a:rPr sz="1500" spc="-25" dirty="0">
                <a:solidFill>
                  <a:srgbClr val="000000"/>
                </a:solidFill>
              </a:rPr>
              <a:t>of </a:t>
            </a:r>
            <a:r>
              <a:rPr sz="1500" spc="-190" dirty="0">
                <a:solidFill>
                  <a:srgbClr val="000000"/>
                </a:solidFill>
              </a:rPr>
              <a:t>revenue.</a:t>
            </a:r>
            <a:r>
              <a:rPr sz="1500" spc="-70" dirty="0">
                <a:solidFill>
                  <a:srgbClr val="000000"/>
                </a:solidFill>
              </a:rPr>
              <a:t> </a:t>
            </a:r>
            <a:r>
              <a:rPr sz="1500" spc="-145" dirty="0">
                <a:solidFill>
                  <a:srgbClr val="000000"/>
                </a:solidFill>
              </a:rPr>
              <a:t>This</a:t>
            </a:r>
            <a:r>
              <a:rPr sz="1500" spc="-70" dirty="0">
                <a:solidFill>
                  <a:srgbClr val="000000"/>
                </a:solidFill>
              </a:rPr>
              <a:t> </a:t>
            </a:r>
            <a:r>
              <a:rPr sz="1500" spc="-135" dirty="0">
                <a:solidFill>
                  <a:srgbClr val="000000"/>
                </a:solidFill>
              </a:rPr>
              <a:t>implies</a:t>
            </a:r>
            <a:r>
              <a:rPr sz="1500" spc="-65" dirty="0">
                <a:solidFill>
                  <a:srgbClr val="000000"/>
                </a:solidFill>
              </a:rPr>
              <a:t> </a:t>
            </a:r>
            <a:r>
              <a:rPr sz="1500" spc="-165" dirty="0">
                <a:solidFill>
                  <a:srgbClr val="000000"/>
                </a:solidFill>
              </a:rPr>
              <a:t>that</a:t>
            </a:r>
            <a:r>
              <a:rPr sz="1500" spc="-70" dirty="0">
                <a:solidFill>
                  <a:srgbClr val="000000"/>
                </a:solidFill>
              </a:rPr>
              <a:t> </a:t>
            </a:r>
            <a:r>
              <a:rPr sz="1500" spc="-185" dirty="0">
                <a:solidFill>
                  <a:srgbClr val="000000"/>
                </a:solidFill>
              </a:rPr>
              <a:t>box</a:t>
            </a:r>
            <a:r>
              <a:rPr sz="1500" spc="-70" dirty="0">
                <a:solidFill>
                  <a:srgbClr val="000000"/>
                </a:solidFill>
              </a:rPr>
              <a:t> </a:t>
            </a:r>
            <a:r>
              <a:rPr sz="1500" spc="-160" dirty="0">
                <a:solidFill>
                  <a:srgbClr val="000000"/>
                </a:solidFill>
              </a:rPr>
              <a:t>office</a:t>
            </a:r>
            <a:r>
              <a:rPr sz="1500" spc="-65" dirty="0">
                <a:solidFill>
                  <a:srgbClr val="000000"/>
                </a:solidFill>
              </a:rPr>
              <a:t> </a:t>
            </a:r>
            <a:r>
              <a:rPr sz="1500" spc="-170" dirty="0">
                <a:solidFill>
                  <a:srgbClr val="000000"/>
                </a:solidFill>
              </a:rPr>
              <a:t>performance</a:t>
            </a:r>
            <a:r>
              <a:rPr sz="1500" spc="-70" dirty="0">
                <a:solidFill>
                  <a:srgbClr val="000000"/>
                </a:solidFill>
              </a:rPr>
              <a:t> </a:t>
            </a:r>
            <a:r>
              <a:rPr sz="1500" spc="-140" dirty="0">
                <a:solidFill>
                  <a:srgbClr val="000000"/>
                </a:solidFill>
              </a:rPr>
              <a:t>varies</a:t>
            </a:r>
            <a:r>
              <a:rPr sz="1500" spc="-65" dirty="0">
                <a:solidFill>
                  <a:srgbClr val="000000"/>
                </a:solidFill>
              </a:rPr>
              <a:t> </a:t>
            </a:r>
            <a:r>
              <a:rPr sz="1500" spc="-180" dirty="0">
                <a:solidFill>
                  <a:srgbClr val="000000"/>
                </a:solidFill>
              </a:rPr>
              <a:t>more</a:t>
            </a:r>
            <a:r>
              <a:rPr sz="1500" spc="-70" dirty="0">
                <a:solidFill>
                  <a:srgbClr val="000000"/>
                </a:solidFill>
              </a:rPr>
              <a:t> </a:t>
            </a:r>
            <a:r>
              <a:rPr sz="1500" spc="-140" dirty="0">
                <a:solidFill>
                  <a:srgbClr val="000000"/>
                </a:solidFill>
              </a:rPr>
              <a:t>during</a:t>
            </a:r>
            <a:r>
              <a:rPr sz="1500" spc="-70" dirty="0">
                <a:solidFill>
                  <a:srgbClr val="000000"/>
                </a:solidFill>
              </a:rPr>
              <a:t> </a:t>
            </a:r>
            <a:r>
              <a:rPr sz="1500" spc="-155" dirty="0">
                <a:solidFill>
                  <a:srgbClr val="000000"/>
                </a:solidFill>
              </a:rPr>
              <a:t>these</a:t>
            </a:r>
            <a:r>
              <a:rPr sz="1500" spc="-65" dirty="0">
                <a:solidFill>
                  <a:srgbClr val="000000"/>
                </a:solidFill>
              </a:rPr>
              <a:t> </a:t>
            </a:r>
            <a:r>
              <a:rPr sz="1500" spc="-180" dirty="0">
                <a:solidFill>
                  <a:srgbClr val="000000"/>
                </a:solidFill>
              </a:rPr>
              <a:t>months,</a:t>
            </a:r>
            <a:r>
              <a:rPr sz="1500" spc="-70" dirty="0">
                <a:solidFill>
                  <a:srgbClr val="000000"/>
                </a:solidFill>
              </a:rPr>
              <a:t> </a:t>
            </a:r>
            <a:r>
              <a:rPr sz="1500" spc="-160" dirty="0">
                <a:solidFill>
                  <a:srgbClr val="000000"/>
                </a:solidFill>
              </a:rPr>
              <a:t>with</a:t>
            </a:r>
            <a:r>
              <a:rPr sz="1500" spc="-65" dirty="0">
                <a:solidFill>
                  <a:srgbClr val="000000"/>
                </a:solidFill>
              </a:rPr>
              <a:t> </a:t>
            </a:r>
            <a:r>
              <a:rPr sz="1500" spc="-155" dirty="0">
                <a:solidFill>
                  <a:srgbClr val="000000"/>
                </a:solidFill>
              </a:rPr>
              <a:t>movies</a:t>
            </a:r>
            <a:r>
              <a:rPr sz="1500" spc="-70" dirty="0">
                <a:solidFill>
                  <a:srgbClr val="000000"/>
                </a:solidFill>
              </a:rPr>
              <a:t> </a:t>
            </a:r>
            <a:r>
              <a:rPr sz="1500" spc="-150" dirty="0">
                <a:solidFill>
                  <a:srgbClr val="000000"/>
                </a:solidFill>
              </a:rPr>
              <a:t>achieving</a:t>
            </a:r>
            <a:r>
              <a:rPr sz="1500" spc="-70" dirty="0">
                <a:solidFill>
                  <a:srgbClr val="000000"/>
                </a:solidFill>
              </a:rPr>
              <a:t> </a:t>
            </a:r>
            <a:r>
              <a:rPr sz="1500" spc="-20" dirty="0">
                <a:solidFill>
                  <a:srgbClr val="000000"/>
                </a:solidFill>
              </a:rPr>
              <a:t>both </a:t>
            </a:r>
            <a:r>
              <a:rPr sz="1500" spc="-135" dirty="0">
                <a:solidFill>
                  <a:srgbClr val="000000"/>
                </a:solidFill>
              </a:rPr>
              <a:t>high</a:t>
            </a:r>
            <a:r>
              <a:rPr sz="1500" spc="-75" dirty="0">
                <a:solidFill>
                  <a:srgbClr val="000000"/>
                </a:solidFill>
              </a:rPr>
              <a:t> </a:t>
            </a:r>
            <a:r>
              <a:rPr sz="1500" spc="-185" dirty="0">
                <a:solidFill>
                  <a:srgbClr val="000000"/>
                </a:solidFill>
              </a:rPr>
              <a:t>and</a:t>
            </a:r>
            <a:r>
              <a:rPr sz="1500" spc="-70" dirty="0">
                <a:solidFill>
                  <a:srgbClr val="000000"/>
                </a:solidFill>
              </a:rPr>
              <a:t> </a:t>
            </a:r>
            <a:r>
              <a:rPr sz="1500" spc="-175" dirty="0">
                <a:solidFill>
                  <a:srgbClr val="000000"/>
                </a:solidFill>
              </a:rPr>
              <a:t>low</a:t>
            </a:r>
            <a:r>
              <a:rPr sz="1500" spc="-75" dirty="0">
                <a:solidFill>
                  <a:srgbClr val="000000"/>
                </a:solidFill>
              </a:rPr>
              <a:t> </a:t>
            </a:r>
            <a:r>
              <a:rPr sz="1500" spc="-190" dirty="0">
                <a:solidFill>
                  <a:srgbClr val="000000"/>
                </a:solidFill>
              </a:rPr>
              <a:t>revenue.</a:t>
            </a:r>
            <a:r>
              <a:rPr sz="1500" spc="-70" dirty="0">
                <a:solidFill>
                  <a:srgbClr val="000000"/>
                </a:solidFill>
              </a:rPr>
              <a:t> </a:t>
            </a:r>
            <a:r>
              <a:rPr sz="1500" spc="-210" dirty="0">
                <a:solidFill>
                  <a:srgbClr val="000000"/>
                </a:solidFill>
              </a:rPr>
              <a:t>The</a:t>
            </a:r>
            <a:r>
              <a:rPr sz="1500" spc="-75" dirty="0">
                <a:solidFill>
                  <a:srgbClr val="000000"/>
                </a:solidFill>
              </a:rPr>
              <a:t> </a:t>
            </a:r>
            <a:r>
              <a:rPr sz="1500" spc="-165" dirty="0">
                <a:solidFill>
                  <a:srgbClr val="000000"/>
                </a:solidFill>
              </a:rPr>
              <a:t>broader</a:t>
            </a:r>
            <a:r>
              <a:rPr sz="1500" spc="-70" dirty="0">
                <a:solidFill>
                  <a:srgbClr val="000000"/>
                </a:solidFill>
              </a:rPr>
              <a:t> </a:t>
            </a:r>
            <a:r>
              <a:rPr sz="1500" spc="-135" dirty="0">
                <a:solidFill>
                  <a:srgbClr val="000000"/>
                </a:solidFill>
              </a:rPr>
              <a:t>distribution</a:t>
            </a:r>
            <a:r>
              <a:rPr sz="1500" spc="-75" dirty="0">
                <a:solidFill>
                  <a:srgbClr val="000000"/>
                </a:solidFill>
              </a:rPr>
              <a:t> </a:t>
            </a:r>
            <a:r>
              <a:rPr sz="1500" spc="-150" dirty="0">
                <a:solidFill>
                  <a:srgbClr val="000000"/>
                </a:solidFill>
              </a:rPr>
              <a:t>of</a:t>
            </a:r>
            <a:r>
              <a:rPr sz="1500" spc="-70" dirty="0">
                <a:solidFill>
                  <a:srgbClr val="000000"/>
                </a:solidFill>
              </a:rPr>
              <a:t> </a:t>
            </a:r>
            <a:r>
              <a:rPr sz="1500" spc="-160" dirty="0">
                <a:solidFill>
                  <a:srgbClr val="000000"/>
                </a:solidFill>
              </a:rPr>
              <a:t>outcomes</a:t>
            </a:r>
            <a:r>
              <a:rPr sz="1500" spc="-75" dirty="0">
                <a:solidFill>
                  <a:srgbClr val="000000"/>
                </a:solidFill>
              </a:rPr>
              <a:t> </a:t>
            </a:r>
            <a:r>
              <a:rPr sz="1500" spc="-165" dirty="0">
                <a:solidFill>
                  <a:srgbClr val="000000"/>
                </a:solidFill>
              </a:rPr>
              <a:t>can</a:t>
            </a:r>
            <a:r>
              <a:rPr sz="1500" spc="-70" dirty="0">
                <a:solidFill>
                  <a:srgbClr val="000000"/>
                </a:solidFill>
              </a:rPr>
              <a:t> </a:t>
            </a:r>
            <a:r>
              <a:rPr sz="1500" spc="-190" dirty="0">
                <a:solidFill>
                  <a:srgbClr val="000000"/>
                </a:solidFill>
              </a:rPr>
              <a:t>be</a:t>
            </a:r>
            <a:r>
              <a:rPr sz="1500" spc="-75" dirty="0">
                <a:solidFill>
                  <a:srgbClr val="000000"/>
                </a:solidFill>
              </a:rPr>
              <a:t> </a:t>
            </a:r>
            <a:r>
              <a:rPr sz="1500" spc="-160" dirty="0">
                <a:solidFill>
                  <a:srgbClr val="000000"/>
                </a:solidFill>
              </a:rPr>
              <a:t>attributed</a:t>
            </a:r>
            <a:r>
              <a:rPr sz="1500" spc="-70" dirty="0">
                <a:solidFill>
                  <a:srgbClr val="000000"/>
                </a:solidFill>
              </a:rPr>
              <a:t> </a:t>
            </a:r>
            <a:r>
              <a:rPr sz="1500" spc="-160" dirty="0">
                <a:solidFill>
                  <a:srgbClr val="000000"/>
                </a:solidFill>
              </a:rPr>
              <a:t>to</a:t>
            </a:r>
            <a:r>
              <a:rPr sz="1500" spc="-70" dirty="0">
                <a:solidFill>
                  <a:srgbClr val="000000"/>
                </a:solidFill>
              </a:rPr>
              <a:t> </a:t>
            </a:r>
            <a:r>
              <a:rPr sz="1500" spc="-140" dirty="0">
                <a:solidFill>
                  <a:srgbClr val="000000"/>
                </a:solidFill>
              </a:rPr>
              <a:t>factors</a:t>
            </a:r>
            <a:r>
              <a:rPr sz="1500" spc="-75" dirty="0">
                <a:solidFill>
                  <a:srgbClr val="000000"/>
                </a:solidFill>
              </a:rPr>
              <a:t> </a:t>
            </a:r>
            <a:r>
              <a:rPr sz="1500" spc="-135" dirty="0">
                <a:solidFill>
                  <a:srgbClr val="000000"/>
                </a:solidFill>
              </a:rPr>
              <a:t>like</a:t>
            </a:r>
            <a:r>
              <a:rPr sz="1500" spc="-70" dirty="0">
                <a:solidFill>
                  <a:srgbClr val="000000"/>
                </a:solidFill>
              </a:rPr>
              <a:t> </a:t>
            </a:r>
            <a:r>
              <a:rPr sz="1500" spc="-145" dirty="0">
                <a:solidFill>
                  <a:srgbClr val="000000"/>
                </a:solidFill>
              </a:rPr>
              <a:t>diverse</a:t>
            </a:r>
            <a:r>
              <a:rPr sz="1500" spc="-75" dirty="0">
                <a:solidFill>
                  <a:srgbClr val="000000"/>
                </a:solidFill>
              </a:rPr>
              <a:t> </a:t>
            </a:r>
            <a:r>
              <a:rPr sz="1500" spc="-175" dirty="0">
                <a:solidFill>
                  <a:srgbClr val="000000"/>
                </a:solidFill>
              </a:rPr>
              <a:t>movie</a:t>
            </a:r>
            <a:r>
              <a:rPr sz="1500" spc="-75" dirty="0">
                <a:solidFill>
                  <a:srgbClr val="000000"/>
                </a:solidFill>
              </a:rPr>
              <a:t> </a:t>
            </a:r>
            <a:r>
              <a:rPr sz="1500" spc="-65" dirty="0">
                <a:solidFill>
                  <a:srgbClr val="000000"/>
                </a:solidFill>
              </a:rPr>
              <a:t>genres </a:t>
            </a:r>
            <a:r>
              <a:rPr sz="1500" spc="-155" dirty="0">
                <a:solidFill>
                  <a:srgbClr val="000000"/>
                </a:solidFill>
              </a:rPr>
              <a:t>released</a:t>
            </a:r>
            <a:r>
              <a:rPr sz="1500" spc="-75" dirty="0">
                <a:solidFill>
                  <a:srgbClr val="000000"/>
                </a:solidFill>
              </a:rPr>
              <a:t> </a:t>
            </a:r>
            <a:r>
              <a:rPr sz="1500" spc="-140" dirty="0">
                <a:solidFill>
                  <a:srgbClr val="000000"/>
                </a:solidFill>
              </a:rPr>
              <a:t>during</a:t>
            </a:r>
            <a:r>
              <a:rPr sz="1500" spc="-70" dirty="0">
                <a:solidFill>
                  <a:srgbClr val="000000"/>
                </a:solidFill>
              </a:rPr>
              <a:t> </a:t>
            </a:r>
            <a:r>
              <a:rPr sz="1500" spc="-155" dirty="0">
                <a:solidFill>
                  <a:srgbClr val="000000"/>
                </a:solidFill>
              </a:rPr>
              <a:t>these</a:t>
            </a:r>
            <a:r>
              <a:rPr sz="1500" spc="-70" dirty="0">
                <a:solidFill>
                  <a:srgbClr val="000000"/>
                </a:solidFill>
              </a:rPr>
              <a:t> </a:t>
            </a:r>
            <a:r>
              <a:rPr sz="1500" spc="-165" dirty="0">
                <a:solidFill>
                  <a:srgbClr val="000000"/>
                </a:solidFill>
              </a:rPr>
              <a:t>months</a:t>
            </a:r>
            <a:r>
              <a:rPr sz="1500" spc="-70" dirty="0">
                <a:solidFill>
                  <a:srgbClr val="000000"/>
                </a:solidFill>
              </a:rPr>
              <a:t> </a:t>
            </a:r>
            <a:r>
              <a:rPr sz="1500" spc="-185" dirty="0">
                <a:solidFill>
                  <a:srgbClr val="000000"/>
                </a:solidFill>
              </a:rPr>
              <a:t>and</a:t>
            </a:r>
            <a:r>
              <a:rPr sz="1500" spc="-70" dirty="0">
                <a:solidFill>
                  <a:srgbClr val="000000"/>
                </a:solidFill>
              </a:rPr>
              <a:t> </a:t>
            </a:r>
            <a:r>
              <a:rPr sz="1500" spc="-170" dirty="0">
                <a:solidFill>
                  <a:srgbClr val="000000"/>
                </a:solidFill>
              </a:rPr>
              <a:t>the</a:t>
            </a:r>
            <a:r>
              <a:rPr sz="1500" spc="-70" dirty="0">
                <a:solidFill>
                  <a:srgbClr val="000000"/>
                </a:solidFill>
              </a:rPr>
              <a:t> </a:t>
            </a:r>
            <a:r>
              <a:rPr sz="1500" spc="-155" dirty="0">
                <a:solidFill>
                  <a:srgbClr val="000000"/>
                </a:solidFill>
              </a:rPr>
              <a:t>influence</a:t>
            </a:r>
            <a:r>
              <a:rPr sz="1500" spc="-70" dirty="0">
                <a:solidFill>
                  <a:srgbClr val="000000"/>
                </a:solidFill>
              </a:rPr>
              <a:t> </a:t>
            </a:r>
            <a:r>
              <a:rPr sz="1500" spc="-150" dirty="0">
                <a:solidFill>
                  <a:srgbClr val="000000"/>
                </a:solidFill>
              </a:rPr>
              <a:t>of</a:t>
            </a:r>
            <a:r>
              <a:rPr sz="1500" spc="-75" dirty="0">
                <a:solidFill>
                  <a:srgbClr val="000000"/>
                </a:solidFill>
              </a:rPr>
              <a:t> </a:t>
            </a:r>
            <a:r>
              <a:rPr sz="1500" spc="-165" dirty="0">
                <a:solidFill>
                  <a:srgbClr val="000000"/>
                </a:solidFill>
              </a:rPr>
              <a:t>external</a:t>
            </a:r>
            <a:r>
              <a:rPr sz="1500" spc="-70" dirty="0">
                <a:solidFill>
                  <a:srgbClr val="000000"/>
                </a:solidFill>
              </a:rPr>
              <a:t> </a:t>
            </a:r>
            <a:r>
              <a:rPr sz="1500" spc="-155" dirty="0">
                <a:solidFill>
                  <a:srgbClr val="000000"/>
                </a:solidFill>
              </a:rPr>
              <a:t>events</a:t>
            </a:r>
            <a:r>
              <a:rPr sz="1500" spc="-70" dirty="0">
                <a:solidFill>
                  <a:srgbClr val="000000"/>
                </a:solidFill>
              </a:rPr>
              <a:t> </a:t>
            </a:r>
            <a:r>
              <a:rPr sz="1500" spc="-145" dirty="0">
                <a:solidFill>
                  <a:srgbClr val="000000"/>
                </a:solidFill>
              </a:rPr>
              <a:t>or</a:t>
            </a:r>
            <a:r>
              <a:rPr sz="1500" spc="-70" dirty="0">
                <a:solidFill>
                  <a:srgbClr val="000000"/>
                </a:solidFill>
              </a:rPr>
              <a:t> </a:t>
            </a:r>
            <a:r>
              <a:rPr sz="1500" spc="-155" dirty="0">
                <a:solidFill>
                  <a:srgbClr val="000000"/>
                </a:solidFill>
              </a:rPr>
              <a:t>marketing</a:t>
            </a:r>
            <a:r>
              <a:rPr sz="1500" spc="-70" dirty="0">
                <a:solidFill>
                  <a:srgbClr val="000000"/>
                </a:solidFill>
              </a:rPr>
              <a:t> </a:t>
            </a:r>
            <a:r>
              <a:rPr sz="1500" spc="-35" dirty="0">
                <a:solidFill>
                  <a:srgbClr val="000000"/>
                </a:solidFill>
              </a:rPr>
              <a:t>campaigns.</a:t>
            </a:r>
            <a:endParaRPr sz="1500">
              <a:latin typeface="Trebuchet MS"/>
              <a:cs typeface="Trebuchet MS"/>
            </a:endParaRPr>
          </a:p>
        </p:txBody>
      </p:sp>
      <p:sp>
        <p:nvSpPr>
          <p:cNvPr id="3" name="object 3"/>
          <p:cNvSpPr txBox="1"/>
          <p:nvPr/>
        </p:nvSpPr>
        <p:spPr>
          <a:xfrm>
            <a:off x="325150" y="2139580"/>
            <a:ext cx="8103870" cy="1076960"/>
          </a:xfrm>
          <a:prstGeom prst="rect">
            <a:avLst/>
          </a:prstGeom>
        </p:spPr>
        <p:txBody>
          <a:bodyPr vert="horz" wrap="square" lIns="0" tIns="12700" rIns="0" bIns="0" rtlCol="0">
            <a:spAutoFit/>
          </a:bodyPr>
          <a:lstStyle/>
          <a:p>
            <a:pPr marL="12700" marR="5080">
              <a:lnSpc>
                <a:spcPct val="114999"/>
              </a:lnSpc>
              <a:spcBef>
                <a:spcPts val="100"/>
              </a:spcBef>
            </a:pPr>
            <a:r>
              <a:rPr sz="1500" spc="-170" dirty="0">
                <a:latin typeface="Trebuchet MS"/>
                <a:cs typeface="Trebuchet MS"/>
              </a:rPr>
              <a:t>Overall,</a:t>
            </a:r>
            <a:r>
              <a:rPr sz="1500" spc="-70" dirty="0">
                <a:latin typeface="Trebuchet MS"/>
                <a:cs typeface="Trebuchet MS"/>
              </a:rPr>
              <a:t> </a:t>
            </a:r>
            <a:r>
              <a:rPr sz="1500" spc="-170" dirty="0">
                <a:latin typeface="Trebuchet MS"/>
                <a:cs typeface="Trebuchet MS"/>
              </a:rPr>
              <a:t>the</a:t>
            </a:r>
            <a:r>
              <a:rPr sz="1500" spc="-65" dirty="0">
                <a:latin typeface="Trebuchet MS"/>
                <a:cs typeface="Trebuchet MS"/>
              </a:rPr>
              <a:t> </a:t>
            </a:r>
            <a:r>
              <a:rPr sz="1500" spc="-130" dirty="0">
                <a:latin typeface="Trebuchet MS"/>
                <a:cs typeface="Trebuchet MS"/>
              </a:rPr>
              <a:t>analysis</a:t>
            </a:r>
            <a:r>
              <a:rPr sz="1500" spc="-70" dirty="0">
                <a:latin typeface="Trebuchet MS"/>
                <a:cs typeface="Trebuchet MS"/>
              </a:rPr>
              <a:t> </a:t>
            </a:r>
            <a:r>
              <a:rPr sz="1500" spc="-114" dirty="0">
                <a:latin typeface="Trebuchet MS"/>
                <a:cs typeface="Trebuchet MS"/>
              </a:rPr>
              <a:t>suggests</a:t>
            </a:r>
            <a:r>
              <a:rPr sz="1500" spc="-65" dirty="0">
                <a:latin typeface="Trebuchet MS"/>
                <a:cs typeface="Trebuchet MS"/>
              </a:rPr>
              <a:t> </a:t>
            </a:r>
            <a:r>
              <a:rPr sz="1500" spc="-165" dirty="0">
                <a:latin typeface="Trebuchet MS"/>
                <a:cs typeface="Trebuchet MS"/>
              </a:rPr>
              <a:t>that</a:t>
            </a:r>
            <a:r>
              <a:rPr sz="1500" spc="-70" dirty="0">
                <a:latin typeface="Trebuchet MS"/>
                <a:cs typeface="Trebuchet MS"/>
              </a:rPr>
              <a:t> </a:t>
            </a:r>
            <a:r>
              <a:rPr sz="1500" spc="-160" dirty="0">
                <a:latin typeface="Trebuchet MS"/>
                <a:cs typeface="Trebuchet MS"/>
              </a:rPr>
              <a:t>while</a:t>
            </a:r>
            <a:r>
              <a:rPr sz="1500" spc="-65" dirty="0">
                <a:latin typeface="Trebuchet MS"/>
                <a:cs typeface="Trebuchet MS"/>
              </a:rPr>
              <a:t> </a:t>
            </a:r>
            <a:r>
              <a:rPr sz="1500" spc="-175" dirty="0">
                <a:latin typeface="Trebuchet MS"/>
                <a:cs typeface="Trebuchet MS"/>
              </a:rPr>
              <a:t>summer</a:t>
            </a:r>
            <a:r>
              <a:rPr sz="1500" spc="-70" dirty="0">
                <a:latin typeface="Trebuchet MS"/>
                <a:cs typeface="Trebuchet MS"/>
              </a:rPr>
              <a:t> </a:t>
            </a:r>
            <a:r>
              <a:rPr sz="1500" spc="-75" dirty="0">
                <a:latin typeface="Trebuchet MS"/>
                <a:cs typeface="Trebuchet MS"/>
              </a:rPr>
              <a:t>is</a:t>
            </a:r>
            <a:r>
              <a:rPr sz="1500" spc="-65" dirty="0">
                <a:latin typeface="Trebuchet MS"/>
                <a:cs typeface="Trebuchet MS"/>
              </a:rPr>
              <a:t> </a:t>
            </a:r>
            <a:r>
              <a:rPr sz="1500" spc="-150" dirty="0">
                <a:latin typeface="Trebuchet MS"/>
                <a:cs typeface="Trebuchet MS"/>
              </a:rPr>
              <a:t>generally</a:t>
            </a:r>
            <a:r>
              <a:rPr sz="1500" spc="-70" dirty="0">
                <a:latin typeface="Trebuchet MS"/>
                <a:cs typeface="Trebuchet MS"/>
              </a:rPr>
              <a:t> </a:t>
            </a:r>
            <a:r>
              <a:rPr sz="1500" spc="-185" dirty="0">
                <a:latin typeface="Trebuchet MS"/>
                <a:cs typeface="Trebuchet MS"/>
              </a:rPr>
              <a:t>a</a:t>
            </a:r>
            <a:r>
              <a:rPr sz="1500" spc="-65" dirty="0">
                <a:latin typeface="Trebuchet MS"/>
                <a:cs typeface="Trebuchet MS"/>
              </a:rPr>
              <a:t> </a:t>
            </a:r>
            <a:r>
              <a:rPr sz="1500" spc="-165" dirty="0">
                <a:latin typeface="Trebuchet MS"/>
                <a:cs typeface="Trebuchet MS"/>
              </a:rPr>
              <a:t>favorable</a:t>
            </a:r>
            <a:r>
              <a:rPr sz="1500" spc="-70" dirty="0">
                <a:latin typeface="Trebuchet MS"/>
                <a:cs typeface="Trebuchet MS"/>
              </a:rPr>
              <a:t> </a:t>
            </a:r>
            <a:r>
              <a:rPr sz="1500" spc="-170" dirty="0">
                <a:latin typeface="Trebuchet MS"/>
                <a:cs typeface="Trebuchet MS"/>
              </a:rPr>
              <a:t>time</a:t>
            </a:r>
            <a:r>
              <a:rPr sz="1500" spc="-65" dirty="0">
                <a:latin typeface="Trebuchet MS"/>
                <a:cs typeface="Trebuchet MS"/>
              </a:rPr>
              <a:t> </a:t>
            </a:r>
            <a:r>
              <a:rPr sz="1500" spc="-150" dirty="0">
                <a:latin typeface="Trebuchet MS"/>
                <a:cs typeface="Trebuchet MS"/>
              </a:rPr>
              <a:t>for</a:t>
            </a:r>
            <a:r>
              <a:rPr sz="1500" spc="-70" dirty="0">
                <a:latin typeface="Trebuchet MS"/>
                <a:cs typeface="Trebuchet MS"/>
              </a:rPr>
              <a:t> </a:t>
            </a:r>
            <a:r>
              <a:rPr sz="1500" spc="-175" dirty="0">
                <a:latin typeface="Trebuchet MS"/>
                <a:cs typeface="Trebuchet MS"/>
              </a:rPr>
              <a:t>movie</a:t>
            </a:r>
            <a:r>
              <a:rPr sz="1500" spc="-65" dirty="0">
                <a:latin typeface="Trebuchet MS"/>
                <a:cs typeface="Trebuchet MS"/>
              </a:rPr>
              <a:t> </a:t>
            </a:r>
            <a:r>
              <a:rPr sz="1500" spc="-155" dirty="0">
                <a:latin typeface="Trebuchet MS"/>
                <a:cs typeface="Trebuchet MS"/>
              </a:rPr>
              <a:t>releases,</a:t>
            </a:r>
            <a:r>
              <a:rPr sz="1500" spc="-70" dirty="0">
                <a:latin typeface="Trebuchet MS"/>
                <a:cs typeface="Trebuchet MS"/>
              </a:rPr>
              <a:t> </a:t>
            </a:r>
            <a:r>
              <a:rPr sz="1500" spc="-130" dirty="0">
                <a:latin typeface="Trebuchet MS"/>
                <a:cs typeface="Trebuchet MS"/>
              </a:rPr>
              <a:t>specific</a:t>
            </a:r>
            <a:r>
              <a:rPr sz="1500" spc="-65" dirty="0">
                <a:latin typeface="Trebuchet MS"/>
                <a:cs typeface="Trebuchet MS"/>
              </a:rPr>
              <a:t> </a:t>
            </a:r>
            <a:r>
              <a:rPr sz="1500" spc="-165" dirty="0">
                <a:latin typeface="Trebuchet MS"/>
                <a:cs typeface="Trebuchet MS"/>
              </a:rPr>
              <a:t>months</a:t>
            </a:r>
            <a:r>
              <a:rPr sz="1500" spc="-70" dirty="0">
                <a:latin typeface="Trebuchet MS"/>
                <a:cs typeface="Trebuchet MS"/>
              </a:rPr>
              <a:t> </a:t>
            </a:r>
            <a:r>
              <a:rPr sz="1500" spc="-25" dirty="0">
                <a:latin typeface="Trebuchet MS"/>
                <a:cs typeface="Trebuchet MS"/>
              </a:rPr>
              <a:t>like </a:t>
            </a:r>
            <a:r>
              <a:rPr sz="1500" spc="-175" dirty="0">
                <a:latin typeface="Trebuchet MS"/>
                <a:cs typeface="Trebuchet MS"/>
              </a:rPr>
              <a:t>December</a:t>
            </a:r>
            <a:r>
              <a:rPr sz="1500" spc="-75" dirty="0">
                <a:latin typeface="Trebuchet MS"/>
                <a:cs typeface="Trebuchet MS"/>
              </a:rPr>
              <a:t> </a:t>
            </a:r>
            <a:r>
              <a:rPr sz="1500" spc="-185" dirty="0">
                <a:latin typeface="Trebuchet MS"/>
                <a:cs typeface="Trebuchet MS"/>
              </a:rPr>
              <a:t>and</a:t>
            </a:r>
            <a:r>
              <a:rPr sz="1500" spc="-80" dirty="0">
                <a:latin typeface="Trebuchet MS"/>
                <a:cs typeface="Trebuchet MS"/>
              </a:rPr>
              <a:t> </a:t>
            </a:r>
            <a:r>
              <a:rPr sz="1500" spc="-145" dirty="0">
                <a:latin typeface="Trebuchet MS"/>
                <a:cs typeface="Trebuchet MS"/>
              </a:rPr>
              <a:t>May</a:t>
            </a:r>
            <a:r>
              <a:rPr sz="1500" spc="-75" dirty="0">
                <a:latin typeface="Trebuchet MS"/>
                <a:cs typeface="Trebuchet MS"/>
              </a:rPr>
              <a:t> </a:t>
            </a:r>
            <a:r>
              <a:rPr sz="1500" spc="-155" dirty="0">
                <a:latin typeface="Trebuchet MS"/>
                <a:cs typeface="Trebuchet MS"/>
              </a:rPr>
              <a:t>stand</a:t>
            </a:r>
            <a:r>
              <a:rPr sz="1500" spc="-75" dirty="0">
                <a:latin typeface="Trebuchet MS"/>
                <a:cs typeface="Trebuchet MS"/>
              </a:rPr>
              <a:t> </a:t>
            </a:r>
            <a:r>
              <a:rPr sz="1500" spc="-160" dirty="0">
                <a:latin typeface="Trebuchet MS"/>
                <a:cs typeface="Trebuchet MS"/>
              </a:rPr>
              <a:t>out</a:t>
            </a:r>
            <a:r>
              <a:rPr sz="1500" spc="-75" dirty="0">
                <a:latin typeface="Trebuchet MS"/>
                <a:cs typeface="Trebuchet MS"/>
              </a:rPr>
              <a:t> </a:t>
            </a:r>
            <a:r>
              <a:rPr sz="1500" spc="-125" dirty="0">
                <a:latin typeface="Trebuchet MS"/>
                <a:cs typeface="Trebuchet MS"/>
              </a:rPr>
              <a:t>as</a:t>
            </a:r>
            <a:r>
              <a:rPr sz="1500" spc="-75" dirty="0">
                <a:latin typeface="Trebuchet MS"/>
                <a:cs typeface="Trebuchet MS"/>
              </a:rPr>
              <a:t> </a:t>
            </a:r>
            <a:r>
              <a:rPr sz="1500" spc="-145" dirty="0">
                <a:latin typeface="Trebuchet MS"/>
                <a:cs typeface="Trebuchet MS"/>
              </a:rPr>
              <a:t>particularly</a:t>
            </a:r>
            <a:r>
              <a:rPr sz="1500" spc="-75" dirty="0">
                <a:latin typeface="Trebuchet MS"/>
                <a:cs typeface="Trebuchet MS"/>
              </a:rPr>
              <a:t> </a:t>
            </a:r>
            <a:r>
              <a:rPr sz="1500" spc="-135" dirty="0">
                <a:latin typeface="Trebuchet MS"/>
                <a:cs typeface="Trebuchet MS"/>
              </a:rPr>
              <a:t>promising</a:t>
            </a:r>
            <a:r>
              <a:rPr sz="1500" spc="-75" dirty="0">
                <a:latin typeface="Trebuchet MS"/>
                <a:cs typeface="Trebuchet MS"/>
              </a:rPr>
              <a:t> </a:t>
            </a:r>
            <a:r>
              <a:rPr sz="1500" spc="-150" dirty="0">
                <a:latin typeface="Trebuchet MS"/>
                <a:cs typeface="Trebuchet MS"/>
              </a:rPr>
              <a:t>for</a:t>
            </a:r>
            <a:r>
              <a:rPr sz="1500" spc="-75" dirty="0">
                <a:latin typeface="Trebuchet MS"/>
                <a:cs typeface="Trebuchet MS"/>
              </a:rPr>
              <a:t> </a:t>
            </a:r>
            <a:r>
              <a:rPr sz="1500" spc="-140" dirty="0">
                <a:latin typeface="Trebuchet MS"/>
                <a:cs typeface="Trebuchet MS"/>
              </a:rPr>
              <a:t>higher</a:t>
            </a:r>
            <a:r>
              <a:rPr sz="1500" spc="-75" dirty="0">
                <a:latin typeface="Trebuchet MS"/>
                <a:cs typeface="Trebuchet MS"/>
              </a:rPr>
              <a:t> </a:t>
            </a:r>
            <a:r>
              <a:rPr sz="1500" spc="-185" dirty="0">
                <a:latin typeface="Trebuchet MS"/>
                <a:cs typeface="Trebuchet MS"/>
              </a:rPr>
              <a:t>box</a:t>
            </a:r>
            <a:r>
              <a:rPr sz="1500" spc="-75" dirty="0">
                <a:latin typeface="Trebuchet MS"/>
                <a:cs typeface="Trebuchet MS"/>
              </a:rPr>
              <a:t> </a:t>
            </a:r>
            <a:r>
              <a:rPr sz="1500" spc="-160" dirty="0">
                <a:latin typeface="Trebuchet MS"/>
                <a:cs typeface="Trebuchet MS"/>
              </a:rPr>
              <a:t>office</a:t>
            </a:r>
            <a:r>
              <a:rPr sz="1500" spc="-75" dirty="0">
                <a:latin typeface="Trebuchet MS"/>
                <a:cs typeface="Trebuchet MS"/>
              </a:rPr>
              <a:t> </a:t>
            </a:r>
            <a:r>
              <a:rPr sz="1500" spc="-190" dirty="0">
                <a:latin typeface="Trebuchet MS"/>
                <a:cs typeface="Trebuchet MS"/>
              </a:rPr>
              <a:t>revenue.</a:t>
            </a:r>
            <a:r>
              <a:rPr sz="1500" spc="-75" dirty="0">
                <a:latin typeface="Trebuchet MS"/>
                <a:cs typeface="Trebuchet MS"/>
              </a:rPr>
              <a:t> </a:t>
            </a:r>
            <a:r>
              <a:rPr sz="1500" spc="-204" dirty="0">
                <a:latin typeface="Trebuchet MS"/>
                <a:cs typeface="Trebuchet MS"/>
              </a:rPr>
              <a:t>However,</a:t>
            </a:r>
            <a:r>
              <a:rPr sz="1500" spc="-75" dirty="0">
                <a:latin typeface="Trebuchet MS"/>
                <a:cs typeface="Trebuchet MS"/>
              </a:rPr>
              <a:t> </a:t>
            </a:r>
            <a:r>
              <a:rPr sz="1500" spc="-185" dirty="0">
                <a:latin typeface="Trebuchet MS"/>
                <a:cs typeface="Trebuchet MS"/>
              </a:rPr>
              <a:t>a</a:t>
            </a:r>
            <a:r>
              <a:rPr sz="1500" spc="-75" dirty="0">
                <a:latin typeface="Trebuchet MS"/>
                <a:cs typeface="Trebuchet MS"/>
              </a:rPr>
              <a:t> </a:t>
            </a:r>
            <a:r>
              <a:rPr sz="1500" spc="-180" dirty="0">
                <a:latin typeface="Trebuchet MS"/>
                <a:cs typeface="Trebuchet MS"/>
              </a:rPr>
              <a:t>more</a:t>
            </a:r>
            <a:r>
              <a:rPr sz="1500" spc="-75" dirty="0">
                <a:latin typeface="Trebuchet MS"/>
                <a:cs typeface="Trebuchet MS"/>
              </a:rPr>
              <a:t> </a:t>
            </a:r>
            <a:r>
              <a:rPr sz="1500" spc="-10" dirty="0">
                <a:latin typeface="Trebuchet MS"/>
                <a:cs typeface="Trebuchet MS"/>
              </a:rPr>
              <a:t>detailed </a:t>
            </a:r>
            <a:r>
              <a:rPr sz="1500" spc="-155" dirty="0">
                <a:latin typeface="Trebuchet MS"/>
                <a:cs typeface="Trebuchet MS"/>
              </a:rPr>
              <a:t>understanding</a:t>
            </a:r>
            <a:r>
              <a:rPr sz="1500" spc="-65" dirty="0">
                <a:latin typeface="Trebuchet MS"/>
                <a:cs typeface="Trebuchet MS"/>
              </a:rPr>
              <a:t> </a:t>
            </a:r>
            <a:r>
              <a:rPr sz="1500" spc="-150" dirty="0">
                <a:latin typeface="Trebuchet MS"/>
                <a:cs typeface="Trebuchet MS"/>
              </a:rPr>
              <a:t>of</a:t>
            </a:r>
            <a:r>
              <a:rPr sz="1500" spc="-60" dirty="0">
                <a:latin typeface="Trebuchet MS"/>
                <a:cs typeface="Trebuchet MS"/>
              </a:rPr>
              <a:t> </a:t>
            </a:r>
            <a:r>
              <a:rPr sz="1500" spc="-160" dirty="0">
                <a:latin typeface="Trebuchet MS"/>
                <a:cs typeface="Trebuchet MS"/>
              </a:rPr>
              <a:t>genre</a:t>
            </a:r>
            <a:r>
              <a:rPr sz="1500" spc="-65" dirty="0">
                <a:latin typeface="Trebuchet MS"/>
                <a:cs typeface="Trebuchet MS"/>
              </a:rPr>
              <a:t> </a:t>
            </a:r>
            <a:r>
              <a:rPr sz="1500" spc="-160" dirty="0">
                <a:latin typeface="Trebuchet MS"/>
                <a:cs typeface="Trebuchet MS"/>
              </a:rPr>
              <a:t>preferences</a:t>
            </a:r>
            <a:r>
              <a:rPr sz="1500" spc="-60" dirty="0">
                <a:latin typeface="Trebuchet MS"/>
                <a:cs typeface="Trebuchet MS"/>
              </a:rPr>
              <a:t> </a:t>
            </a:r>
            <a:r>
              <a:rPr sz="1500" spc="-185" dirty="0">
                <a:latin typeface="Trebuchet MS"/>
                <a:cs typeface="Trebuchet MS"/>
              </a:rPr>
              <a:t>and</a:t>
            </a:r>
            <a:r>
              <a:rPr sz="1500" spc="-65" dirty="0">
                <a:latin typeface="Trebuchet MS"/>
                <a:cs typeface="Trebuchet MS"/>
              </a:rPr>
              <a:t> </a:t>
            </a:r>
            <a:r>
              <a:rPr sz="1500" spc="-170" dirty="0">
                <a:latin typeface="Trebuchet MS"/>
                <a:cs typeface="Trebuchet MS"/>
              </a:rPr>
              <a:t>audience</a:t>
            </a:r>
            <a:r>
              <a:rPr sz="1500" spc="-60" dirty="0">
                <a:latin typeface="Trebuchet MS"/>
                <a:cs typeface="Trebuchet MS"/>
              </a:rPr>
              <a:t> </a:t>
            </a:r>
            <a:r>
              <a:rPr sz="1500" spc="-155" dirty="0">
                <a:latin typeface="Trebuchet MS"/>
                <a:cs typeface="Trebuchet MS"/>
              </a:rPr>
              <a:t>demographics</a:t>
            </a:r>
            <a:r>
              <a:rPr sz="1500" spc="-60" dirty="0">
                <a:latin typeface="Trebuchet MS"/>
                <a:cs typeface="Trebuchet MS"/>
              </a:rPr>
              <a:t> </a:t>
            </a:r>
            <a:r>
              <a:rPr sz="1500" spc="-75" dirty="0">
                <a:latin typeface="Trebuchet MS"/>
                <a:cs typeface="Trebuchet MS"/>
              </a:rPr>
              <a:t>is</a:t>
            </a:r>
            <a:r>
              <a:rPr sz="1500" spc="-65" dirty="0">
                <a:latin typeface="Trebuchet MS"/>
                <a:cs typeface="Trebuchet MS"/>
              </a:rPr>
              <a:t> </a:t>
            </a:r>
            <a:r>
              <a:rPr sz="1500" spc="-130" dirty="0">
                <a:latin typeface="Trebuchet MS"/>
                <a:cs typeface="Trebuchet MS"/>
              </a:rPr>
              <a:t>essential</a:t>
            </a:r>
            <a:r>
              <a:rPr sz="1500" spc="-60" dirty="0">
                <a:latin typeface="Trebuchet MS"/>
                <a:cs typeface="Trebuchet MS"/>
              </a:rPr>
              <a:t> </a:t>
            </a:r>
            <a:r>
              <a:rPr sz="1500" spc="-160" dirty="0">
                <a:latin typeface="Trebuchet MS"/>
                <a:cs typeface="Trebuchet MS"/>
              </a:rPr>
              <a:t>to</a:t>
            </a:r>
            <a:r>
              <a:rPr sz="1500" spc="-65" dirty="0">
                <a:latin typeface="Trebuchet MS"/>
                <a:cs typeface="Trebuchet MS"/>
              </a:rPr>
              <a:t> </a:t>
            </a:r>
            <a:r>
              <a:rPr sz="1500" spc="-135" dirty="0">
                <a:latin typeface="Trebuchet MS"/>
                <a:cs typeface="Trebuchet MS"/>
              </a:rPr>
              <a:t>fully</a:t>
            </a:r>
            <a:r>
              <a:rPr sz="1500" spc="-60" dirty="0">
                <a:latin typeface="Trebuchet MS"/>
                <a:cs typeface="Trebuchet MS"/>
              </a:rPr>
              <a:t> </a:t>
            </a:r>
            <a:r>
              <a:rPr sz="1500" spc="-160" dirty="0">
                <a:latin typeface="Trebuchet MS"/>
                <a:cs typeface="Trebuchet MS"/>
              </a:rPr>
              <a:t>leverage</a:t>
            </a:r>
            <a:r>
              <a:rPr sz="1500" spc="-65" dirty="0">
                <a:latin typeface="Trebuchet MS"/>
                <a:cs typeface="Trebuchet MS"/>
              </a:rPr>
              <a:t> </a:t>
            </a:r>
            <a:r>
              <a:rPr sz="1500" spc="-120" dirty="0">
                <a:latin typeface="Trebuchet MS"/>
                <a:cs typeface="Trebuchet MS"/>
              </a:rPr>
              <a:t>this</a:t>
            </a:r>
            <a:r>
              <a:rPr sz="1500" spc="-60" dirty="0">
                <a:latin typeface="Trebuchet MS"/>
                <a:cs typeface="Trebuchet MS"/>
              </a:rPr>
              <a:t> </a:t>
            </a:r>
            <a:r>
              <a:rPr sz="1500" spc="-20" dirty="0">
                <a:latin typeface="Trebuchet MS"/>
                <a:cs typeface="Trebuchet MS"/>
              </a:rPr>
              <a:t>seasonality </a:t>
            </a:r>
            <a:r>
              <a:rPr sz="1500" spc="-160" dirty="0">
                <a:latin typeface="Trebuchet MS"/>
                <a:cs typeface="Trebuchet MS"/>
              </a:rPr>
              <a:t>information</a:t>
            </a:r>
            <a:r>
              <a:rPr sz="1500" spc="-55" dirty="0">
                <a:latin typeface="Trebuchet MS"/>
                <a:cs typeface="Trebuchet MS"/>
              </a:rPr>
              <a:t> </a:t>
            </a:r>
            <a:r>
              <a:rPr sz="1500" spc="-150" dirty="0">
                <a:latin typeface="Trebuchet MS"/>
                <a:cs typeface="Trebuchet MS"/>
              </a:rPr>
              <a:t>for</a:t>
            </a:r>
            <a:r>
              <a:rPr sz="1500" spc="-50" dirty="0">
                <a:latin typeface="Trebuchet MS"/>
                <a:cs typeface="Trebuchet MS"/>
              </a:rPr>
              <a:t> </a:t>
            </a:r>
            <a:r>
              <a:rPr sz="1500" spc="-175" dirty="0">
                <a:latin typeface="Trebuchet MS"/>
                <a:cs typeface="Trebuchet MS"/>
              </a:rPr>
              <a:t>revenue</a:t>
            </a:r>
            <a:r>
              <a:rPr sz="1500" spc="-55" dirty="0">
                <a:latin typeface="Trebuchet MS"/>
                <a:cs typeface="Trebuchet MS"/>
              </a:rPr>
              <a:t> </a:t>
            </a:r>
            <a:r>
              <a:rPr sz="1500" spc="-95" dirty="0">
                <a:latin typeface="Trebuchet MS"/>
                <a:cs typeface="Trebuchet MS"/>
              </a:rPr>
              <a:t>maximization.</a:t>
            </a:r>
            <a:endParaRPr sz="15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54270" rIns="0" bIns="0" rtlCol="0">
            <a:spAutoFit/>
          </a:bodyPr>
          <a:lstStyle/>
          <a:p>
            <a:pPr marL="323850">
              <a:lnSpc>
                <a:spcPct val="100000"/>
              </a:lnSpc>
              <a:spcBef>
                <a:spcPts val="100"/>
              </a:spcBef>
            </a:pPr>
            <a:r>
              <a:rPr spc="-290" dirty="0"/>
              <a:t>Conclusions.</a:t>
            </a:r>
          </a:p>
        </p:txBody>
      </p:sp>
      <p:sp>
        <p:nvSpPr>
          <p:cNvPr id="3" name="object 3"/>
          <p:cNvSpPr txBox="1"/>
          <p:nvPr/>
        </p:nvSpPr>
        <p:spPr>
          <a:xfrm>
            <a:off x="384725" y="1179779"/>
            <a:ext cx="8272145" cy="2959100"/>
          </a:xfrm>
          <a:prstGeom prst="rect">
            <a:avLst/>
          </a:prstGeom>
        </p:spPr>
        <p:txBody>
          <a:bodyPr vert="horz" wrap="square" lIns="0" tIns="12700" rIns="0" bIns="0" rtlCol="0">
            <a:spAutoFit/>
          </a:bodyPr>
          <a:lstStyle/>
          <a:p>
            <a:pPr marL="12700" marR="69850">
              <a:lnSpc>
                <a:spcPct val="116700"/>
              </a:lnSpc>
              <a:spcBef>
                <a:spcPts val="100"/>
              </a:spcBef>
            </a:pPr>
            <a:r>
              <a:rPr sz="1500" dirty="0">
                <a:latin typeface="Arial MT"/>
                <a:cs typeface="Arial MT"/>
              </a:rPr>
              <a:t>Based</a:t>
            </a:r>
            <a:r>
              <a:rPr sz="1500" spc="-50" dirty="0">
                <a:latin typeface="Arial MT"/>
                <a:cs typeface="Arial MT"/>
              </a:rPr>
              <a:t> </a:t>
            </a:r>
            <a:r>
              <a:rPr sz="1500" dirty="0">
                <a:latin typeface="Arial MT"/>
                <a:cs typeface="Arial MT"/>
              </a:rPr>
              <a:t>on</a:t>
            </a:r>
            <a:r>
              <a:rPr sz="1500" spc="-50" dirty="0">
                <a:latin typeface="Arial MT"/>
                <a:cs typeface="Arial MT"/>
              </a:rPr>
              <a:t> </a:t>
            </a:r>
            <a:r>
              <a:rPr sz="1500" dirty="0">
                <a:latin typeface="Arial MT"/>
                <a:cs typeface="Arial MT"/>
              </a:rPr>
              <a:t>the</a:t>
            </a:r>
            <a:r>
              <a:rPr sz="1500" spc="-50" dirty="0">
                <a:latin typeface="Arial MT"/>
                <a:cs typeface="Arial MT"/>
              </a:rPr>
              <a:t> </a:t>
            </a:r>
            <a:r>
              <a:rPr sz="1500" dirty="0">
                <a:latin typeface="Arial MT"/>
                <a:cs typeface="Arial MT"/>
              </a:rPr>
              <a:t>analysis</a:t>
            </a:r>
            <a:r>
              <a:rPr sz="1500" spc="-50" dirty="0">
                <a:latin typeface="Arial MT"/>
                <a:cs typeface="Arial MT"/>
              </a:rPr>
              <a:t> </a:t>
            </a:r>
            <a:r>
              <a:rPr sz="1500" dirty="0">
                <a:latin typeface="Arial MT"/>
                <a:cs typeface="Arial MT"/>
              </a:rPr>
              <a:t>findings,</a:t>
            </a:r>
            <a:r>
              <a:rPr sz="1500" spc="-50" dirty="0">
                <a:latin typeface="Arial MT"/>
                <a:cs typeface="Arial MT"/>
              </a:rPr>
              <a:t> </a:t>
            </a:r>
            <a:r>
              <a:rPr sz="1500" dirty="0">
                <a:latin typeface="Arial MT"/>
                <a:cs typeface="Arial MT"/>
              </a:rPr>
              <a:t>we</a:t>
            </a:r>
            <a:r>
              <a:rPr sz="1500" spc="-50" dirty="0">
                <a:latin typeface="Arial MT"/>
                <a:cs typeface="Arial MT"/>
              </a:rPr>
              <a:t> </a:t>
            </a:r>
            <a:r>
              <a:rPr sz="1500" dirty="0">
                <a:latin typeface="Arial MT"/>
                <a:cs typeface="Arial MT"/>
              </a:rPr>
              <a:t>offer</a:t>
            </a:r>
            <a:r>
              <a:rPr sz="1500" spc="-50" dirty="0">
                <a:latin typeface="Arial MT"/>
                <a:cs typeface="Arial MT"/>
              </a:rPr>
              <a:t> </a:t>
            </a:r>
            <a:r>
              <a:rPr sz="1500" spc="-10" dirty="0">
                <a:latin typeface="Arial MT"/>
                <a:cs typeface="Arial MT"/>
              </a:rPr>
              <a:t>actionable</a:t>
            </a:r>
            <a:r>
              <a:rPr sz="1500" spc="-45" dirty="0">
                <a:latin typeface="Arial MT"/>
                <a:cs typeface="Arial MT"/>
              </a:rPr>
              <a:t> </a:t>
            </a:r>
            <a:r>
              <a:rPr sz="1500" dirty="0">
                <a:latin typeface="Arial MT"/>
                <a:cs typeface="Arial MT"/>
              </a:rPr>
              <a:t>insights</a:t>
            </a:r>
            <a:r>
              <a:rPr sz="1500" spc="-50" dirty="0">
                <a:latin typeface="Arial MT"/>
                <a:cs typeface="Arial MT"/>
              </a:rPr>
              <a:t> </a:t>
            </a:r>
            <a:r>
              <a:rPr sz="1500" dirty="0">
                <a:latin typeface="Arial MT"/>
                <a:cs typeface="Arial MT"/>
              </a:rPr>
              <a:t>to</a:t>
            </a:r>
            <a:r>
              <a:rPr sz="1500" spc="-50" dirty="0">
                <a:latin typeface="Arial MT"/>
                <a:cs typeface="Arial MT"/>
              </a:rPr>
              <a:t> </a:t>
            </a:r>
            <a:r>
              <a:rPr sz="1500" dirty="0">
                <a:latin typeface="Arial MT"/>
                <a:cs typeface="Arial MT"/>
              </a:rPr>
              <a:t>guide</a:t>
            </a:r>
            <a:r>
              <a:rPr sz="1500" spc="-50" dirty="0">
                <a:latin typeface="Arial MT"/>
                <a:cs typeface="Arial MT"/>
              </a:rPr>
              <a:t> </a:t>
            </a:r>
            <a:r>
              <a:rPr sz="1500" dirty="0">
                <a:latin typeface="Arial MT"/>
                <a:cs typeface="Arial MT"/>
              </a:rPr>
              <a:t>Microsoft's</a:t>
            </a:r>
            <a:r>
              <a:rPr sz="1500" spc="-50" dirty="0">
                <a:latin typeface="Arial MT"/>
                <a:cs typeface="Arial MT"/>
              </a:rPr>
              <a:t> </a:t>
            </a:r>
            <a:r>
              <a:rPr sz="1500" dirty="0">
                <a:latin typeface="Arial MT"/>
                <a:cs typeface="Arial MT"/>
              </a:rPr>
              <a:t>new</a:t>
            </a:r>
            <a:r>
              <a:rPr sz="1500" spc="-50" dirty="0">
                <a:latin typeface="Arial MT"/>
                <a:cs typeface="Arial MT"/>
              </a:rPr>
              <a:t> </a:t>
            </a:r>
            <a:r>
              <a:rPr sz="1500" dirty="0">
                <a:latin typeface="Arial MT"/>
                <a:cs typeface="Arial MT"/>
              </a:rPr>
              <a:t>movie</a:t>
            </a:r>
            <a:r>
              <a:rPr sz="1500" spc="-50" dirty="0">
                <a:latin typeface="Arial MT"/>
                <a:cs typeface="Arial MT"/>
              </a:rPr>
              <a:t> </a:t>
            </a:r>
            <a:r>
              <a:rPr sz="1500" spc="-10" dirty="0">
                <a:latin typeface="Arial MT"/>
                <a:cs typeface="Arial MT"/>
              </a:rPr>
              <a:t>studio </a:t>
            </a:r>
            <a:r>
              <a:rPr sz="1500" dirty="0">
                <a:latin typeface="Arial MT"/>
                <a:cs typeface="Arial MT"/>
              </a:rPr>
              <a:t>in</a:t>
            </a:r>
            <a:r>
              <a:rPr sz="1500" spc="-35" dirty="0">
                <a:latin typeface="Arial MT"/>
                <a:cs typeface="Arial MT"/>
              </a:rPr>
              <a:t> </a:t>
            </a:r>
            <a:r>
              <a:rPr sz="1500" dirty="0">
                <a:latin typeface="Arial MT"/>
                <a:cs typeface="Arial MT"/>
              </a:rPr>
              <a:t>its</a:t>
            </a:r>
            <a:r>
              <a:rPr sz="1500" spc="-35" dirty="0">
                <a:latin typeface="Arial MT"/>
                <a:cs typeface="Arial MT"/>
              </a:rPr>
              <a:t> </a:t>
            </a:r>
            <a:r>
              <a:rPr sz="1500" dirty="0">
                <a:latin typeface="Arial MT"/>
                <a:cs typeface="Arial MT"/>
              </a:rPr>
              <a:t>entry</a:t>
            </a:r>
            <a:r>
              <a:rPr sz="1500" spc="-30" dirty="0">
                <a:latin typeface="Arial MT"/>
                <a:cs typeface="Arial MT"/>
              </a:rPr>
              <a:t> </a:t>
            </a:r>
            <a:r>
              <a:rPr sz="1500" dirty="0">
                <a:latin typeface="Arial MT"/>
                <a:cs typeface="Arial MT"/>
              </a:rPr>
              <a:t>into</a:t>
            </a:r>
            <a:r>
              <a:rPr sz="1500" spc="-35" dirty="0">
                <a:latin typeface="Arial MT"/>
                <a:cs typeface="Arial MT"/>
              </a:rPr>
              <a:t> </a:t>
            </a:r>
            <a:r>
              <a:rPr sz="1500" dirty="0">
                <a:latin typeface="Arial MT"/>
                <a:cs typeface="Arial MT"/>
              </a:rPr>
              <a:t>the</a:t>
            </a:r>
            <a:r>
              <a:rPr sz="1500" spc="-30" dirty="0">
                <a:latin typeface="Arial MT"/>
                <a:cs typeface="Arial MT"/>
              </a:rPr>
              <a:t> </a:t>
            </a:r>
            <a:r>
              <a:rPr sz="1500" dirty="0">
                <a:latin typeface="Arial MT"/>
                <a:cs typeface="Arial MT"/>
              </a:rPr>
              <a:t>movie</a:t>
            </a:r>
            <a:r>
              <a:rPr sz="1500" spc="-35" dirty="0">
                <a:latin typeface="Arial MT"/>
                <a:cs typeface="Arial MT"/>
              </a:rPr>
              <a:t> </a:t>
            </a:r>
            <a:r>
              <a:rPr sz="1500" spc="-10" dirty="0">
                <a:latin typeface="Arial MT"/>
                <a:cs typeface="Arial MT"/>
              </a:rPr>
              <a:t>production</a:t>
            </a:r>
            <a:r>
              <a:rPr sz="1500" spc="-35" dirty="0">
                <a:latin typeface="Arial MT"/>
                <a:cs typeface="Arial MT"/>
              </a:rPr>
              <a:t> </a:t>
            </a:r>
            <a:r>
              <a:rPr sz="1500" spc="-10" dirty="0">
                <a:latin typeface="Arial MT"/>
                <a:cs typeface="Arial MT"/>
              </a:rPr>
              <a:t>industry:</a:t>
            </a:r>
            <a:endParaRPr sz="1500">
              <a:latin typeface="Arial MT"/>
              <a:cs typeface="Arial MT"/>
            </a:endParaRPr>
          </a:p>
          <a:p>
            <a:pPr>
              <a:lnSpc>
                <a:spcPct val="100000"/>
              </a:lnSpc>
              <a:spcBef>
                <a:spcPts val="370"/>
              </a:spcBef>
            </a:pPr>
            <a:endParaRPr sz="1500">
              <a:latin typeface="Arial MT"/>
              <a:cs typeface="Arial MT"/>
            </a:endParaRPr>
          </a:p>
          <a:p>
            <a:pPr marL="469900" marR="139065" indent="209550">
              <a:lnSpc>
                <a:spcPct val="116700"/>
              </a:lnSpc>
              <a:buAutoNum type="arabicPeriod"/>
              <a:tabLst>
                <a:tab pos="679450" algn="l"/>
              </a:tabLst>
            </a:pPr>
            <a:r>
              <a:rPr sz="1500" b="1" spc="-10" dirty="0">
                <a:latin typeface="Arial"/>
                <a:cs typeface="Arial"/>
              </a:rPr>
              <a:t>Strategic</a:t>
            </a:r>
            <a:r>
              <a:rPr sz="1500" b="1" spc="-40" dirty="0">
                <a:latin typeface="Arial"/>
                <a:cs typeface="Arial"/>
              </a:rPr>
              <a:t> </a:t>
            </a:r>
            <a:r>
              <a:rPr sz="1500" b="1" spc="-10" dirty="0">
                <a:latin typeface="Arial"/>
                <a:cs typeface="Arial"/>
              </a:rPr>
              <a:t>Investment:</a:t>
            </a:r>
            <a:r>
              <a:rPr sz="1500" b="1" spc="-50" dirty="0">
                <a:latin typeface="Arial"/>
                <a:cs typeface="Arial"/>
              </a:rPr>
              <a:t> </a:t>
            </a:r>
            <a:r>
              <a:rPr sz="1500" dirty="0">
                <a:latin typeface="Arial MT"/>
                <a:cs typeface="Arial MT"/>
              </a:rPr>
              <a:t>The</a:t>
            </a:r>
            <a:r>
              <a:rPr sz="1500" spc="-35" dirty="0">
                <a:latin typeface="Arial MT"/>
                <a:cs typeface="Arial MT"/>
              </a:rPr>
              <a:t> </a:t>
            </a:r>
            <a:r>
              <a:rPr sz="1500" dirty="0">
                <a:latin typeface="Arial MT"/>
                <a:cs typeface="Arial MT"/>
              </a:rPr>
              <a:t>analysis</a:t>
            </a:r>
            <a:r>
              <a:rPr sz="1500" spc="-35" dirty="0">
                <a:latin typeface="Arial MT"/>
                <a:cs typeface="Arial MT"/>
              </a:rPr>
              <a:t> </a:t>
            </a:r>
            <a:r>
              <a:rPr sz="1500" dirty="0">
                <a:latin typeface="Arial MT"/>
                <a:cs typeface="Arial MT"/>
              </a:rPr>
              <a:t>reveals</a:t>
            </a:r>
            <a:r>
              <a:rPr sz="1500" spc="-35" dirty="0">
                <a:latin typeface="Arial MT"/>
                <a:cs typeface="Arial MT"/>
              </a:rPr>
              <a:t> </a:t>
            </a:r>
            <a:r>
              <a:rPr sz="1500" dirty="0">
                <a:latin typeface="Arial MT"/>
                <a:cs typeface="Arial MT"/>
              </a:rPr>
              <a:t>that</a:t>
            </a:r>
            <a:r>
              <a:rPr sz="1500" spc="-35" dirty="0">
                <a:latin typeface="Arial MT"/>
                <a:cs typeface="Arial MT"/>
              </a:rPr>
              <a:t> </a:t>
            </a:r>
            <a:r>
              <a:rPr sz="1500" dirty="0">
                <a:latin typeface="Arial MT"/>
                <a:cs typeface="Arial MT"/>
              </a:rPr>
              <a:t>higher</a:t>
            </a:r>
            <a:r>
              <a:rPr sz="1500" spc="-35" dirty="0">
                <a:latin typeface="Arial MT"/>
                <a:cs typeface="Arial MT"/>
              </a:rPr>
              <a:t> </a:t>
            </a:r>
            <a:r>
              <a:rPr sz="1500" spc="-10" dirty="0">
                <a:latin typeface="Arial MT"/>
                <a:cs typeface="Arial MT"/>
              </a:rPr>
              <a:t>production</a:t>
            </a:r>
            <a:r>
              <a:rPr sz="1500" spc="-40" dirty="0">
                <a:latin typeface="Arial MT"/>
                <a:cs typeface="Arial MT"/>
              </a:rPr>
              <a:t> </a:t>
            </a:r>
            <a:r>
              <a:rPr sz="1500" dirty="0">
                <a:latin typeface="Arial MT"/>
                <a:cs typeface="Arial MT"/>
              </a:rPr>
              <a:t>budgets</a:t>
            </a:r>
            <a:r>
              <a:rPr sz="1500" spc="-35" dirty="0">
                <a:latin typeface="Arial MT"/>
                <a:cs typeface="Arial MT"/>
              </a:rPr>
              <a:t> </a:t>
            </a:r>
            <a:r>
              <a:rPr sz="1500" dirty="0">
                <a:latin typeface="Arial MT"/>
                <a:cs typeface="Arial MT"/>
              </a:rPr>
              <a:t>can</a:t>
            </a:r>
            <a:r>
              <a:rPr sz="1500" spc="-35" dirty="0">
                <a:latin typeface="Arial MT"/>
                <a:cs typeface="Arial MT"/>
              </a:rPr>
              <a:t> </a:t>
            </a:r>
            <a:r>
              <a:rPr sz="1500" dirty="0">
                <a:latin typeface="Arial MT"/>
                <a:cs typeface="Arial MT"/>
              </a:rPr>
              <a:t>lead</a:t>
            </a:r>
            <a:r>
              <a:rPr sz="1500" spc="-35" dirty="0">
                <a:latin typeface="Arial MT"/>
                <a:cs typeface="Arial MT"/>
              </a:rPr>
              <a:t> </a:t>
            </a:r>
            <a:r>
              <a:rPr sz="1500" spc="-25" dirty="0">
                <a:latin typeface="Arial MT"/>
                <a:cs typeface="Arial MT"/>
              </a:rPr>
              <a:t>to </a:t>
            </a:r>
            <a:r>
              <a:rPr sz="1500" dirty="0">
                <a:latin typeface="Arial MT"/>
                <a:cs typeface="Arial MT"/>
              </a:rPr>
              <a:t>better</a:t>
            </a:r>
            <a:r>
              <a:rPr sz="1500" spc="-55" dirty="0">
                <a:latin typeface="Arial MT"/>
                <a:cs typeface="Arial MT"/>
              </a:rPr>
              <a:t> </a:t>
            </a:r>
            <a:r>
              <a:rPr sz="1500" dirty="0">
                <a:latin typeface="Arial MT"/>
                <a:cs typeface="Arial MT"/>
              </a:rPr>
              <a:t>box</a:t>
            </a:r>
            <a:r>
              <a:rPr sz="1500" spc="-50" dirty="0">
                <a:latin typeface="Arial MT"/>
                <a:cs typeface="Arial MT"/>
              </a:rPr>
              <a:t> </a:t>
            </a:r>
            <a:r>
              <a:rPr sz="1500" dirty="0">
                <a:latin typeface="Arial MT"/>
                <a:cs typeface="Arial MT"/>
              </a:rPr>
              <a:t>office</a:t>
            </a:r>
            <a:r>
              <a:rPr sz="1500" spc="-50" dirty="0">
                <a:latin typeface="Arial MT"/>
                <a:cs typeface="Arial MT"/>
              </a:rPr>
              <a:t> </a:t>
            </a:r>
            <a:r>
              <a:rPr sz="1500" spc="-10" dirty="0">
                <a:latin typeface="Arial MT"/>
                <a:cs typeface="Arial MT"/>
              </a:rPr>
              <a:t>performance.</a:t>
            </a:r>
            <a:r>
              <a:rPr sz="1500" spc="-50" dirty="0">
                <a:latin typeface="Arial MT"/>
                <a:cs typeface="Arial MT"/>
              </a:rPr>
              <a:t> </a:t>
            </a:r>
            <a:r>
              <a:rPr sz="1500" spc="-10" dirty="0">
                <a:latin typeface="Arial MT"/>
                <a:cs typeface="Arial MT"/>
              </a:rPr>
              <a:t>However,</a:t>
            </a:r>
            <a:r>
              <a:rPr sz="1500" spc="-50" dirty="0">
                <a:latin typeface="Arial MT"/>
                <a:cs typeface="Arial MT"/>
              </a:rPr>
              <a:t> </a:t>
            </a:r>
            <a:r>
              <a:rPr sz="1500" dirty="0">
                <a:latin typeface="Arial MT"/>
                <a:cs typeface="Arial MT"/>
              </a:rPr>
              <a:t>it's</a:t>
            </a:r>
            <a:r>
              <a:rPr sz="1500" spc="-50" dirty="0">
                <a:latin typeface="Arial MT"/>
                <a:cs typeface="Arial MT"/>
              </a:rPr>
              <a:t> </a:t>
            </a:r>
            <a:r>
              <a:rPr sz="1500" dirty="0">
                <a:latin typeface="Arial MT"/>
                <a:cs typeface="Arial MT"/>
              </a:rPr>
              <a:t>crucial</a:t>
            </a:r>
            <a:r>
              <a:rPr sz="1500" spc="-50" dirty="0">
                <a:latin typeface="Arial MT"/>
                <a:cs typeface="Arial MT"/>
              </a:rPr>
              <a:t> </a:t>
            </a:r>
            <a:r>
              <a:rPr sz="1500" dirty="0">
                <a:latin typeface="Arial MT"/>
                <a:cs typeface="Arial MT"/>
              </a:rPr>
              <a:t>to</a:t>
            </a:r>
            <a:r>
              <a:rPr sz="1500" spc="-55" dirty="0">
                <a:latin typeface="Arial MT"/>
                <a:cs typeface="Arial MT"/>
              </a:rPr>
              <a:t> </a:t>
            </a:r>
            <a:r>
              <a:rPr sz="1500" dirty="0">
                <a:latin typeface="Arial MT"/>
                <a:cs typeface="Arial MT"/>
              </a:rPr>
              <a:t>allocate</a:t>
            </a:r>
            <a:r>
              <a:rPr sz="1500" spc="-50" dirty="0">
                <a:latin typeface="Arial MT"/>
                <a:cs typeface="Arial MT"/>
              </a:rPr>
              <a:t> </a:t>
            </a:r>
            <a:r>
              <a:rPr sz="1500" dirty="0">
                <a:latin typeface="Arial MT"/>
                <a:cs typeface="Arial MT"/>
              </a:rPr>
              <a:t>budgets</a:t>
            </a:r>
            <a:r>
              <a:rPr sz="1500" spc="-50" dirty="0">
                <a:latin typeface="Arial MT"/>
                <a:cs typeface="Arial MT"/>
              </a:rPr>
              <a:t> </a:t>
            </a:r>
            <a:r>
              <a:rPr sz="1500" spc="-10" dirty="0">
                <a:latin typeface="Arial MT"/>
                <a:cs typeface="Arial MT"/>
              </a:rPr>
              <a:t>strategically, considering</a:t>
            </a:r>
            <a:r>
              <a:rPr sz="1500" spc="-55" dirty="0">
                <a:latin typeface="Arial MT"/>
                <a:cs typeface="Arial MT"/>
              </a:rPr>
              <a:t> </a:t>
            </a:r>
            <a:r>
              <a:rPr sz="1500" dirty="0">
                <a:latin typeface="Arial MT"/>
                <a:cs typeface="Arial MT"/>
              </a:rPr>
              <a:t>genre</a:t>
            </a:r>
            <a:r>
              <a:rPr sz="1500" spc="-50" dirty="0">
                <a:latin typeface="Arial MT"/>
                <a:cs typeface="Arial MT"/>
              </a:rPr>
              <a:t> </a:t>
            </a:r>
            <a:r>
              <a:rPr sz="1500" dirty="0">
                <a:latin typeface="Arial MT"/>
                <a:cs typeface="Arial MT"/>
              </a:rPr>
              <a:t>and</a:t>
            </a:r>
            <a:r>
              <a:rPr sz="1500" spc="-50" dirty="0">
                <a:latin typeface="Arial MT"/>
                <a:cs typeface="Arial MT"/>
              </a:rPr>
              <a:t> </a:t>
            </a:r>
            <a:r>
              <a:rPr sz="1500" dirty="0">
                <a:latin typeface="Arial MT"/>
                <a:cs typeface="Arial MT"/>
              </a:rPr>
              <a:t>release</a:t>
            </a:r>
            <a:r>
              <a:rPr sz="1500" spc="-55" dirty="0">
                <a:latin typeface="Arial MT"/>
                <a:cs typeface="Arial MT"/>
              </a:rPr>
              <a:t> </a:t>
            </a:r>
            <a:r>
              <a:rPr sz="1500" dirty="0">
                <a:latin typeface="Arial MT"/>
                <a:cs typeface="Arial MT"/>
              </a:rPr>
              <a:t>timing.</a:t>
            </a:r>
            <a:r>
              <a:rPr sz="1500" spc="-50" dirty="0">
                <a:latin typeface="Arial MT"/>
                <a:cs typeface="Arial MT"/>
              </a:rPr>
              <a:t> </a:t>
            </a:r>
            <a:r>
              <a:rPr sz="1500" spc="-10" dirty="0">
                <a:latin typeface="Arial MT"/>
                <a:cs typeface="Arial MT"/>
              </a:rPr>
              <a:t>Microsoft</a:t>
            </a:r>
            <a:r>
              <a:rPr sz="1500" spc="-50" dirty="0">
                <a:latin typeface="Arial MT"/>
                <a:cs typeface="Arial MT"/>
              </a:rPr>
              <a:t> </a:t>
            </a:r>
            <a:r>
              <a:rPr sz="1500" dirty="0">
                <a:latin typeface="Arial MT"/>
                <a:cs typeface="Arial MT"/>
              </a:rPr>
              <a:t>should</a:t>
            </a:r>
            <a:r>
              <a:rPr sz="1500" spc="-50" dirty="0">
                <a:latin typeface="Arial MT"/>
                <a:cs typeface="Arial MT"/>
              </a:rPr>
              <a:t> </a:t>
            </a:r>
            <a:r>
              <a:rPr sz="1500" dirty="0">
                <a:latin typeface="Arial MT"/>
                <a:cs typeface="Arial MT"/>
              </a:rPr>
              <a:t>ensure</a:t>
            </a:r>
            <a:r>
              <a:rPr sz="1500" spc="-55" dirty="0">
                <a:latin typeface="Arial MT"/>
                <a:cs typeface="Arial MT"/>
              </a:rPr>
              <a:t> </a:t>
            </a:r>
            <a:r>
              <a:rPr sz="1500" spc="-10" dirty="0">
                <a:latin typeface="Arial MT"/>
                <a:cs typeface="Arial MT"/>
              </a:rPr>
              <a:t>efficient</a:t>
            </a:r>
            <a:r>
              <a:rPr sz="1500" spc="-50" dirty="0">
                <a:latin typeface="Arial MT"/>
                <a:cs typeface="Arial MT"/>
              </a:rPr>
              <a:t> </a:t>
            </a:r>
            <a:r>
              <a:rPr sz="1500" dirty="0">
                <a:latin typeface="Arial MT"/>
                <a:cs typeface="Arial MT"/>
              </a:rPr>
              <a:t>budget</a:t>
            </a:r>
            <a:r>
              <a:rPr sz="1500" spc="-50" dirty="0">
                <a:latin typeface="Arial MT"/>
                <a:cs typeface="Arial MT"/>
              </a:rPr>
              <a:t> </a:t>
            </a:r>
            <a:r>
              <a:rPr sz="1500" spc="-10" dirty="0">
                <a:latin typeface="Arial MT"/>
                <a:cs typeface="Arial MT"/>
              </a:rPr>
              <a:t>allocation</a:t>
            </a:r>
            <a:r>
              <a:rPr sz="1500" spc="-50" dirty="0">
                <a:latin typeface="Arial MT"/>
                <a:cs typeface="Arial MT"/>
              </a:rPr>
              <a:t> </a:t>
            </a:r>
            <a:r>
              <a:rPr sz="1500" spc="-25" dirty="0">
                <a:latin typeface="Arial MT"/>
                <a:cs typeface="Arial MT"/>
              </a:rPr>
              <a:t>to </a:t>
            </a:r>
            <a:r>
              <a:rPr sz="1500" spc="-10" dirty="0">
                <a:latin typeface="Arial MT"/>
                <a:cs typeface="Arial MT"/>
              </a:rPr>
              <a:t>maximize</a:t>
            </a:r>
            <a:r>
              <a:rPr sz="1500" spc="-25" dirty="0">
                <a:latin typeface="Arial MT"/>
                <a:cs typeface="Arial MT"/>
              </a:rPr>
              <a:t> </a:t>
            </a:r>
            <a:r>
              <a:rPr sz="1500" spc="-10" dirty="0">
                <a:latin typeface="Arial MT"/>
                <a:cs typeface="Arial MT"/>
              </a:rPr>
              <a:t>returns.</a:t>
            </a:r>
            <a:endParaRPr sz="1500">
              <a:latin typeface="Arial MT"/>
              <a:cs typeface="Arial MT"/>
            </a:endParaRPr>
          </a:p>
          <a:p>
            <a:pPr>
              <a:lnSpc>
                <a:spcPct val="100000"/>
              </a:lnSpc>
              <a:spcBef>
                <a:spcPts val="375"/>
              </a:spcBef>
              <a:buFont typeface="Arial"/>
              <a:buAutoNum type="arabicPeriod"/>
            </a:pPr>
            <a:endParaRPr sz="1500">
              <a:latin typeface="Arial MT"/>
              <a:cs typeface="Arial MT"/>
            </a:endParaRPr>
          </a:p>
          <a:p>
            <a:pPr marL="469900" marR="5080" indent="209550" algn="just">
              <a:lnSpc>
                <a:spcPct val="116700"/>
              </a:lnSpc>
              <a:buAutoNum type="arabicPeriod"/>
              <a:tabLst>
                <a:tab pos="679450" algn="l"/>
              </a:tabLst>
            </a:pPr>
            <a:r>
              <a:rPr sz="1500" b="1" spc="-20" dirty="0">
                <a:latin typeface="Arial"/>
                <a:cs typeface="Arial"/>
              </a:rPr>
              <a:t>Genre-</a:t>
            </a:r>
            <a:r>
              <a:rPr sz="1500" b="1" spc="-10" dirty="0">
                <a:latin typeface="Arial"/>
                <a:cs typeface="Arial"/>
              </a:rPr>
              <a:t>Centric</a:t>
            </a:r>
            <a:r>
              <a:rPr sz="1500" b="1" spc="-80" dirty="0">
                <a:latin typeface="Arial"/>
                <a:cs typeface="Arial"/>
              </a:rPr>
              <a:t> </a:t>
            </a:r>
            <a:r>
              <a:rPr sz="1500" b="1" dirty="0">
                <a:latin typeface="Arial"/>
                <a:cs typeface="Arial"/>
              </a:rPr>
              <a:t>Approach:</a:t>
            </a:r>
            <a:r>
              <a:rPr sz="1500" b="1" spc="-20" dirty="0">
                <a:latin typeface="Arial"/>
                <a:cs typeface="Arial"/>
              </a:rPr>
              <a:t> </a:t>
            </a:r>
            <a:r>
              <a:rPr sz="1500" dirty="0">
                <a:latin typeface="Arial MT"/>
                <a:cs typeface="Arial MT"/>
              </a:rPr>
              <a:t>Genres</a:t>
            </a:r>
            <a:r>
              <a:rPr sz="1500" spc="-25" dirty="0">
                <a:latin typeface="Arial MT"/>
                <a:cs typeface="Arial MT"/>
              </a:rPr>
              <a:t> </a:t>
            </a:r>
            <a:r>
              <a:rPr sz="1500" dirty="0">
                <a:latin typeface="Arial MT"/>
                <a:cs typeface="Arial MT"/>
              </a:rPr>
              <a:t>play</a:t>
            </a:r>
            <a:r>
              <a:rPr sz="1500" spc="-30" dirty="0">
                <a:latin typeface="Arial MT"/>
                <a:cs typeface="Arial MT"/>
              </a:rPr>
              <a:t> </a:t>
            </a:r>
            <a:r>
              <a:rPr sz="1500" dirty="0">
                <a:latin typeface="Arial MT"/>
                <a:cs typeface="Arial MT"/>
              </a:rPr>
              <a:t>a</a:t>
            </a:r>
            <a:r>
              <a:rPr sz="1500" spc="-25" dirty="0">
                <a:latin typeface="Arial MT"/>
                <a:cs typeface="Arial MT"/>
              </a:rPr>
              <a:t> </a:t>
            </a:r>
            <a:r>
              <a:rPr sz="1500" spc="-10" dirty="0">
                <a:latin typeface="Arial MT"/>
                <a:cs typeface="Arial MT"/>
              </a:rPr>
              <a:t>significant</a:t>
            </a:r>
            <a:r>
              <a:rPr sz="1500" spc="-30" dirty="0">
                <a:latin typeface="Arial MT"/>
                <a:cs typeface="Arial MT"/>
              </a:rPr>
              <a:t> </a:t>
            </a:r>
            <a:r>
              <a:rPr sz="1500" dirty="0">
                <a:latin typeface="Arial MT"/>
                <a:cs typeface="Arial MT"/>
              </a:rPr>
              <a:t>role</a:t>
            </a:r>
            <a:r>
              <a:rPr sz="1500" spc="-25" dirty="0">
                <a:latin typeface="Arial MT"/>
                <a:cs typeface="Arial MT"/>
              </a:rPr>
              <a:t> </a:t>
            </a:r>
            <a:r>
              <a:rPr sz="1500" dirty="0">
                <a:latin typeface="Arial MT"/>
                <a:cs typeface="Arial MT"/>
              </a:rPr>
              <a:t>in</a:t>
            </a:r>
            <a:r>
              <a:rPr sz="1500" spc="-25" dirty="0">
                <a:latin typeface="Arial MT"/>
                <a:cs typeface="Arial MT"/>
              </a:rPr>
              <a:t> </a:t>
            </a:r>
            <a:r>
              <a:rPr sz="1500" dirty="0">
                <a:latin typeface="Arial MT"/>
                <a:cs typeface="Arial MT"/>
              </a:rPr>
              <a:t>revenue</a:t>
            </a:r>
            <a:r>
              <a:rPr sz="1500" spc="-30" dirty="0">
                <a:latin typeface="Arial MT"/>
                <a:cs typeface="Arial MT"/>
              </a:rPr>
              <a:t> </a:t>
            </a:r>
            <a:r>
              <a:rPr sz="1500" spc="-10" dirty="0">
                <a:latin typeface="Arial MT"/>
                <a:cs typeface="Arial MT"/>
              </a:rPr>
              <a:t>generation.</a:t>
            </a:r>
            <a:r>
              <a:rPr sz="1500" spc="-25" dirty="0">
                <a:latin typeface="Arial MT"/>
                <a:cs typeface="Arial MT"/>
              </a:rPr>
              <a:t> </a:t>
            </a:r>
            <a:r>
              <a:rPr sz="1500" spc="-10" dirty="0">
                <a:latin typeface="Arial MT"/>
                <a:cs typeface="Arial MT"/>
              </a:rPr>
              <a:t>Microsoft </a:t>
            </a:r>
            <a:r>
              <a:rPr sz="1500" dirty="0">
                <a:latin typeface="Arial MT"/>
                <a:cs typeface="Arial MT"/>
              </a:rPr>
              <a:t>should</a:t>
            </a:r>
            <a:r>
              <a:rPr sz="1500" spc="-50" dirty="0">
                <a:latin typeface="Arial MT"/>
                <a:cs typeface="Arial MT"/>
              </a:rPr>
              <a:t> </a:t>
            </a:r>
            <a:r>
              <a:rPr sz="1500" dirty="0">
                <a:latin typeface="Arial MT"/>
                <a:cs typeface="Arial MT"/>
              </a:rPr>
              <a:t>focus</a:t>
            </a:r>
            <a:r>
              <a:rPr sz="1500" spc="-40" dirty="0">
                <a:latin typeface="Arial MT"/>
                <a:cs typeface="Arial MT"/>
              </a:rPr>
              <a:t> </a:t>
            </a:r>
            <a:r>
              <a:rPr sz="1500" dirty="0">
                <a:latin typeface="Arial MT"/>
                <a:cs typeface="Arial MT"/>
              </a:rPr>
              <a:t>on</a:t>
            </a:r>
            <a:r>
              <a:rPr sz="1500" spc="-40" dirty="0">
                <a:latin typeface="Arial MT"/>
                <a:cs typeface="Arial MT"/>
              </a:rPr>
              <a:t> </a:t>
            </a:r>
            <a:r>
              <a:rPr sz="1500" spc="-10" dirty="0">
                <a:latin typeface="Arial MT"/>
                <a:cs typeface="Arial MT"/>
              </a:rPr>
              <a:t>producing</a:t>
            </a:r>
            <a:r>
              <a:rPr sz="1500" spc="-40" dirty="0">
                <a:latin typeface="Arial MT"/>
                <a:cs typeface="Arial MT"/>
              </a:rPr>
              <a:t> </a:t>
            </a:r>
            <a:r>
              <a:rPr sz="1500" dirty="0">
                <a:latin typeface="Arial MT"/>
                <a:cs typeface="Arial MT"/>
              </a:rPr>
              <a:t>movies</a:t>
            </a:r>
            <a:r>
              <a:rPr sz="1500" spc="-40" dirty="0">
                <a:latin typeface="Arial MT"/>
                <a:cs typeface="Arial MT"/>
              </a:rPr>
              <a:t> </a:t>
            </a:r>
            <a:r>
              <a:rPr sz="1500" dirty="0">
                <a:latin typeface="Arial MT"/>
                <a:cs typeface="Arial MT"/>
              </a:rPr>
              <a:t>in</a:t>
            </a:r>
            <a:r>
              <a:rPr sz="1500" spc="-40" dirty="0">
                <a:latin typeface="Arial MT"/>
                <a:cs typeface="Arial MT"/>
              </a:rPr>
              <a:t> </a:t>
            </a:r>
            <a:r>
              <a:rPr sz="1500" dirty="0">
                <a:latin typeface="Arial MT"/>
                <a:cs typeface="Arial MT"/>
              </a:rPr>
              <a:t>genres</a:t>
            </a:r>
            <a:r>
              <a:rPr sz="1500" spc="-40" dirty="0">
                <a:latin typeface="Arial MT"/>
                <a:cs typeface="Arial MT"/>
              </a:rPr>
              <a:t> </a:t>
            </a:r>
            <a:r>
              <a:rPr sz="1500" dirty="0">
                <a:latin typeface="Arial MT"/>
                <a:cs typeface="Arial MT"/>
              </a:rPr>
              <a:t>that</a:t>
            </a:r>
            <a:r>
              <a:rPr sz="1500" spc="-40" dirty="0">
                <a:latin typeface="Arial MT"/>
                <a:cs typeface="Arial MT"/>
              </a:rPr>
              <a:t> </a:t>
            </a:r>
            <a:r>
              <a:rPr sz="1500" dirty="0">
                <a:latin typeface="Arial MT"/>
                <a:cs typeface="Arial MT"/>
              </a:rPr>
              <a:t>have</a:t>
            </a:r>
            <a:r>
              <a:rPr sz="1500" spc="-40" dirty="0">
                <a:latin typeface="Arial MT"/>
                <a:cs typeface="Arial MT"/>
              </a:rPr>
              <a:t> </a:t>
            </a:r>
            <a:r>
              <a:rPr sz="1500" dirty="0">
                <a:latin typeface="Arial MT"/>
                <a:cs typeface="Arial MT"/>
              </a:rPr>
              <a:t>consistently</a:t>
            </a:r>
            <a:r>
              <a:rPr sz="1500" spc="-40" dirty="0">
                <a:latin typeface="Arial MT"/>
                <a:cs typeface="Arial MT"/>
              </a:rPr>
              <a:t> </a:t>
            </a:r>
            <a:r>
              <a:rPr sz="1500" spc="-10" dirty="0">
                <a:latin typeface="Arial MT"/>
                <a:cs typeface="Arial MT"/>
              </a:rPr>
              <a:t>performed</a:t>
            </a:r>
            <a:r>
              <a:rPr sz="1500" spc="-40" dirty="0">
                <a:latin typeface="Arial MT"/>
                <a:cs typeface="Arial MT"/>
              </a:rPr>
              <a:t> </a:t>
            </a:r>
            <a:r>
              <a:rPr sz="1500" dirty="0">
                <a:latin typeface="Arial MT"/>
                <a:cs typeface="Arial MT"/>
              </a:rPr>
              <a:t>well</a:t>
            </a:r>
            <a:r>
              <a:rPr sz="1500" spc="-40" dirty="0">
                <a:latin typeface="Arial MT"/>
                <a:cs typeface="Arial MT"/>
              </a:rPr>
              <a:t> </a:t>
            </a:r>
            <a:r>
              <a:rPr sz="1500" dirty="0">
                <a:latin typeface="Arial MT"/>
                <a:cs typeface="Arial MT"/>
              </a:rPr>
              <a:t>at</a:t>
            </a:r>
            <a:r>
              <a:rPr sz="1500" spc="-40" dirty="0">
                <a:latin typeface="Arial MT"/>
                <a:cs typeface="Arial MT"/>
              </a:rPr>
              <a:t> </a:t>
            </a:r>
            <a:r>
              <a:rPr sz="1500" dirty="0">
                <a:latin typeface="Arial MT"/>
                <a:cs typeface="Arial MT"/>
              </a:rPr>
              <a:t>the</a:t>
            </a:r>
            <a:r>
              <a:rPr sz="1500" spc="-40" dirty="0">
                <a:latin typeface="Arial MT"/>
                <a:cs typeface="Arial MT"/>
              </a:rPr>
              <a:t> </a:t>
            </a:r>
            <a:r>
              <a:rPr sz="1500" spc="-25" dirty="0">
                <a:latin typeface="Arial MT"/>
                <a:cs typeface="Arial MT"/>
              </a:rPr>
              <a:t>box </a:t>
            </a:r>
            <a:r>
              <a:rPr sz="1500" dirty="0">
                <a:latin typeface="Arial MT"/>
                <a:cs typeface="Arial MT"/>
              </a:rPr>
              <a:t>office.</a:t>
            </a:r>
            <a:r>
              <a:rPr sz="1500" spc="-60" dirty="0">
                <a:latin typeface="Arial MT"/>
                <a:cs typeface="Arial MT"/>
              </a:rPr>
              <a:t> </a:t>
            </a:r>
            <a:r>
              <a:rPr sz="1500" dirty="0">
                <a:latin typeface="Arial MT"/>
                <a:cs typeface="Arial MT"/>
              </a:rPr>
              <a:t>Stay</a:t>
            </a:r>
            <a:r>
              <a:rPr sz="1500" spc="-60" dirty="0">
                <a:latin typeface="Arial MT"/>
                <a:cs typeface="Arial MT"/>
              </a:rPr>
              <a:t> </a:t>
            </a:r>
            <a:r>
              <a:rPr sz="1500" spc="-10" dirty="0">
                <a:latin typeface="Arial MT"/>
                <a:cs typeface="Arial MT"/>
              </a:rPr>
              <a:t>adaptable</a:t>
            </a:r>
            <a:r>
              <a:rPr sz="1500" spc="-55" dirty="0">
                <a:latin typeface="Arial MT"/>
                <a:cs typeface="Arial MT"/>
              </a:rPr>
              <a:t> </a:t>
            </a:r>
            <a:r>
              <a:rPr sz="1500" dirty="0">
                <a:latin typeface="Arial MT"/>
                <a:cs typeface="Arial MT"/>
              </a:rPr>
              <a:t>to</a:t>
            </a:r>
            <a:r>
              <a:rPr sz="1500" spc="-60" dirty="0">
                <a:latin typeface="Arial MT"/>
                <a:cs typeface="Arial MT"/>
              </a:rPr>
              <a:t> </a:t>
            </a:r>
            <a:r>
              <a:rPr sz="1500" dirty="0">
                <a:latin typeface="Arial MT"/>
                <a:cs typeface="Arial MT"/>
              </a:rPr>
              <a:t>evolving</a:t>
            </a:r>
            <a:r>
              <a:rPr sz="1500" spc="-55" dirty="0">
                <a:latin typeface="Arial MT"/>
                <a:cs typeface="Arial MT"/>
              </a:rPr>
              <a:t> </a:t>
            </a:r>
            <a:r>
              <a:rPr sz="1500" dirty="0">
                <a:latin typeface="Arial MT"/>
                <a:cs typeface="Arial MT"/>
              </a:rPr>
              <a:t>audience</a:t>
            </a:r>
            <a:r>
              <a:rPr sz="1500" spc="-60" dirty="0">
                <a:latin typeface="Arial MT"/>
                <a:cs typeface="Arial MT"/>
              </a:rPr>
              <a:t> </a:t>
            </a:r>
            <a:r>
              <a:rPr sz="1500" dirty="0">
                <a:latin typeface="Arial MT"/>
                <a:cs typeface="Arial MT"/>
              </a:rPr>
              <a:t>preferences</a:t>
            </a:r>
            <a:r>
              <a:rPr sz="1500" spc="-55" dirty="0">
                <a:latin typeface="Arial MT"/>
                <a:cs typeface="Arial MT"/>
              </a:rPr>
              <a:t> </a:t>
            </a:r>
            <a:r>
              <a:rPr sz="1500" dirty="0">
                <a:latin typeface="Arial MT"/>
                <a:cs typeface="Arial MT"/>
              </a:rPr>
              <a:t>and</a:t>
            </a:r>
            <a:r>
              <a:rPr sz="1500" spc="-60" dirty="0">
                <a:latin typeface="Arial MT"/>
                <a:cs typeface="Arial MT"/>
              </a:rPr>
              <a:t> </a:t>
            </a:r>
            <a:r>
              <a:rPr sz="1500" dirty="0">
                <a:latin typeface="Arial MT"/>
                <a:cs typeface="Arial MT"/>
              </a:rPr>
              <a:t>emerging</a:t>
            </a:r>
            <a:r>
              <a:rPr sz="1500" spc="-55" dirty="0">
                <a:latin typeface="Arial MT"/>
                <a:cs typeface="Arial MT"/>
              </a:rPr>
              <a:t> </a:t>
            </a:r>
            <a:r>
              <a:rPr sz="1500" spc="-10" dirty="0">
                <a:latin typeface="Arial MT"/>
                <a:cs typeface="Arial MT"/>
              </a:rPr>
              <a:t>trends.</a:t>
            </a:r>
            <a:endParaRPr sz="15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725" y="602290"/>
            <a:ext cx="7689215" cy="2128520"/>
          </a:xfrm>
          <a:prstGeom prst="rect">
            <a:avLst/>
          </a:prstGeom>
        </p:spPr>
        <p:txBody>
          <a:bodyPr vert="horz" wrap="square" lIns="0" tIns="12700" rIns="0" bIns="0" rtlCol="0">
            <a:spAutoFit/>
          </a:bodyPr>
          <a:lstStyle/>
          <a:p>
            <a:pPr marL="12700" marR="5080">
              <a:lnSpc>
                <a:spcPct val="114999"/>
              </a:lnSpc>
              <a:spcBef>
                <a:spcPts val="100"/>
              </a:spcBef>
            </a:pPr>
            <a:r>
              <a:rPr sz="1500" b="1" dirty="0">
                <a:latin typeface="Arial"/>
                <a:cs typeface="Arial"/>
              </a:rPr>
              <a:t>3.</a:t>
            </a:r>
            <a:r>
              <a:rPr sz="1500" b="1" spc="-50" dirty="0">
                <a:latin typeface="Arial"/>
                <a:cs typeface="Arial"/>
              </a:rPr>
              <a:t> </a:t>
            </a:r>
            <a:r>
              <a:rPr sz="1500" b="1" dirty="0">
                <a:latin typeface="Arial"/>
                <a:cs typeface="Arial"/>
              </a:rPr>
              <a:t>Release</a:t>
            </a:r>
            <a:r>
              <a:rPr sz="1500" b="1" spc="-50" dirty="0">
                <a:latin typeface="Arial"/>
                <a:cs typeface="Arial"/>
              </a:rPr>
              <a:t> </a:t>
            </a:r>
            <a:r>
              <a:rPr sz="1500" b="1" dirty="0">
                <a:latin typeface="Arial"/>
                <a:cs typeface="Arial"/>
              </a:rPr>
              <a:t>Timing</a:t>
            </a:r>
            <a:r>
              <a:rPr sz="1500" b="1" spc="-50" dirty="0">
                <a:latin typeface="Arial"/>
                <a:cs typeface="Arial"/>
              </a:rPr>
              <a:t> </a:t>
            </a:r>
            <a:r>
              <a:rPr sz="1500" b="1" dirty="0">
                <a:latin typeface="Arial"/>
                <a:cs typeface="Arial"/>
              </a:rPr>
              <a:t>Strategy:</a:t>
            </a:r>
            <a:r>
              <a:rPr sz="1500" b="1" spc="-60" dirty="0">
                <a:latin typeface="Arial"/>
                <a:cs typeface="Arial"/>
              </a:rPr>
              <a:t> </a:t>
            </a:r>
            <a:r>
              <a:rPr sz="1500" dirty="0">
                <a:latin typeface="Arial MT"/>
                <a:cs typeface="Arial MT"/>
              </a:rPr>
              <a:t>The</a:t>
            </a:r>
            <a:r>
              <a:rPr sz="1500" spc="-50" dirty="0">
                <a:latin typeface="Arial MT"/>
                <a:cs typeface="Arial MT"/>
              </a:rPr>
              <a:t> </a:t>
            </a:r>
            <a:r>
              <a:rPr sz="1500" dirty="0">
                <a:latin typeface="Arial MT"/>
                <a:cs typeface="Arial MT"/>
              </a:rPr>
              <a:t>timing</a:t>
            </a:r>
            <a:r>
              <a:rPr sz="1500" spc="-50" dirty="0">
                <a:latin typeface="Arial MT"/>
                <a:cs typeface="Arial MT"/>
              </a:rPr>
              <a:t> </a:t>
            </a:r>
            <a:r>
              <a:rPr sz="1500" dirty="0">
                <a:latin typeface="Arial MT"/>
                <a:cs typeface="Arial MT"/>
              </a:rPr>
              <a:t>of</a:t>
            </a:r>
            <a:r>
              <a:rPr sz="1500" spc="-50" dirty="0">
                <a:latin typeface="Arial MT"/>
                <a:cs typeface="Arial MT"/>
              </a:rPr>
              <a:t> </a:t>
            </a:r>
            <a:r>
              <a:rPr sz="1500" dirty="0">
                <a:latin typeface="Arial MT"/>
                <a:cs typeface="Arial MT"/>
              </a:rPr>
              <a:t>movie</a:t>
            </a:r>
            <a:r>
              <a:rPr sz="1500" spc="-50" dirty="0">
                <a:latin typeface="Arial MT"/>
                <a:cs typeface="Arial MT"/>
              </a:rPr>
              <a:t> </a:t>
            </a:r>
            <a:r>
              <a:rPr sz="1500" dirty="0">
                <a:latin typeface="Arial MT"/>
                <a:cs typeface="Arial MT"/>
              </a:rPr>
              <a:t>releases</a:t>
            </a:r>
            <a:r>
              <a:rPr sz="1500" spc="-50" dirty="0">
                <a:latin typeface="Arial MT"/>
                <a:cs typeface="Arial MT"/>
              </a:rPr>
              <a:t> </a:t>
            </a:r>
            <a:r>
              <a:rPr sz="1500" dirty="0">
                <a:latin typeface="Arial MT"/>
                <a:cs typeface="Arial MT"/>
              </a:rPr>
              <a:t>is</a:t>
            </a:r>
            <a:r>
              <a:rPr sz="1500" spc="-50" dirty="0">
                <a:latin typeface="Arial MT"/>
                <a:cs typeface="Arial MT"/>
              </a:rPr>
              <a:t> </a:t>
            </a:r>
            <a:r>
              <a:rPr sz="1500" dirty="0">
                <a:latin typeface="Arial MT"/>
                <a:cs typeface="Arial MT"/>
              </a:rPr>
              <a:t>pivotal.</a:t>
            </a:r>
            <a:r>
              <a:rPr sz="1500" spc="-45" dirty="0">
                <a:latin typeface="Arial MT"/>
                <a:cs typeface="Arial MT"/>
              </a:rPr>
              <a:t> </a:t>
            </a:r>
            <a:r>
              <a:rPr sz="1500" spc="-10" dirty="0">
                <a:latin typeface="Arial MT"/>
                <a:cs typeface="Arial MT"/>
              </a:rPr>
              <a:t>Microsoft</a:t>
            </a:r>
            <a:r>
              <a:rPr sz="1500" spc="-50" dirty="0">
                <a:latin typeface="Arial MT"/>
                <a:cs typeface="Arial MT"/>
              </a:rPr>
              <a:t> </a:t>
            </a:r>
            <a:r>
              <a:rPr sz="1500" spc="-10" dirty="0">
                <a:latin typeface="Arial MT"/>
                <a:cs typeface="Arial MT"/>
              </a:rPr>
              <a:t>should </a:t>
            </a:r>
            <a:r>
              <a:rPr sz="1500" dirty="0">
                <a:latin typeface="Arial MT"/>
                <a:cs typeface="Arial MT"/>
              </a:rPr>
              <a:t>create</a:t>
            </a:r>
            <a:r>
              <a:rPr sz="1500" spc="-75" dirty="0">
                <a:latin typeface="Arial MT"/>
                <a:cs typeface="Arial MT"/>
              </a:rPr>
              <a:t> </a:t>
            </a:r>
            <a:r>
              <a:rPr sz="1500" dirty="0">
                <a:latin typeface="Arial MT"/>
                <a:cs typeface="Arial MT"/>
              </a:rPr>
              <a:t>a</a:t>
            </a:r>
            <a:r>
              <a:rPr sz="1500" spc="-45" dirty="0">
                <a:latin typeface="Arial MT"/>
                <a:cs typeface="Arial MT"/>
              </a:rPr>
              <a:t> </a:t>
            </a:r>
            <a:r>
              <a:rPr sz="1500" spc="-20" dirty="0">
                <a:latin typeface="Arial MT"/>
                <a:cs typeface="Arial MT"/>
              </a:rPr>
              <a:t>well-</a:t>
            </a:r>
            <a:r>
              <a:rPr sz="1500" dirty="0">
                <a:latin typeface="Arial MT"/>
                <a:cs typeface="Arial MT"/>
              </a:rPr>
              <a:t>planned</a:t>
            </a:r>
            <a:r>
              <a:rPr sz="1500" spc="-45" dirty="0">
                <a:latin typeface="Arial MT"/>
                <a:cs typeface="Arial MT"/>
              </a:rPr>
              <a:t> </a:t>
            </a:r>
            <a:r>
              <a:rPr sz="1500" dirty="0">
                <a:latin typeface="Arial MT"/>
                <a:cs typeface="Arial MT"/>
              </a:rPr>
              <a:t>release</a:t>
            </a:r>
            <a:r>
              <a:rPr sz="1500" spc="-40" dirty="0">
                <a:latin typeface="Arial MT"/>
                <a:cs typeface="Arial MT"/>
              </a:rPr>
              <a:t> </a:t>
            </a:r>
            <a:r>
              <a:rPr sz="1500" spc="-10" dirty="0">
                <a:latin typeface="Arial MT"/>
                <a:cs typeface="Arial MT"/>
              </a:rPr>
              <a:t>calendar,</a:t>
            </a:r>
            <a:r>
              <a:rPr sz="1500" spc="-45" dirty="0">
                <a:latin typeface="Arial MT"/>
                <a:cs typeface="Arial MT"/>
              </a:rPr>
              <a:t> </a:t>
            </a:r>
            <a:r>
              <a:rPr sz="1500" spc="-10" dirty="0">
                <a:latin typeface="Arial MT"/>
                <a:cs typeface="Arial MT"/>
              </a:rPr>
              <a:t>capitalizing</a:t>
            </a:r>
            <a:r>
              <a:rPr sz="1500" spc="-40" dirty="0">
                <a:latin typeface="Arial MT"/>
                <a:cs typeface="Arial MT"/>
              </a:rPr>
              <a:t> </a:t>
            </a:r>
            <a:r>
              <a:rPr sz="1500" dirty="0">
                <a:latin typeface="Arial MT"/>
                <a:cs typeface="Arial MT"/>
              </a:rPr>
              <a:t>on</a:t>
            </a:r>
            <a:r>
              <a:rPr sz="1500" spc="-45" dirty="0">
                <a:latin typeface="Arial MT"/>
                <a:cs typeface="Arial MT"/>
              </a:rPr>
              <a:t> </a:t>
            </a:r>
            <a:r>
              <a:rPr sz="1500" dirty="0">
                <a:latin typeface="Arial MT"/>
                <a:cs typeface="Arial MT"/>
              </a:rPr>
              <a:t>months</a:t>
            </a:r>
            <a:r>
              <a:rPr sz="1500" spc="-45" dirty="0">
                <a:latin typeface="Arial MT"/>
                <a:cs typeface="Arial MT"/>
              </a:rPr>
              <a:t> </a:t>
            </a:r>
            <a:r>
              <a:rPr sz="1500" dirty="0">
                <a:latin typeface="Arial MT"/>
                <a:cs typeface="Arial MT"/>
              </a:rPr>
              <a:t>like</a:t>
            </a:r>
            <a:r>
              <a:rPr sz="1500" spc="-40" dirty="0">
                <a:latin typeface="Arial MT"/>
                <a:cs typeface="Arial MT"/>
              </a:rPr>
              <a:t> </a:t>
            </a:r>
            <a:r>
              <a:rPr sz="1500" spc="-10" dirty="0">
                <a:latin typeface="Arial MT"/>
                <a:cs typeface="Arial MT"/>
              </a:rPr>
              <a:t>December,</a:t>
            </a:r>
            <a:r>
              <a:rPr sz="1500" spc="-45" dirty="0">
                <a:latin typeface="Arial MT"/>
                <a:cs typeface="Arial MT"/>
              </a:rPr>
              <a:t> </a:t>
            </a:r>
            <a:r>
              <a:rPr sz="1500" spc="-35" dirty="0">
                <a:latin typeface="Arial MT"/>
                <a:cs typeface="Arial MT"/>
              </a:rPr>
              <a:t>May,</a:t>
            </a:r>
            <a:r>
              <a:rPr sz="1500" spc="-85" dirty="0">
                <a:latin typeface="Arial MT"/>
                <a:cs typeface="Arial MT"/>
              </a:rPr>
              <a:t> </a:t>
            </a:r>
            <a:r>
              <a:rPr sz="1500" spc="-10" dirty="0">
                <a:latin typeface="Arial MT"/>
                <a:cs typeface="Arial MT"/>
              </a:rPr>
              <a:t>April, </a:t>
            </a:r>
            <a:r>
              <a:rPr sz="1500" dirty="0">
                <a:latin typeface="Arial MT"/>
                <a:cs typeface="Arial MT"/>
              </a:rPr>
              <a:t>and</a:t>
            </a:r>
            <a:r>
              <a:rPr sz="1500" spc="-55" dirty="0">
                <a:latin typeface="Arial MT"/>
                <a:cs typeface="Arial MT"/>
              </a:rPr>
              <a:t> </a:t>
            </a:r>
            <a:r>
              <a:rPr sz="1500" spc="-10" dirty="0">
                <a:latin typeface="Arial MT"/>
                <a:cs typeface="Arial MT"/>
              </a:rPr>
              <a:t>November.</a:t>
            </a:r>
            <a:r>
              <a:rPr sz="1500" spc="-55" dirty="0">
                <a:latin typeface="Arial MT"/>
                <a:cs typeface="Arial MT"/>
              </a:rPr>
              <a:t> </a:t>
            </a:r>
            <a:r>
              <a:rPr sz="1500" dirty="0">
                <a:latin typeface="Arial MT"/>
                <a:cs typeface="Arial MT"/>
              </a:rPr>
              <a:t>Pay</a:t>
            </a:r>
            <a:r>
              <a:rPr sz="1500" spc="-55" dirty="0">
                <a:latin typeface="Arial MT"/>
                <a:cs typeface="Arial MT"/>
              </a:rPr>
              <a:t> </a:t>
            </a:r>
            <a:r>
              <a:rPr sz="1500" dirty="0">
                <a:latin typeface="Arial MT"/>
                <a:cs typeface="Arial MT"/>
              </a:rPr>
              <a:t>close</a:t>
            </a:r>
            <a:r>
              <a:rPr sz="1500" spc="-55" dirty="0">
                <a:latin typeface="Arial MT"/>
                <a:cs typeface="Arial MT"/>
              </a:rPr>
              <a:t> </a:t>
            </a:r>
            <a:r>
              <a:rPr sz="1500" dirty="0">
                <a:latin typeface="Arial MT"/>
                <a:cs typeface="Arial MT"/>
              </a:rPr>
              <a:t>attention</a:t>
            </a:r>
            <a:r>
              <a:rPr sz="1500" spc="-55" dirty="0">
                <a:latin typeface="Arial MT"/>
                <a:cs typeface="Arial MT"/>
              </a:rPr>
              <a:t> </a:t>
            </a:r>
            <a:r>
              <a:rPr sz="1500" dirty="0">
                <a:latin typeface="Arial MT"/>
                <a:cs typeface="Arial MT"/>
              </a:rPr>
              <a:t>to</a:t>
            </a:r>
            <a:r>
              <a:rPr sz="1500" spc="-55" dirty="0">
                <a:latin typeface="Arial MT"/>
                <a:cs typeface="Arial MT"/>
              </a:rPr>
              <a:t> </a:t>
            </a:r>
            <a:r>
              <a:rPr sz="1500" dirty="0">
                <a:latin typeface="Arial MT"/>
                <a:cs typeface="Arial MT"/>
              </a:rPr>
              <a:t>seasonal</a:t>
            </a:r>
            <a:r>
              <a:rPr sz="1500" spc="-55" dirty="0">
                <a:latin typeface="Arial MT"/>
                <a:cs typeface="Arial MT"/>
              </a:rPr>
              <a:t> </a:t>
            </a:r>
            <a:r>
              <a:rPr sz="1500" dirty="0">
                <a:latin typeface="Arial MT"/>
                <a:cs typeface="Arial MT"/>
              </a:rPr>
              <a:t>trends</a:t>
            </a:r>
            <a:r>
              <a:rPr sz="1500" spc="-50" dirty="0">
                <a:latin typeface="Arial MT"/>
                <a:cs typeface="Arial MT"/>
              </a:rPr>
              <a:t> </a:t>
            </a:r>
            <a:r>
              <a:rPr sz="1500" dirty="0">
                <a:latin typeface="Arial MT"/>
                <a:cs typeface="Arial MT"/>
              </a:rPr>
              <a:t>and</a:t>
            </a:r>
            <a:r>
              <a:rPr sz="1500" spc="-55" dirty="0">
                <a:latin typeface="Arial MT"/>
                <a:cs typeface="Arial MT"/>
              </a:rPr>
              <a:t> </a:t>
            </a:r>
            <a:r>
              <a:rPr sz="1500" dirty="0">
                <a:latin typeface="Arial MT"/>
                <a:cs typeface="Arial MT"/>
              </a:rPr>
              <a:t>avoid</a:t>
            </a:r>
            <a:r>
              <a:rPr sz="1500" spc="-55" dirty="0">
                <a:latin typeface="Arial MT"/>
                <a:cs typeface="Arial MT"/>
              </a:rPr>
              <a:t> </a:t>
            </a:r>
            <a:r>
              <a:rPr sz="1500" dirty="0">
                <a:latin typeface="Arial MT"/>
                <a:cs typeface="Arial MT"/>
              </a:rPr>
              <a:t>months</a:t>
            </a:r>
            <a:r>
              <a:rPr sz="1500" spc="-55" dirty="0">
                <a:latin typeface="Arial MT"/>
                <a:cs typeface="Arial MT"/>
              </a:rPr>
              <a:t> </a:t>
            </a:r>
            <a:r>
              <a:rPr sz="1500" dirty="0">
                <a:latin typeface="Arial MT"/>
                <a:cs typeface="Arial MT"/>
              </a:rPr>
              <a:t>with</a:t>
            </a:r>
            <a:r>
              <a:rPr sz="1500" spc="-55" dirty="0">
                <a:latin typeface="Arial MT"/>
                <a:cs typeface="Arial MT"/>
              </a:rPr>
              <a:t> </a:t>
            </a:r>
            <a:r>
              <a:rPr sz="1500" dirty="0">
                <a:latin typeface="Arial MT"/>
                <a:cs typeface="Arial MT"/>
              </a:rPr>
              <a:t>high</a:t>
            </a:r>
            <a:r>
              <a:rPr sz="1500" spc="-55" dirty="0">
                <a:latin typeface="Arial MT"/>
                <a:cs typeface="Arial MT"/>
              </a:rPr>
              <a:t> </a:t>
            </a:r>
            <a:r>
              <a:rPr sz="1500" spc="-10" dirty="0">
                <a:latin typeface="Arial MT"/>
                <a:cs typeface="Arial MT"/>
              </a:rPr>
              <a:t>revenue variability,</a:t>
            </a:r>
            <a:r>
              <a:rPr sz="1500" spc="-50" dirty="0">
                <a:latin typeface="Arial MT"/>
                <a:cs typeface="Arial MT"/>
              </a:rPr>
              <a:t> </a:t>
            </a:r>
            <a:r>
              <a:rPr sz="1500" dirty="0">
                <a:latin typeface="Arial MT"/>
                <a:cs typeface="Arial MT"/>
              </a:rPr>
              <a:t>such</a:t>
            </a:r>
            <a:r>
              <a:rPr sz="1500" spc="-45" dirty="0">
                <a:latin typeface="Arial MT"/>
                <a:cs typeface="Arial MT"/>
              </a:rPr>
              <a:t> </a:t>
            </a:r>
            <a:r>
              <a:rPr sz="1500" dirty="0">
                <a:latin typeface="Arial MT"/>
                <a:cs typeface="Arial MT"/>
              </a:rPr>
              <a:t>as</a:t>
            </a:r>
            <a:r>
              <a:rPr sz="1500" spc="-50" dirty="0">
                <a:latin typeface="Arial MT"/>
                <a:cs typeface="Arial MT"/>
              </a:rPr>
              <a:t> </a:t>
            </a:r>
            <a:r>
              <a:rPr sz="1500" spc="-20" dirty="0">
                <a:latin typeface="Arial MT"/>
                <a:cs typeface="Arial MT"/>
              </a:rPr>
              <a:t>May,</a:t>
            </a:r>
            <a:r>
              <a:rPr sz="1500" spc="-45" dirty="0">
                <a:latin typeface="Arial MT"/>
                <a:cs typeface="Arial MT"/>
              </a:rPr>
              <a:t> </a:t>
            </a:r>
            <a:r>
              <a:rPr sz="1500" dirty="0">
                <a:latin typeface="Arial MT"/>
                <a:cs typeface="Arial MT"/>
              </a:rPr>
              <a:t>June,</a:t>
            </a:r>
            <a:r>
              <a:rPr sz="1500" spc="-50" dirty="0">
                <a:latin typeface="Arial MT"/>
                <a:cs typeface="Arial MT"/>
              </a:rPr>
              <a:t> </a:t>
            </a:r>
            <a:r>
              <a:rPr sz="1500" dirty="0">
                <a:latin typeface="Arial MT"/>
                <a:cs typeface="Arial MT"/>
              </a:rPr>
              <a:t>and</a:t>
            </a:r>
            <a:r>
              <a:rPr sz="1500" spc="-45" dirty="0">
                <a:latin typeface="Arial MT"/>
                <a:cs typeface="Arial MT"/>
              </a:rPr>
              <a:t> </a:t>
            </a:r>
            <a:r>
              <a:rPr sz="1500" spc="-20" dirty="0">
                <a:latin typeface="Arial MT"/>
                <a:cs typeface="Arial MT"/>
              </a:rPr>
              <a:t>July.</a:t>
            </a:r>
            <a:endParaRPr sz="1500">
              <a:latin typeface="Arial MT"/>
              <a:cs typeface="Arial MT"/>
            </a:endParaRPr>
          </a:p>
          <a:p>
            <a:pPr>
              <a:lnSpc>
                <a:spcPct val="100000"/>
              </a:lnSpc>
              <a:spcBef>
                <a:spcPts val="345"/>
              </a:spcBef>
            </a:pPr>
            <a:endParaRPr sz="1500">
              <a:latin typeface="Arial MT"/>
              <a:cs typeface="Arial MT"/>
            </a:endParaRPr>
          </a:p>
          <a:p>
            <a:pPr marL="12700" marR="165735" algn="just">
              <a:lnSpc>
                <a:spcPct val="114999"/>
              </a:lnSpc>
            </a:pPr>
            <a:r>
              <a:rPr sz="1500" dirty="0">
                <a:latin typeface="Arial MT"/>
                <a:cs typeface="Arial MT"/>
              </a:rPr>
              <a:t>By</a:t>
            </a:r>
            <a:r>
              <a:rPr sz="1500" spc="-25" dirty="0">
                <a:latin typeface="Arial MT"/>
                <a:cs typeface="Arial MT"/>
              </a:rPr>
              <a:t> </a:t>
            </a:r>
            <a:r>
              <a:rPr sz="1500" spc="-10" dirty="0">
                <a:latin typeface="Arial MT"/>
                <a:cs typeface="Arial MT"/>
              </a:rPr>
              <a:t>following</a:t>
            </a:r>
            <a:r>
              <a:rPr sz="1500" spc="-20" dirty="0">
                <a:latin typeface="Arial MT"/>
                <a:cs typeface="Arial MT"/>
              </a:rPr>
              <a:t> </a:t>
            </a:r>
            <a:r>
              <a:rPr sz="1500" dirty="0">
                <a:latin typeface="Arial MT"/>
                <a:cs typeface="Arial MT"/>
              </a:rPr>
              <a:t>these</a:t>
            </a:r>
            <a:r>
              <a:rPr sz="1500" spc="-20" dirty="0">
                <a:latin typeface="Arial MT"/>
                <a:cs typeface="Arial MT"/>
              </a:rPr>
              <a:t> </a:t>
            </a:r>
            <a:r>
              <a:rPr sz="1500" spc="-10" dirty="0">
                <a:latin typeface="Arial MT"/>
                <a:cs typeface="Arial MT"/>
              </a:rPr>
              <a:t>recommendations</a:t>
            </a:r>
            <a:r>
              <a:rPr sz="1500" spc="-20" dirty="0">
                <a:latin typeface="Arial MT"/>
                <a:cs typeface="Arial MT"/>
              </a:rPr>
              <a:t> </a:t>
            </a:r>
            <a:r>
              <a:rPr sz="1500" dirty="0">
                <a:latin typeface="Arial MT"/>
                <a:cs typeface="Arial MT"/>
              </a:rPr>
              <a:t>and</a:t>
            </a:r>
            <a:r>
              <a:rPr sz="1500" spc="-25" dirty="0">
                <a:latin typeface="Arial MT"/>
                <a:cs typeface="Arial MT"/>
              </a:rPr>
              <a:t> </a:t>
            </a:r>
            <a:r>
              <a:rPr sz="1500" spc="-10" dirty="0">
                <a:latin typeface="Arial MT"/>
                <a:cs typeface="Arial MT"/>
              </a:rPr>
              <a:t>maintaining</a:t>
            </a:r>
            <a:r>
              <a:rPr sz="1500" spc="-20" dirty="0">
                <a:latin typeface="Arial MT"/>
                <a:cs typeface="Arial MT"/>
              </a:rPr>
              <a:t> </a:t>
            </a:r>
            <a:r>
              <a:rPr sz="1500" dirty="0">
                <a:latin typeface="Arial MT"/>
                <a:cs typeface="Arial MT"/>
              </a:rPr>
              <a:t>a</a:t>
            </a:r>
            <a:r>
              <a:rPr sz="1500" spc="-20" dirty="0">
                <a:latin typeface="Arial MT"/>
                <a:cs typeface="Arial MT"/>
              </a:rPr>
              <a:t> data-</a:t>
            </a:r>
            <a:r>
              <a:rPr sz="1500" dirty="0">
                <a:latin typeface="Arial MT"/>
                <a:cs typeface="Arial MT"/>
              </a:rPr>
              <a:t>driven,</a:t>
            </a:r>
            <a:r>
              <a:rPr sz="1500" spc="-20" dirty="0">
                <a:latin typeface="Arial MT"/>
                <a:cs typeface="Arial MT"/>
              </a:rPr>
              <a:t> </a:t>
            </a:r>
            <a:r>
              <a:rPr sz="1500" spc="-10" dirty="0">
                <a:latin typeface="Arial MT"/>
                <a:cs typeface="Arial MT"/>
              </a:rPr>
              <a:t>adaptable</a:t>
            </a:r>
            <a:r>
              <a:rPr sz="1500" spc="-25" dirty="0">
                <a:latin typeface="Arial MT"/>
                <a:cs typeface="Arial MT"/>
              </a:rPr>
              <a:t> </a:t>
            </a:r>
            <a:r>
              <a:rPr sz="1500" spc="-10" dirty="0">
                <a:latin typeface="Arial MT"/>
                <a:cs typeface="Arial MT"/>
              </a:rPr>
              <a:t>approach, Microsoft</a:t>
            </a:r>
            <a:r>
              <a:rPr sz="1500" spc="-45" dirty="0">
                <a:latin typeface="Arial MT"/>
                <a:cs typeface="Arial MT"/>
              </a:rPr>
              <a:t> </a:t>
            </a:r>
            <a:r>
              <a:rPr sz="1500" dirty="0">
                <a:latin typeface="Arial MT"/>
                <a:cs typeface="Arial MT"/>
              </a:rPr>
              <a:t>can</a:t>
            </a:r>
            <a:r>
              <a:rPr sz="1500" spc="-45" dirty="0">
                <a:latin typeface="Arial MT"/>
                <a:cs typeface="Arial MT"/>
              </a:rPr>
              <a:t> </a:t>
            </a:r>
            <a:r>
              <a:rPr sz="1500" dirty="0">
                <a:latin typeface="Arial MT"/>
                <a:cs typeface="Arial MT"/>
              </a:rPr>
              <a:t>position</a:t>
            </a:r>
            <a:r>
              <a:rPr sz="1500" spc="-40" dirty="0">
                <a:latin typeface="Arial MT"/>
                <a:cs typeface="Arial MT"/>
              </a:rPr>
              <a:t> </a:t>
            </a:r>
            <a:r>
              <a:rPr sz="1500" dirty="0">
                <a:latin typeface="Arial MT"/>
                <a:cs typeface="Arial MT"/>
              </a:rPr>
              <a:t>itself</a:t>
            </a:r>
            <a:r>
              <a:rPr sz="1500" spc="-45" dirty="0">
                <a:latin typeface="Arial MT"/>
                <a:cs typeface="Arial MT"/>
              </a:rPr>
              <a:t> </a:t>
            </a:r>
            <a:r>
              <a:rPr sz="1500" dirty="0">
                <a:latin typeface="Arial MT"/>
                <a:cs typeface="Arial MT"/>
              </a:rPr>
              <a:t>for</a:t>
            </a:r>
            <a:r>
              <a:rPr sz="1500" spc="-45" dirty="0">
                <a:latin typeface="Arial MT"/>
                <a:cs typeface="Arial MT"/>
              </a:rPr>
              <a:t> </a:t>
            </a:r>
            <a:r>
              <a:rPr sz="1500" dirty="0">
                <a:latin typeface="Arial MT"/>
                <a:cs typeface="Arial MT"/>
              </a:rPr>
              <a:t>success</a:t>
            </a:r>
            <a:r>
              <a:rPr sz="1500" spc="-40" dirty="0">
                <a:latin typeface="Arial MT"/>
                <a:cs typeface="Arial MT"/>
              </a:rPr>
              <a:t> </a:t>
            </a:r>
            <a:r>
              <a:rPr sz="1500" dirty="0">
                <a:latin typeface="Arial MT"/>
                <a:cs typeface="Arial MT"/>
              </a:rPr>
              <a:t>in</a:t>
            </a:r>
            <a:r>
              <a:rPr sz="1500" spc="-45" dirty="0">
                <a:latin typeface="Arial MT"/>
                <a:cs typeface="Arial MT"/>
              </a:rPr>
              <a:t> </a:t>
            </a:r>
            <a:r>
              <a:rPr sz="1500" dirty="0">
                <a:latin typeface="Arial MT"/>
                <a:cs typeface="Arial MT"/>
              </a:rPr>
              <a:t>the</a:t>
            </a:r>
            <a:r>
              <a:rPr sz="1500" spc="-40" dirty="0">
                <a:latin typeface="Arial MT"/>
                <a:cs typeface="Arial MT"/>
              </a:rPr>
              <a:t> </a:t>
            </a:r>
            <a:r>
              <a:rPr sz="1500" dirty="0">
                <a:latin typeface="Arial MT"/>
                <a:cs typeface="Arial MT"/>
              </a:rPr>
              <a:t>dynamic</a:t>
            </a:r>
            <a:r>
              <a:rPr sz="1500" spc="-45" dirty="0">
                <a:latin typeface="Arial MT"/>
                <a:cs typeface="Arial MT"/>
              </a:rPr>
              <a:t> </a:t>
            </a:r>
            <a:r>
              <a:rPr sz="1500" dirty="0">
                <a:latin typeface="Arial MT"/>
                <a:cs typeface="Arial MT"/>
              </a:rPr>
              <a:t>and</a:t>
            </a:r>
            <a:r>
              <a:rPr sz="1500" spc="-45" dirty="0">
                <a:latin typeface="Arial MT"/>
                <a:cs typeface="Arial MT"/>
              </a:rPr>
              <a:t> </a:t>
            </a:r>
            <a:r>
              <a:rPr sz="1500" spc="-10" dirty="0">
                <a:latin typeface="Arial MT"/>
                <a:cs typeface="Arial MT"/>
              </a:rPr>
              <a:t>competitive</a:t>
            </a:r>
            <a:r>
              <a:rPr sz="1500" spc="-40" dirty="0">
                <a:latin typeface="Arial MT"/>
                <a:cs typeface="Arial MT"/>
              </a:rPr>
              <a:t> </a:t>
            </a:r>
            <a:r>
              <a:rPr sz="1500" dirty="0">
                <a:latin typeface="Arial MT"/>
                <a:cs typeface="Arial MT"/>
              </a:rPr>
              <a:t>movie</a:t>
            </a:r>
            <a:r>
              <a:rPr sz="1500" spc="-45" dirty="0">
                <a:latin typeface="Arial MT"/>
                <a:cs typeface="Arial MT"/>
              </a:rPr>
              <a:t> </a:t>
            </a:r>
            <a:r>
              <a:rPr sz="1500" spc="-10" dirty="0">
                <a:latin typeface="Arial MT"/>
                <a:cs typeface="Arial MT"/>
              </a:rPr>
              <a:t>production industry.</a:t>
            </a:r>
            <a:endParaRPr sz="15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54270" rIns="0" bIns="0" rtlCol="0">
            <a:spAutoFit/>
          </a:bodyPr>
          <a:lstStyle/>
          <a:p>
            <a:pPr marL="323850">
              <a:lnSpc>
                <a:spcPct val="100000"/>
              </a:lnSpc>
              <a:spcBef>
                <a:spcPts val="100"/>
              </a:spcBef>
            </a:pPr>
            <a:r>
              <a:rPr spc="-335" dirty="0"/>
              <a:t>Recommendations</a:t>
            </a:r>
          </a:p>
        </p:txBody>
      </p:sp>
      <p:sp>
        <p:nvSpPr>
          <p:cNvPr id="3" name="object 3"/>
          <p:cNvSpPr txBox="1">
            <a:spLocks noGrp="1"/>
          </p:cNvSpPr>
          <p:nvPr>
            <p:ph idx="1"/>
          </p:nvPr>
        </p:nvSpPr>
        <p:spPr>
          <a:prstGeom prst="rect">
            <a:avLst/>
          </a:prstGeom>
        </p:spPr>
        <p:txBody>
          <a:bodyPr vert="horz" wrap="square" lIns="0" tIns="47625" rIns="0" bIns="0" rtlCol="0">
            <a:spAutoFit/>
          </a:bodyPr>
          <a:lstStyle/>
          <a:p>
            <a:pPr marL="12700">
              <a:lnSpc>
                <a:spcPct val="100000"/>
              </a:lnSpc>
              <a:spcBef>
                <a:spcPts val="375"/>
              </a:spcBef>
            </a:pPr>
            <a:r>
              <a:rPr dirty="0"/>
              <a:t>In</a:t>
            </a:r>
            <a:r>
              <a:rPr spc="-30" dirty="0"/>
              <a:t> </a:t>
            </a:r>
            <a:r>
              <a:rPr dirty="0"/>
              <a:t>the</a:t>
            </a:r>
            <a:r>
              <a:rPr spc="-30" dirty="0"/>
              <a:t> </a:t>
            </a:r>
            <a:r>
              <a:rPr dirty="0"/>
              <a:t>future,</a:t>
            </a:r>
            <a:r>
              <a:rPr spc="-25" dirty="0"/>
              <a:t> </a:t>
            </a:r>
            <a:r>
              <a:rPr dirty="0"/>
              <a:t>we</a:t>
            </a:r>
            <a:r>
              <a:rPr spc="-30" dirty="0"/>
              <a:t> </a:t>
            </a:r>
            <a:r>
              <a:rPr spc="-10" dirty="0"/>
              <a:t>recommend:</a:t>
            </a:r>
          </a:p>
          <a:p>
            <a:pPr marL="469900" marR="5080" indent="-351790">
              <a:lnSpc>
                <a:spcPct val="116300"/>
              </a:lnSpc>
              <a:spcBef>
                <a:spcPts val="105"/>
              </a:spcBef>
              <a:buClr>
                <a:srgbClr val="D1D4DB"/>
              </a:buClr>
              <a:buSzPct val="106666"/>
              <a:buFont typeface="Arial MT"/>
              <a:buChar char="●"/>
              <a:tabLst>
                <a:tab pos="469900" algn="l"/>
              </a:tabLst>
            </a:pPr>
            <a:r>
              <a:rPr b="1" dirty="0">
                <a:latin typeface="Arial"/>
                <a:cs typeface="Arial"/>
              </a:rPr>
              <a:t>Data</a:t>
            </a:r>
            <a:r>
              <a:rPr b="1" spc="-30" dirty="0">
                <a:latin typeface="Arial"/>
                <a:cs typeface="Arial"/>
              </a:rPr>
              <a:t> </a:t>
            </a:r>
            <a:r>
              <a:rPr b="1" spc="-10" dirty="0">
                <a:latin typeface="Arial"/>
                <a:cs typeface="Arial"/>
              </a:rPr>
              <a:t>Enhancement:</a:t>
            </a:r>
            <a:r>
              <a:rPr b="1" spc="-25" dirty="0">
                <a:latin typeface="Arial"/>
                <a:cs typeface="Arial"/>
              </a:rPr>
              <a:t> </a:t>
            </a:r>
            <a:r>
              <a:rPr dirty="0"/>
              <a:t>Focus</a:t>
            </a:r>
            <a:r>
              <a:rPr spc="-30" dirty="0"/>
              <a:t> </a:t>
            </a:r>
            <a:r>
              <a:rPr dirty="0"/>
              <a:t>on</a:t>
            </a:r>
            <a:r>
              <a:rPr spc="-30" dirty="0"/>
              <a:t> </a:t>
            </a:r>
            <a:r>
              <a:rPr spc="-10" dirty="0"/>
              <a:t>collecting</a:t>
            </a:r>
            <a:r>
              <a:rPr spc="-25" dirty="0"/>
              <a:t> </a:t>
            </a:r>
            <a:r>
              <a:rPr spc="-10" dirty="0"/>
              <a:t>additional</a:t>
            </a:r>
            <a:r>
              <a:rPr spc="-30" dirty="0"/>
              <a:t> </a:t>
            </a:r>
            <a:r>
              <a:rPr dirty="0"/>
              <a:t>data</a:t>
            </a:r>
            <a:r>
              <a:rPr spc="-30" dirty="0"/>
              <a:t> </a:t>
            </a:r>
            <a:r>
              <a:rPr dirty="0"/>
              <a:t>in</a:t>
            </a:r>
            <a:r>
              <a:rPr spc="-30" dirty="0"/>
              <a:t> </a:t>
            </a:r>
            <a:r>
              <a:rPr dirty="0"/>
              <a:t>areas</a:t>
            </a:r>
            <a:r>
              <a:rPr spc="-25" dirty="0"/>
              <a:t> </a:t>
            </a:r>
            <a:r>
              <a:rPr dirty="0"/>
              <a:t>where</a:t>
            </a:r>
            <a:r>
              <a:rPr spc="-30" dirty="0"/>
              <a:t> </a:t>
            </a:r>
            <a:r>
              <a:rPr dirty="0"/>
              <a:t>it</a:t>
            </a:r>
            <a:r>
              <a:rPr spc="-30" dirty="0"/>
              <a:t> </a:t>
            </a:r>
            <a:r>
              <a:rPr dirty="0"/>
              <a:t>is</a:t>
            </a:r>
            <a:r>
              <a:rPr spc="-30" dirty="0"/>
              <a:t> </a:t>
            </a:r>
            <a:r>
              <a:rPr spc="-10" dirty="0"/>
              <a:t>currently </a:t>
            </a:r>
            <a:r>
              <a:rPr dirty="0"/>
              <a:t>missing,</a:t>
            </a:r>
            <a:r>
              <a:rPr spc="-60" dirty="0"/>
              <a:t> </a:t>
            </a:r>
            <a:r>
              <a:rPr dirty="0"/>
              <a:t>such</a:t>
            </a:r>
            <a:r>
              <a:rPr spc="-60" dirty="0"/>
              <a:t> </a:t>
            </a:r>
            <a:r>
              <a:rPr dirty="0"/>
              <a:t>as</a:t>
            </a:r>
            <a:r>
              <a:rPr spc="-55" dirty="0"/>
              <a:t> </a:t>
            </a:r>
            <a:r>
              <a:rPr spc="-10" dirty="0"/>
              <a:t>comprehensive</a:t>
            </a:r>
            <a:r>
              <a:rPr spc="-60" dirty="0"/>
              <a:t> </a:t>
            </a:r>
            <a:r>
              <a:rPr dirty="0"/>
              <a:t>audience</a:t>
            </a:r>
            <a:r>
              <a:rPr spc="-60" dirty="0"/>
              <a:t> </a:t>
            </a:r>
            <a:r>
              <a:rPr dirty="0"/>
              <a:t>feedback</a:t>
            </a:r>
            <a:r>
              <a:rPr spc="-55" dirty="0"/>
              <a:t> </a:t>
            </a:r>
            <a:r>
              <a:rPr dirty="0"/>
              <a:t>and</a:t>
            </a:r>
            <a:r>
              <a:rPr spc="-60" dirty="0"/>
              <a:t> </a:t>
            </a:r>
            <a:r>
              <a:rPr dirty="0"/>
              <a:t>demographic</a:t>
            </a:r>
            <a:r>
              <a:rPr spc="-60" dirty="0"/>
              <a:t> </a:t>
            </a:r>
            <a:r>
              <a:rPr dirty="0"/>
              <a:t>data.</a:t>
            </a:r>
            <a:r>
              <a:rPr spc="-80" dirty="0"/>
              <a:t> </a:t>
            </a:r>
            <a:r>
              <a:rPr dirty="0"/>
              <a:t>This</a:t>
            </a:r>
            <a:r>
              <a:rPr spc="-55" dirty="0"/>
              <a:t> </a:t>
            </a:r>
            <a:r>
              <a:rPr dirty="0"/>
              <a:t>will</a:t>
            </a:r>
            <a:r>
              <a:rPr spc="-60" dirty="0"/>
              <a:t> </a:t>
            </a:r>
            <a:r>
              <a:rPr spc="-10" dirty="0"/>
              <a:t>provide </a:t>
            </a:r>
            <a:r>
              <a:rPr dirty="0"/>
              <a:t>a</a:t>
            </a:r>
            <a:r>
              <a:rPr spc="-50" dirty="0"/>
              <a:t> </a:t>
            </a:r>
            <a:r>
              <a:rPr dirty="0"/>
              <a:t>more</a:t>
            </a:r>
            <a:r>
              <a:rPr spc="-45" dirty="0"/>
              <a:t> </a:t>
            </a:r>
            <a:r>
              <a:rPr spc="-10" dirty="0"/>
              <a:t>comprehensive</a:t>
            </a:r>
            <a:r>
              <a:rPr spc="-45" dirty="0"/>
              <a:t> </a:t>
            </a:r>
            <a:r>
              <a:rPr spc="-10" dirty="0"/>
              <a:t>understanding</a:t>
            </a:r>
            <a:r>
              <a:rPr spc="-45" dirty="0"/>
              <a:t> </a:t>
            </a:r>
            <a:r>
              <a:rPr dirty="0"/>
              <a:t>of</a:t>
            </a:r>
            <a:r>
              <a:rPr spc="-45" dirty="0"/>
              <a:t> </a:t>
            </a:r>
            <a:r>
              <a:rPr dirty="0"/>
              <a:t>the</a:t>
            </a:r>
            <a:r>
              <a:rPr spc="-45" dirty="0"/>
              <a:t> </a:t>
            </a:r>
            <a:r>
              <a:rPr dirty="0"/>
              <a:t>audience</a:t>
            </a:r>
            <a:r>
              <a:rPr spc="-45" dirty="0"/>
              <a:t> </a:t>
            </a:r>
            <a:r>
              <a:rPr dirty="0"/>
              <a:t>and</a:t>
            </a:r>
            <a:r>
              <a:rPr spc="-45" dirty="0"/>
              <a:t> </a:t>
            </a:r>
            <a:r>
              <a:rPr dirty="0"/>
              <a:t>also</a:t>
            </a:r>
            <a:r>
              <a:rPr spc="-45" dirty="0"/>
              <a:t> </a:t>
            </a:r>
            <a:r>
              <a:rPr dirty="0"/>
              <a:t>the</a:t>
            </a:r>
            <a:r>
              <a:rPr spc="-45" dirty="0"/>
              <a:t> </a:t>
            </a:r>
            <a:r>
              <a:rPr dirty="0"/>
              <a:t>specific</a:t>
            </a:r>
            <a:r>
              <a:rPr spc="-45" dirty="0"/>
              <a:t> </a:t>
            </a:r>
            <a:r>
              <a:rPr dirty="0"/>
              <a:t>release</a:t>
            </a:r>
            <a:r>
              <a:rPr spc="-45" dirty="0"/>
              <a:t> </a:t>
            </a:r>
            <a:r>
              <a:rPr dirty="0"/>
              <a:t>times</a:t>
            </a:r>
            <a:r>
              <a:rPr spc="-45" dirty="0"/>
              <a:t> </a:t>
            </a:r>
            <a:r>
              <a:rPr spc="-25" dirty="0"/>
              <a:t>in </a:t>
            </a:r>
            <a:r>
              <a:rPr dirty="0"/>
              <a:t>days</a:t>
            </a:r>
            <a:r>
              <a:rPr spc="-30" dirty="0"/>
              <a:t> </a:t>
            </a:r>
            <a:r>
              <a:rPr dirty="0"/>
              <a:t>so</a:t>
            </a:r>
            <a:r>
              <a:rPr spc="-30" dirty="0"/>
              <a:t> </a:t>
            </a:r>
            <a:r>
              <a:rPr dirty="0"/>
              <a:t>as</a:t>
            </a:r>
            <a:r>
              <a:rPr spc="-30" dirty="0"/>
              <a:t> </a:t>
            </a:r>
            <a:r>
              <a:rPr dirty="0"/>
              <a:t>to</a:t>
            </a:r>
            <a:r>
              <a:rPr spc="-30" dirty="0"/>
              <a:t> </a:t>
            </a:r>
            <a:r>
              <a:rPr dirty="0"/>
              <a:t>be</a:t>
            </a:r>
            <a:r>
              <a:rPr spc="-30" dirty="0"/>
              <a:t> </a:t>
            </a:r>
            <a:r>
              <a:rPr dirty="0"/>
              <a:t>able</a:t>
            </a:r>
            <a:r>
              <a:rPr spc="-30" dirty="0"/>
              <a:t> </a:t>
            </a:r>
            <a:r>
              <a:rPr dirty="0"/>
              <a:t>to</a:t>
            </a:r>
            <a:r>
              <a:rPr spc="-30" dirty="0"/>
              <a:t> </a:t>
            </a:r>
            <a:r>
              <a:rPr dirty="0"/>
              <a:t>get</a:t>
            </a:r>
            <a:r>
              <a:rPr spc="-30" dirty="0"/>
              <a:t> </a:t>
            </a:r>
            <a:r>
              <a:rPr dirty="0"/>
              <a:t>a</a:t>
            </a:r>
            <a:r>
              <a:rPr spc="-30" dirty="0"/>
              <a:t> </a:t>
            </a:r>
            <a:r>
              <a:rPr dirty="0"/>
              <a:t>good</a:t>
            </a:r>
            <a:r>
              <a:rPr spc="-30" dirty="0"/>
              <a:t> </a:t>
            </a:r>
            <a:r>
              <a:rPr dirty="0"/>
              <a:t>grasp</a:t>
            </a:r>
            <a:r>
              <a:rPr spc="-30" dirty="0"/>
              <a:t> </a:t>
            </a:r>
            <a:r>
              <a:rPr dirty="0"/>
              <a:t>of</a:t>
            </a:r>
            <a:r>
              <a:rPr spc="-30" dirty="0"/>
              <a:t> </a:t>
            </a:r>
            <a:r>
              <a:rPr dirty="0"/>
              <a:t>the</a:t>
            </a:r>
            <a:r>
              <a:rPr spc="-25" dirty="0"/>
              <a:t> </a:t>
            </a:r>
            <a:r>
              <a:rPr dirty="0"/>
              <a:t>data</a:t>
            </a:r>
            <a:r>
              <a:rPr spc="-30" dirty="0"/>
              <a:t> </a:t>
            </a:r>
            <a:r>
              <a:rPr dirty="0"/>
              <a:t>for</a:t>
            </a:r>
            <a:r>
              <a:rPr spc="-30" dirty="0"/>
              <a:t> </a:t>
            </a:r>
            <a:r>
              <a:rPr spc="-10" dirty="0"/>
              <a:t>analysis</a:t>
            </a:r>
          </a:p>
          <a:p>
            <a:pPr>
              <a:lnSpc>
                <a:spcPct val="100000"/>
              </a:lnSpc>
              <a:spcBef>
                <a:spcPts val="490"/>
              </a:spcBef>
              <a:buFont typeface="Arial MT"/>
              <a:buChar char="●"/>
            </a:pPr>
            <a:endParaRPr spc="-10" dirty="0"/>
          </a:p>
          <a:p>
            <a:pPr marL="469900" marR="129539" indent="-351790">
              <a:lnSpc>
                <a:spcPct val="115500"/>
              </a:lnSpc>
              <a:buClr>
                <a:srgbClr val="D1D4DB"/>
              </a:buClr>
              <a:buSzPct val="106666"/>
              <a:buFont typeface="Arial MT"/>
              <a:buChar char="●"/>
              <a:tabLst>
                <a:tab pos="469900" algn="l"/>
              </a:tabLst>
            </a:pPr>
            <a:r>
              <a:rPr b="1" dirty="0">
                <a:latin typeface="Arial"/>
                <a:cs typeface="Arial"/>
              </a:rPr>
              <a:t>Ongoing</a:t>
            </a:r>
            <a:r>
              <a:rPr b="1" spc="-60" dirty="0">
                <a:latin typeface="Arial"/>
                <a:cs typeface="Arial"/>
              </a:rPr>
              <a:t> </a:t>
            </a:r>
            <a:r>
              <a:rPr b="1" dirty="0">
                <a:latin typeface="Arial"/>
                <a:cs typeface="Arial"/>
              </a:rPr>
              <a:t>Market</a:t>
            </a:r>
            <a:r>
              <a:rPr b="1" spc="-60" dirty="0">
                <a:latin typeface="Arial"/>
                <a:cs typeface="Arial"/>
              </a:rPr>
              <a:t> </a:t>
            </a:r>
            <a:r>
              <a:rPr b="1" dirty="0">
                <a:latin typeface="Arial"/>
                <a:cs typeface="Arial"/>
              </a:rPr>
              <a:t>Monitoring:</a:t>
            </a:r>
            <a:r>
              <a:rPr b="1" spc="-50" dirty="0">
                <a:latin typeface="Arial"/>
                <a:cs typeface="Arial"/>
              </a:rPr>
              <a:t> </a:t>
            </a:r>
            <a:r>
              <a:rPr dirty="0"/>
              <a:t>Continuously</a:t>
            </a:r>
            <a:r>
              <a:rPr spc="-60" dirty="0"/>
              <a:t> </a:t>
            </a:r>
            <a:r>
              <a:rPr dirty="0"/>
              <a:t>monitor</a:t>
            </a:r>
            <a:r>
              <a:rPr spc="-60" dirty="0"/>
              <a:t> </a:t>
            </a:r>
            <a:r>
              <a:rPr dirty="0"/>
              <a:t>industry</a:t>
            </a:r>
            <a:r>
              <a:rPr spc="-60" dirty="0"/>
              <a:t> </a:t>
            </a:r>
            <a:r>
              <a:rPr dirty="0"/>
              <a:t>trends,</a:t>
            </a:r>
            <a:r>
              <a:rPr spc="-60" dirty="0"/>
              <a:t> </a:t>
            </a:r>
            <a:r>
              <a:rPr dirty="0"/>
              <a:t>audience</a:t>
            </a:r>
            <a:r>
              <a:rPr spc="-60" dirty="0"/>
              <a:t> </a:t>
            </a:r>
            <a:r>
              <a:rPr spc="-10" dirty="0"/>
              <a:t>preferences, </a:t>
            </a:r>
            <a:r>
              <a:rPr dirty="0"/>
              <a:t>and</a:t>
            </a:r>
            <a:r>
              <a:rPr spc="-85" dirty="0"/>
              <a:t> </a:t>
            </a:r>
            <a:r>
              <a:rPr dirty="0"/>
              <a:t>box</a:t>
            </a:r>
            <a:r>
              <a:rPr spc="-45" dirty="0"/>
              <a:t> </a:t>
            </a:r>
            <a:r>
              <a:rPr dirty="0"/>
              <a:t>office</a:t>
            </a:r>
            <a:r>
              <a:rPr spc="-45" dirty="0"/>
              <a:t> </a:t>
            </a:r>
            <a:r>
              <a:rPr spc="-20" dirty="0"/>
              <a:t>performance.</a:t>
            </a:r>
            <a:r>
              <a:rPr spc="-85" dirty="0"/>
              <a:t> </a:t>
            </a:r>
            <a:r>
              <a:rPr dirty="0"/>
              <a:t>Adapt</a:t>
            </a:r>
            <a:r>
              <a:rPr spc="-50" dirty="0"/>
              <a:t> </a:t>
            </a:r>
            <a:r>
              <a:rPr dirty="0"/>
              <a:t>strategies</a:t>
            </a:r>
            <a:r>
              <a:rPr spc="-45" dirty="0"/>
              <a:t> </a:t>
            </a:r>
            <a:r>
              <a:rPr dirty="0"/>
              <a:t>to</a:t>
            </a:r>
            <a:r>
              <a:rPr spc="-45" dirty="0"/>
              <a:t> </a:t>
            </a:r>
            <a:r>
              <a:rPr dirty="0"/>
              <a:t>changing</a:t>
            </a:r>
            <a:r>
              <a:rPr spc="-50" dirty="0"/>
              <a:t> </a:t>
            </a:r>
            <a:r>
              <a:rPr dirty="0"/>
              <a:t>dynamics</a:t>
            </a:r>
            <a:r>
              <a:rPr spc="-45" dirty="0"/>
              <a:t> </a:t>
            </a:r>
            <a:r>
              <a:rPr dirty="0"/>
              <a:t>and</a:t>
            </a:r>
            <a:r>
              <a:rPr spc="-45" dirty="0"/>
              <a:t> </a:t>
            </a:r>
            <a:r>
              <a:rPr dirty="0"/>
              <a:t>evolving</a:t>
            </a:r>
            <a:r>
              <a:rPr spc="-50" dirty="0"/>
              <a:t> </a:t>
            </a:r>
            <a:r>
              <a:rPr spc="-10" dirty="0"/>
              <a:t>tastes.</a:t>
            </a:r>
          </a:p>
          <a:p>
            <a:pPr>
              <a:lnSpc>
                <a:spcPct val="100000"/>
              </a:lnSpc>
              <a:spcBef>
                <a:spcPts val="690"/>
              </a:spcBef>
              <a:buFont typeface="Arial MT"/>
              <a:buChar char="●"/>
            </a:pPr>
            <a:endParaRPr spc="-10" dirty="0"/>
          </a:p>
          <a:p>
            <a:pPr marL="469900" marR="91440" indent="-374650">
              <a:lnSpc>
                <a:spcPct val="120600"/>
              </a:lnSpc>
              <a:buSzPct val="126666"/>
              <a:buFont typeface="Arial MT"/>
              <a:buChar char="●"/>
              <a:tabLst>
                <a:tab pos="469900" algn="l"/>
              </a:tabLst>
            </a:pPr>
            <a:r>
              <a:rPr b="1" spc="-20" dirty="0">
                <a:latin typeface="Arial"/>
                <a:cs typeface="Arial"/>
              </a:rPr>
              <a:t>Data-</a:t>
            </a:r>
            <a:r>
              <a:rPr b="1" dirty="0">
                <a:latin typeface="Arial"/>
                <a:cs typeface="Arial"/>
              </a:rPr>
              <a:t>Driven</a:t>
            </a:r>
            <a:r>
              <a:rPr b="1" spc="-45" dirty="0">
                <a:latin typeface="Arial"/>
                <a:cs typeface="Arial"/>
              </a:rPr>
              <a:t> </a:t>
            </a:r>
            <a:r>
              <a:rPr b="1" dirty="0">
                <a:latin typeface="Arial"/>
                <a:cs typeface="Arial"/>
              </a:rPr>
              <a:t>Decision-Making:</a:t>
            </a:r>
            <a:r>
              <a:rPr b="1" spc="-20" dirty="0">
                <a:latin typeface="Arial"/>
                <a:cs typeface="Arial"/>
              </a:rPr>
              <a:t> </a:t>
            </a:r>
            <a:r>
              <a:rPr dirty="0"/>
              <a:t>Continue</a:t>
            </a:r>
            <a:r>
              <a:rPr spc="-45" dirty="0"/>
              <a:t> </a:t>
            </a:r>
            <a:r>
              <a:rPr dirty="0"/>
              <a:t>to</a:t>
            </a:r>
            <a:r>
              <a:rPr spc="-40" dirty="0"/>
              <a:t> </a:t>
            </a:r>
            <a:r>
              <a:rPr dirty="0"/>
              <a:t>use</a:t>
            </a:r>
            <a:r>
              <a:rPr spc="-40" dirty="0"/>
              <a:t> </a:t>
            </a:r>
            <a:r>
              <a:rPr dirty="0"/>
              <a:t>data</a:t>
            </a:r>
            <a:r>
              <a:rPr spc="-40" dirty="0"/>
              <a:t> </a:t>
            </a:r>
            <a:r>
              <a:rPr dirty="0"/>
              <a:t>analytics</a:t>
            </a:r>
            <a:r>
              <a:rPr spc="-40" dirty="0"/>
              <a:t> </a:t>
            </a:r>
            <a:r>
              <a:rPr dirty="0"/>
              <a:t>and</a:t>
            </a:r>
            <a:r>
              <a:rPr spc="-45" dirty="0"/>
              <a:t> </a:t>
            </a:r>
            <a:r>
              <a:rPr dirty="0"/>
              <a:t>insights</a:t>
            </a:r>
            <a:r>
              <a:rPr spc="-40" dirty="0"/>
              <a:t> </a:t>
            </a:r>
            <a:r>
              <a:rPr dirty="0"/>
              <a:t>to</a:t>
            </a:r>
            <a:r>
              <a:rPr spc="-40" dirty="0"/>
              <a:t> </a:t>
            </a:r>
            <a:r>
              <a:rPr spc="-10" dirty="0"/>
              <a:t>guide production</a:t>
            </a:r>
            <a:r>
              <a:rPr spc="-50" dirty="0"/>
              <a:t> </a:t>
            </a:r>
            <a:r>
              <a:rPr spc="-10" dirty="0"/>
              <a:t>decisions.</a:t>
            </a:r>
            <a:r>
              <a:rPr spc="-50" dirty="0"/>
              <a:t> </a:t>
            </a:r>
            <a:r>
              <a:rPr dirty="0"/>
              <a:t>Utilize</a:t>
            </a:r>
            <a:r>
              <a:rPr spc="-50" dirty="0"/>
              <a:t> </a:t>
            </a:r>
            <a:r>
              <a:rPr spc="-10" dirty="0"/>
              <a:t>predictive</a:t>
            </a:r>
            <a:r>
              <a:rPr spc="-50" dirty="0"/>
              <a:t> </a:t>
            </a:r>
            <a:r>
              <a:rPr dirty="0"/>
              <a:t>modeling</a:t>
            </a:r>
            <a:r>
              <a:rPr spc="-50" dirty="0"/>
              <a:t> </a:t>
            </a:r>
            <a:r>
              <a:rPr dirty="0"/>
              <a:t>to</a:t>
            </a:r>
            <a:r>
              <a:rPr spc="-50" dirty="0"/>
              <a:t> </a:t>
            </a:r>
            <a:r>
              <a:rPr dirty="0"/>
              <a:t>assess</a:t>
            </a:r>
            <a:r>
              <a:rPr spc="-50" dirty="0"/>
              <a:t> </a:t>
            </a:r>
            <a:r>
              <a:rPr dirty="0"/>
              <a:t>potential</a:t>
            </a:r>
            <a:r>
              <a:rPr spc="-50" dirty="0"/>
              <a:t> </a:t>
            </a:r>
            <a:r>
              <a:rPr dirty="0"/>
              <a:t>box</a:t>
            </a:r>
            <a:r>
              <a:rPr spc="-50" dirty="0"/>
              <a:t> </a:t>
            </a:r>
            <a:r>
              <a:rPr dirty="0"/>
              <a:t>office</a:t>
            </a:r>
            <a:r>
              <a:rPr spc="-50" dirty="0"/>
              <a:t> </a:t>
            </a:r>
            <a:r>
              <a:rPr spc="-10" dirty="0"/>
              <a:t>performance, </a:t>
            </a:r>
            <a:r>
              <a:rPr dirty="0"/>
              <a:t>optimize</a:t>
            </a:r>
            <a:r>
              <a:rPr spc="-70" dirty="0"/>
              <a:t> </a:t>
            </a:r>
            <a:r>
              <a:rPr dirty="0"/>
              <a:t>release</a:t>
            </a:r>
            <a:r>
              <a:rPr spc="-65" dirty="0"/>
              <a:t> </a:t>
            </a:r>
            <a:r>
              <a:rPr dirty="0"/>
              <a:t>timing,</a:t>
            </a:r>
            <a:r>
              <a:rPr spc="-65" dirty="0"/>
              <a:t> </a:t>
            </a:r>
            <a:r>
              <a:rPr dirty="0"/>
              <a:t>and</a:t>
            </a:r>
            <a:r>
              <a:rPr spc="-70" dirty="0"/>
              <a:t> </a:t>
            </a:r>
            <a:r>
              <a:rPr dirty="0"/>
              <a:t>tailor</a:t>
            </a:r>
            <a:r>
              <a:rPr spc="-65" dirty="0"/>
              <a:t> </a:t>
            </a:r>
            <a:r>
              <a:rPr dirty="0"/>
              <a:t>content</a:t>
            </a:r>
            <a:r>
              <a:rPr spc="-65" dirty="0"/>
              <a:t> </a:t>
            </a:r>
            <a:r>
              <a:rPr dirty="0"/>
              <a:t>to</a:t>
            </a:r>
            <a:r>
              <a:rPr spc="-70" dirty="0"/>
              <a:t> </a:t>
            </a:r>
            <a:r>
              <a:rPr dirty="0"/>
              <a:t>audience</a:t>
            </a:r>
            <a:r>
              <a:rPr spc="-65" dirty="0"/>
              <a:t> </a:t>
            </a:r>
            <a:r>
              <a:rPr spc="-10" dirty="0"/>
              <a:t>preferences.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832850" cy="885190"/>
          </a:xfrm>
          <a:custGeom>
            <a:avLst/>
            <a:gdLst/>
            <a:ahLst/>
            <a:cxnLst/>
            <a:rect l="l" t="t" r="r" b="b"/>
            <a:pathLst>
              <a:path w="8832850" h="885190">
                <a:moveTo>
                  <a:pt x="0" y="0"/>
                </a:moveTo>
                <a:lnTo>
                  <a:pt x="8832299" y="0"/>
                </a:lnTo>
                <a:lnTo>
                  <a:pt x="8832299" y="884999"/>
                </a:lnTo>
                <a:lnTo>
                  <a:pt x="0" y="884999"/>
                </a:lnTo>
                <a:lnTo>
                  <a:pt x="0" y="0"/>
                </a:lnTo>
                <a:close/>
              </a:path>
            </a:pathLst>
          </a:custGeom>
          <a:ln w="9524">
            <a:solidFill>
              <a:srgbClr val="444654"/>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03149" rIns="0" bIns="0" rtlCol="0">
            <a:spAutoFit/>
          </a:bodyPr>
          <a:lstStyle/>
          <a:p>
            <a:pPr marL="12700">
              <a:lnSpc>
                <a:spcPct val="100000"/>
              </a:lnSpc>
              <a:spcBef>
                <a:spcPts val="100"/>
              </a:spcBef>
            </a:pPr>
            <a:r>
              <a:rPr sz="4200" spc="-520" dirty="0"/>
              <a:t>Overview:</a:t>
            </a:r>
            <a:endParaRPr sz="4200"/>
          </a:p>
        </p:txBody>
      </p:sp>
      <p:sp>
        <p:nvSpPr>
          <p:cNvPr id="4" name="object 4"/>
          <p:cNvSpPr txBox="1"/>
          <p:nvPr/>
        </p:nvSpPr>
        <p:spPr>
          <a:xfrm>
            <a:off x="384725" y="1149548"/>
            <a:ext cx="8317230" cy="3016147"/>
          </a:xfrm>
          <a:prstGeom prst="rect">
            <a:avLst/>
          </a:prstGeom>
        </p:spPr>
        <p:txBody>
          <a:bodyPr vert="horz" wrap="square" lIns="0" tIns="12700" rIns="0" bIns="0" rtlCol="0">
            <a:spAutoFit/>
          </a:bodyPr>
          <a:lstStyle/>
          <a:p>
            <a:pPr marL="12700" marR="5080">
              <a:lnSpc>
                <a:spcPct val="116100"/>
              </a:lnSpc>
              <a:spcBef>
                <a:spcPts val="100"/>
              </a:spcBef>
            </a:pPr>
            <a:r>
              <a:rPr lang="en-US" sz="1400" dirty="0">
                <a:latin typeface="Arial MT"/>
                <a:cs typeface="Arial MT"/>
              </a:rPr>
              <a:t>Microsoft's entry into the realm of original video content signifies a strategic move in response to the growing demand for digital entertainment. Despite being a technological giant, Microsoft recognizes its lack of experience in movie production. Hence, this project is dedicated to unraveling the complexities of box office success, specifically focusing on film genres, audience preferences, and industry trends. The ultimate objective is to equip Microsoft's new movie studio with actionable insights, enabling informed decisions in film production.</a:t>
            </a:r>
          </a:p>
          <a:p>
            <a:pPr marL="12700" marR="5080">
              <a:lnSpc>
                <a:spcPct val="116100"/>
              </a:lnSpc>
              <a:spcBef>
                <a:spcPts val="100"/>
              </a:spcBef>
            </a:pPr>
            <a:endParaRPr lang="en-US" sz="1400" dirty="0">
              <a:latin typeface="Arial MT"/>
              <a:cs typeface="Arial MT"/>
            </a:endParaRPr>
          </a:p>
          <a:p>
            <a:pPr marL="12700" marR="5080">
              <a:lnSpc>
                <a:spcPct val="116100"/>
              </a:lnSpc>
              <a:spcBef>
                <a:spcPts val="100"/>
              </a:spcBef>
            </a:pPr>
            <a:r>
              <a:rPr lang="en-US" sz="1400" dirty="0">
                <a:latin typeface="Arial MT"/>
                <a:cs typeface="Arial MT"/>
              </a:rPr>
              <a:t>The impact of this initiative extends to various stakeholders, from shareholders anticipating market success to the committed project team responsible for delivering thorough analyses and strategic recommendations. The project's tangible outcomes encompass comprehensive reports, visually engaging data representations, and an executive presentation—essential tools guiding Microsoft's confident entry into the dynamic realm of original video content.</a:t>
            </a:r>
            <a:endParaRPr sz="14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 y="-35311"/>
            <a:ext cx="5418455" cy="665480"/>
          </a:xfrm>
          <a:prstGeom prst="rect">
            <a:avLst/>
          </a:prstGeom>
        </p:spPr>
        <p:txBody>
          <a:bodyPr vert="horz" wrap="square" lIns="0" tIns="12700" rIns="0" bIns="0" rtlCol="0">
            <a:spAutoFit/>
          </a:bodyPr>
          <a:lstStyle/>
          <a:p>
            <a:pPr marL="12700">
              <a:lnSpc>
                <a:spcPct val="100000"/>
              </a:lnSpc>
              <a:spcBef>
                <a:spcPts val="100"/>
              </a:spcBef>
            </a:pPr>
            <a:r>
              <a:rPr sz="4200" b="1" spc="-290" dirty="0">
                <a:latin typeface="Trebuchet MS"/>
                <a:cs typeface="Trebuchet MS"/>
              </a:rPr>
              <a:t>Business</a:t>
            </a:r>
            <a:r>
              <a:rPr sz="4200" b="1" spc="-195" dirty="0">
                <a:latin typeface="Trebuchet MS"/>
                <a:cs typeface="Trebuchet MS"/>
              </a:rPr>
              <a:t> </a:t>
            </a:r>
            <a:r>
              <a:rPr sz="4200" b="1" spc="-310" dirty="0">
                <a:latin typeface="Trebuchet MS"/>
                <a:cs typeface="Trebuchet MS"/>
              </a:rPr>
              <a:t>Unde/standing:</a:t>
            </a:r>
            <a:endParaRPr sz="4200">
              <a:latin typeface="Trebuchet MS"/>
              <a:cs typeface="Trebuchet MS"/>
            </a:endParaRPr>
          </a:p>
        </p:txBody>
      </p:sp>
      <p:sp>
        <p:nvSpPr>
          <p:cNvPr id="3" name="object 3"/>
          <p:cNvSpPr txBox="1"/>
          <p:nvPr/>
        </p:nvSpPr>
        <p:spPr>
          <a:xfrm>
            <a:off x="313624" y="864546"/>
            <a:ext cx="8305165" cy="3412216"/>
          </a:xfrm>
          <a:prstGeom prst="rect">
            <a:avLst/>
          </a:prstGeom>
        </p:spPr>
        <p:txBody>
          <a:bodyPr vert="horz" wrap="square" lIns="0" tIns="12700" rIns="0" bIns="0" rtlCol="0">
            <a:spAutoFit/>
          </a:bodyPr>
          <a:lstStyle/>
          <a:p>
            <a:pPr marL="12700" marR="5080" algn="just">
              <a:lnSpc>
                <a:spcPct val="114999"/>
              </a:lnSpc>
              <a:spcBef>
                <a:spcPts val="100"/>
              </a:spcBef>
            </a:pPr>
            <a:r>
              <a:rPr lang="en-US" sz="1600" dirty="0">
                <a:latin typeface="Arial MT"/>
                <a:cs typeface="Arial MT"/>
              </a:rPr>
              <a:t>Microsoft's recently established movie studio is entering the highly competitive movie production industry with a primary objective—to produce films that not only captivate audiences but also generate significant box office revenue. This strategic foray into entertainment is a recognition of the industry's vast potential in the digital age.</a:t>
            </a:r>
          </a:p>
          <a:p>
            <a:pPr marL="12700" marR="5080" algn="just">
              <a:lnSpc>
                <a:spcPct val="114999"/>
              </a:lnSpc>
              <a:spcBef>
                <a:spcPts val="100"/>
              </a:spcBef>
            </a:pPr>
            <a:endParaRPr lang="en-US" sz="1600" dirty="0">
              <a:latin typeface="Arial MT"/>
              <a:cs typeface="Arial MT"/>
            </a:endParaRPr>
          </a:p>
          <a:p>
            <a:pPr marL="12700" marR="5080" algn="just">
              <a:lnSpc>
                <a:spcPct val="114999"/>
              </a:lnSpc>
              <a:spcBef>
                <a:spcPts val="100"/>
              </a:spcBef>
            </a:pPr>
            <a:r>
              <a:rPr lang="en-US" sz="1600" dirty="0">
                <a:latin typeface="Arial MT"/>
                <a:cs typeface="Arial MT"/>
              </a:rPr>
              <a:t>In its pursuit, Microsoft is positioning itself as a contender against well-established studios, placing a strong emphasis on audience engagement and revenue generation. The venture comes with challenges, including navigating intense competition and addressing the diverse preferences of audiences. Microsoft's approach involves the creation of high-quality and innovative content, leveraging its technological expertise. The ultimate success of this venture hinges on the studio's ability to produce movies that strike a chord with viewers, both artistically and financially.</a:t>
            </a:r>
            <a:endParaRPr sz="16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 y="-38760"/>
            <a:ext cx="4399280" cy="665480"/>
          </a:xfrm>
          <a:prstGeom prst="rect">
            <a:avLst/>
          </a:prstGeom>
        </p:spPr>
        <p:txBody>
          <a:bodyPr vert="horz" wrap="square" lIns="0" tIns="12700" rIns="0" bIns="0" rtlCol="0">
            <a:spAutoFit/>
          </a:bodyPr>
          <a:lstStyle/>
          <a:p>
            <a:pPr marL="12700">
              <a:lnSpc>
                <a:spcPct val="100000"/>
              </a:lnSpc>
              <a:spcBef>
                <a:spcPts val="100"/>
              </a:spcBef>
            </a:pPr>
            <a:r>
              <a:rPr sz="4200" b="1" spc="-270" dirty="0">
                <a:latin typeface="Trebuchet MS"/>
                <a:cs typeface="Trebuchet MS"/>
              </a:rPr>
              <a:t>P/oblem</a:t>
            </a:r>
            <a:r>
              <a:rPr sz="4200" b="1" spc="-170" dirty="0">
                <a:latin typeface="Trebuchet MS"/>
                <a:cs typeface="Trebuchet MS"/>
              </a:rPr>
              <a:t> </a:t>
            </a:r>
            <a:r>
              <a:rPr sz="4200" b="1" spc="-340" dirty="0">
                <a:latin typeface="Trebuchet MS"/>
                <a:cs typeface="Trebuchet MS"/>
              </a:rPr>
              <a:t>Statement:</a:t>
            </a:r>
            <a:endParaRPr sz="4200">
              <a:latin typeface="Trebuchet MS"/>
              <a:cs typeface="Trebuchet MS"/>
            </a:endParaRPr>
          </a:p>
        </p:txBody>
      </p:sp>
      <p:sp>
        <p:nvSpPr>
          <p:cNvPr id="3" name="object 3"/>
          <p:cNvSpPr txBox="1"/>
          <p:nvPr/>
        </p:nvSpPr>
        <p:spPr>
          <a:xfrm>
            <a:off x="325150" y="939558"/>
            <a:ext cx="8336915" cy="2878352"/>
          </a:xfrm>
          <a:prstGeom prst="rect">
            <a:avLst/>
          </a:prstGeom>
        </p:spPr>
        <p:txBody>
          <a:bodyPr vert="horz" wrap="square" lIns="0" tIns="12700" rIns="0" bIns="0" rtlCol="0">
            <a:spAutoFit/>
          </a:bodyPr>
          <a:lstStyle/>
          <a:p>
            <a:pPr marL="12700" marR="267335">
              <a:lnSpc>
                <a:spcPct val="114999"/>
              </a:lnSpc>
              <a:spcBef>
                <a:spcPts val="100"/>
              </a:spcBef>
            </a:pPr>
            <a:r>
              <a:rPr lang="en-US" sz="1800" dirty="0">
                <a:latin typeface="Arial MT"/>
                <a:cs typeface="Arial MT"/>
              </a:rPr>
              <a:t>Microsoft is making a significant entry into the competitive arena of original video content creation with the ambitious goal of establishing a successful movie studio. Recognizing its lack of experience in the film industry, there is a crucial need to conduct a comprehensive analysis of current box office trends.</a:t>
            </a:r>
          </a:p>
          <a:p>
            <a:pPr marL="12700" marR="267335">
              <a:lnSpc>
                <a:spcPct val="114999"/>
              </a:lnSpc>
              <a:spcBef>
                <a:spcPts val="100"/>
              </a:spcBef>
            </a:pPr>
            <a:endParaRPr lang="en-US" sz="1800" dirty="0">
              <a:latin typeface="Arial MT"/>
              <a:cs typeface="Arial MT"/>
            </a:endParaRPr>
          </a:p>
          <a:p>
            <a:pPr marL="12700" marR="267335">
              <a:lnSpc>
                <a:spcPct val="114999"/>
              </a:lnSpc>
              <a:spcBef>
                <a:spcPts val="100"/>
              </a:spcBef>
            </a:pPr>
            <a:r>
              <a:rPr lang="en-US" sz="1800" dirty="0">
                <a:latin typeface="Arial MT"/>
                <a:cs typeface="Arial MT"/>
              </a:rPr>
              <a:t>Our mission is clear: to deliver actionable insights that will serve as a guiding force for Microsoft's new movie studio. These insights are aimed at strategically informing the selection of film genres that will not only resonate with audiences but also guarantee a successful and impactful entry into the market.</a:t>
            </a:r>
            <a:endParaRPr sz="18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 y="55602"/>
            <a:ext cx="3131820" cy="543560"/>
          </a:xfrm>
          <a:prstGeom prst="rect">
            <a:avLst/>
          </a:prstGeom>
        </p:spPr>
        <p:txBody>
          <a:bodyPr vert="horz" wrap="square" lIns="0" tIns="12700" rIns="0" bIns="0" rtlCol="0">
            <a:spAutoFit/>
          </a:bodyPr>
          <a:lstStyle/>
          <a:p>
            <a:pPr marL="12700">
              <a:lnSpc>
                <a:spcPct val="100000"/>
              </a:lnSpc>
              <a:spcBef>
                <a:spcPts val="100"/>
              </a:spcBef>
            </a:pPr>
            <a:r>
              <a:rPr sz="3400" b="1" spc="-210" dirty="0">
                <a:latin typeface="Trebuchet MS"/>
                <a:cs typeface="Trebuchet MS"/>
              </a:rPr>
              <a:t>P/oject</a:t>
            </a:r>
            <a:r>
              <a:rPr sz="3400" b="1" spc="-90" dirty="0">
                <a:latin typeface="Trebuchet MS"/>
                <a:cs typeface="Trebuchet MS"/>
              </a:rPr>
              <a:t> </a:t>
            </a:r>
            <a:r>
              <a:rPr sz="3400" b="1" spc="-285" dirty="0">
                <a:latin typeface="Trebuchet MS"/>
                <a:cs typeface="Trebuchet MS"/>
              </a:rPr>
              <a:t>objective</a:t>
            </a:r>
            <a:r>
              <a:rPr b="1" spc="-285" dirty="0">
                <a:latin typeface="Trebuchet MS"/>
                <a:cs typeface="Trebuchet MS"/>
              </a:rPr>
              <a:t>:</a:t>
            </a:r>
            <a:endParaRPr sz="3400">
              <a:latin typeface="Trebuchet MS"/>
              <a:cs typeface="Trebuchet MS"/>
            </a:endParaRPr>
          </a:p>
        </p:txBody>
      </p:sp>
      <p:sp>
        <p:nvSpPr>
          <p:cNvPr id="3" name="object 3"/>
          <p:cNvSpPr txBox="1"/>
          <p:nvPr/>
        </p:nvSpPr>
        <p:spPr>
          <a:xfrm>
            <a:off x="359700" y="901725"/>
            <a:ext cx="8036559" cy="5484194"/>
          </a:xfrm>
          <a:prstGeom prst="rect">
            <a:avLst/>
          </a:prstGeom>
        </p:spPr>
        <p:txBody>
          <a:bodyPr vert="horz" wrap="square" lIns="0" tIns="46355" rIns="0" bIns="0" rtlCol="0">
            <a:spAutoFit/>
          </a:bodyPr>
          <a:lstStyle/>
          <a:p>
            <a:pPr marL="237490" indent="-224790">
              <a:lnSpc>
                <a:spcPct val="100000"/>
              </a:lnSpc>
              <a:spcBef>
                <a:spcPts val="365"/>
              </a:spcBef>
              <a:buAutoNum type="arabicPeriod"/>
              <a:tabLst>
                <a:tab pos="237490" algn="l"/>
              </a:tabLst>
            </a:pPr>
            <a:r>
              <a:rPr lang="en-US" sz="1600" dirty="0">
                <a:latin typeface="Arial MT"/>
                <a:cs typeface="Arial MT"/>
              </a:rPr>
              <a:t>**Objective 1: Analyze Budget vs. Revenue Relationship:**</a:t>
            </a:r>
          </a:p>
          <a:p>
            <a:pPr marL="237490" indent="-224790">
              <a:lnSpc>
                <a:spcPct val="100000"/>
              </a:lnSpc>
              <a:spcBef>
                <a:spcPts val="365"/>
              </a:spcBef>
              <a:buAutoNum type="arabicPeriod"/>
              <a:tabLst>
                <a:tab pos="237490" algn="l"/>
              </a:tabLst>
            </a:pPr>
            <a:r>
              <a:rPr lang="en-US" sz="1600" dirty="0">
                <a:latin typeface="Arial MT"/>
                <a:cs typeface="Arial MT"/>
              </a:rPr>
              <a:t>Explore the impact of production budgets on the box office success of movies. Investigate the correlation between budget allocation and financial performance to gain insights into the factors driving profitability.</a:t>
            </a:r>
          </a:p>
          <a:p>
            <a:pPr marL="237490" indent="-224790">
              <a:lnSpc>
                <a:spcPct val="100000"/>
              </a:lnSpc>
              <a:spcBef>
                <a:spcPts val="365"/>
              </a:spcBef>
              <a:buAutoNum type="arabicPeriod"/>
              <a:tabLst>
                <a:tab pos="237490" algn="l"/>
              </a:tabLst>
            </a:pPr>
            <a:endParaRPr lang="en-US" sz="1600" dirty="0">
              <a:latin typeface="Arial MT"/>
              <a:cs typeface="Arial MT"/>
            </a:endParaRPr>
          </a:p>
          <a:p>
            <a:pPr marL="237490" indent="-224790">
              <a:lnSpc>
                <a:spcPct val="100000"/>
              </a:lnSpc>
              <a:spcBef>
                <a:spcPts val="365"/>
              </a:spcBef>
              <a:buAutoNum type="arabicPeriod"/>
              <a:tabLst>
                <a:tab pos="237490" algn="l"/>
              </a:tabLst>
            </a:pPr>
            <a:r>
              <a:rPr lang="en-US" sz="1600" dirty="0">
                <a:latin typeface="Arial MT"/>
                <a:cs typeface="Arial MT"/>
              </a:rPr>
              <a:t>**Objective 2: Explore Genre-Based Revenue Performance:**</a:t>
            </a:r>
          </a:p>
          <a:p>
            <a:pPr marL="237490" indent="-224790">
              <a:lnSpc>
                <a:spcPct val="100000"/>
              </a:lnSpc>
              <a:spcBef>
                <a:spcPts val="365"/>
              </a:spcBef>
              <a:buAutoNum type="arabicPeriod"/>
              <a:tabLst>
                <a:tab pos="237490" algn="l"/>
              </a:tabLst>
            </a:pPr>
            <a:r>
              <a:rPr lang="en-US" sz="1600" dirty="0">
                <a:latin typeface="Arial MT"/>
                <a:cs typeface="Arial MT"/>
              </a:rPr>
              <a:t>Examine the relationship between different movie genres and box office revenue. Identify genres that consistently contribute to higher financial returns and analyze how audience preferences may influence revenue patterns.</a:t>
            </a:r>
          </a:p>
          <a:p>
            <a:pPr marL="237490" indent="-224790">
              <a:lnSpc>
                <a:spcPct val="100000"/>
              </a:lnSpc>
              <a:spcBef>
                <a:spcPts val="365"/>
              </a:spcBef>
              <a:buAutoNum type="arabicPeriod"/>
              <a:tabLst>
                <a:tab pos="237490" algn="l"/>
              </a:tabLst>
            </a:pPr>
            <a:endParaRPr lang="en-US" sz="1600" dirty="0">
              <a:latin typeface="Arial MT"/>
              <a:cs typeface="Arial MT"/>
            </a:endParaRPr>
          </a:p>
          <a:p>
            <a:pPr marL="237490" indent="-224790">
              <a:lnSpc>
                <a:spcPct val="100000"/>
              </a:lnSpc>
              <a:spcBef>
                <a:spcPts val="365"/>
              </a:spcBef>
              <a:buAutoNum type="arabicPeriod"/>
              <a:tabLst>
                <a:tab pos="237490" algn="l"/>
              </a:tabLst>
            </a:pPr>
            <a:r>
              <a:rPr lang="en-US" sz="1600" dirty="0">
                <a:latin typeface="Arial MT"/>
                <a:cs typeface="Arial MT"/>
              </a:rPr>
              <a:t>**Objective 3: Analyze the Influence of Release Time on Revenue:**</a:t>
            </a:r>
          </a:p>
          <a:p>
            <a:pPr marL="237490" indent="-224790">
              <a:lnSpc>
                <a:spcPct val="100000"/>
              </a:lnSpc>
              <a:spcBef>
                <a:spcPts val="365"/>
              </a:spcBef>
              <a:buAutoNum type="arabicPeriod"/>
              <a:tabLst>
                <a:tab pos="237490" algn="l"/>
              </a:tabLst>
            </a:pPr>
            <a:r>
              <a:rPr lang="en-US" sz="1600" dirty="0">
                <a:latin typeface="Arial MT"/>
                <a:cs typeface="Arial MT"/>
              </a:rPr>
              <a:t>Investigate the effects of release timing, including seasonal trends and holiday releases, on a movie's box office revenue. Uncover patterns that indicate optimal release periods and potential factors contributing to successful launches.</a:t>
            </a:r>
          </a:p>
          <a:p>
            <a:pPr marL="237490" indent="-224790">
              <a:lnSpc>
                <a:spcPct val="100000"/>
              </a:lnSpc>
              <a:spcBef>
                <a:spcPts val="365"/>
              </a:spcBef>
              <a:buAutoNum type="arabicPeriod"/>
              <a:tabLst>
                <a:tab pos="237490" algn="l"/>
              </a:tabLst>
            </a:pPr>
            <a:endParaRPr lang="en-US" sz="1600" dirty="0">
              <a:latin typeface="Arial MT"/>
              <a:cs typeface="Arial MT"/>
            </a:endParaRPr>
          </a:p>
          <a:p>
            <a:pPr marL="237490" indent="-224790">
              <a:lnSpc>
                <a:spcPct val="100000"/>
              </a:lnSpc>
              <a:spcBef>
                <a:spcPts val="365"/>
              </a:spcBef>
              <a:buAutoNum type="arabicPeriod"/>
              <a:tabLst>
                <a:tab pos="237490" algn="l"/>
              </a:tabLst>
            </a:pPr>
            <a:r>
              <a:rPr lang="en-US" sz="1600" dirty="0">
                <a:latin typeface="Arial MT"/>
                <a:cs typeface="Arial MT"/>
              </a:rPr>
              <a:t>**Objective 4: Provide Actionable Insights for Movie Production:**</a:t>
            </a:r>
          </a:p>
          <a:p>
            <a:pPr marL="237490" indent="-224790">
              <a:lnSpc>
                <a:spcPct val="100000"/>
              </a:lnSpc>
              <a:spcBef>
                <a:spcPts val="365"/>
              </a:spcBef>
              <a:buAutoNum type="arabicPeriod"/>
              <a:tabLst>
                <a:tab pos="237490" algn="l"/>
              </a:tabLst>
            </a:pPr>
            <a:r>
              <a:rPr lang="en-US" sz="1600" dirty="0">
                <a:latin typeface="Arial MT"/>
                <a:cs typeface="Arial MT"/>
              </a:rPr>
              <a:t>Translate the findings from the budget vs. revenue analysis into practical recommendations for Microsoft's movie production decisions. Offer actionable insights that guide budget allocation, genre selection, and release timing to maximize box office success and audience engagement.</a:t>
            </a:r>
            <a:endParaRPr sz="16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53762" rIns="0" bIns="0" rtlCol="0">
            <a:spAutoFit/>
          </a:bodyPr>
          <a:lstStyle/>
          <a:p>
            <a:pPr marL="323850">
              <a:lnSpc>
                <a:spcPct val="100000"/>
              </a:lnSpc>
              <a:spcBef>
                <a:spcPts val="100"/>
              </a:spcBef>
            </a:pPr>
            <a:r>
              <a:rPr sz="3100" spc="-235" dirty="0"/>
              <a:t>Analysis</a:t>
            </a:r>
            <a:endParaRPr sz="3100"/>
          </a:p>
        </p:txBody>
      </p:sp>
      <p:sp>
        <p:nvSpPr>
          <p:cNvPr id="3" name="object 3"/>
          <p:cNvSpPr txBox="1"/>
          <p:nvPr/>
        </p:nvSpPr>
        <p:spPr>
          <a:xfrm>
            <a:off x="384725" y="1179779"/>
            <a:ext cx="8345170" cy="6625147"/>
          </a:xfrm>
          <a:prstGeom prst="rect">
            <a:avLst/>
          </a:prstGeom>
        </p:spPr>
        <p:txBody>
          <a:bodyPr vert="horz" wrap="square" lIns="0" tIns="12700" rIns="0" bIns="0" rtlCol="0">
            <a:spAutoFit/>
          </a:bodyPr>
          <a:lstStyle/>
          <a:p>
            <a:pPr marL="12700" marR="290195">
              <a:lnSpc>
                <a:spcPct val="116700"/>
              </a:lnSpc>
              <a:spcBef>
                <a:spcPts val="100"/>
              </a:spcBef>
            </a:pPr>
            <a:r>
              <a:rPr lang="en-US" sz="1500" dirty="0">
                <a:latin typeface="Trebuchet MS"/>
                <a:cs typeface="Trebuchet MS"/>
              </a:rPr>
              <a:t>For this analysis, data sourced from IMDB and The Number sites was integrated into a unified dataset. The key columns of interest were Production Budget, Worldwide Gross Revenue, and Genre. To facilitate the achievement of the outlined objectives, data underwent a cleaning process involving the removal of duplicates and the elimination of null values.</a:t>
            </a:r>
          </a:p>
          <a:p>
            <a:pPr marL="12700" marR="290195">
              <a:lnSpc>
                <a:spcPct val="116700"/>
              </a:lnSpc>
              <a:spcBef>
                <a:spcPts val="100"/>
              </a:spcBef>
            </a:pPr>
            <a:endParaRPr lang="en-US" sz="1500" dirty="0">
              <a:latin typeface="Trebuchet MS"/>
              <a:cs typeface="Trebuchet MS"/>
            </a:endParaRPr>
          </a:p>
          <a:p>
            <a:pPr marL="12700" marR="290195">
              <a:lnSpc>
                <a:spcPct val="116700"/>
              </a:lnSpc>
              <a:spcBef>
                <a:spcPts val="100"/>
              </a:spcBef>
            </a:pPr>
            <a:r>
              <a:rPr lang="en-US" sz="1500" dirty="0">
                <a:latin typeface="Trebuchet MS"/>
                <a:cs typeface="Trebuchet MS"/>
              </a:rPr>
              <a:t>Correlation analysis was employed to unveil relationships between production budget and revenue. Summary statistics aided in identifying genres with the highest revenues. Additionally, it facilitated exploring the connection between release timing and revenue. The analysis employed various visualization techniques, including boxplots, </a:t>
            </a:r>
            <a:r>
              <a:rPr lang="en-US" sz="1500" dirty="0" err="1">
                <a:latin typeface="Trebuchet MS"/>
                <a:cs typeface="Trebuchet MS"/>
              </a:rPr>
              <a:t>barplots</a:t>
            </a:r>
            <a:r>
              <a:rPr lang="en-US" sz="1500" dirty="0">
                <a:latin typeface="Trebuchet MS"/>
                <a:cs typeface="Trebuchet MS"/>
              </a:rPr>
              <a:t>, and scatter plots, to illustrate data distribution and relationships among columns.</a:t>
            </a:r>
          </a:p>
          <a:p>
            <a:pPr marL="12700" marR="290195">
              <a:lnSpc>
                <a:spcPct val="116700"/>
              </a:lnSpc>
              <a:spcBef>
                <a:spcPts val="100"/>
              </a:spcBef>
            </a:pPr>
            <a:endParaRPr lang="en-US" sz="1500" dirty="0">
              <a:latin typeface="Trebuchet MS"/>
              <a:cs typeface="Trebuchet MS"/>
            </a:endParaRPr>
          </a:p>
          <a:p>
            <a:pPr marL="12700" marR="290195">
              <a:lnSpc>
                <a:spcPct val="116700"/>
              </a:lnSpc>
              <a:spcBef>
                <a:spcPts val="100"/>
              </a:spcBef>
            </a:pPr>
            <a:r>
              <a:rPr lang="en-US" sz="1500" dirty="0">
                <a:latin typeface="Trebuchet MS"/>
                <a:cs typeface="Trebuchet MS"/>
              </a:rPr>
              <a:t>The following plots were utilized in the analysis:</a:t>
            </a:r>
          </a:p>
          <a:p>
            <a:pPr marL="12700" marR="290195">
              <a:lnSpc>
                <a:spcPct val="116700"/>
              </a:lnSpc>
              <a:spcBef>
                <a:spcPts val="100"/>
              </a:spcBef>
            </a:pPr>
            <a:endParaRPr lang="en-US" sz="1500" dirty="0">
              <a:latin typeface="Trebuchet MS"/>
              <a:cs typeface="Trebuchet MS"/>
            </a:endParaRPr>
          </a:p>
          <a:p>
            <a:pPr marL="12700" marR="290195">
              <a:lnSpc>
                <a:spcPct val="116700"/>
              </a:lnSpc>
              <a:spcBef>
                <a:spcPts val="100"/>
              </a:spcBef>
            </a:pPr>
            <a:r>
              <a:rPr lang="en-US" sz="1500" dirty="0">
                <a:latin typeface="Trebuchet MS"/>
                <a:cs typeface="Trebuchet MS"/>
              </a:rPr>
              <a:t>1. **Boxplots:** Used to display the distribution of data, particularly focusing on revenue across different genres and release times.</a:t>
            </a:r>
          </a:p>
          <a:p>
            <a:pPr marL="12700" marR="290195">
              <a:lnSpc>
                <a:spcPct val="116700"/>
              </a:lnSpc>
              <a:spcBef>
                <a:spcPts val="100"/>
              </a:spcBef>
            </a:pPr>
            <a:r>
              <a:rPr lang="en-US" sz="1500" dirty="0">
                <a:latin typeface="Trebuchet MS"/>
                <a:cs typeface="Trebuchet MS"/>
              </a:rPr>
              <a:t>  </a:t>
            </a:r>
          </a:p>
          <a:p>
            <a:pPr marL="12700" marR="290195">
              <a:lnSpc>
                <a:spcPct val="116700"/>
              </a:lnSpc>
              <a:spcBef>
                <a:spcPts val="100"/>
              </a:spcBef>
            </a:pPr>
            <a:r>
              <a:rPr lang="en-US" sz="1500" dirty="0">
                <a:latin typeface="Trebuchet MS"/>
                <a:cs typeface="Trebuchet MS"/>
              </a:rPr>
              <a:t>2. **</a:t>
            </a:r>
            <a:r>
              <a:rPr lang="en-US" sz="1500" dirty="0" err="1">
                <a:latin typeface="Trebuchet MS"/>
                <a:cs typeface="Trebuchet MS"/>
              </a:rPr>
              <a:t>Barplots</a:t>
            </a:r>
            <a:r>
              <a:rPr lang="en-US" sz="1500" dirty="0">
                <a:latin typeface="Trebuchet MS"/>
                <a:cs typeface="Trebuchet MS"/>
              </a:rPr>
              <a:t>:** Employed to showcase the total revenue generated by each genre, offering insights into the financial performance of different genres.</a:t>
            </a:r>
          </a:p>
          <a:p>
            <a:pPr marL="12700" marR="290195">
              <a:lnSpc>
                <a:spcPct val="116700"/>
              </a:lnSpc>
              <a:spcBef>
                <a:spcPts val="100"/>
              </a:spcBef>
            </a:pPr>
            <a:endParaRPr lang="en-US" sz="1500" dirty="0">
              <a:latin typeface="Trebuchet MS"/>
              <a:cs typeface="Trebuchet MS"/>
            </a:endParaRPr>
          </a:p>
          <a:p>
            <a:pPr marL="12700" marR="290195">
              <a:lnSpc>
                <a:spcPct val="116700"/>
              </a:lnSpc>
              <a:spcBef>
                <a:spcPts val="100"/>
              </a:spcBef>
            </a:pPr>
            <a:r>
              <a:rPr lang="en-US" sz="1500" dirty="0">
                <a:latin typeface="Trebuchet MS"/>
                <a:cs typeface="Trebuchet MS"/>
              </a:rPr>
              <a:t>3. **Scatter Plots:** Utilized to visualize the correlation between production budget and revenue, providing a clear depiction of their relationship.</a:t>
            </a:r>
          </a:p>
          <a:p>
            <a:pPr marL="12700" marR="290195">
              <a:lnSpc>
                <a:spcPct val="116700"/>
              </a:lnSpc>
              <a:spcBef>
                <a:spcPts val="100"/>
              </a:spcBef>
            </a:pPr>
            <a:endParaRPr lang="en-US" sz="1500" dirty="0">
              <a:latin typeface="Trebuchet MS"/>
              <a:cs typeface="Trebuchet MS"/>
            </a:endParaRPr>
          </a:p>
          <a:p>
            <a:pPr marL="12700" marR="290195">
              <a:lnSpc>
                <a:spcPct val="116700"/>
              </a:lnSpc>
              <a:spcBef>
                <a:spcPts val="100"/>
              </a:spcBef>
            </a:pPr>
            <a:r>
              <a:rPr lang="en-US" sz="1500" dirty="0">
                <a:latin typeface="Trebuchet MS"/>
                <a:cs typeface="Trebuchet MS"/>
              </a:rPr>
              <a:t>The results of the analysis are interpreted below, offering insights into revenue distribution, genre performance, and the impact of production budget on financial success.</a:t>
            </a:r>
            <a:endParaRPr sz="15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9987" rIns="0" bIns="0" rtlCol="0">
            <a:spAutoFit/>
          </a:bodyPr>
          <a:lstStyle/>
          <a:p>
            <a:pPr marL="12700">
              <a:lnSpc>
                <a:spcPct val="100000"/>
              </a:lnSpc>
              <a:spcBef>
                <a:spcPts val="100"/>
              </a:spcBef>
            </a:pPr>
            <a:r>
              <a:rPr sz="3100" spc="-295" dirty="0"/>
              <a:t>Correlation</a:t>
            </a:r>
            <a:r>
              <a:rPr sz="3100" spc="-190" dirty="0"/>
              <a:t> </a:t>
            </a:r>
            <a:r>
              <a:rPr sz="3100" spc="-280" dirty="0"/>
              <a:t>scatter</a:t>
            </a:r>
            <a:r>
              <a:rPr sz="3100" spc="-190" dirty="0"/>
              <a:t> </a:t>
            </a:r>
            <a:r>
              <a:rPr sz="3100" spc="-315" dirty="0"/>
              <a:t>plots.</a:t>
            </a:r>
            <a:endParaRPr sz="3100"/>
          </a:p>
        </p:txBody>
      </p:sp>
      <p:pic>
        <p:nvPicPr>
          <p:cNvPr id="3" name="object 3"/>
          <p:cNvPicPr/>
          <p:nvPr/>
        </p:nvPicPr>
        <p:blipFill>
          <a:blip r:embed="rId2" cstate="print"/>
          <a:stretch>
            <a:fillRect/>
          </a:stretch>
        </p:blipFill>
        <p:spPr>
          <a:xfrm>
            <a:off x="447900" y="697850"/>
            <a:ext cx="8238900" cy="4119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3350" y="533190"/>
            <a:ext cx="7863205" cy="5933291"/>
          </a:xfrm>
          <a:prstGeom prst="rect">
            <a:avLst/>
          </a:prstGeom>
        </p:spPr>
        <p:txBody>
          <a:bodyPr vert="horz" wrap="square" lIns="0" tIns="12700" rIns="0" bIns="0" rtlCol="0">
            <a:spAutoFit/>
          </a:bodyPr>
          <a:lstStyle/>
          <a:p>
            <a:pPr marL="12700" marR="5080">
              <a:lnSpc>
                <a:spcPct val="114999"/>
              </a:lnSpc>
              <a:spcBef>
                <a:spcPts val="100"/>
              </a:spcBef>
            </a:pPr>
            <a:r>
              <a:rPr lang="en-US" sz="1500" dirty="0">
                <a:latin typeface="Trebuchet MS"/>
                <a:cs typeface="Trebuchet MS"/>
              </a:rPr>
              <a:t>In summary, the analysis uncovered robust positive linear relationships between production budgets and several pivotal factors within the movie industry:</a:t>
            </a:r>
          </a:p>
          <a:p>
            <a:pPr marL="12700" marR="5080">
              <a:lnSpc>
                <a:spcPct val="114999"/>
              </a:lnSpc>
              <a:spcBef>
                <a:spcPts val="100"/>
              </a:spcBef>
            </a:pPr>
            <a:endParaRPr lang="en-US" sz="1500" dirty="0">
              <a:latin typeface="Trebuchet MS"/>
              <a:cs typeface="Trebuchet MS"/>
            </a:endParaRPr>
          </a:p>
          <a:p>
            <a:pPr marL="12700" marR="5080">
              <a:lnSpc>
                <a:spcPct val="114999"/>
              </a:lnSpc>
              <a:spcBef>
                <a:spcPts val="100"/>
              </a:spcBef>
            </a:pPr>
            <a:r>
              <a:rPr lang="en-US" sz="1500" dirty="0">
                <a:latin typeface="Trebuchet MS"/>
                <a:cs typeface="Trebuchet MS"/>
              </a:rPr>
              <a:t>1. **Domestic Gross (Domestic G/</a:t>
            </a:r>
            <a:r>
              <a:rPr lang="en-US" sz="1500" dirty="0" err="1">
                <a:latin typeface="Trebuchet MS"/>
                <a:cs typeface="Trebuchet MS"/>
              </a:rPr>
              <a:t>oSS</a:t>
            </a:r>
            <a:r>
              <a:rPr lang="en-US" sz="1500" dirty="0">
                <a:latin typeface="Trebuchet MS"/>
                <a:cs typeface="Trebuchet MS"/>
              </a:rPr>
              <a:t>):** A correlation coefficient of 0.73 indicates a strong positive relationship, signifying that as the production budget increases, the domestic gross tends to rise. In simpler terms, movies with higher budgets are more likely to earn greater revenue at the domestic box office.</a:t>
            </a:r>
          </a:p>
          <a:p>
            <a:pPr marL="12700" marR="5080">
              <a:lnSpc>
                <a:spcPct val="114999"/>
              </a:lnSpc>
              <a:spcBef>
                <a:spcPts val="100"/>
              </a:spcBef>
            </a:pPr>
            <a:endParaRPr lang="en-US" sz="1500" dirty="0">
              <a:latin typeface="Trebuchet MS"/>
              <a:cs typeface="Trebuchet MS"/>
            </a:endParaRPr>
          </a:p>
          <a:p>
            <a:pPr marL="12700" marR="5080">
              <a:lnSpc>
                <a:spcPct val="114999"/>
              </a:lnSpc>
              <a:spcBef>
                <a:spcPts val="100"/>
              </a:spcBef>
            </a:pPr>
            <a:r>
              <a:rPr lang="en-US" sz="1500" dirty="0">
                <a:latin typeface="Trebuchet MS"/>
                <a:cs typeface="Trebuchet MS"/>
              </a:rPr>
              <a:t>2. **Worldwide Gross (Wo/</a:t>
            </a:r>
            <a:r>
              <a:rPr lang="en-US" sz="1500" dirty="0" err="1">
                <a:latin typeface="Trebuchet MS"/>
                <a:cs typeface="Trebuchet MS"/>
              </a:rPr>
              <a:t>ldwide</a:t>
            </a:r>
            <a:r>
              <a:rPr lang="en-US" sz="1500" dirty="0">
                <a:latin typeface="Trebuchet MS"/>
                <a:cs typeface="Trebuchet MS"/>
              </a:rPr>
              <a:t> G/</a:t>
            </a:r>
            <a:r>
              <a:rPr lang="en-US" sz="1500" dirty="0" err="1">
                <a:latin typeface="Trebuchet MS"/>
                <a:cs typeface="Trebuchet MS"/>
              </a:rPr>
              <a:t>oSS</a:t>
            </a:r>
            <a:r>
              <a:rPr lang="en-US" sz="1500" dirty="0">
                <a:latin typeface="Trebuchet MS"/>
                <a:cs typeface="Trebuchet MS"/>
              </a:rPr>
              <a:t>):** With a correlation coefficient of 0.80, a substantial positive relationship exists between production budget and worldwide gross. Movies endowed with higher budgets generally achieve elevated earnings in the global box office.</a:t>
            </a:r>
          </a:p>
          <a:p>
            <a:pPr marL="12700" marR="5080">
              <a:lnSpc>
                <a:spcPct val="114999"/>
              </a:lnSpc>
              <a:spcBef>
                <a:spcPts val="100"/>
              </a:spcBef>
            </a:pPr>
            <a:endParaRPr lang="en-US" sz="1500" dirty="0">
              <a:latin typeface="Trebuchet MS"/>
              <a:cs typeface="Trebuchet MS"/>
            </a:endParaRPr>
          </a:p>
          <a:p>
            <a:pPr marL="12700" marR="5080">
              <a:lnSpc>
                <a:spcPct val="114999"/>
              </a:lnSpc>
              <a:spcBef>
                <a:spcPts val="100"/>
              </a:spcBef>
            </a:pPr>
            <a:r>
              <a:rPr lang="en-US" sz="1500" dirty="0">
                <a:latin typeface="Trebuchet MS"/>
                <a:cs typeface="Trebuchet MS"/>
              </a:rPr>
              <a:t>3. **Profit:** The correlation coefficient of 0.69 suggests a strong positive correlation between production budget and profit. As the production budget increases, movies are more likely to generate higher profits, indicating a positive association between budget size and financial success.</a:t>
            </a:r>
          </a:p>
          <a:p>
            <a:pPr marL="12700" marR="5080">
              <a:lnSpc>
                <a:spcPct val="114999"/>
              </a:lnSpc>
              <a:spcBef>
                <a:spcPts val="100"/>
              </a:spcBef>
            </a:pPr>
            <a:endParaRPr lang="en-US" sz="1500" dirty="0">
              <a:latin typeface="Trebuchet MS"/>
              <a:cs typeface="Trebuchet MS"/>
            </a:endParaRPr>
          </a:p>
          <a:p>
            <a:pPr marL="12700" marR="5080">
              <a:lnSpc>
                <a:spcPct val="114999"/>
              </a:lnSpc>
              <a:spcBef>
                <a:spcPts val="100"/>
              </a:spcBef>
            </a:pPr>
            <a:r>
              <a:rPr lang="en-US" sz="1500" dirty="0">
                <a:latin typeface="Trebuchet MS"/>
                <a:cs typeface="Trebuchet MS"/>
              </a:rPr>
              <a:t>4. **Foreign Gross (</a:t>
            </a:r>
            <a:r>
              <a:rPr lang="en-US" sz="1500" dirty="0" err="1">
                <a:latin typeface="Trebuchet MS"/>
                <a:cs typeface="Trebuchet MS"/>
              </a:rPr>
              <a:t>Fo</a:t>
            </a:r>
            <a:r>
              <a:rPr lang="en-US" sz="1500" dirty="0">
                <a:latin typeface="Trebuchet MS"/>
                <a:cs typeface="Trebuchet MS"/>
              </a:rPr>
              <a:t>/</a:t>
            </a:r>
            <a:r>
              <a:rPr lang="en-US" sz="1500" dirty="0" err="1">
                <a:latin typeface="Trebuchet MS"/>
                <a:cs typeface="Trebuchet MS"/>
              </a:rPr>
              <a:t>eign</a:t>
            </a:r>
            <a:r>
              <a:rPr lang="en-US" sz="1500" dirty="0">
                <a:latin typeface="Trebuchet MS"/>
                <a:cs typeface="Trebuchet MS"/>
              </a:rPr>
              <a:t> G/</a:t>
            </a:r>
            <a:r>
              <a:rPr lang="en-US" sz="1500" dirty="0" err="1">
                <a:latin typeface="Trebuchet MS"/>
                <a:cs typeface="Trebuchet MS"/>
              </a:rPr>
              <a:t>oSS</a:t>
            </a:r>
            <a:r>
              <a:rPr lang="en-US" sz="1500" dirty="0">
                <a:latin typeface="Trebuchet MS"/>
                <a:cs typeface="Trebuchet MS"/>
              </a:rPr>
              <a:t>):** Similarly, a correlation coefficient of 0.80 emphasizes a robust positive connection between production budget and foreign gross. Movies with larger budgets tend to outperform in terms of worldwide box office earnings, reinforcing the positive relationship between budget size and international financial success.</a:t>
            </a:r>
            <a:endParaRPr sz="1500"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6250" y="1089425"/>
            <a:ext cx="8751499" cy="3443399"/>
          </a:xfrm>
          <a:prstGeom prst="rect">
            <a:avLst/>
          </a:prstGeom>
        </p:spPr>
      </p:pic>
      <p:sp>
        <p:nvSpPr>
          <p:cNvPr id="3" name="object 3"/>
          <p:cNvSpPr txBox="1">
            <a:spLocks noGrp="1"/>
          </p:cNvSpPr>
          <p:nvPr>
            <p:ph type="title"/>
          </p:nvPr>
        </p:nvSpPr>
        <p:spPr>
          <a:prstGeom prst="rect">
            <a:avLst/>
          </a:prstGeom>
        </p:spPr>
        <p:txBody>
          <a:bodyPr vert="horz" wrap="square" lIns="0" tIns="109245" rIns="0" bIns="0" rtlCol="0">
            <a:spAutoFit/>
          </a:bodyPr>
          <a:lstStyle/>
          <a:p>
            <a:pPr marL="12700">
              <a:lnSpc>
                <a:spcPct val="100000"/>
              </a:lnSpc>
              <a:spcBef>
                <a:spcPts val="100"/>
              </a:spcBef>
            </a:pPr>
            <a:r>
              <a:rPr spc="-254" dirty="0"/>
              <a:t>Barplots</a:t>
            </a:r>
            <a:r>
              <a:rPr spc="-200" dirty="0"/>
              <a:t> </a:t>
            </a:r>
            <a:r>
              <a:rPr spc="-300" dirty="0"/>
              <a:t>of</a:t>
            </a:r>
            <a:r>
              <a:rPr spc="-195" dirty="0"/>
              <a:t> </a:t>
            </a:r>
            <a:r>
              <a:rPr spc="-340" dirty="0"/>
              <a:t>movie</a:t>
            </a:r>
            <a:r>
              <a:rPr spc="-195" dirty="0"/>
              <a:t> </a:t>
            </a:r>
            <a:r>
              <a:rPr spc="-275" dirty="0"/>
              <a:t>genres</a:t>
            </a:r>
            <a:r>
              <a:rPr spc="-200" dirty="0"/>
              <a:t> </a:t>
            </a:r>
            <a:r>
              <a:rPr spc="-345" dirty="0"/>
              <a:t>and</a:t>
            </a:r>
            <a:r>
              <a:rPr spc="-195" dirty="0"/>
              <a:t> </a:t>
            </a:r>
            <a:r>
              <a:rPr spc="-330" dirty="0"/>
              <a:t>worldwide</a:t>
            </a:r>
            <a:r>
              <a:rPr spc="-195" dirty="0"/>
              <a:t> gross</a:t>
            </a:r>
            <a:r>
              <a:rPr spc="-200" dirty="0"/>
              <a:t> </a:t>
            </a:r>
            <a:r>
              <a:rPr spc="-345" dirty="0"/>
              <a:t>and</a:t>
            </a:r>
            <a:r>
              <a:rPr spc="-195" dirty="0"/>
              <a:t> </a:t>
            </a:r>
            <a:r>
              <a:rPr spc="-325" dirty="0"/>
              <a:t>profit.</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3</TotalTime>
  <Words>1920</Words>
  <Application>Microsoft Office PowerPoint</Application>
  <PresentationFormat>On-screen Show (16:9)</PresentationFormat>
  <Paragraphs>82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MT</vt:lpstr>
      <vt:lpstr>Calibri Light</vt:lpstr>
      <vt:lpstr>Cambria</vt:lpstr>
      <vt:lpstr>Rockwell</vt:lpstr>
      <vt:lpstr>Trebuchet MS</vt:lpstr>
      <vt:lpstr>Wingdings</vt:lpstr>
      <vt:lpstr>Atlas</vt:lpstr>
      <vt:lpstr>Analyzing Box Office Trends for Microsoft's New Movie Studio</vt:lpstr>
      <vt:lpstr>Overview:</vt:lpstr>
      <vt:lpstr>Business Unde/standing:</vt:lpstr>
      <vt:lpstr>P/oblem Statement:</vt:lpstr>
      <vt:lpstr>P/oject objective:</vt:lpstr>
      <vt:lpstr>Analysis</vt:lpstr>
      <vt:lpstr>Correlation scatter plots.</vt:lpstr>
      <vt:lpstr>PowerPoint Presentation</vt:lpstr>
      <vt:lpstr>Barplots of movie genres and worldwide gross and profit.</vt:lpstr>
      <vt:lpstr>PowerPoint Presentation</vt:lpstr>
      <vt:lpstr>Boxplot for release month against revenue</vt:lpstr>
      <vt:lpstr>PowerPoint Presentation</vt:lpstr>
      <vt:lpstr>Wide/ Revenue Rdnge (Mdy dnd Othe/S): Months with longer whiskers, including May, have a wider range of revenue. This implies that box office performance varies more during these months, with movies achieving both high and low revenue. The broader distribution of outcomes can be attributed to factors like diverse movie genres released during these months and the influence of external events or marketing campaigns.</vt:lpstr>
      <vt:lpstr>Conclusions.</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slides</dc:title>
  <cp:lastModifiedBy>Paul Mwangi</cp:lastModifiedBy>
  <cp:revision>1</cp:revision>
  <dcterms:created xsi:type="dcterms:W3CDTF">2023-12-10T09:44:56Z</dcterms:created>
  <dcterms:modified xsi:type="dcterms:W3CDTF">2023-12-10T09:48:26Z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