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3" r:id="rId4"/>
    <p:sldId id="283" r:id="rId5"/>
    <p:sldId id="262" r:id="rId6"/>
    <p:sldId id="264" r:id="rId7"/>
    <p:sldId id="265" r:id="rId8"/>
    <p:sldId id="266" r:id="rId9"/>
    <p:sldId id="258" r:id="rId10"/>
    <p:sldId id="260" r:id="rId11"/>
    <p:sldId id="267" r:id="rId12"/>
    <p:sldId id="268" r:id="rId13"/>
    <p:sldId id="269" r:id="rId14"/>
    <p:sldId id="271" r:id="rId15"/>
    <p:sldId id="281" r:id="rId16"/>
    <p:sldId id="282" r:id="rId17"/>
    <p:sldId id="272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F7DA8-1EF4-4C40-BC76-D1D74F7CE45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63063-2DFE-472F-8D36-7B84A38EA006}">
      <dgm:prSet phldrT="[Text]"/>
      <dgm:spPr/>
      <dgm:t>
        <a:bodyPr/>
        <a:lstStyle/>
        <a:p>
          <a:r>
            <a:rPr lang="en-US" dirty="0" smtClean="0"/>
            <a:t>Group names</a:t>
          </a:r>
          <a:endParaRPr lang="en-US" dirty="0"/>
        </a:p>
      </dgm:t>
    </dgm:pt>
    <dgm:pt modelId="{5FD0F742-E63E-4AA5-9A6C-416177FA6F8E}" type="parTrans" cxnId="{5F6FB9F2-E077-4383-B554-7FC9527A69D2}">
      <dgm:prSet/>
      <dgm:spPr/>
      <dgm:t>
        <a:bodyPr/>
        <a:lstStyle/>
        <a:p>
          <a:endParaRPr lang="en-US"/>
        </a:p>
      </dgm:t>
    </dgm:pt>
    <dgm:pt modelId="{ACE963F5-6D2F-40E9-AC6C-9EB1CB7444E9}" type="sibTrans" cxnId="{5F6FB9F2-E077-4383-B554-7FC9527A69D2}">
      <dgm:prSet/>
      <dgm:spPr/>
      <dgm:t>
        <a:bodyPr/>
        <a:lstStyle/>
        <a:p>
          <a:endParaRPr lang="en-US"/>
        </a:p>
      </dgm:t>
    </dgm:pt>
    <dgm:pt modelId="{855E8F4B-FFD6-459F-AAA1-1D7C47900E54}">
      <dgm:prSet phldrT="[Text]"/>
      <dgm:spPr/>
      <dgm:t>
        <a:bodyPr/>
        <a:lstStyle/>
        <a:p>
          <a:r>
            <a:rPr lang="en-US" dirty="0" smtClean="0"/>
            <a:t>Split names</a:t>
          </a:r>
          <a:endParaRPr lang="en-US" dirty="0"/>
        </a:p>
      </dgm:t>
    </dgm:pt>
    <dgm:pt modelId="{427B4F19-D3ED-4CA9-A7D7-9ED3128C5DCD}" type="parTrans" cxnId="{8A0E3F70-C1CE-4AC8-A7B0-A1B45D32E0DC}">
      <dgm:prSet/>
      <dgm:spPr/>
      <dgm:t>
        <a:bodyPr/>
        <a:lstStyle/>
        <a:p>
          <a:endParaRPr lang="en-US"/>
        </a:p>
      </dgm:t>
    </dgm:pt>
    <dgm:pt modelId="{BA0E4879-1144-4CF3-89EF-D49D43D2B10C}" type="sibTrans" cxnId="{8A0E3F70-C1CE-4AC8-A7B0-A1B45D32E0DC}">
      <dgm:prSet/>
      <dgm:spPr/>
      <dgm:t>
        <a:bodyPr/>
        <a:lstStyle/>
        <a:p>
          <a:endParaRPr lang="en-US"/>
        </a:p>
      </dgm:t>
    </dgm:pt>
    <dgm:pt modelId="{983939F5-8D35-4AE2-B086-6D919B9B515B}">
      <dgm:prSet phldrT="[Text]"/>
      <dgm:spPr/>
      <dgm:t>
        <a:bodyPr/>
        <a:lstStyle/>
        <a:p>
          <a:r>
            <a:rPr lang="en-US" dirty="0" smtClean="0"/>
            <a:t>Smart like match</a:t>
          </a:r>
          <a:endParaRPr lang="en-US" dirty="0"/>
        </a:p>
      </dgm:t>
    </dgm:pt>
    <dgm:pt modelId="{A4731C7E-F00D-4614-93AD-3103DE13A9CC}" type="parTrans" cxnId="{F80A9D97-12F5-4BC6-A7F4-E570471F9BD3}">
      <dgm:prSet/>
      <dgm:spPr/>
      <dgm:t>
        <a:bodyPr/>
        <a:lstStyle/>
        <a:p>
          <a:endParaRPr lang="en-US"/>
        </a:p>
      </dgm:t>
    </dgm:pt>
    <dgm:pt modelId="{7294A69C-A4AB-441A-B046-0B1C6DCD5892}" type="sibTrans" cxnId="{F80A9D97-12F5-4BC6-A7F4-E570471F9BD3}">
      <dgm:prSet/>
      <dgm:spPr/>
      <dgm:t>
        <a:bodyPr/>
        <a:lstStyle/>
        <a:p>
          <a:endParaRPr lang="en-US"/>
        </a:p>
      </dgm:t>
    </dgm:pt>
    <dgm:pt modelId="{492AF09B-D5B9-4D33-8CA7-511C0FC1C18E}">
      <dgm:prSet phldrT="[Text]"/>
      <dgm:spPr/>
      <dgm:t>
        <a:bodyPr/>
        <a:lstStyle/>
        <a:p>
          <a:r>
            <a:rPr lang="en-US" dirty="0" smtClean="0"/>
            <a:t>Variation matches</a:t>
          </a:r>
          <a:endParaRPr lang="en-US" dirty="0"/>
        </a:p>
      </dgm:t>
    </dgm:pt>
    <dgm:pt modelId="{24FA4A0B-C6F4-42ED-8599-E87E1FC8FC17}" type="parTrans" cxnId="{8D33BC66-5A74-471F-A957-E06DB9EBA320}">
      <dgm:prSet/>
      <dgm:spPr/>
      <dgm:t>
        <a:bodyPr/>
        <a:lstStyle/>
        <a:p>
          <a:endParaRPr lang="en-US"/>
        </a:p>
      </dgm:t>
    </dgm:pt>
    <dgm:pt modelId="{F36C106C-71EC-49AD-A1A6-A025695A2DB7}" type="sibTrans" cxnId="{8D33BC66-5A74-471F-A957-E06DB9EBA320}">
      <dgm:prSet/>
      <dgm:spPr/>
      <dgm:t>
        <a:bodyPr/>
        <a:lstStyle/>
        <a:p>
          <a:endParaRPr lang="en-US"/>
        </a:p>
      </dgm:t>
    </dgm:pt>
    <dgm:pt modelId="{89C7CB73-D131-4149-87D7-E8F3F3757449}">
      <dgm:prSet phldrT="[Text]"/>
      <dgm:spPr/>
      <dgm:t>
        <a:bodyPr/>
        <a:lstStyle/>
        <a:p>
          <a:r>
            <a:rPr lang="en-US" dirty="0" smtClean="0"/>
            <a:t>Get all names</a:t>
          </a:r>
          <a:endParaRPr lang="en-US" dirty="0"/>
        </a:p>
      </dgm:t>
    </dgm:pt>
    <dgm:pt modelId="{8C38744D-1070-471C-8D5B-3179E7C308B8}" type="sibTrans" cxnId="{7D0E79E9-350D-4384-8620-D4BC29C1911B}">
      <dgm:prSet/>
      <dgm:spPr/>
      <dgm:t>
        <a:bodyPr/>
        <a:lstStyle/>
        <a:p>
          <a:endParaRPr lang="en-US"/>
        </a:p>
      </dgm:t>
    </dgm:pt>
    <dgm:pt modelId="{24ABD5F9-339D-46F3-A587-7D24477661F2}" type="parTrans" cxnId="{7D0E79E9-350D-4384-8620-D4BC29C1911B}">
      <dgm:prSet/>
      <dgm:spPr/>
      <dgm:t>
        <a:bodyPr/>
        <a:lstStyle/>
        <a:p>
          <a:endParaRPr lang="en-US"/>
        </a:p>
      </dgm:t>
    </dgm:pt>
    <dgm:pt modelId="{37D3096A-4B9E-43BB-BCF9-27C919E93519}">
      <dgm:prSet phldrT="[Text]"/>
      <dgm:spPr/>
      <dgm:t>
        <a:bodyPr/>
        <a:lstStyle/>
        <a:p>
          <a:r>
            <a:rPr lang="en-US" dirty="0" smtClean="0"/>
            <a:t>Produce associations</a:t>
          </a:r>
          <a:endParaRPr lang="en-US" dirty="0"/>
        </a:p>
      </dgm:t>
    </dgm:pt>
    <dgm:pt modelId="{A4F09E65-217C-4BED-86AC-E7E08FDE9EDE}" type="parTrans" cxnId="{5A731A88-9E9B-4E34-B52C-3E75A39CF806}">
      <dgm:prSet/>
      <dgm:spPr/>
      <dgm:t>
        <a:bodyPr/>
        <a:lstStyle/>
        <a:p>
          <a:endParaRPr lang="en-US"/>
        </a:p>
      </dgm:t>
    </dgm:pt>
    <dgm:pt modelId="{5C449B42-F794-436A-9ED6-584BE5C9AC23}" type="sibTrans" cxnId="{5A731A88-9E9B-4E34-B52C-3E75A39CF806}">
      <dgm:prSet/>
      <dgm:spPr/>
      <dgm:t>
        <a:bodyPr/>
        <a:lstStyle/>
        <a:p>
          <a:endParaRPr lang="en-US"/>
        </a:p>
      </dgm:t>
    </dgm:pt>
    <dgm:pt modelId="{554C6563-4FE6-4218-86E5-421888B49E70}" type="pres">
      <dgm:prSet presAssocID="{A4DF7DA8-1EF4-4C40-BC76-D1D74F7CE4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7D4D6-6C35-4D7F-A8A1-973FFD475AC7}" type="pres">
      <dgm:prSet presAssocID="{89C7CB73-D131-4149-87D7-E8F3F3757449}" presName="dummy" presStyleCnt="0"/>
      <dgm:spPr/>
    </dgm:pt>
    <dgm:pt modelId="{CB902AF1-F736-4314-B3D6-FE361B029B0E}" type="pres">
      <dgm:prSet presAssocID="{89C7CB73-D131-4149-87D7-E8F3F3757449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57EB5-3320-44E2-A9ED-7EA9ECF4CBB5}" type="pres">
      <dgm:prSet presAssocID="{8C38744D-1070-471C-8D5B-3179E7C308B8}" presName="sibTrans" presStyleLbl="node1" presStyleIdx="0" presStyleCnt="6"/>
      <dgm:spPr/>
      <dgm:t>
        <a:bodyPr/>
        <a:lstStyle/>
        <a:p>
          <a:endParaRPr lang="en-US"/>
        </a:p>
      </dgm:t>
    </dgm:pt>
    <dgm:pt modelId="{4D179C54-B457-449D-86B3-F08371601E64}" type="pres">
      <dgm:prSet presAssocID="{C6163063-2DFE-472F-8D36-7B84A38EA006}" presName="dummy" presStyleCnt="0"/>
      <dgm:spPr/>
    </dgm:pt>
    <dgm:pt modelId="{69C7B670-8267-4BA4-BE64-68AC67D4062A}" type="pres">
      <dgm:prSet presAssocID="{C6163063-2DFE-472F-8D36-7B84A38EA006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779F8-2666-410E-93F7-FA3C85BE057B}" type="pres">
      <dgm:prSet presAssocID="{ACE963F5-6D2F-40E9-AC6C-9EB1CB7444E9}" presName="sibTrans" presStyleLbl="node1" presStyleIdx="1" presStyleCnt="6"/>
      <dgm:spPr/>
      <dgm:t>
        <a:bodyPr/>
        <a:lstStyle/>
        <a:p>
          <a:endParaRPr lang="en-US"/>
        </a:p>
      </dgm:t>
    </dgm:pt>
    <dgm:pt modelId="{35F636D0-6941-4F25-8F1D-22F234CB9A71}" type="pres">
      <dgm:prSet presAssocID="{855E8F4B-FFD6-459F-AAA1-1D7C47900E54}" presName="dummy" presStyleCnt="0"/>
      <dgm:spPr/>
    </dgm:pt>
    <dgm:pt modelId="{0C339C14-169A-46DF-9AA0-CDB90A32CF91}" type="pres">
      <dgm:prSet presAssocID="{855E8F4B-FFD6-459F-AAA1-1D7C47900E54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46761-06D6-4A0C-A8DB-7EF8BE443E55}" type="pres">
      <dgm:prSet presAssocID="{BA0E4879-1144-4CF3-89EF-D49D43D2B10C}" presName="sibTrans" presStyleLbl="node1" presStyleIdx="2" presStyleCnt="6"/>
      <dgm:spPr/>
      <dgm:t>
        <a:bodyPr/>
        <a:lstStyle/>
        <a:p>
          <a:endParaRPr lang="en-US"/>
        </a:p>
      </dgm:t>
    </dgm:pt>
    <dgm:pt modelId="{B534A0A4-23D8-4CB6-AC39-97B3BBBFAEC7}" type="pres">
      <dgm:prSet presAssocID="{983939F5-8D35-4AE2-B086-6D919B9B515B}" presName="dummy" presStyleCnt="0"/>
      <dgm:spPr/>
    </dgm:pt>
    <dgm:pt modelId="{02E97DD2-01FE-45E6-A0F6-8E7B35CC6172}" type="pres">
      <dgm:prSet presAssocID="{983939F5-8D35-4AE2-B086-6D919B9B515B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40595-BBB5-4B4D-8C90-25252DFC67F0}" type="pres">
      <dgm:prSet presAssocID="{7294A69C-A4AB-441A-B046-0B1C6DCD5892}" presName="sibTrans" presStyleLbl="node1" presStyleIdx="3" presStyleCnt="6"/>
      <dgm:spPr/>
      <dgm:t>
        <a:bodyPr/>
        <a:lstStyle/>
        <a:p>
          <a:endParaRPr lang="en-US"/>
        </a:p>
      </dgm:t>
    </dgm:pt>
    <dgm:pt modelId="{CCC21F9F-E2D1-46FF-86F9-25D610E29F43}" type="pres">
      <dgm:prSet presAssocID="{492AF09B-D5B9-4D33-8CA7-511C0FC1C18E}" presName="dummy" presStyleCnt="0"/>
      <dgm:spPr/>
    </dgm:pt>
    <dgm:pt modelId="{B4C50D88-6934-4873-ADC1-D929FC994F1E}" type="pres">
      <dgm:prSet presAssocID="{492AF09B-D5B9-4D33-8CA7-511C0FC1C18E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16AB9-0250-4671-8C2B-D9900ECDBCE9}" type="pres">
      <dgm:prSet presAssocID="{F36C106C-71EC-49AD-A1A6-A025695A2DB7}" presName="sibTrans" presStyleLbl="node1" presStyleIdx="4" presStyleCnt="6"/>
      <dgm:spPr/>
      <dgm:t>
        <a:bodyPr/>
        <a:lstStyle/>
        <a:p>
          <a:endParaRPr lang="en-US"/>
        </a:p>
      </dgm:t>
    </dgm:pt>
    <dgm:pt modelId="{9C9DF47E-F99C-4418-A375-1120DC8E9BBD}" type="pres">
      <dgm:prSet presAssocID="{37D3096A-4B9E-43BB-BCF9-27C919E93519}" presName="dummy" presStyleCnt="0"/>
      <dgm:spPr/>
    </dgm:pt>
    <dgm:pt modelId="{748561F7-AEB6-4C7D-A6BD-4D8279592569}" type="pres">
      <dgm:prSet presAssocID="{37D3096A-4B9E-43BB-BCF9-27C919E93519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5F729-CF3C-420F-91DD-7861D661F898}" type="pres">
      <dgm:prSet presAssocID="{5C449B42-F794-436A-9ED6-584BE5C9AC23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F80A9D97-12F5-4BC6-A7F4-E570471F9BD3}" srcId="{A4DF7DA8-1EF4-4C40-BC76-D1D74F7CE45E}" destId="{983939F5-8D35-4AE2-B086-6D919B9B515B}" srcOrd="3" destOrd="0" parTransId="{A4731C7E-F00D-4614-93AD-3103DE13A9CC}" sibTransId="{7294A69C-A4AB-441A-B046-0B1C6DCD5892}"/>
    <dgm:cxn modelId="{8D33BC66-5A74-471F-A957-E06DB9EBA320}" srcId="{A4DF7DA8-1EF4-4C40-BC76-D1D74F7CE45E}" destId="{492AF09B-D5B9-4D33-8CA7-511C0FC1C18E}" srcOrd="4" destOrd="0" parTransId="{24FA4A0B-C6F4-42ED-8599-E87E1FC8FC17}" sibTransId="{F36C106C-71EC-49AD-A1A6-A025695A2DB7}"/>
    <dgm:cxn modelId="{89956747-E49B-4971-A6E2-C0B9AA13AF18}" type="presOf" srcId="{ACE963F5-6D2F-40E9-AC6C-9EB1CB7444E9}" destId="{1AB779F8-2666-410E-93F7-FA3C85BE057B}" srcOrd="0" destOrd="0" presId="urn:microsoft.com/office/officeart/2005/8/layout/cycle1"/>
    <dgm:cxn modelId="{8A0E3F70-C1CE-4AC8-A7B0-A1B45D32E0DC}" srcId="{A4DF7DA8-1EF4-4C40-BC76-D1D74F7CE45E}" destId="{855E8F4B-FFD6-459F-AAA1-1D7C47900E54}" srcOrd="2" destOrd="0" parTransId="{427B4F19-D3ED-4CA9-A7D7-9ED3128C5DCD}" sibTransId="{BA0E4879-1144-4CF3-89EF-D49D43D2B10C}"/>
    <dgm:cxn modelId="{2702E605-92BE-43CA-97FA-BFA679AF0FC9}" type="presOf" srcId="{5C449B42-F794-436A-9ED6-584BE5C9AC23}" destId="{3C05F729-CF3C-420F-91DD-7861D661F898}" srcOrd="0" destOrd="0" presId="urn:microsoft.com/office/officeart/2005/8/layout/cycle1"/>
    <dgm:cxn modelId="{126BA5BE-F11F-4F60-BA44-8004334B87CC}" type="presOf" srcId="{7294A69C-A4AB-441A-B046-0B1C6DCD5892}" destId="{EDA40595-BBB5-4B4D-8C90-25252DFC67F0}" srcOrd="0" destOrd="0" presId="urn:microsoft.com/office/officeart/2005/8/layout/cycle1"/>
    <dgm:cxn modelId="{936851A4-7787-43B8-92B5-8551360E8ECE}" type="presOf" srcId="{89C7CB73-D131-4149-87D7-E8F3F3757449}" destId="{CB902AF1-F736-4314-B3D6-FE361B029B0E}" srcOrd="0" destOrd="0" presId="urn:microsoft.com/office/officeart/2005/8/layout/cycle1"/>
    <dgm:cxn modelId="{1ED09A54-3097-47D6-81E1-394479134642}" type="presOf" srcId="{8C38744D-1070-471C-8D5B-3179E7C308B8}" destId="{FC057EB5-3320-44E2-A9ED-7EA9ECF4CBB5}" srcOrd="0" destOrd="0" presId="urn:microsoft.com/office/officeart/2005/8/layout/cycle1"/>
    <dgm:cxn modelId="{5F6FB9F2-E077-4383-B554-7FC9527A69D2}" srcId="{A4DF7DA8-1EF4-4C40-BC76-D1D74F7CE45E}" destId="{C6163063-2DFE-472F-8D36-7B84A38EA006}" srcOrd="1" destOrd="0" parTransId="{5FD0F742-E63E-4AA5-9A6C-416177FA6F8E}" sibTransId="{ACE963F5-6D2F-40E9-AC6C-9EB1CB7444E9}"/>
    <dgm:cxn modelId="{16A6925D-FBA3-4D06-98A2-8BE40CC9065C}" type="presOf" srcId="{855E8F4B-FFD6-459F-AAA1-1D7C47900E54}" destId="{0C339C14-169A-46DF-9AA0-CDB90A32CF91}" srcOrd="0" destOrd="0" presId="urn:microsoft.com/office/officeart/2005/8/layout/cycle1"/>
    <dgm:cxn modelId="{7D0E79E9-350D-4384-8620-D4BC29C1911B}" srcId="{A4DF7DA8-1EF4-4C40-BC76-D1D74F7CE45E}" destId="{89C7CB73-D131-4149-87D7-E8F3F3757449}" srcOrd="0" destOrd="0" parTransId="{24ABD5F9-339D-46F3-A587-7D24477661F2}" sibTransId="{8C38744D-1070-471C-8D5B-3179E7C308B8}"/>
    <dgm:cxn modelId="{FD15C3D9-C32B-43F9-9E6C-3F027CC08F1D}" type="presOf" srcId="{983939F5-8D35-4AE2-B086-6D919B9B515B}" destId="{02E97DD2-01FE-45E6-A0F6-8E7B35CC6172}" srcOrd="0" destOrd="0" presId="urn:microsoft.com/office/officeart/2005/8/layout/cycle1"/>
    <dgm:cxn modelId="{E65A1F21-00A6-4AC6-8E81-68E515692366}" type="presOf" srcId="{F36C106C-71EC-49AD-A1A6-A025695A2DB7}" destId="{9F816AB9-0250-4671-8C2B-D9900ECDBCE9}" srcOrd="0" destOrd="0" presId="urn:microsoft.com/office/officeart/2005/8/layout/cycle1"/>
    <dgm:cxn modelId="{5A731A88-9E9B-4E34-B52C-3E75A39CF806}" srcId="{A4DF7DA8-1EF4-4C40-BC76-D1D74F7CE45E}" destId="{37D3096A-4B9E-43BB-BCF9-27C919E93519}" srcOrd="5" destOrd="0" parTransId="{A4F09E65-217C-4BED-86AC-E7E08FDE9EDE}" sibTransId="{5C449B42-F794-436A-9ED6-584BE5C9AC23}"/>
    <dgm:cxn modelId="{C8F694B2-B262-4C5A-8EDD-D0492F70F854}" type="presOf" srcId="{C6163063-2DFE-472F-8D36-7B84A38EA006}" destId="{69C7B670-8267-4BA4-BE64-68AC67D4062A}" srcOrd="0" destOrd="0" presId="urn:microsoft.com/office/officeart/2005/8/layout/cycle1"/>
    <dgm:cxn modelId="{E19A1CF9-93E4-4069-AF7B-9E485B277CF7}" type="presOf" srcId="{BA0E4879-1144-4CF3-89EF-D49D43D2B10C}" destId="{FA346761-06D6-4A0C-A8DB-7EF8BE443E55}" srcOrd="0" destOrd="0" presId="urn:microsoft.com/office/officeart/2005/8/layout/cycle1"/>
    <dgm:cxn modelId="{5E11C5D9-028B-456E-8B61-3AD914D3CE5A}" type="presOf" srcId="{A4DF7DA8-1EF4-4C40-BC76-D1D74F7CE45E}" destId="{554C6563-4FE6-4218-86E5-421888B49E70}" srcOrd="0" destOrd="0" presId="urn:microsoft.com/office/officeart/2005/8/layout/cycle1"/>
    <dgm:cxn modelId="{175D1F58-5D98-4ADE-AD9C-D66769329AAF}" type="presOf" srcId="{492AF09B-D5B9-4D33-8CA7-511C0FC1C18E}" destId="{B4C50D88-6934-4873-ADC1-D929FC994F1E}" srcOrd="0" destOrd="0" presId="urn:microsoft.com/office/officeart/2005/8/layout/cycle1"/>
    <dgm:cxn modelId="{7029FEA4-1F3F-4477-958E-5329D581E829}" type="presOf" srcId="{37D3096A-4B9E-43BB-BCF9-27C919E93519}" destId="{748561F7-AEB6-4C7D-A6BD-4D8279592569}" srcOrd="0" destOrd="0" presId="urn:microsoft.com/office/officeart/2005/8/layout/cycle1"/>
    <dgm:cxn modelId="{A5CE33DB-DA0C-4546-8010-D24BB17EE0BE}" type="presParOf" srcId="{554C6563-4FE6-4218-86E5-421888B49E70}" destId="{ABB7D4D6-6C35-4D7F-A8A1-973FFD475AC7}" srcOrd="0" destOrd="0" presId="urn:microsoft.com/office/officeart/2005/8/layout/cycle1"/>
    <dgm:cxn modelId="{697E24B9-F07F-4157-BF0D-DFD376E300CA}" type="presParOf" srcId="{554C6563-4FE6-4218-86E5-421888B49E70}" destId="{CB902AF1-F736-4314-B3D6-FE361B029B0E}" srcOrd="1" destOrd="0" presId="urn:microsoft.com/office/officeart/2005/8/layout/cycle1"/>
    <dgm:cxn modelId="{64ED1CFF-75D0-43B9-8B6B-0BE3D6FEF1FF}" type="presParOf" srcId="{554C6563-4FE6-4218-86E5-421888B49E70}" destId="{FC057EB5-3320-44E2-A9ED-7EA9ECF4CBB5}" srcOrd="2" destOrd="0" presId="urn:microsoft.com/office/officeart/2005/8/layout/cycle1"/>
    <dgm:cxn modelId="{B405BC2D-87C8-48C7-B223-3F0622C1FAC8}" type="presParOf" srcId="{554C6563-4FE6-4218-86E5-421888B49E70}" destId="{4D179C54-B457-449D-86B3-F08371601E64}" srcOrd="3" destOrd="0" presId="urn:microsoft.com/office/officeart/2005/8/layout/cycle1"/>
    <dgm:cxn modelId="{7611FA37-45BD-4741-9851-1D30A4211A90}" type="presParOf" srcId="{554C6563-4FE6-4218-86E5-421888B49E70}" destId="{69C7B670-8267-4BA4-BE64-68AC67D4062A}" srcOrd="4" destOrd="0" presId="urn:microsoft.com/office/officeart/2005/8/layout/cycle1"/>
    <dgm:cxn modelId="{BD6C8D77-9B63-44A8-8550-0CF2A3E750DA}" type="presParOf" srcId="{554C6563-4FE6-4218-86E5-421888B49E70}" destId="{1AB779F8-2666-410E-93F7-FA3C85BE057B}" srcOrd="5" destOrd="0" presId="urn:microsoft.com/office/officeart/2005/8/layout/cycle1"/>
    <dgm:cxn modelId="{F00D8CE6-C443-4371-B980-8A3576E7FFB5}" type="presParOf" srcId="{554C6563-4FE6-4218-86E5-421888B49E70}" destId="{35F636D0-6941-4F25-8F1D-22F234CB9A71}" srcOrd="6" destOrd="0" presId="urn:microsoft.com/office/officeart/2005/8/layout/cycle1"/>
    <dgm:cxn modelId="{F3709F90-B0BE-48BA-89E1-104C0B41EC0E}" type="presParOf" srcId="{554C6563-4FE6-4218-86E5-421888B49E70}" destId="{0C339C14-169A-46DF-9AA0-CDB90A32CF91}" srcOrd="7" destOrd="0" presId="urn:microsoft.com/office/officeart/2005/8/layout/cycle1"/>
    <dgm:cxn modelId="{6051F2E6-33F4-4946-83C3-137943326300}" type="presParOf" srcId="{554C6563-4FE6-4218-86E5-421888B49E70}" destId="{FA346761-06D6-4A0C-A8DB-7EF8BE443E55}" srcOrd="8" destOrd="0" presId="urn:microsoft.com/office/officeart/2005/8/layout/cycle1"/>
    <dgm:cxn modelId="{CC93F9C7-8489-4163-8351-7356125019D0}" type="presParOf" srcId="{554C6563-4FE6-4218-86E5-421888B49E70}" destId="{B534A0A4-23D8-4CB6-AC39-97B3BBBFAEC7}" srcOrd="9" destOrd="0" presId="urn:microsoft.com/office/officeart/2005/8/layout/cycle1"/>
    <dgm:cxn modelId="{44A05468-051C-4A34-94D0-89B5BEA4182A}" type="presParOf" srcId="{554C6563-4FE6-4218-86E5-421888B49E70}" destId="{02E97DD2-01FE-45E6-A0F6-8E7B35CC6172}" srcOrd="10" destOrd="0" presId="urn:microsoft.com/office/officeart/2005/8/layout/cycle1"/>
    <dgm:cxn modelId="{E29952BD-2FA6-467A-A2F2-6762D20C5AB7}" type="presParOf" srcId="{554C6563-4FE6-4218-86E5-421888B49E70}" destId="{EDA40595-BBB5-4B4D-8C90-25252DFC67F0}" srcOrd="11" destOrd="0" presId="urn:microsoft.com/office/officeart/2005/8/layout/cycle1"/>
    <dgm:cxn modelId="{966CAC26-AB1F-4C4C-BAAE-C5D20DF42F1E}" type="presParOf" srcId="{554C6563-4FE6-4218-86E5-421888B49E70}" destId="{CCC21F9F-E2D1-46FF-86F9-25D610E29F43}" srcOrd="12" destOrd="0" presId="urn:microsoft.com/office/officeart/2005/8/layout/cycle1"/>
    <dgm:cxn modelId="{BFB8BE13-5821-49C1-A141-66723CB82BF3}" type="presParOf" srcId="{554C6563-4FE6-4218-86E5-421888B49E70}" destId="{B4C50D88-6934-4873-ADC1-D929FC994F1E}" srcOrd="13" destOrd="0" presId="urn:microsoft.com/office/officeart/2005/8/layout/cycle1"/>
    <dgm:cxn modelId="{A72CB84F-3A25-45AC-9112-41437D277CC0}" type="presParOf" srcId="{554C6563-4FE6-4218-86E5-421888B49E70}" destId="{9F816AB9-0250-4671-8C2B-D9900ECDBCE9}" srcOrd="14" destOrd="0" presId="urn:microsoft.com/office/officeart/2005/8/layout/cycle1"/>
    <dgm:cxn modelId="{9F3D3808-EDB2-4E2D-A6C0-9E77F45FCA14}" type="presParOf" srcId="{554C6563-4FE6-4218-86E5-421888B49E70}" destId="{9C9DF47E-F99C-4418-A375-1120DC8E9BBD}" srcOrd="15" destOrd="0" presId="urn:microsoft.com/office/officeart/2005/8/layout/cycle1"/>
    <dgm:cxn modelId="{4C461294-EF81-4256-8371-076766F0F05F}" type="presParOf" srcId="{554C6563-4FE6-4218-86E5-421888B49E70}" destId="{748561F7-AEB6-4C7D-A6BD-4D8279592569}" srcOrd="16" destOrd="0" presId="urn:microsoft.com/office/officeart/2005/8/layout/cycle1"/>
    <dgm:cxn modelId="{62DB137E-049B-4F06-8401-859A3292B372}" type="presParOf" srcId="{554C6563-4FE6-4218-86E5-421888B49E70}" destId="{3C05F729-CF3C-420F-91DD-7861D661F898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99FD-4056-4FA2-B38B-9F91B939510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E67B4-57C3-45EE-8E04-6BB922D50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E67B4-57C3-45EE-8E04-6BB922D505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10/30/2017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10/30/2017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NPI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NPI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– technologies at play</a:t>
            </a:r>
            <a:endParaRPr lang="en-US" dirty="0"/>
          </a:p>
        </p:txBody>
      </p:sp>
      <p:pic>
        <p:nvPicPr>
          <p:cNvPr id="24578" name="Picture 2" descr="SQLite Logo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200400"/>
            <a:ext cx="2095500" cy="962025"/>
          </a:xfrm>
          <a:prstGeom prst="rect">
            <a:avLst/>
          </a:prstGeom>
          <a:noFill/>
        </p:spPr>
      </p:pic>
      <p:pic>
        <p:nvPicPr>
          <p:cNvPr id="24582" name="Picture 6" descr="http://www.codefaktory.com/wp-content/uploads/2013/12/java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971800"/>
            <a:ext cx="1371600" cy="1371600"/>
          </a:xfrm>
          <a:prstGeom prst="rect">
            <a:avLst/>
          </a:prstGeom>
          <a:noFill/>
        </p:spPr>
      </p:pic>
      <p:pic>
        <p:nvPicPr>
          <p:cNvPr id="24584" name="Picture 8" descr="http://1.bp.blogspot.com/-_EWzcnZV5tE/UwIYkVgG-II/AAAAAAAAAtE/bn5amg-yPFE/s1600/phoneg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352800"/>
            <a:ext cx="2667000" cy="830855"/>
          </a:xfrm>
          <a:prstGeom prst="rect">
            <a:avLst/>
          </a:prstGeom>
          <a:noFill/>
        </p:spPr>
      </p:pic>
      <p:pic>
        <p:nvPicPr>
          <p:cNvPr id="13" name="Picture 10" descr="http://www.alsacreations.com/xmedia/doc/full/json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1447800"/>
            <a:ext cx="1828800" cy="113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– technologies at play</a:t>
            </a:r>
            <a:endParaRPr lang="en-US" dirty="0"/>
          </a:p>
        </p:txBody>
      </p:sp>
      <p:pic>
        <p:nvPicPr>
          <p:cNvPr id="27650" name="Picture 2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5200"/>
            <a:ext cx="2847166" cy="838200"/>
          </a:xfrm>
          <a:prstGeom prst="rect">
            <a:avLst/>
          </a:prstGeom>
          <a:noFill/>
        </p:spPr>
      </p:pic>
      <p:pic>
        <p:nvPicPr>
          <p:cNvPr id="27652" name="Picture 4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828800"/>
            <a:ext cx="3657600" cy="1236168"/>
          </a:xfrm>
          <a:prstGeom prst="rect">
            <a:avLst/>
          </a:prstGeom>
          <a:noFill/>
        </p:spPr>
      </p:pic>
      <p:pic>
        <p:nvPicPr>
          <p:cNvPr id="6" name="Picture 6" descr="http://png-2.findicons.com/files/icons/977/rrze/720/csv_t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810000"/>
            <a:ext cx="1447800" cy="1447800"/>
          </a:xfrm>
          <a:prstGeom prst="rect">
            <a:avLst/>
          </a:prstGeom>
          <a:noFill/>
        </p:spPr>
      </p:pic>
      <p:pic>
        <p:nvPicPr>
          <p:cNvPr id="27656" name="Picture 8" descr="http://logging.apache.org/log4net/images/ls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5105400"/>
            <a:ext cx="2133600" cy="501700"/>
          </a:xfrm>
          <a:prstGeom prst="rect">
            <a:avLst/>
          </a:prstGeom>
          <a:noFill/>
        </p:spPr>
      </p:pic>
      <p:pic>
        <p:nvPicPr>
          <p:cNvPr id="27658" name="Picture 10" descr="http://www.alsacreations.com/xmedia/doc/full/json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2971800"/>
            <a:ext cx="1828800" cy="1133476"/>
          </a:xfrm>
          <a:prstGeom prst="rect">
            <a:avLst/>
          </a:prstGeom>
          <a:noFill/>
        </p:spPr>
      </p:pic>
      <p:pic>
        <p:nvPicPr>
          <p:cNvPr id="10" name="Picture 8" descr="http://blog.decarufel.net/wp-content/uploads/2014/07/csharp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6764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DBBuilder</a:t>
            </a:r>
            <a:r>
              <a:rPr lang="en-US" dirty="0" smtClean="0"/>
              <a:t> – technologies at play</a:t>
            </a:r>
            <a:endParaRPr lang="en-US" dirty="0"/>
          </a:p>
        </p:txBody>
      </p:sp>
      <p:pic>
        <p:nvPicPr>
          <p:cNvPr id="26628" name="Picture 4" descr="http://www.razorleaf.com/wp-content/uploads/2009/11/64bit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572000"/>
            <a:ext cx="1143000" cy="1143001"/>
          </a:xfrm>
          <a:prstGeom prst="rect">
            <a:avLst/>
          </a:prstGeom>
          <a:noFill/>
        </p:spPr>
      </p:pic>
      <p:pic>
        <p:nvPicPr>
          <p:cNvPr id="26630" name="Picture 6" descr="http://png-2.findicons.com/files/icons/977/rrze/720/csv_tex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1447800" cy="1447800"/>
          </a:xfrm>
          <a:prstGeom prst="rect">
            <a:avLst/>
          </a:prstGeom>
          <a:noFill/>
        </p:spPr>
      </p:pic>
      <p:pic>
        <p:nvPicPr>
          <p:cNvPr id="26632" name="Picture 8" descr="http://blog.decarufel.net/wp-content/uploads/2014/07/csharp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447800"/>
            <a:ext cx="2600325" cy="2600325"/>
          </a:xfrm>
          <a:prstGeom prst="rect">
            <a:avLst/>
          </a:prstGeom>
          <a:noFill/>
        </p:spPr>
      </p:pic>
      <p:pic>
        <p:nvPicPr>
          <p:cNvPr id="26636" name="Picture 12" descr="http://cdn.marketingtechblog.com/wp-content/uploads/2009/06/amazon-s3-wordpre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648200"/>
            <a:ext cx="2209800" cy="1078322"/>
          </a:xfrm>
          <a:prstGeom prst="rect">
            <a:avLst/>
          </a:prstGeom>
          <a:noFill/>
        </p:spPr>
      </p:pic>
      <p:pic>
        <p:nvPicPr>
          <p:cNvPr id="10" name="Picture 2" descr="SQLite Logo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572000"/>
            <a:ext cx="2095500" cy="962025"/>
          </a:xfrm>
          <a:prstGeom prst="rect">
            <a:avLst/>
          </a:prstGeom>
          <a:noFill/>
        </p:spPr>
      </p:pic>
      <p:pic>
        <p:nvPicPr>
          <p:cNvPr id="26638" name="Picture 14" descr="http://www.storagereview.com/images/Corsair-Vengeance-RAM-4G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4648200"/>
            <a:ext cx="1600200" cy="1122274"/>
          </a:xfrm>
          <a:prstGeom prst="rect">
            <a:avLst/>
          </a:prstGeom>
          <a:noFill/>
        </p:spPr>
      </p:pic>
      <p:pic>
        <p:nvPicPr>
          <p:cNvPr id="26640" name="Picture 16" descr="Peacock Data - Imagine the possibilities.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733800"/>
            <a:ext cx="24765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 – app simplified search process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762000" y="1676400"/>
            <a:ext cx="17526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types their name and presses search</a:t>
            </a:r>
            <a:endParaRPr lang="en-US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4953000" y="4648200"/>
            <a:ext cx="1828800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8" name="Flowchart: Internal Storage 7"/>
          <p:cNvSpPr/>
          <p:nvPr/>
        </p:nvSpPr>
        <p:spPr>
          <a:xfrm>
            <a:off x="685800" y="4648200"/>
            <a:ext cx="1828800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2819400" y="4648200"/>
            <a:ext cx="1828800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0" name="Flowchart: Internal Storage 9"/>
          <p:cNvSpPr/>
          <p:nvPr/>
        </p:nvSpPr>
        <p:spPr>
          <a:xfrm>
            <a:off x="4191000" y="1524000"/>
            <a:ext cx="1828800" cy="1295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lookup database 400mb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1981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14600" y="236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6000" y="2667000"/>
            <a:ext cx="1981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905000" y="4419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47800" y="2743200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5600" y="160020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input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71800" y="24384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Row Ids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4114800"/>
            <a:ext cx="3978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Attached </a:t>
            </a:r>
            <a:r>
              <a:rPr lang="en-US" sz="1050" dirty="0" err="1" smtClean="0"/>
              <a:t>SQLite</a:t>
            </a:r>
            <a:r>
              <a:rPr lang="en-US" sz="1050" dirty="0" smtClean="0"/>
              <a:t> </a:t>
            </a:r>
            <a:r>
              <a:rPr lang="en-US" sz="1050" dirty="0" err="1" smtClean="0"/>
              <a:t>datastores</a:t>
            </a:r>
            <a:r>
              <a:rPr lang="en-US" sz="1050" dirty="0" smtClean="0"/>
              <a:t> treated as one sequential database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36576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data, all people with this name, </a:t>
            </a:r>
          </a:p>
          <a:p>
            <a:r>
              <a:rPr lang="en-US" sz="1000" dirty="0" smtClean="0"/>
              <a:t>in all states (JSON)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32004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Row Ids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3" grpId="0"/>
      <p:bldP spid="25" grpId="0"/>
      <p:bldP spid="27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– app simplified sync process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762000" y="1676400"/>
            <a:ext cx="17526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presses sync in the app</a:t>
            </a:r>
            <a:endParaRPr lang="en-US" dirty="0"/>
          </a:p>
        </p:txBody>
      </p:sp>
      <p:sp>
        <p:nvSpPr>
          <p:cNvPr id="8" name="Flowchart: Internal Storage 7"/>
          <p:cNvSpPr/>
          <p:nvPr/>
        </p:nvSpPr>
        <p:spPr>
          <a:xfrm>
            <a:off x="6477000" y="1524000"/>
            <a:ext cx="1828800" cy="1295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registration database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19812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14600" y="23622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667000"/>
            <a:ext cx="37338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47800" y="2743200"/>
            <a:ext cx="45720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152400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all registrations </a:t>
            </a:r>
          </a:p>
          <a:p>
            <a:r>
              <a:rPr lang="en-US" sz="1000" dirty="0" smtClean="0"/>
              <a:t>not already synced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438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Registration data, </a:t>
            </a:r>
          </a:p>
          <a:p>
            <a:r>
              <a:rPr lang="en-US" sz="1000" dirty="0" smtClean="0"/>
              <a:t>including primary keys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267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Primary keys of successful sync’s</a:t>
            </a:r>
          </a:p>
          <a:p>
            <a:r>
              <a:rPr lang="en-US" sz="1000" dirty="0" smtClean="0"/>
              <a:t>returned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36576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XHR request</a:t>
            </a:r>
            <a:endParaRPr lang="en-US" sz="1000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6096000" y="5181600"/>
            <a:ext cx="27432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 registrations API hosted on npiapp.com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200" y="3276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marks registrations as synced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38200" y="26670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  <p:bldP spid="17" grpId="0"/>
      <p:bldP spid="18" grpId="0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 – app simplified sync process continued…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762000" y="1676400"/>
            <a:ext cx="17526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makes a GET call</a:t>
            </a:r>
            <a:endParaRPr lang="en-US" dirty="0"/>
          </a:p>
        </p:txBody>
      </p:sp>
      <p:sp>
        <p:nvSpPr>
          <p:cNvPr id="8" name="Flowchart: Internal Storage 7"/>
          <p:cNvSpPr/>
          <p:nvPr/>
        </p:nvSpPr>
        <p:spPr>
          <a:xfrm>
            <a:off x="5943600" y="1676400"/>
            <a:ext cx="1828800" cy="1295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registration database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2667000"/>
            <a:ext cx="37338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24000" y="2743200"/>
            <a:ext cx="4495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4648200"/>
            <a:ext cx="327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Massive 8MB JSON payload (</a:t>
            </a:r>
            <a:r>
              <a:rPr lang="en-US" sz="1000" dirty="0" err="1" smtClean="0"/>
              <a:t>GZipped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36576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XHR request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276600" y="16002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updates database with newly found data</a:t>
            </a:r>
            <a:endParaRPr lang="en-US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6019800" y="4953000"/>
            <a:ext cx="27432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 conference, country and auxiliary data API hosted on npiapp.com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3"/>
            <a:endCxn id="23" idx="1"/>
          </p:cNvCxnSpPr>
          <p:nvPr/>
        </p:nvCxnSpPr>
        <p:spPr>
          <a:xfrm>
            <a:off x="2514600" y="21717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5105400" y="21336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  <p:bldP spid="23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– </a:t>
            </a:r>
            <a:r>
              <a:rPr lang="en-US" dirty="0" err="1" smtClean="0"/>
              <a:t>DBBuilder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2209800" y="1828800"/>
            <a:ext cx="16002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NPI registry </a:t>
            </a:r>
            <a:br>
              <a:rPr lang="en-US" sz="1000" dirty="0" smtClean="0"/>
            </a:br>
            <a:r>
              <a:rPr lang="en-US" sz="1000" dirty="0" smtClean="0"/>
              <a:t>CSV</a:t>
            </a:r>
            <a:endParaRPr lang="en-US" sz="1000" dirty="0"/>
          </a:p>
        </p:txBody>
      </p:sp>
      <p:sp>
        <p:nvSpPr>
          <p:cNvPr id="5" name="Flowchart: Data 4"/>
          <p:cNvSpPr/>
          <p:nvPr/>
        </p:nvSpPr>
        <p:spPr>
          <a:xfrm>
            <a:off x="5410200" y="1828800"/>
            <a:ext cx="1506071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 variation CSV</a:t>
            </a:r>
            <a:endParaRPr lang="en-US" sz="1000" dirty="0"/>
          </a:p>
        </p:txBody>
      </p:sp>
      <p:pic>
        <p:nvPicPr>
          <p:cNvPr id="31746" name="Picture 2" descr="NPPES, National Plan &amp; Provider Enumeration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838200" cy="239486"/>
          </a:xfrm>
          <a:prstGeom prst="rect">
            <a:avLst/>
          </a:prstGeom>
          <a:noFill/>
        </p:spPr>
      </p:pic>
      <p:pic>
        <p:nvPicPr>
          <p:cNvPr id="7" name="Picture 16" descr="Peacock Data - Imagine the possibilitie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1768929" cy="3810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505200" y="2438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81600" y="2438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/>
        </p:nvGraphicFramePr>
        <p:xfrm>
          <a:off x="2590800" y="2438400"/>
          <a:ext cx="3810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Flowchart: Direct Access Storage 16"/>
          <p:cNvSpPr/>
          <p:nvPr/>
        </p:nvSpPr>
        <p:spPr>
          <a:xfrm>
            <a:off x="1905000" y="5791200"/>
            <a:ext cx="1219200" cy="457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lookup</a:t>
            </a:r>
            <a:endParaRPr lang="en-US" sz="800" dirty="0"/>
          </a:p>
        </p:txBody>
      </p:sp>
      <p:sp>
        <p:nvSpPr>
          <p:cNvPr id="18" name="Flowchart: Direct Access Storage 17"/>
          <p:cNvSpPr/>
          <p:nvPr/>
        </p:nvSpPr>
        <p:spPr>
          <a:xfrm>
            <a:off x="3200400" y="5791200"/>
            <a:ext cx="1371600" cy="457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datastore1</a:t>
            </a:r>
            <a:endParaRPr lang="en-US" sz="800" dirty="0"/>
          </a:p>
        </p:txBody>
      </p:sp>
      <p:sp>
        <p:nvSpPr>
          <p:cNvPr id="23" name="Flowchart: Process 22"/>
          <p:cNvSpPr/>
          <p:nvPr/>
        </p:nvSpPr>
        <p:spPr>
          <a:xfrm>
            <a:off x="2819400" y="5105400"/>
            <a:ext cx="3505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Output original first and last names but now with all associated names</a:t>
            </a:r>
            <a:endParaRPr lang="en-US" sz="800" dirty="0"/>
          </a:p>
        </p:txBody>
      </p:sp>
      <p:sp>
        <p:nvSpPr>
          <p:cNvPr id="24" name="Flowchart: Direct Access Storage 23"/>
          <p:cNvSpPr/>
          <p:nvPr/>
        </p:nvSpPr>
        <p:spPr>
          <a:xfrm>
            <a:off x="6096000" y="5791200"/>
            <a:ext cx="1371600" cy="457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datastore3</a:t>
            </a:r>
            <a:endParaRPr lang="en-US" sz="800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4648200" y="5791200"/>
            <a:ext cx="1371600" cy="4572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datastore2</a:t>
            </a:r>
            <a:endParaRPr lang="en-US" sz="800" dirty="0"/>
          </a:p>
        </p:txBody>
      </p:sp>
      <p:sp>
        <p:nvSpPr>
          <p:cNvPr id="30" name="Flowchart: Data 29"/>
          <p:cNvSpPr/>
          <p:nvPr/>
        </p:nvSpPr>
        <p:spPr>
          <a:xfrm>
            <a:off x="3733800" y="3352800"/>
            <a:ext cx="14478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First names</a:t>
            </a:r>
            <a:endParaRPr lang="en-US" sz="1000" dirty="0"/>
          </a:p>
        </p:txBody>
      </p:sp>
      <p:sp>
        <p:nvSpPr>
          <p:cNvPr id="31" name="Flowchart: Data 30"/>
          <p:cNvSpPr/>
          <p:nvPr/>
        </p:nvSpPr>
        <p:spPr>
          <a:xfrm>
            <a:off x="3733800" y="3352800"/>
            <a:ext cx="14478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Last names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DBBuilder</a:t>
            </a:r>
            <a:r>
              <a:rPr lang="en-US" dirty="0" smtClean="0"/>
              <a:t> - parallelism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database builder, pushes </a:t>
            </a:r>
            <a:r>
              <a:rPr lang="en-US" dirty="0" smtClean="0"/>
              <a:t>the EC2 </a:t>
            </a:r>
            <a:r>
              <a:rPr lang="en-US" dirty="0" smtClean="0"/>
              <a:t>machine to its absolute limits, utilizing the maximum potential </a:t>
            </a:r>
            <a:r>
              <a:rPr lang="en-US" dirty="0" smtClean="0"/>
              <a:t>of the </a:t>
            </a:r>
            <a:r>
              <a:rPr lang="en-US" dirty="0" smtClean="0"/>
              <a:t>machine for hours on end</a:t>
            </a:r>
          </a:p>
          <a:p>
            <a:pPr lvl="1"/>
            <a:r>
              <a:rPr lang="en-US" dirty="0" smtClean="0"/>
              <a:t>Effect was made to </a:t>
            </a:r>
            <a:r>
              <a:rPr lang="en-US" dirty="0" smtClean="0"/>
              <a:t>not waste </a:t>
            </a:r>
            <a:r>
              <a:rPr lang="en-US" dirty="0" smtClean="0"/>
              <a:t>CPU cycles</a:t>
            </a:r>
            <a:endParaRPr lang="en-US" dirty="0" smtClean="0"/>
          </a:p>
          <a:p>
            <a:pPr lvl="1"/>
            <a:r>
              <a:rPr lang="en-US" dirty="0" smtClean="0"/>
              <a:t>Threads are </a:t>
            </a:r>
            <a:r>
              <a:rPr lang="en-US" b="1" dirty="0" smtClean="0"/>
              <a:t>only</a:t>
            </a:r>
            <a:r>
              <a:rPr lang="en-US" dirty="0" smtClean="0"/>
              <a:t> spun up, if we know ahead of time they will be working hard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Well how can we know ahead of time that they will be working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ahead of time -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is to see CPU at </a:t>
            </a:r>
            <a:r>
              <a:rPr lang="en-US" dirty="0" smtClean="0"/>
              <a:t>90-99</a:t>
            </a:r>
            <a:r>
              <a:rPr lang="en-US" dirty="0" smtClean="0"/>
              <a:t>% at all times in the task manager</a:t>
            </a:r>
          </a:p>
          <a:p>
            <a:pPr lvl="1"/>
            <a:r>
              <a:rPr lang="en-US" dirty="0" smtClean="0"/>
              <a:t>Using termination if statements, that will result in code </a:t>
            </a:r>
            <a:r>
              <a:rPr lang="en-US" b="1" dirty="0" smtClean="0"/>
              <a:t>not </a:t>
            </a:r>
            <a:r>
              <a:rPr lang="en-US" dirty="0" smtClean="0"/>
              <a:t>being executed is very </a:t>
            </a:r>
            <a:r>
              <a:rPr lang="en-US" b="1" dirty="0" smtClean="0"/>
              <a:t>bad</a:t>
            </a:r>
            <a:endParaRPr lang="en-US" dirty="0" smtClean="0"/>
          </a:p>
          <a:p>
            <a:pPr lvl="1"/>
            <a:r>
              <a:rPr lang="en-US" dirty="0" smtClean="0"/>
              <a:t>This will result in threads being spun up and then spun down just to check your if statement….</a:t>
            </a:r>
          </a:p>
          <a:p>
            <a:endParaRPr lang="en-US" dirty="0" smtClean="0"/>
          </a:p>
          <a:p>
            <a:r>
              <a:rPr lang="en-US" dirty="0" smtClean="0"/>
              <a:t>Some if statements you may not even be aware of…….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a speedy entrance to the conference for medical professionals</a:t>
            </a:r>
          </a:p>
          <a:p>
            <a:r>
              <a:rPr lang="en-US" dirty="0" smtClean="0"/>
              <a:t>To record as much information as possible about medical professionals as they enter the conference</a:t>
            </a:r>
          </a:p>
          <a:p>
            <a:endParaRPr lang="en-US" dirty="0" smtClean="0"/>
          </a:p>
          <a:p>
            <a:r>
              <a:rPr lang="en-US" dirty="0" smtClean="0"/>
              <a:t>Do all of this </a:t>
            </a:r>
            <a:r>
              <a:rPr lang="en-US" b="1" dirty="0" smtClean="0"/>
              <a:t>offline</a:t>
            </a:r>
          </a:p>
          <a:p>
            <a:r>
              <a:rPr lang="en-US" dirty="0" smtClean="0"/>
              <a:t>Sync with a centralized server</a:t>
            </a:r>
          </a:p>
        </p:txBody>
      </p:sp>
      <p:pic>
        <p:nvPicPr>
          <p:cNvPr id="1028" name="Picture 4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124200"/>
            <a:ext cx="2574202" cy="2614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example within </a:t>
            </a:r>
            <a:r>
              <a:rPr lang="en-US" dirty="0" err="1" smtClean="0"/>
              <a:t>String.Contains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String.Contains</a:t>
            </a:r>
            <a:r>
              <a:rPr lang="en-US" dirty="0" smtClean="0"/>
              <a:t>() has many optimizations within</a:t>
            </a:r>
          </a:p>
          <a:p>
            <a:pPr lvl="1"/>
            <a:r>
              <a:rPr lang="en-US" dirty="0" smtClean="0"/>
              <a:t>Lets look at “</a:t>
            </a:r>
            <a:r>
              <a:rPr lang="en-US" dirty="0" err="1" smtClean="0"/>
              <a:t>Ben”.Contains</a:t>
            </a:r>
            <a:r>
              <a:rPr lang="en-US" dirty="0" smtClean="0"/>
              <a:t>(“Benjamin”)….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Benjamin is a longer name than Ben!! So the above statement could never be true. </a:t>
            </a:r>
            <a:r>
              <a:rPr lang="en-US" dirty="0" err="1" smtClean="0"/>
              <a:t>String.Contains</a:t>
            </a:r>
            <a:r>
              <a:rPr lang="en-US" dirty="0" smtClean="0"/>
              <a:t> knows this ahead of time and does not bother performing hefty checks.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DBBuilder</a:t>
            </a:r>
            <a:r>
              <a:rPr lang="en-US" dirty="0" smtClean="0"/>
              <a:t> achieves 99%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smart like match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Dominic, Mehdi, Divya, Paul, Lynn, Thomas, Jude, Gregory, Wei, Allistar, Roman, Amey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85800" y="3733800"/>
            <a:ext cx="12954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362200" y="2590800"/>
            <a:ext cx="12954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Amey</a:t>
            </a:r>
          </a:p>
          <a:p>
            <a:pPr algn="ctr"/>
            <a:r>
              <a:rPr lang="en-US" dirty="0" smtClean="0"/>
              <a:t>Lynn</a:t>
            </a:r>
          </a:p>
          <a:p>
            <a:pPr algn="ctr"/>
            <a:r>
              <a:rPr lang="en-US" dirty="0" smtClean="0"/>
              <a:t>Paul</a:t>
            </a:r>
          </a:p>
          <a:p>
            <a:pPr algn="ctr"/>
            <a:r>
              <a:rPr lang="en-US" dirty="0" smtClean="0"/>
              <a:t>Jude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2971800"/>
            <a:ext cx="1295400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Mehdi</a:t>
            </a:r>
          </a:p>
          <a:p>
            <a:pPr algn="ctr"/>
            <a:r>
              <a:rPr lang="en-US" dirty="0" smtClean="0"/>
              <a:t>Divya</a:t>
            </a:r>
          </a:p>
          <a:p>
            <a:pPr algn="ctr"/>
            <a:r>
              <a:rPr lang="en-US" dirty="0" smtClean="0"/>
              <a:t>Roman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7086600" y="3048000"/>
            <a:ext cx="12954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Allistar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562600" y="2895600"/>
            <a:ext cx="12954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Dominic</a:t>
            </a:r>
          </a:p>
          <a:p>
            <a:pPr algn="ctr"/>
            <a:r>
              <a:rPr lang="en-US" dirty="0" smtClean="0"/>
              <a:t>Thomas</a:t>
            </a:r>
          </a:p>
          <a:p>
            <a:pPr algn="ctr"/>
            <a:r>
              <a:rPr lang="en-US" dirty="0" smtClean="0"/>
              <a:t>Gregory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430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95400" y="502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24200" y="502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5400" y="518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43400" y="5181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954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3716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4800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good look at Wei, </a:t>
            </a:r>
            <a:r>
              <a:rPr lang="en-US" dirty="0" smtClean="0"/>
              <a:t>everyone </a:t>
            </a:r>
            <a:r>
              <a:rPr lang="en-US" dirty="0" err="1" smtClean="0"/>
              <a:t>elses</a:t>
            </a:r>
            <a:r>
              <a:rPr lang="en-US" dirty="0" smtClean="0"/>
              <a:t> </a:t>
            </a:r>
            <a:r>
              <a:rPr lang="en-US" dirty="0" smtClean="0"/>
              <a:t>name is longer and are therefore candidates for the ‘my name inside their name’ check. Except my own name.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05000" y="4648200"/>
            <a:ext cx="5904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good look at Mehdi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will happen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Mehdi”.Contains</a:t>
            </a:r>
            <a:r>
              <a:rPr lang="en-US" dirty="0" smtClean="0"/>
              <a:t>(“Wei”)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Thomas”.Contains</a:t>
            </a:r>
            <a:r>
              <a:rPr lang="en-US" dirty="0" smtClean="0"/>
              <a:t>(“Mehdi”)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Divya”.Contains</a:t>
            </a:r>
            <a:r>
              <a:rPr lang="en-US" dirty="0" smtClean="0"/>
              <a:t>(“</a:t>
            </a:r>
            <a:r>
              <a:rPr lang="en-US" dirty="0" err="1" smtClean="0"/>
              <a:t>Medhi</a:t>
            </a:r>
            <a:r>
              <a:rPr lang="en-US" dirty="0" smtClean="0"/>
              <a:t>”) this will not even be executed</a:t>
            </a:r>
          </a:p>
          <a:p>
            <a:endParaRPr lang="en-US" dirty="0"/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 L 0.7 0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3.33333E-6 L 0.14166 -3.33333E-6 " pathEditMode="relative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50833 -3.33333E-6 " pathEditMode="relative" ptsTypes="AA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4.44444E-6 L 0.325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75 4.4444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1111 L 0.51667 -0.0111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75 2.22222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68333 -2.22222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0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smart like algorithm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Groups all names by name length upfront. Only provide </a:t>
            </a:r>
            <a:r>
              <a:rPr lang="en-US" dirty="0" err="1"/>
              <a:t>S</a:t>
            </a:r>
            <a:r>
              <a:rPr lang="en-US" dirty="0" err="1" smtClean="0"/>
              <a:t>tring.Contains</a:t>
            </a:r>
            <a:r>
              <a:rPr lang="en-US" dirty="0" smtClean="0"/>
              <a:t>() with names that actually need to be checked</a:t>
            </a:r>
          </a:p>
          <a:p>
            <a:endParaRPr lang="en-US" dirty="0" smtClean="0"/>
          </a:p>
          <a:p>
            <a:r>
              <a:rPr lang="en-US" dirty="0" smtClean="0"/>
              <a:t>Inbuilt checks in </a:t>
            </a:r>
            <a:r>
              <a:rPr lang="en-US" dirty="0" err="1" smtClean="0"/>
              <a:t>String.Contains</a:t>
            </a:r>
            <a:r>
              <a:rPr lang="en-US" dirty="0" smtClean="0"/>
              <a:t>() now redundant, so bypass them altogether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962400"/>
            <a:ext cx="57451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powerful features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ArraySegment</a:t>
            </a:r>
            <a:endParaRPr lang="en-US" dirty="0" smtClean="0"/>
          </a:p>
          <a:p>
            <a:r>
              <a:rPr lang="en-US" smtClean="0"/>
              <a:t>HashSet</a:t>
            </a:r>
            <a:endParaRPr lang="en-US" dirty="0" smtClean="0"/>
          </a:p>
          <a:p>
            <a:r>
              <a:rPr lang="en-US" dirty="0" err="1" smtClean="0"/>
              <a:t>WebClient</a:t>
            </a:r>
            <a:endParaRPr lang="en-US" dirty="0" smtClean="0"/>
          </a:p>
          <a:p>
            <a:r>
              <a:rPr lang="en-US" dirty="0" smtClean="0"/>
              <a:t>WCF over TCP</a:t>
            </a:r>
          </a:p>
          <a:p>
            <a:r>
              <a:rPr lang="en-US" dirty="0" smtClean="0"/>
              <a:t>Log4Net – many more features available now, need to use them on HMICMS</a:t>
            </a:r>
          </a:p>
          <a:p>
            <a:r>
              <a:rPr lang="en-US" dirty="0" smtClean="0"/>
              <a:t>$size – </a:t>
            </a:r>
            <a:r>
              <a:rPr lang="en-US" dirty="0" err="1" smtClean="0"/>
              <a:t>MongoDB</a:t>
            </a:r>
            <a:r>
              <a:rPr lang="en-US" dirty="0" smtClean="0"/>
              <a:t> 2.6 now available</a:t>
            </a:r>
          </a:p>
          <a:p>
            <a:r>
              <a:rPr lang="en-US" dirty="0" err="1" smtClean="0"/>
              <a:t>GZipStream</a:t>
            </a:r>
            <a:endParaRPr lang="en-US" dirty="0" smtClean="0"/>
          </a:p>
          <a:p>
            <a:r>
              <a:rPr lang="en-US" dirty="0" smtClean="0"/>
              <a:t>JSON.net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where do we get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United States government publishes a NPPES Downloadable File monthly</a:t>
            </a:r>
          </a:p>
          <a:p>
            <a:r>
              <a:rPr lang="en-US" dirty="0" smtClean="0"/>
              <a:t>This file is a flat CSV (5GB) file containing hundreds of columns of data and multiple millions of rows</a:t>
            </a:r>
          </a:p>
          <a:p>
            <a:endParaRPr lang="en-US" dirty="0" smtClean="0"/>
          </a:p>
          <a:p>
            <a:r>
              <a:rPr lang="en-US" dirty="0" smtClean="0"/>
              <a:t>This data is an unprocessed CSV!</a:t>
            </a:r>
          </a:p>
          <a:p>
            <a:r>
              <a:rPr lang="en-US" dirty="0" smtClean="0"/>
              <a:t>Without </a:t>
            </a:r>
            <a:r>
              <a:rPr lang="en-US" b="1" dirty="0" smtClean="0"/>
              <a:t>serious</a:t>
            </a:r>
            <a:r>
              <a:rPr lang="en-US" dirty="0" smtClean="0"/>
              <a:t> processing of this data, the tablet would never have the power to search this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 itself is able to search through 4 vast </a:t>
            </a:r>
            <a:r>
              <a:rPr lang="en-US" dirty="0" err="1" smtClean="0"/>
              <a:t>SQLite</a:t>
            </a:r>
            <a:r>
              <a:rPr lang="en-US" dirty="0" smtClean="0"/>
              <a:t> databases within milliseconds.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DBBuilder</a:t>
            </a:r>
            <a:r>
              <a:rPr lang="en-US" dirty="0" smtClean="0"/>
              <a:t> is able to sustain </a:t>
            </a:r>
            <a:r>
              <a:rPr lang="en-US" dirty="0" smtClean="0"/>
              <a:t>90-99</a:t>
            </a:r>
            <a:r>
              <a:rPr lang="en-US" dirty="0" smtClean="0"/>
              <a:t>% CPU (32 cores) on the most powerful </a:t>
            </a:r>
            <a:r>
              <a:rPr lang="en-US" dirty="0" smtClean="0"/>
              <a:t>EC2 instance </a:t>
            </a:r>
            <a:r>
              <a:rPr lang="en-US" dirty="0" smtClean="0"/>
              <a:t>on Amazon. </a:t>
            </a:r>
            <a:r>
              <a:rPr lang="en-US" dirty="0" smtClean="0"/>
              <a:t>Utilizing all the available 40GB </a:t>
            </a:r>
            <a:r>
              <a:rPr lang="en-US" dirty="0" smtClean="0"/>
              <a:t>of </a:t>
            </a:r>
            <a:r>
              <a:rPr lang="en-US" dirty="0" smtClean="0"/>
              <a:t>RAM, </a:t>
            </a:r>
            <a:r>
              <a:rPr lang="en-US" dirty="0" smtClean="0"/>
              <a:t>the task completes in just 4 hours.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users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4102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conference attendees</a:t>
            </a:r>
            <a:endParaRPr lang="en-US" dirty="0"/>
          </a:p>
        </p:txBody>
      </p:sp>
      <p:pic>
        <p:nvPicPr>
          <p:cNvPr id="17422" name="Picture 14" descr="C:\Users\paul ness\AppData\Local\Microsoft\Windows\Temporary Internet Files\Content.IE5\N1S95D82\MC90024034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038600"/>
            <a:ext cx="1822399" cy="1335938"/>
          </a:xfrm>
          <a:prstGeom prst="rect">
            <a:avLst/>
          </a:prstGeom>
          <a:noFill/>
        </p:spPr>
      </p:pic>
      <p:pic>
        <p:nvPicPr>
          <p:cNvPr id="17431" name="Picture 23" descr="C:\Users\paul ness\AppData\Local\Microsoft\Windows\Temporary Internet Files\Content.IE5\EFM41LWY\MM900283011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0"/>
            <a:ext cx="1219200" cy="1219200"/>
          </a:xfrm>
          <a:prstGeom prst="rect">
            <a:avLst/>
          </a:prstGeom>
          <a:noFill/>
        </p:spPr>
      </p:pic>
      <p:pic>
        <p:nvPicPr>
          <p:cNvPr id="17435" name="Picture 27" descr="C:\Users\paul ness\AppData\Local\Microsoft\Windows\Temporary Internet Files\Content.IE5\JIZE6TRA\MC90043262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343400"/>
            <a:ext cx="1724025" cy="17240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209800" y="4038600"/>
            <a:ext cx="228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conference staff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5105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CMS user</a:t>
            </a:r>
            <a:endParaRPr lang="en-US" dirty="0"/>
          </a:p>
        </p:txBody>
      </p:sp>
      <p:sp>
        <p:nvSpPr>
          <p:cNvPr id="38" name="Oval Callout 37"/>
          <p:cNvSpPr/>
          <p:nvPr/>
        </p:nvSpPr>
        <p:spPr>
          <a:xfrm>
            <a:off x="381000" y="1447800"/>
            <a:ext cx="2362200" cy="2057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up the next conference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Look at the registrations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up the pre-registrations list for next conference 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2895600" y="2362200"/>
            <a:ext cx="2362200" cy="15240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Sync the device at the end of the day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Keep the tablet app and database updated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Guide the attendees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5943600" y="2438400"/>
            <a:ext cx="2362200" cy="14478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 just want to get into the conference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Just have to type in our name, or sometimes just our first initial </a:t>
            </a:r>
            <a:r>
              <a:rPr lang="en-US" sz="10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of view – the conference attendees</a:t>
            </a:r>
            <a:endParaRPr lang="en-US" dirty="0"/>
          </a:p>
        </p:txBody>
      </p:sp>
      <p:pic>
        <p:nvPicPr>
          <p:cNvPr id="19458" name="Picture 2" descr="C:\Users\paul ness\Pictures\Screenshot_2014-09-24-13-59-1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3085703" cy="4937125"/>
          </a:xfrm>
          <a:prstGeom prst="rect">
            <a:avLst/>
          </a:prstGeom>
          <a:noFill/>
        </p:spPr>
      </p:pic>
      <p:pic>
        <p:nvPicPr>
          <p:cNvPr id="19459" name="Picture 3" descr="C:\Users\paul ness\Pictures\Screenshot_2014-07-30-18-01-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1828800" cy="2926080"/>
          </a:xfrm>
          <a:prstGeom prst="rect">
            <a:avLst/>
          </a:prstGeom>
          <a:noFill/>
        </p:spPr>
      </p:pic>
      <p:pic>
        <p:nvPicPr>
          <p:cNvPr id="19460" name="Picture 4" descr="C:\Users\paul ness\Pictures\Screenshot_2014-07-30-17-33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590800"/>
            <a:ext cx="20955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Points of view – the conference staffers</a:t>
            </a:r>
            <a:endParaRPr lang="en-US" dirty="0"/>
          </a:p>
        </p:txBody>
      </p:sp>
      <p:pic>
        <p:nvPicPr>
          <p:cNvPr id="20485" name="Picture 5" descr="C:\Users\paul ness\Pictures\Screenshot_2014-09-24-14-03-3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3085703" cy="4937125"/>
          </a:xfrm>
          <a:prstGeom prst="rect">
            <a:avLst/>
          </a:prstGeom>
          <a:noFill/>
        </p:spPr>
      </p:pic>
      <p:pic>
        <p:nvPicPr>
          <p:cNvPr id="20486" name="Picture 6" descr="C:\Users\paul ness\Pictures\Screenshot_2014-09-24-14-03-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038600"/>
            <a:ext cx="1295400" cy="2072640"/>
          </a:xfrm>
          <a:prstGeom prst="rect">
            <a:avLst/>
          </a:prstGeom>
          <a:noFill/>
        </p:spPr>
      </p:pic>
      <p:pic>
        <p:nvPicPr>
          <p:cNvPr id="20487" name="Picture 7" descr="C:\Users\paul ness\Pictures\Screenshot_2014-09-24-14-03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038600"/>
            <a:ext cx="1285875" cy="2057400"/>
          </a:xfrm>
          <a:prstGeom prst="rect">
            <a:avLst/>
          </a:prstGeom>
          <a:noFill/>
        </p:spPr>
      </p:pic>
      <p:pic>
        <p:nvPicPr>
          <p:cNvPr id="20488" name="Picture 8" descr="C:\Users\paul ness\Pictures\Screenshot_2014-09-24-14-14-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514600"/>
            <a:ext cx="2047875" cy="3276600"/>
          </a:xfrm>
          <a:prstGeom prst="rect">
            <a:avLst/>
          </a:prstGeom>
          <a:noFill/>
        </p:spPr>
      </p:pic>
      <p:pic>
        <p:nvPicPr>
          <p:cNvPr id="20489" name="Picture 9" descr="C:\Users\paul ness\Pictures\Screenshot_2014-09-24-14-06-4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1295400"/>
            <a:ext cx="161925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view – the CMS users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350389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219200"/>
            <a:ext cx="2209800" cy="21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581400"/>
            <a:ext cx="2286000" cy="26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NPI Search - software ecosystem</a:t>
            </a:r>
            <a:endParaRPr lang="en-US" dirty="0"/>
          </a:p>
        </p:txBody>
      </p:sp>
      <p:pic>
        <p:nvPicPr>
          <p:cNvPr id="3074" name="Picture 2" descr="C:\Users\paul ness\Pictures\Screenshot_2014-09-24-12-29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1666875" cy="2667000"/>
          </a:xfrm>
          <a:prstGeom prst="rect">
            <a:avLst/>
          </a:prstGeom>
          <a:noFill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37" y="1905000"/>
            <a:ext cx="3581400" cy="330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 descr="http://www.essentialsql.com/wp-content/uploads/2014/05/database-par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524000"/>
            <a:ext cx="1904999" cy="1905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239000" y="3429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DBBuilder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416</TotalTime>
  <Words>802</Words>
  <Application>Microsoft Office PowerPoint</Application>
  <PresentationFormat>On-screen Show (4:3)</PresentationFormat>
  <Paragraphs>142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Bookman Old Style</vt:lpstr>
      <vt:lpstr>Calibri</vt:lpstr>
      <vt:lpstr>Gill Sans MT</vt:lpstr>
      <vt:lpstr>Wingdings</vt:lpstr>
      <vt:lpstr>Wingdings 3</vt:lpstr>
      <vt:lpstr>Origin</vt:lpstr>
      <vt:lpstr>NPI Search</vt:lpstr>
      <vt:lpstr>Purpose</vt:lpstr>
      <vt:lpstr>But where do we get the data?</vt:lpstr>
      <vt:lpstr>Technical achievements</vt:lpstr>
      <vt:lpstr>The system users</vt:lpstr>
      <vt:lpstr>Points of view – the conference attendees</vt:lpstr>
      <vt:lpstr>Points of view – the conference staffers</vt:lpstr>
      <vt:lpstr>Points of view – the CMS users</vt:lpstr>
      <vt:lpstr>NPI Search - software ecosystem</vt:lpstr>
      <vt:lpstr>NPI Search</vt:lpstr>
      <vt:lpstr>Android application – technologies at play</vt:lpstr>
      <vt:lpstr>CMS – technologies at play</vt:lpstr>
      <vt:lpstr>DBBuilder – technologies at play</vt:lpstr>
      <vt:lpstr>Processes – app simplified search process</vt:lpstr>
      <vt:lpstr>Processes – app simplified sync process</vt:lpstr>
      <vt:lpstr>Processes – app simplified sync process continued…</vt:lpstr>
      <vt:lpstr>Processes – DBBuilder</vt:lpstr>
      <vt:lpstr>DBBuilder - parallelism in C#</vt:lpstr>
      <vt:lpstr>Knowing ahead of time - threads</vt:lpstr>
      <vt:lpstr>One example within String.Contains</vt:lpstr>
      <vt:lpstr>How the DBBuilder achieves 99% CPU</vt:lpstr>
      <vt:lpstr>The smart like algorithm - benefits</vt:lpstr>
      <vt:lpstr>Other powerful features to use</vt:lpstr>
    </vt:vector>
  </TitlesOfParts>
  <Company>Haymarket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Search</dc:title>
  <dc:creator>Windows User</dc:creator>
  <cp:lastModifiedBy>Paul Ness</cp:lastModifiedBy>
  <cp:revision>84</cp:revision>
  <dcterms:created xsi:type="dcterms:W3CDTF">2014-09-24T16:23:06Z</dcterms:created>
  <dcterms:modified xsi:type="dcterms:W3CDTF">2017-10-30T20:24:05Z</dcterms:modified>
</cp:coreProperties>
</file>