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oca One Bold" charset="1" panose="00000800000000000000"/>
      <p:regular r:id="rId20"/>
    </p:embeddedFont>
    <p:embeddedFont>
      <p:font typeface="Montserrat" charset="1" panose="00000500000000000000"/>
      <p:regular r:id="rId21"/>
    </p:embeddedFont>
    <p:embeddedFont>
      <p:font typeface="Montserrat Bold" charset="1" panose="00000800000000000000"/>
      <p:regular r:id="rId22"/>
    </p:embeddedFont>
    <p:embeddedFont>
      <p:font typeface="Hind Bold" charset="1" panose="02000000000000000000"/>
      <p:regular r:id="rId23"/>
    </p:embeddedFont>
    <p:embeddedFont>
      <p:font typeface="Hind" charset="1" panose="02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https://bit.ly/3A1uf1Q" TargetMode="External" Type="http://schemas.openxmlformats.org/officeDocument/2006/relationships/hyperlink"/><Relationship Id="rId4" Target="http://bit.ly/2TtBDfr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412" y="1629325"/>
            <a:ext cx="15449040" cy="7028351"/>
            <a:chOff x="0" y="0"/>
            <a:chExt cx="20598720" cy="93711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98719" cy="9371134"/>
            </a:xfrm>
            <a:custGeom>
              <a:avLst/>
              <a:gdLst/>
              <a:ahLst/>
              <a:cxnLst/>
              <a:rect r="r" b="b" t="t" l="l"/>
              <a:pathLst>
                <a:path h="9371134" w="20598719">
                  <a:moveTo>
                    <a:pt x="0" y="0"/>
                  </a:moveTo>
                  <a:lnTo>
                    <a:pt x="20598719" y="0"/>
                  </a:lnTo>
                  <a:lnTo>
                    <a:pt x="20598719" y="9371134"/>
                  </a:lnTo>
                  <a:lnTo>
                    <a:pt x="0" y="93711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61925"/>
              <a:ext cx="20598720" cy="920920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5384"/>
                </a:lnSpc>
              </a:pPr>
              <a:r>
                <a:rPr lang="en-US" sz="14244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Most Streamed Spotify Songs of 2024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64165" y="5858104"/>
            <a:ext cx="12476880" cy="1656720"/>
            <a:chOff x="0" y="0"/>
            <a:chExt cx="16635840" cy="22089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35840" cy="2208960"/>
            </a:xfrm>
            <a:custGeom>
              <a:avLst/>
              <a:gdLst/>
              <a:ahLst/>
              <a:cxnLst/>
              <a:rect r="r" b="b" t="t" l="l"/>
              <a:pathLst>
                <a:path h="2208960" w="16635840">
                  <a:moveTo>
                    <a:pt x="0" y="0"/>
                  </a:moveTo>
                  <a:lnTo>
                    <a:pt x="16635840" y="0"/>
                  </a:lnTo>
                  <a:lnTo>
                    <a:pt x="16635840" y="2208960"/>
                  </a:lnTo>
                  <a:lnTo>
                    <a:pt x="0" y="22089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6635840" cy="220896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What</a:t>
              </a:r>
              <a:r>
                <a:rPr lang="en-US" sz="3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Makes a Hit?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9169">
            <a:off x="10429022" y="7677000"/>
            <a:ext cx="741203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5373690" y="6686464"/>
            <a:ext cx="12476880" cy="1656720"/>
            <a:chOff x="0" y="0"/>
            <a:chExt cx="16635840" cy="22089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35840" cy="2208960"/>
            </a:xfrm>
            <a:custGeom>
              <a:avLst/>
              <a:gdLst/>
              <a:ahLst/>
              <a:cxnLst/>
              <a:rect r="r" b="b" t="t" l="l"/>
              <a:pathLst>
                <a:path h="2208960" w="16635840">
                  <a:moveTo>
                    <a:pt x="0" y="0"/>
                  </a:moveTo>
                  <a:lnTo>
                    <a:pt x="16635840" y="0"/>
                  </a:lnTo>
                  <a:lnTo>
                    <a:pt x="16635840" y="2208960"/>
                  </a:lnTo>
                  <a:lnTo>
                    <a:pt x="0" y="22089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6635840" cy="220896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Mani Atwal and Paul Ng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892906" y="1028700"/>
            <a:ext cx="2366394" cy="2369356"/>
          </a:xfrm>
          <a:custGeom>
            <a:avLst/>
            <a:gdLst/>
            <a:ahLst/>
            <a:cxnLst/>
            <a:rect r="r" b="b" t="t" l="l"/>
            <a:pathLst>
              <a:path h="2369356" w="2366394">
                <a:moveTo>
                  <a:pt x="0" y="0"/>
                </a:moveTo>
                <a:lnTo>
                  <a:pt x="2366394" y="0"/>
                </a:lnTo>
                <a:lnTo>
                  <a:pt x="2366394" y="2369356"/>
                </a:lnTo>
                <a:lnTo>
                  <a:pt x="0" y="2369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8730" y="3828313"/>
            <a:ext cx="12400560" cy="5439512"/>
            <a:chOff x="0" y="0"/>
            <a:chExt cx="16534080" cy="7252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4081" cy="7252683"/>
            </a:xfrm>
            <a:custGeom>
              <a:avLst/>
              <a:gdLst/>
              <a:ahLst/>
              <a:cxnLst/>
              <a:rect r="r" b="b" t="t" l="l"/>
              <a:pathLst>
                <a:path h="7252683" w="16534081">
                  <a:moveTo>
                    <a:pt x="0" y="0"/>
                  </a:moveTo>
                  <a:lnTo>
                    <a:pt x="16534081" y="0"/>
                  </a:lnTo>
                  <a:lnTo>
                    <a:pt x="16534081" y="7252683"/>
                  </a:lnTo>
                  <a:lnTo>
                    <a:pt x="0" y="72526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6534080" cy="725268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2480"/>
                </a:lnSpc>
              </a:pPr>
              <a:r>
                <a:rPr lang="en-US" sz="104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Title Word</a:t>
              </a:r>
              <a:r>
                <a:rPr lang="en-US" sz="104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 Impact on Streaming</a:t>
              </a:r>
            </a:p>
            <a:p>
              <a:pPr algn="l">
                <a:lnSpc>
                  <a:spcPts val="124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35360" y="1600560"/>
            <a:ext cx="3294720" cy="2631948"/>
            <a:chOff x="0" y="0"/>
            <a:chExt cx="4392960" cy="35092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2960" cy="3509264"/>
            </a:xfrm>
            <a:custGeom>
              <a:avLst/>
              <a:gdLst/>
              <a:ahLst/>
              <a:cxnLst/>
              <a:rect r="r" b="b" t="t" l="l"/>
              <a:pathLst>
                <a:path h="3509264" w="4392960">
                  <a:moveTo>
                    <a:pt x="0" y="0"/>
                  </a:moveTo>
                  <a:lnTo>
                    <a:pt x="4392960" y="0"/>
                  </a:lnTo>
                  <a:lnTo>
                    <a:pt x="4392960" y="3509264"/>
                  </a:lnTo>
                  <a:lnTo>
                    <a:pt x="0" y="35092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392960" cy="351878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14400"/>
                </a:lnSpc>
              </a:pPr>
              <a:r>
                <a:rPr lang="en-US" sz="120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03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9680" y="6729041"/>
            <a:ext cx="5515513" cy="2978377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421" y="6965492"/>
            <a:ext cx="18233159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Words like “know,” “love,” and “young” link to </a:t>
            </a:r>
            <a:r>
              <a:rPr lang="en-US" sz="39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much higher streams</a:t>
            </a: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(+200M)</a:t>
            </a:r>
          </a:p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Words like “de,” “version,” and “song” link to</a:t>
            </a:r>
            <a:r>
              <a:rPr lang="en-US" sz="39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 much lower streams</a:t>
            </a: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(-200M)</a:t>
            </a:r>
          </a:p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 and use more </a:t>
            </a:r>
            <a:r>
              <a:rPr lang="en-US" sz="39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“stream-friendly” words</a:t>
            </a: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 titles and promotions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730989" y="324690"/>
            <a:ext cx="10826022" cy="6444581"/>
          </a:xfrm>
          <a:custGeom>
            <a:avLst/>
            <a:gdLst/>
            <a:ahLst/>
            <a:cxnLst/>
            <a:rect r="r" b="b" t="t" l="l"/>
            <a:pathLst>
              <a:path h="6444581" w="10826022">
                <a:moveTo>
                  <a:pt x="0" y="0"/>
                </a:moveTo>
                <a:lnTo>
                  <a:pt x="10826022" y="0"/>
                </a:lnTo>
                <a:lnTo>
                  <a:pt x="10826022" y="6444581"/>
                </a:lnTo>
                <a:lnTo>
                  <a:pt x="0" y="6444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0155" y="2210220"/>
            <a:ext cx="12400560" cy="5866560"/>
            <a:chOff x="0" y="0"/>
            <a:chExt cx="16534080" cy="7822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4081" cy="7822080"/>
            </a:xfrm>
            <a:custGeom>
              <a:avLst/>
              <a:gdLst/>
              <a:ahLst/>
              <a:cxnLst/>
              <a:rect r="r" b="b" t="t" l="l"/>
              <a:pathLst>
                <a:path h="7822080" w="16534081">
                  <a:moveTo>
                    <a:pt x="0" y="0"/>
                  </a:moveTo>
                  <a:lnTo>
                    <a:pt x="16534081" y="0"/>
                  </a:lnTo>
                  <a:lnTo>
                    <a:pt x="16534081" y="7822080"/>
                  </a:lnTo>
                  <a:lnTo>
                    <a:pt x="0" y="7822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6534080" cy="782208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2480"/>
                </a:lnSpc>
              </a:pPr>
              <a:r>
                <a:rPr lang="en-US" sz="104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Key Insights &amp; Strategic Takeaways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35360" y="1600560"/>
            <a:ext cx="3294720" cy="2631948"/>
            <a:chOff x="0" y="0"/>
            <a:chExt cx="4392960" cy="35092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2960" cy="3509264"/>
            </a:xfrm>
            <a:custGeom>
              <a:avLst/>
              <a:gdLst/>
              <a:ahLst/>
              <a:cxnLst/>
              <a:rect r="r" b="b" t="t" l="l"/>
              <a:pathLst>
                <a:path h="3509264" w="4392960">
                  <a:moveTo>
                    <a:pt x="0" y="0"/>
                  </a:moveTo>
                  <a:lnTo>
                    <a:pt x="4392960" y="0"/>
                  </a:lnTo>
                  <a:lnTo>
                    <a:pt x="4392960" y="3509264"/>
                  </a:lnTo>
                  <a:lnTo>
                    <a:pt x="0" y="35092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392960" cy="351878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14400"/>
                </a:lnSpc>
              </a:pPr>
              <a:r>
                <a:rPr lang="en-US" sz="120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04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0155" y="7023516"/>
            <a:ext cx="5515513" cy="2978377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30056" y="0"/>
          <a:ext cx="17168993" cy="10191750"/>
        </p:xfrm>
        <a:graphic>
          <a:graphicData uri="http://schemas.openxmlformats.org/drawingml/2006/table">
            <a:tbl>
              <a:tblPr/>
              <a:tblGrid>
                <a:gridCol w="8518694"/>
                <a:gridCol w="8650299"/>
              </a:tblGrid>
              <a:tr h="24714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9"/>
                        </a:lnSpc>
                        <a:defRPr/>
                      </a:pPr>
                      <a:r>
                        <a:rPr lang="en-US" sz="5999" b="true">
                          <a:solidFill>
                            <a:srgbClr val="1DB954"/>
                          </a:solidFill>
                          <a:latin typeface="Roca One Bold"/>
                          <a:ea typeface="Roca One Bold"/>
                          <a:cs typeface="Roca One Bold"/>
                          <a:sym typeface="Roca One Bold"/>
                        </a:rPr>
                        <a:t>Key 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399"/>
                        </a:lnSpc>
                        <a:defRPr/>
                      </a:pPr>
                      <a:r>
                        <a:rPr lang="en-US" sz="5999" b="true">
                          <a:solidFill>
                            <a:srgbClr val="1DB954"/>
                          </a:solidFill>
                          <a:latin typeface="Roca One Bold"/>
                          <a:ea typeface="Roca One Bold"/>
                          <a:cs typeface="Roca One Bold"/>
                          <a:sym typeface="Roca One Bold"/>
                        </a:rPr>
                        <a:t>Strategic Takeaways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01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🎵 Top 14% of songs get 50% of streams	</a:t>
                      </a:r>
                      <a:endParaRPr lang="en-US" sz="1100"/>
                    </a:p>
                    <a:p>
                      <a:pPr algn="l">
                        <a:lnSpc>
                          <a:spcPts val="34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Focus resources on identifying and promoting breakout tracks early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9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📺 YouTube visibility correlates with Spotify success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Promote high-YouTube, low-Spotify tracks to drive crossover engagement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🎧 Playlists strongly predict stream counts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Prioritize strategic playlist placement across genres and moods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3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🔤 Certain title words (e.g. love, young) boost streams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A/B test track titles in marketing to favor high-performing language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72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🌟 Top 5% of artists generate 50% of streams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Strengthen artist loyalty via partnerships, exclusives, and promotions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15" y="3129132"/>
            <a:ext cx="11238480" cy="2883865"/>
            <a:chOff x="0" y="0"/>
            <a:chExt cx="14984640" cy="38451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84640" cy="3845153"/>
            </a:xfrm>
            <a:custGeom>
              <a:avLst/>
              <a:gdLst/>
              <a:ahLst/>
              <a:cxnLst/>
              <a:rect r="r" b="b" t="t" l="l"/>
              <a:pathLst>
                <a:path h="3845153" w="14984640">
                  <a:moveTo>
                    <a:pt x="0" y="0"/>
                  </a:moveTo>
                  <a:lnTo>
                    <a:pt x="14984640" y="0"/>
                  </a:lnTo>
                  <a:lnTo>
                    <a:pt x="14984640" y="3845153"/>
                  </a:lnTo>
                  <a:lnTo>
                    <a:pt x="0" y="38451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4984640" cy="383562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7280"/>
                </a:lnSpc>
              </a:pPr>
              <a:r>
                <a:rPr lang="en-US" sz="14400" b="true">
                  <a:solidFill>
                    <a:srgbClr val="1DB9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Thank you!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71515" y="4862478"/>
            <a:ext cx="6387966" cy="344950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556160" y="7121355"/>
            <a:ext cx="418248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sz="2000" b="true">
                <a:solidFill>
                  <a:srgbClr val="FFFFFF"/>
                </a:solidFill>
                <a:latin typeface="Hind Bold"/>
                <a:ea typeface="Hind Bold"/>
                <a:cs typeface="Hind Bold"/>
                <a:sym typeface="Hind Bold"/>
              </a:rPr>
              <a:t>CREDITS:</a:t>
            </a:r>
            <a:r>
              <a:rPr lang="en-US" sz="2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lang="en-US" b="true" sz="2000" u="sng">
                <a:solidFill>
                  <a:srgbClr val="FFFFFF"/>
                </a:solidFill>
                <a:latin typeface="Hind Bold"/>
                <a:ea typeface="Hind Bold"/>
                <a:cs typeface="Hind Bold"/>
                <a:sym typeface="Hind Bold"/>
                <a:hlinkClick r:id="rId3" tooltip="https://bit.ly/3A1uf1Q"/>
              </a:rPr>
              <a:t>Slidesgo</a:t>
            </a:r>
            <a:r>
              <a:rPr lang="en-US" sz="2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, and includes icons, infographics &amp; images by </a:t>
            </a:r>
            <a:r>
              <a:rPr lang="en-US" b="true" sz="2000" u="sng">
                <a:solidFill>
                  <a:srgbClr val="FFFFFF"/>
                </a:solidFill>
                <a:latin typeface="Hind Bold"/>
                <a:ea typeface="Hind Bold"/>
                <a:cs typeface="Hind Bold"/>
                <a:sym typeface="Hind Bold"/>
                <a:hlinkClick r:id="rId4" tooltip="http://bit.ly/2TtBDfr"/>
              </a:rPr>
              <a:t>Freepik</a:t>
            </a:r>
            <a:r>
              <a:rPr lang="en-US" sz="2000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566667" y="447855"/>
            <a:ext cx="8292570" cy="9391290"/>
            <a:chOff x="0" y="0"/>
            <a:chExt cx="11056760" cy="12521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6747" cy="12521692"/>
            </a:xfrm>
            <a:custGeom>
              <a:avLst/>
              <a:gdLst/>
              <a:ahLst/>
              <a:cxnLst/>
              <a:rect r="r" b="b" t="t" l="l"/>
              <a:pathLst>
                <a:path h="12521692" w="11056747">
                  <a:moveTo>
                    <a:pt x="0" y="0"/>
                  </a:moveTo>
                  <a:lnTo>
                    <a:pt x="11056747" y="0"/>
                  </a:lnTo>
                  <a:lnTo>
                    <a:pt x="11056747" y="12521692"/>
                  </a:lnTo>
                  <a:lnTo>
                    <a:pt x="0" y="12521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8375" r="0" b="-4306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548640" y="1038225"/>
            <a:ext cx="835056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1DB954"/>
                </a:solidFill>
                <a:latin typeface="Roca One Bold"/>
                <a:ea typeface="Roca One Bold"/>
                <a:cs typeface="Roca One Bold"/>
                <a:sym typeface="Roca One Bold"/>
              </a:rPr>
              <a:t>Goals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70117" y="1831792"/>
            <a:ext cx="9927259" cy="773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makes songs </a:t>
            </a:r>
            <a:r>
              <a:rPr lang="en-US" sz="5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top the charts</a:t>
            </a: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algn="l"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does </a:t>
            </a:r>
            <a:r>
              <a:rPr lang="en-US" sz="5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YouTube</a:t>
            </a: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matter?</a:t>
            </a:r>
          </a:p>
          <a:p>
            <a:pPr algn="l"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can Spotify</a:t>
            </a: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boost discov</a:t>
            </a:r>
            <a:r>
              <a:rPr lang="en-US" sz="5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ery</a:t>
            </a: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algn="l" marL="1187449" indent="-593725" lvl="1">
              <a:lnSpc>
                <a:spcPts val="7699"/>
              </a:lnSpc>
              <a:buFont typeface="Arial"/>
              <a:buChar char="•"/>
            </a:pP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How can </a:t>
            </a:r>
            <a:r>
              <a:rPr lang="en-US" sz="5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Spotify </a:t>
            </a: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leverage these insights?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0155" y="2210220"/>
            <a:ext cx="12400560" cy="5866560"/>
            <a:chOff x="0" y="0"/>
            <a:chExt cx="16534080" cy="7822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4081" cy="7822080"/>
            </a:xfrm>
            <a:custGeom>
              <a:avLst/>
              <a:gdLst/>
              <a:ahLst/>
              <a:cxnLst/>
              <a:rect r="r" b="b" t="t" l="l"/>
              <a:pathLst>
                <a:path h="7822080" w="16534081">
                  <a:moveTo>
                    <a:pt x="0" y="0"/>
                  </a:moveTo>
                  <a:lnTo>
                    <a:pt x="16534081" y="0"/>
                  </a:lnTo>
                  <a:lnTo>
                    <a:pt x="16534081" y="7822080"/>
                  </a:lnTo>
                  <a:lnTo>
                    <a:pt x="0" y="7822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6534080" cy="782208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2480"/>
                </a:lnSpc>
              </a:pPr>
              <a:r>
                <a:rPr lang="en-US" sz="104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Streaming </a:t>
              </a:r>
              <a:r>
                <a:rPr lang="en-US" sz="104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Distribution Patterns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35360" y="1600560"/>
            <a:ext cx="3294720" cy="2631948"/>
            <a:chOff x="0" y="0"/>
            <a:chExt cx="4392960" cy="35092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2960" cy="3509264"/>
            </a:xfrm>
            <a:custGeom>
              <a:avLst/>
              <a:gdLst/>
              <a:ahLst/>
              <a:cxnLst/>
              <a:rect r="r" b="b" t="t" l="l"/>
              <a:pathLst>
                <a:path h="3509264" w="4392960">
                  <a:moveTo>
                    <a:pt x="0" y="0"/>
                  </a:moveTo>
                  <a:lnTo>
                    <a:pt x="4392960" y="0"/>
                  </a:lnTo>
                  <a:lnTo>
                    <a:pt x="4392960" y="3509264"/>
                  </a:lnTo>
                  <a:lnTo>
                    <a:pt x="0" y="35092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392960" cy="351878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14400"/>
                </a:lnSpc>
              </a:pPr>
              <a:r>
                <a:rPr lang="en-US" sz="120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01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0155" y="7062780"/>
            <a:ext cx="5515513" cy="2978377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9224" y="323400"/>
            <a:ext cx="12329553" cy="7339613"/>
          </a:xfrm>
          <a:custGeom>
            <a:avLst/>
            <a:gdLst/>
            <a:ahLst/>
            <a:cxnLst/>
            <a:rect r="r" b="b" t="t" l="l"/>
            <a:pathLst>
              <a:path h="7339613" w="12329553">
                <a:moveTo>
                  <a:pt x="0" y="0"/>
                </a:moveTo>
                <a:lnTo>
                  <a:pt x="12329552" y="0"/>
                </a:lnTo>
                <a:lnTo>
                  <a:pt x="12329552" y="7339613"/>
                </a:lnTo>
                <a:lnTo>
                  <a:pt x="0" y="7339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7852952"/>
            <a:ext cx="18288000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897" indent="-528948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Streaming distribution is </a:t>
            </a:r>
            <a:r>
              <a:rPr lang="en-US" sz="48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skewed toward a few high-performing tracks and artists</a:t>
            </a:r>
          </a:p>
          <a:p>
            <a:pPr algn="l" marL="1057897" indent="-528948" lvl="1">
              <a:lnSpc>
                <a:spcPts val="5879"/>
              </a:lnSpc>
              <a:buFont typeface="Arial"/>
              <a:buChar char="•"/>
            </a:pPr>
            <a:r>
              <a:rPr lang="en-US" sz="4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50% of all streams come from just </a:t>
            </a:r>
            <a:r>
              <a:rPr lang="en-US" sz="48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14% of tracks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1333" y="9001016"/>
            <a:ext cx="17405334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7433" indent="-593717" lvl="1">
              <a:lnSpc>
                <a:spcPts val="6599"/>
              </a:lnSpc>
              <a:buFont typeface="Arial"/>
              <a:buChar char="•"/>
            </a:pPr>
            <a:r>
              <a:rPr lang="en-US" sz="5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50% of streams come from </a:t>
            </a:r>
            <a:r>
              <a:rPr lang="en-US" sz="5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top 5% of artists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212298" y="429759"/>
            <a:ext cx="13863404" cy="8262029"/>
          </a:xfrm>
          <a:custGeom>
            <a:avLst/>
            <a:gdLst/>
            <a:ahLst/>
            <a:cxnLst/>
            <a:rect r="r" b="b" t="t" l="l"/>
            <a:pathLst>
              <a:path h="8262029" w="13863404">
                <a:moveTo>
                  <a:pt x="0" y="0"/>
                </a:moveTo>
                <a:lnTo>
                  <a:pt x="13863404" y="0"/>
                </a:lnTo>
                <a:lnTo>
                  <a:pt x="13863404" y="8262029"/>
                </a:lnTo>
                <a:lnTo>
                  <a:pt x="0" y="8262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0155" y="2210220"/>
            <a:ext cx="12400560" cy="5866560"/>
            <a:chOff x="0" y="0"/>
            <a:chExt cx="16534080" cy="7822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4081" cy="7822080"/>
            </a:xfrm>
            <a:custGeom>
              <a:avLst/>
              <a:gdLst/>
              <a:ahLst/>
              <a:cxnLst/>
              <a:rect r="r" b="b" t="t" l="l"/>
              <a:pathLst>
                <a:path h="7822080" w="16534081">
                  <a:moveTo>
                    <a:pt x="0" y="0"/>
                  </a:moveTo>
                  <a:lnTo>
                    <a:pt x="16534081" y="0"/>
                  </a:lnTo>
                  <a:lnTo>
                    <a:pt x="16534081" y="7822080"/>
                  </a:lnTo>
                  <a:lnTo>
                    <a:pt x="0" y="7822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6534080" cy="782208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2480"/>
                </a:lnSpc>
              </a:pPr>
              <a:r>
                <a:rPr lang="en-US" sz="104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Correlations and Stream-Drivers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35360" y="1600560"/>
            <a:ext cx="3294720" cy="2631948"/>
            <a:chOff x="0" y="0"/>
            <a:chExt cx="4392960" cy="35092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92960" cy="3509264"/>
            </a:xfrm>
            <a:custGeom>
              <a:avLst/>
              <a:gdLst/>
              <a:ahLst/>
              <a:cxnLst/>
              <a:rect r="r" b="b" t="t" l="l"/>
              <a:pathLst>
                <a:path h="3509264" w="4392960">
                  <a:moveTo>
                    <a:pt x="0" y="0"/>
                  </a:moveTo>
                  <a:lnTo>
                    <a:pt x="4392960" y="0"/>
                  </a:lnTo>
                  <a:lnTo>
                    <a:pt x="4392960" y="3509264"/>
                  </a:lnTo>
                  <a:lnTo>
                    <a:pt x="0" y="35092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392960" cy="351878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14400"/>
                </a:lnSpc>
              </a:pPr>
              <a:r>
                <a:rPr lang="en-US" sz="120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02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0155" y="7151569"/>
            <a:ext cx="5515513" cy="2978377"/>
          </a:xfrm>
          <a:prstGeom prst="rect">
            <a:avLst/>
          </a:prstGeom>
        </p:spPr>
      </p:pic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8906" y="1028700"/>
            <a:ext cx="14991840" cy="1138606"/>
            <a:chOff x="0" y="0"/>
            <a:chExt cx="19989120" cy="1518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89119" cy="1518141"/>
            </a:xfrm>
            <a:custGeom>
              <a:avLst/>
              <a:gdLst/>
              <a:ahLst/>
              <a:cxnLst/>
              <a:rect r="r" b="b" t="t" l="l"/>
              <a:pathLst>
                <a:path h="1518141" w="19989119">
                  <a:moveTo>
                    <a:pt x="0" y="0"/>
                  </a:moveTo>
                  <a:lnTo>
                    <a:pt x="19989119" y="0"/>
                  </a:lnTo>
                  <a:lnTo>
                    <a:pt x="19989119" y="1518141"/>
                  </a:lnTo>
                  <a:lnTo>
                    <a:pt x="0" y="15181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989120" cy="151814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240"/>
                </a:lnSpc>
              </a:pPr>
              <a:r>
                <a:rPr lang="en-US" sz="52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Video Visibility May Drive Spotify Streams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9381" y="2167306"/>
            <a:ext cx="8931208" cy="7618580"/>
          </a:xfrm>
          <a:custGeom>
            <a:avLst/>
            <a:gdLst/>
            <a:ahLst/>
            <a:cxnLst/>
            <a:rect r="r" b="b" t="t" l="l"/>
            <a:pathLst>
              <a:path h="7618580" w="8931208">
                <a:moveTo>
                  <a:pt x="0" y="0"/>
                </a:moveTo>
                <a:lnTo>
                  <a:pt x="8931208" y="0"/>
                </a:lnTo>
                <a:lnTo>
                  <a:pt x="8931208" y="7618580"/>
                </a:lnTo>
                <a:lnTo>
                  <a:pt x="0" y="761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86" r="-18916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44000" y="2090396"/>
            <a:ext cx="8810362" cy="777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81738" indent="-690869" lvl="1">
              <a:lnSpc>
                <a:spcPts val="7679"/>
              </a:lnSpc>
              <a:buFont typeface="Arial"/>
              <a:buChar char="•"/>
            </a:pPr>
            <a:r>
              <a:rPr lang="en-US" sz="63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YouTube views</a:t>
            </a:r>
            <a:r>
              <a:rPr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63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Spotify streams</a:t>
            </a:r>
            <a:r>
              <a:rPr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are moderately correlated</a:t>
            </a:r>
          </a:p>
          <a:p>
            <a:pPr algn="l" marL="1381738" indent="-690869" lvl="1">
              <a:lnSpc>
                <a:spcPts val="7679"/>
              </a:lnSpc>
              <a:buFont typeface="Arial"/>
              <a:buChar char="•"/>
            </a:pPr>
            <a:r>
              <a:rPr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ideos can help </a:t>
            </a:r>
            <a:r>
              <a:rPr lang="en-US" sz="63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boost music streams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9420" y="208734"/>
            <a:ext cx="10509159" cy="7623724"/>
          </a:xfrm>
          <a:custGeom>
            <a:avLst/>
            <a:gdLst/>
            <a:ahLst/>
            <a:cxnLst/>
            <a:rect r="r" b="b" t="t" l="l"/>
            <a:pathLst>
              <a:path h="7623724" w="10509159">
                <a:moveTo>
                  <a:pt x="0" y="0"/>
                </a:moveTo>
                <a:lnTo>
                  <a:pt x="10509160" y="0"/>
                </a:lnTo>
                <a:lnTo>
                  <a:pt x="10509160" y="7623724"/>
                </a:lnTo>
                <a:lnTo>
                  <a:pt x="0" y="762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76685" y="8038300"/>
            <a:ext cx="18288000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49" indent="-474975" lvl="1">
              <a:lnSpc>
                <a:spcPts val="527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Some songs get many </a:t>
            </a:r>
            <a:r>
              <a:rPr lang="en-US" sz="43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YouTube views</a:t>
            </a:r>
            <a:r>
              <a:rPr lang="en-US" sz="4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but </a:t>
            </a:r>
            <a:r>
              <a:rPr lang="en-US" sz="43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few Spotify streams</a:t>
            </a:r>
          </a:p>
          <a:p>
            <a:pPr algn="l" marL="949949" indent="-474975" lvl="1">
              <a:lnSpc>
                <a:spcPts val="527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Show</a:t>
            </a:r>
            <a:r>
              <a:rPr lang="en-US" sz="4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 missed chances to grow Spotify</a:t>
            </a:r>
            <a:r>
              <a:rPr lang="en-US" sz="4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audience</a:t>
            </a:r>
          </a:p>
          <a:p>
            <a:pPr algn="l" marL="949949" indent="-474975" lvl="1">
              <a:lnSpc>
                <a:spcPts val="5279"/>
              </a:lnSpc>
              <a:buFont typeface="Arial"/>
              <a:buChar char="•"/>
            </a:pPr>
            <a:r>
              <a:rPr lang="en-US" sz="4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4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mprove promotion and cross-platform strategy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9381" y="1028700"/>
            <a:ext cx="14991840" cy="1138606"/>
            <a:chOff x="0" y="0"/>
            <a:chExt cx="19989120" cy="1518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89119" cy="1518141"/>
            </a:xfrm>
            <a:custGeom>
              <a:avLst/>
              <a:gdLst/>
              <a:ahLst/>
              <a:cxnLst/>
              <a:rect r="r" b="b" t="t" l="l"/>
              <a:pathLst>
                <a:path h="1518141" w="19989119">
                  <a:moveTo>
                    <a:pt x="0" y="0"/>
                  </a:moveTo>
                  <a:lnTo>
                    <a:pt x="19989119" y="0"/>
                  </a:lnTo>
                  <a:lnTo>
                    <a:pt x="19989119" y="1518141"/>
                  </a:lnTo>
                  <a:lnTo>
                    <a:pt x="0" y="15181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989120" cy="151814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240"/>
                </a:lnSpc>
              </a:pPr>
              <a:r>
                <a:rPr lang="en-US" sz="5200" b="true">
                  <a:solidFill>
                    <a:srgbClr val="1DB954"/>
                  </a:solidFill>
                  <a:latin typeface="Roca One Bold"/>
                  <a:ea typeface="Roca One Bold"/>
                  <a:cs typeface="Roca One Bold"/>
                  <a:sym typeface="Roca One Bold"/>
                </a:rPr>
                <a:t>Want More Streams? Get on More Playlists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9381" y="2099174"/>
            <a:ext cx="8694144" cy="7754843"/>
          </a:xfrm>
          <a:custGeom>
            <a:avLst/>
            <a:gdLst/>
            <a:ahLst/>
            <a:cxnLst/>
            <a:rect r="r" b="b" t="t" l="l"/>
            <a:pathLst>
              <a:path h="7754843" w="8694144">
                <a:moveTo>
                  <a:pt x="0" y="0"/>
                </a:moveTo>
                <a:lnTo>
                  <a:pt x="8694144" y="0"/>
                </a:lnTo>
                <a:lnTo>
                  <a:pt x="8694144" y="7754844"/>
                </a:lnTo>
                <a:lnTo>
                  <a:pt x="0" y="775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136" t="-5864" r="-100193" b="-25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947683" y="2099174"/>
            <a:ext cx="8810362" cy="784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03328" indent="-701664" lvl="1">
              <a:lnSpc>
                <a:spcPts val="7799"/>
              </a:lnSpc>
              <a:buFont typeface="Arial"/>
              <a:buChar char="•"/>
            </a:pPr>
            <a:r>
              <a:rPr lang="en-US" sz="6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Playlist count</a:t>
            </a:r>
            <a:r>
              <a:rPr lang="en-US" sz="6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6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Spotify streams</a:t>
            </a:r>
            <a:r>
              <a:rPr lang="en-US" sz="6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are strongly correlated</a:t>
            </a:r>
          </a:p>
          <a:p>
            <a:pPr algn="l" marL="1403328" indent="-701664" lvl="1">
              <a:lnSpc>
                <a:spcPts val="7799"/>
              </a:lnSpc>
              <a:buFont typeface="Arial"/>
              <a:buChar char="•"/>
            </a:pPr>
            <a:r>
              <a:rPr lang="en-US" sz="6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6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laylist placement is key for </a:t>
            </a:r>
            <a:r>
              <a:rPr lang="en-US" sz="6499">
                <a:solidFill>
                  <a:srgbClr val="1DB954"/>
                </a:solidFill>
                <a:latin typeface="Montserrat"/>
                <a:ea typeface="Montserrat"/>
                <a:cs typeface="Montserrat"/>
                <a:sym typeface="Montserrat"/>
              </a:rPr>
              <a:t>visibility and success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DAGuxP3-aNU</dc:identifier>
  <dcterms:modified xsi:type="dcterms:W3CDTF">2011-08-01T06:04:30Z</dcterms:modified>
  <cp:revision>1</cp:revision>
  <dc:title>Group 14 - Spotify EDA</dc:title>
</cp:coreProperties>
</file>