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2" r:id="rId6"/>
    <p:sldId id="261" r:id="rId7"/>
    <p:sldId id="260" r:id="rId8"/>
    <p:sldId id="263" r:id="rId9"/>
    <p:sldId id="264" r:id="rId10"/>
    <p:sldId id="265" r:id="rId11"/>
    <p:sldId id="266" r:id="rId12"/>
    <p:sldId id="267" r:id="rId13"/>
    <p:sldId id="268" r:id="rId14"/>
    <p:sldId id="269" r:id="rId15"/>
    <p:sldId id="271" r:id="rId16"/>
    <p:sldId id="272" r:id="rId17"/>
    <p:sldId id="273" r:id="rId18"/>
    <p:sldId id="274" r:id="rId19"/>
    <p:sldId id="276" r:id="rId20"/>
    <p:sldId id="270"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23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D03B5-5F6B-4473-AD28-D03015FB673B}" type="datetimeFigureOut">
              <a:rPr lang="en-US" smtClean="0"/>
              <a:t>3/18/2021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2CDEDC-F152-4E70-AD98-415E05C3D313}" type="slidenum">
              <a:rPr lang="en-US" smtClean="0"/>
              <a:t>‹#›</a:t>
            </a:fld>
            <a:endParaRPr lang="en-US"/>
          </a:p>
        </p:txBody>
      </p:sp>
    </p:spTree>
    <p:extLst>
      <p:ext uri="{BB962C8B-B14F-4D97-AF65-F5344CB8AC3E}">
        <p14:creationId xmlns:p14="http://schemas.microsoft.com/office/powerpoint/2010/main" val="2200835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2CDEDC-F152-4E70-AD98-415E05C3D313}" type="slidenum">
              <a:rPr lang="en-US" smtClean="0"/>
              <a:t>1</a:t>
            </a:fld>
            <a:endParaRPr lang="en-US"/>
          </a:p>
        </p:txBody>
      </p:sp>
    </p:spTree>
    <p:extLst>
      <p:ext uri="{BB962C8B-B14F-4D97-AF65-F5344CB8AC3E}">
        <p14:creationId xmlns:p14="http://schemas.microsoft.com/office/powerpoint/2010/main" val="1438729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B67237-F028-48D3-A471-408210D047B7}"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59D0D-57A4-481F-AA67-1038901BA354}" type="slidenum">
              <a:rPr lang="en-US" smtClean="0"/>
              <a:t>‹#›</a:t>
            </a:fld>
            <a:endParaRPr lang="en-US"/>
          </a:p>
        </p:txBody>
      </p:sp>
    </p:spTree>
    <p:extLst>
      <p:ext uri="{BB962C8B-B14F-4D97-AF65-F5344CB8AC3E}">
        <p14:creationId xmlns:p14="http://schemas.microsoft.com/office/powerpoint/2010/main" val="429534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B67237-F028-48D3-A471-408210D047B7}"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59D0D-57A4-481F-AA67-1038901BA354}" type="slidenum">
              <a:rPr lang="en-US" smtClean="0"/>
              <a:t>‹#›</a:t>
            </a:fld>
            <a:endParaRPr lang="en-US"/>
          </a:p>
        </p:txBody>
      </p:sp>
    </p:spTree>
    <p:extLst>
      <p:ext uri="{BB962C8B-B14F-4D97-AF65-F5344CB8AC3E}">
        <p14:creationId xmlns:p14="http://schemas.microsoft.com/office/powerpoint/2010/main" val="4163422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B67237-F028-48D3-A471-408210D047B7}"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59D0D-57A4-481F-AA67-1038901BA354}" type="slidenum">
              <a:rPr lang="en-US" smtClean="0"/>
              <a:t>‹#›</a:t>
            </a:fld>
            <a:endParaRPr lang="en-US"/>
          </a:p>
        </p:txBody>
      </p:sp>
    </p:spTree>
    <p:extLst>
      <p:ext uri="{BB962C8B-B14F-4D97-AF65-F5344CB8AC3E}">
        <p14:creationId xmlns:p14="http://schemas.microsoft.com/office/powerpoint/2010/main" val="3980178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B67237-F028-48D3-A471-408210D047B7}"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59D0D-57A4-481F-AA67-1038901BA354}" type="slidenum">
              <a:rPr lang="en-US" smtClean="0"/>
              <a:t>‹#›</a:t>
            </a:fld>
            <a:endParaRPr lang="en-US"/>
          </a:p>
        </p:txBody>
      </p:sp>
    </p:spTree>
    <p:extLst>
      <p:ext uri="{BB962C8B-B14F-4D97-AF65-F5344CB8AC3E}">
        <p14:creationId xmlns:p14="http://schemas.microsoft.com/office/powerpoint/2010/main" val="3773560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B67237-F028-48D3-A471-408210D047B7}"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59D0D-57A4-481F-AA67-1038901BA354}" type="slidenum">
              <a:rPr lang="en-US" smtClean="0"/>
              <a:t>‹#›</a:t>
            </a:fld>
            <a:endParaRPr lang="en-US"/>
          </a:p>
        </p:txBody>
      </p:sp>
    </p:spTree>
    <p:extLst>
      <p:ext uri="{BB962C8B-B14F-4D97-AF65-F5344CB8AC3E}">
        <p14:creationId xmlns:p14="http://schemas.microsoft.com/office/powerpoint/2010/main" val="2833673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B67237-F028-48D3-A471-408210D047B7}"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59D0D-57A4-481F-AA67-1038901BA354}" type="slidenum">
              <a:rPr lang="en-US" smtClean="0"/>
              <a:t>‹#›</a:t>
            </a:fld>
            <a:endParaRPr lang="en-US"/>
          </a:p>
        </p:txBody>
      </p:sp>
    </p:spTree>
    <p:extLst>
      <p:ext uri="{BB962C8B-B14F-4D97-AF65-F5344CB8AC3E}">
        <p14:creationId xmlns:p14="http://schemas.microsoft.com/office/powerpoint/2010/main" val="2276132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B67237-F028-48D3-A471-408210D047B7}" type="datetimeFigureOut">
              <a:rPr lang="en-US" smtClean="0"/>
              <a:t>3/18/2021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59D0D-57A4-481F-AA67-1038901BA354}" type="slidenum">
              <a:rPr lang="en-US" smtClean="0"/>
              <a:t>‹#›</a:t>
            </a:fld>
            <a:endParaRPr lang="en-US"/>
          </a:p>
        </p:txBody>
      </p:sp>
    </p:spTree>
    <p:extLst>
      <p:ext uri="{BB962C8B-B14F-4D97-AF65-F5344CB8AC3E}">
        <p14:creationId xmlns:p14="http://schemas.microsoft.com/office/powerpoint/2010/main" val="3667902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B67237-F028-48D3-A471-408210D047B7}" type="datetimeFigureOut">
              <a:rPr lang="en-US" smtClean="0"/>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859D0D-57A4-481F-AA67-1038901BA354}" type="slidenum">
              <a:rPr lang="en-US" smtClean="0"/>
              <a:t>‹#›</a:t>
            </a:fld>
            <a:endParaRPr lang="en-US"/>
          </a:p>
        </p:txBody>
      </p:sp>
    </p:spTree>
    <p:extLst>
      <p:ext uri="{BB962C8B-B14F-4D97-AF65-F5344CB8AC3E}">
        <p14:creationId xmlns:p14="http://schemas.microsoft.com/office/powerpoint/2010/main" val="115803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B67237-F028-48D3-A471-408210D047B7}" type="datetimeFigureOut">
              <a:rPr lang="en-US" smtClean="0"/>
              <a:t>3/18/2021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859D0D-57A4-481F-AA67-1038901BA354}" type="slidenum">
              <a:rPr lang="en-US" smtClean="0"/>
              <a:t>‹#›</a:t>
            </a:fld>
            <a:endParaRPr lang="en-US"/>
          </a:p>
        </p:txBody>
      </p:sp>
    </p:spTree>
    <p:extLst>
      <p:ext uri="{BB962C8B-B14F-4D97-AF65-F5344CB8AC3E}">
        <p14:creationId xmlns:p14="http://schemas.microsoft.com/office/powerpoint/2010/main" val="2139005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B67237-F028-48D3-A471-408210D047B7}"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59D0D-57A4-481F-AA67-1038901BA354}" type="slidenum">
              <a:rPr lang="en-US" smtClean="0"/>
              <a:t>‹#›</a:t>
            </a:fld>
            <a:endParaRPr lang="en-US"/>
          </a:p>
        </p:txBody>
      </p:sp>
    </p:spTree>
    <p:extLst>
      <p:ext uri="{BB962C8B-B14F-4D97-AF65-F5344CB8AC3E}">
        <p14:creationId xmlns:p14="http://schemas.microsoft.com/office/powerpoint/2010/main" val="2580714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B67237-F028-48D3-A471-408210D047B7}"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59D0D-57A4-481F-AA67-1038901BA354}" type="slidenum">
              <a:rPr lang="en-US" smtClean="0"/>
              <a:t>‹#›</a:t>
            </a:fld>
            <a:endParaRPr lang="en-US"/>
          </a:p>
        </p:txBody>
      </p:sp>
    </p:spTree>
    <p:extLst>
      <p:ext uri="{BB962C8B-B14F-4D97-AF65-F5344CB8AC3E}">
        <p14:creationId xmlns:p14="http://schemas.microsoft.com/office/powerpoint/2010/main" val="12055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B67237-F028-48D3-A471-408210D047B7}" type="datetimeFigureOut">
              <a:rPr lang="en-US" smtClean="0"/>
              <a:t>3/18/2021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859D0D-57A4-481F-AA67-1038901BA354}" type="slidenum">
              <a:rPr lang="en-US" smtClean="0"/>
              <a:t>‹#›</a:t>
            </a:fld>
            <a:endParaRPr lang="en-US"/>
          </a:p>
        </p:txBody>
      </p:sp>
    </p:spTree>
    <p:extLst>
      <p:ext uri="{BB962C8B-B14F-4D97-AF65-F5344CB8AC3E}">
        <p14:creationId xmlns:p14="http://schemas.microsoft.com/office/powerpoint/2010/main" val="2843413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71134" y="1480008"/>
            <a:ext cx="9144000" cy="1530334"/>
          </a:xfrm>
        </p:spPr>
        <p:txBody>
          <a:bodyPr>
            <a:normAutofit/>
          </a:bodyPr>
          <a:lstStyle/>
          <a:p>
            <a:r>
              <a:rPr lang="de-DE" sz="9600" b="1" i="1" dirty="0" smtClean="0">
                <a:solidFill>
                  <a:schemeClr val="accent6">
                    <a:lumMod val="40000"/>
                    <a:lumOff val="60000"/>
                  </a:schemeClr>
                </a:solidFill>
                <a:effectLst>
                  <a:outerShdw blurRad="50800" dist="50800" dir="5400000" sx="6000" sy="6000" algn="ctr" rotWithShape="0">
                    <a:srgbClr val="000000">
                      <a:alpha val="43137"/>
                    </a:srgbClr>
                  </a:outerShdw>
                  <a:reflection stA="59000" endPos="60000" dist="50800" dir="5400000" sy="-100000" algn="bl" rotWithShape="0"/>
                </a:effectLst>
              </a:rPr>
              <a:t>PyTable (tbl)</a:t>
            </a:r>
            <a:endParaRPr lang="en-US" sz="9600" b="1" i="1" dirty="0">
              <a:solidFill>
                <a:schemeClr val="accent6">
                  <a:lumMod val="40000"/>
                  <a:lumOff val="60000"/>
                </a:schemeClr>
              </a:solidFill>
              <a:effectLst>
                <a:outerShdw blurRad="50800" dist="50800" dir="5400000" sx="6000" sy="6000" algn="ctr" rotWithShape="0">
                  <a:srgbClr val="000000">
                    <a:alpha val="43137"/>
                  </a:srgbClr>
                </a:outerShdw>
                <a:reflection stA="59000" endPos="60000" dist="50800" dir="5400000" sy="-100000" algn="bl" rotWithShape="0"/>
              </a:effectLst>
            </a:endParaRPr>
          </a:p>
        </p:txBody>
      </p:sp>
      <p:sp>
        <p:nvSpPr>
          <p:cNvPr id="3" name="Subtitle 2"/>
          <p:cNvSpPr>
            <a:spLocks noGrp="1"/>
          </p:cNvSpPr>
          <p:nvPr>
            <p:ph type="subTitle" idx="1"/>
          </p:nvPr>
        </p:nvSpPr>
        <p:spPr>
          <a:xfrm>
            <a:off x="537328" y="3602038"/>
            <a:ext cx="10831398" cy="1655762"/>
          </a:xfrm>
          <a:solidFill>
            <a:schemeClr val="tx1"/>
          </a:solidFill>
        </p:spPr>
        <p:txBody>
          <a:bodyPr>
            <a:noAutofit/>
          </a:bodyPr>
          <a:lstStyle/>
          <a:p>
            <a:r>
              <a:rPr lang="de-DE" sz="3200" dirty="0" smtClean="0">
                <a:solidFill>
                  <a:schemeClr val="bg1"/>
                </a:solidFill>
              </a:rPr>
              <a:t>A small pure-Python library to work with data stored in text files</a:t>
            </a:r>
          </a:p>
          <a:p>
            <a:endParaRPr lang="de-DE" sz="3200" dirty="0">
              <a:solidFill>
                <a:schemeClr val="bg1"/>
              </a:solidFill>
            </a:endParaRPr>
          </a:p>
          <a:p>
            <a:endParaRPr lang="de-DE" sz="3200" dirty="0" smtClean="0">
              <a:solidFill>
                <a:schemeClr val="bg1"/>
              </a:solidFill>
            </a:endParaRPr>
          </a:p>
          <a:p>
            <a:r>
              <a:rPr lang="de-DE" sz="3200" dirty="0" smtClean="0">
                <a:solidFill>
                  <a:schemeClr val="bg1"/>
                </a:solidFill>
              </a:rPr>
              <a:t>Paulo Herrera R.</a:t>
            </a:r>
            <a:endParaRPr lang="en-US" sz="3200" dirty="0">
              <a:solidFill>
                <a:schemeClr val="bg1"/>
              </a:solidFill>
            </a:endParaRPr>
          </a:p>
        </p:txBody>
      </p:sp>
    </p:spTree>
    <p:extLst>
      <p:ext uri="{BB962C8B-B14F-4D97-AF65-F5344CB8AC3E}">
        <p14:creationId xmlns:p14="http://schemas.microsoft.com/office/powerpoint/2010/main" val="2161748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162017"/>
          </a:xfrm>
        </p:spPr>
        <p:txBody>
          <a:bodyPr>
            <a:normAutofit/>
          </a:bodyPr>
          <a:lstStyle/>
          <a:p>
            <a:r>
              <a:rPr lang="de-DE" sz="5400" b="1" dirty="0" smtClean="0"/>
              <a:t>Convert </a:t>
            </a:r>
            <a:r>
              <a:rPr lang="de-DE" sz="5400" b="1" dirty="0"/>
              <a:t>columns to different type</a:t>
            </a:r>
            <a:endParaRPr lang="en-US" sz="5400" dirty="0"/>
          </a:p>
        </p:txBody>
      </p:sp>
      <p:sp>
        <p:nvSpPr>
          <p:cNvPr id="3" name="Content Placeholder 2"/>
          <p:cNvSpPr>
            <a:spLocks noGrp="1"/>
          </p:cNvSpPr>
          <p:nvPr>
            <p:ph idx="1"/>
          </p:nvPr>
        </p:nvSpPr>
        <p:spPr>
          <a:xfrm>
            <a:off x="0" y="1354283"/>
            <a:ext cx="4694548" cy="5433015"/>
          </a:xfrm>
        </p:spPr>
        <p:txBody>
          <a:bodyPr>
            <a:normAutofit/>
          </a:bodyPr>
          <a:lstStyle/>
          <a:p>
            <a:r>
              <a:rPr lang="de-DE" dirty="0" smtClean="0"/>
              <a:t>Before working with data, it may be necessary to convert it to a different type. For example, after reading a table, all columns store strings that can be converted to any of the other 3 types: </a:t>
            </a:r>
            <a:r>
              <a:rPr lang="de-DE" b="1" i="1" dirty="0" smtClean="0">
                <a:solidFill>
                  <a:schemeClr val="accent6">
                    <a:lumMod val="75000"/>
                  </a:schemeClr>
                </a:solidFill>
              </a:rPr>
              <a:t>int</a:t>
            </a:r>
            <a:r>
              <a:rPr lang="de-DE" dirty="0" smtClean="0"/>
              <a:t>, </a:t>
            </a:r>
            <a:r>
              <a:rPr lang="de-DE" b="1" i="1" dirty="0" smtClean="0">
                <a:solidFill>
                  <a:schemeClr val="accent6">
                    <a:lumMod val="75000"/>
                  </a:schemeClr>
                </a:solidFill>
              </a:rPr>
              <a:t>float</a:t>
            </a:r>
            <a:r>
              <a:rPr lang="de-DE" dirty="0" smtClean="0"/>
              <a:t>, </a:t>
            </a:r>
            <a:r>
              <a:rPr lang="de-DE" b="1" i="1" dirty="0" smtClean="0">
                <a:solidFill>
                  <a:schemeClr val="accent6">
                    <a:lumMod val="75000"/>
                  </a:schemeClr>
                </a:solidFill>
              </a:rPr>
              <a:t>datetime</a:t>
            </a:r>
            <a:r>
              <a:rPr lang="de-DE" dirty="0" smtClean="0"/>
              <a:t>.</a:t>
            </a:r>
          </a:p>
          <a:p>
            <a:r>
              <a:rPr lang="de-DE" b="1" i="1" dirty="0" smtClean="0">
                <a:solidFill>
                  <a:schemeClr val="accent6">
                    <a:lumMod val="75000"/>
                  </a:schemeClr>
                </a:solidFill>
              </a:rPr>
              <a:t>Datetime</a:t>
            </a:r>
            <a:r>
              <a:rPr lang="de-DE" dirty="0" smtClean="0"/>
              <a:t> type usually requires specifying the format, e.g.</a:t>
            </a:r>
            <a:r>
              <a:rPr lang="en-US" dirty="0" smtClean="0"/>
              <a:t> %d/%m/%Y</a:t>
            </a:r>
            <a:endParaRPr lang="de-DE" dirty="0" smtClean="0"/>
          </a:p>
        </p:txBody>
      </p:sp>
      <p:pic>
        <p:nvPicPr>
          <p:cNvPr id="4" name="Picture 3"/>
          <p:cNvPicPr>
            <a:picLocks noChangeAspect="1"/>
          </p:cNvPicPr>
          <p:nvPr/>
        </p:nvPicPr>
        <p:blipFill>
          <a:blip r:embed="rId2"/>
          <a:stretch>
            <a:fillRect/>
          </a:stretch>
        </p:blipFill>
        <p:spPr>
          <a:xfrm>
            <a:off x="4816191" y="848413"/>
            <a:ext cx="7375809" cy="6009588"/>
          </a:xfrm>
          <a:prstGeom prst="rect">
            <a:avLst/>
          </a:prstGeom>
        </p:spPr>
      </p:pic>
      <p:sp>
        <p:nvSpPr>
          <p:cNvPr id="5" name="Rectangle 4"/>
          <p:cNvSpPr/>
          <p:nvPr/>
        </p:nvSpPr>
        <p:spPr>
          <a:xfrm>
            <a:off x="7975076" y="2601798"/>
            <a:ext cx="688157" cy="914400"/>
          </a:xfrm>
          <a:prstGeom prst="rect">
            <a:avLst/>
          </a:prstGeom>
          <a:solidFill>
            <a:schemeClr val="accent4">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975076" y="5619947"/>
            <a:ext cx="688157" cy="914400"/>
          </a:xfrm>
          <a:prstGeom prst="rect">
            <a:avLst/>
          </a:prstGeom>
          <a:solidFill>
            <a:schemeClr val="accent4">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7517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16" y="157735"/>
            <a:ext cx="10515600" cy="869787"/>
          </a:xfrm>
        </p:spPr>
        <p:txBody>
          <a:bodyPr>
            <a:normAutofit/>
          </a:bodyPr>
          <a:lstStyle/>
          <a:p>
            <a:r>
              <a:rPr lang="de-DE" sz="5400" b="1" dirty="0" smtClean="0"/>
              <a:t>Column content</a:t>
            </a:r>
            <a:endParaRPr lang="en-US" sz="5400" b="1" dirty="0"/>
          </a:p>
        </p:txBody>
      </p:sp>
      <p:sp>
        <p:nvSpPr>
          <p:cNvPr id="3" name="Content Placeholder 2"/>
          <p:cNvSpPr>
            <a:spLocks noGrp="1"/>
          </p:cNvSpPr>
          <p:nvPr>
            <p:ph idx="1"/>
          </p:nvPr>
        </p:nvSpPr>
        <p:spPr>
          <a:xfrm>
            <a:off x="140616" y="1071481"/>
            <a:ext cx="10515600" cy="4351338"/>
          </a:xfrm>
        </p:spPr>
        <p:txBody>
          <a:bodyPr/>
          <a:lstStyle/>
          <a:p>
            <a:r>
              <a:rPr lang="de-DE" dirty="0" smtClean="0"/>
              <a:t>A column has 3 main elements: name, type, data (list of elements)</a:t>
            </a:r>
            <a:endParaRPr lang="en-US" dirty="0"/>
          </a:p>
        </p:txBody>
      </p:sp>
      <p:pic>
        <p:nvPicPr>
          <p:cNvPr id="4" name="Picture 3"/>
          <p:cNvPicPr>
            <a:picLocks noChangeAspect="1"/>
          </p:cNvPicPr>
          <p:nvPr/>
        </p:nvPicPr>
        <p:blipFill>
          <a:blip r:embed="rId2"/>
          <a:stretch>
            <a:fillRect/>
          </a:stretch>
        </p:blipFill>
        <p:spPr>
          <a:xfrm>
            <a:off x="229533" y="1898028"/>
            <a:ext cx="5530244" cy="4278412"/>
          </a:xfrm>
          <a:prstGeom prst="rect">
            <a:avLst/>
          </a:prstGeom>
        </p:spPr>
      </p:pic>
      <p:sp>
        <p:nvSpPr>
          <p:cNvPr id="5" name="TextBox 4"/>
          <p:cNvSpPr txBox="1"/>
          <p:nvPr/>
        </p:nvSpPr>
        <p:spPr>
          <a:xfrm>
            <a:off x="5848695" y="1998481"/>
            <a:ext cx="5849970" cy="1323439"/>
          </a:xfrm>
          <a:prstGeom prst="rect">
            <a:avLst/>
          </a:prstGeom>
          <a:noFill/>
        </p:spPr>
        <p:txBody>
          <a:bodyPr wrap="square" rtlCol="0">
            <a:spAutoFit/>
          </a:bodyPr>
          <a:lstStyle/>
          <a:p>
            <a:r>
              <a:rPr lang="de-DE" sz="2000" b="1" dirty="0" smtClean="0"/>
              <a:t>Possible to directly work with </a:t>
            </a:r>
            <a:r>
              <a:rPr lang="de-DE" sz="2000" b="1" dirty="0" smtClean="0">
                <a:solidFill>
                  <a:schemeClr val="accent2">
                    <a:lumMod val="75000"/>
                  </a:schemeClr>
                </a:solidFill>
              </a:rPr>
              <a:t>col.data</a:t>
            </a:r>
            <a:r>
              <a:rPr lang="de-DE" sz="2000" b="1" dirty="0" smtClean="0"/>
              <a:t> as a normal Python list </a:t>
            </a:r>
            <a:r>
              <a:rPr lang="de-DE" sz="2000" dirty="0" smtClean="0"/>
              <a:t>=&gt; Practical but not OO way to do things</a:t>
            </a:r>
          </a:p>
          <a:p>
            <a:endParaRPr lang="de-DE" sz="2000" dirty="0"/>
          </a:p>
          <a:p>
            <a:r>
              <a:rPr lang="de-DE" sz="2000" dirty="0" smtClean="0"/>
              <a:t>You can also work with the methods of Column, e.g.</a:t>
            </a:r>
          </a:p>
        </p:txBody>
      </p:sp>
      <p:pic>
        <p:nvPicPr>
          <p:cNvPr id="6" name="Picture 5"/>
          <p:cNvPicPr>
            <a:picLocks noChangeAspect="1"/>
          </p:cNvPicPr>
          <p:nvPr/>
        </p:nvPicPr>
        <p:blipFill>
          <a:blip r:embed="rId3"/>
          <a:stretch>
            <a:fillRect/>
          </a:stretch>
        </p:blipFill>
        <p:spPr>
          <a:xfrm>
            <a:off x="5938739" y="3479718"/>
            <a:ext cx="6135205" cy="2987069"/>
          </a:xfrm>
          <a:prstGeom prst="rect">
            <a:avLst/>
          </a:prstGeom>
        </p:spPr>
      </p:pic>
      <p:cxnSp>
        <p:nvCxnSpPr>
          <p:cNvPr id="8" name="Straight Arrow Connector 7"/>
          <p:cNvCxnSpPr/>
          <p:nvPr/>
        </p:nvCxnSpPr>
        <p:spPr>
          <a:xfrm flipH="1">
            <a:off x="2648933" y="2309567"/>
            <a:ext cx="6674176" cy="154599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055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17" y="110602"/>
            <a:ext cx="10515600" cy="794372"/>
          </a:xfrm>
        </p:spPr>
        <p:txBody>
          <a:bodyPr>
            <a:normAutofit fontScale="90000"/>
          </a:bodyPr>
          <a:lstStyle/>
          <a:p>
            <a:r>
              <a:rPr lang="de-DE" sz="5400" b="1" dirty="0" smtClean="0"/>
              <a:t>Functional style methods</a:t>
            </a:r>
            <a:endParaRPr lang="en-US" sz="5400" b="1" dirty="0"/>
          </a:p>
        </p:txBody>
      </p:sp>
      <p:sp>
        <p:nvSpPr>
          <p:cNvPr id="3" name="Content Placeholder 2"/>
          <p:cNvSpPr>
            <a:spLocks noGrp="1"/>
          </p:cNvSpPr>
          <p:nvPr>
            <p:ph idx="1"/>
          </p:nvPr>
        </p:nvSpPr>
        <p:spPr>
          <a:xfrm>
            <a:off x="140617" y="904974"/>
            <a:ext cx="6314378" cy="5590094"/>
          </a:xfrm>
        </p:spPr>
        <p:txBody>
          <a:bodyPr>
            <a:normAutofit fontScale="77500" lnSpcReduction="20000"/>
          </a:bodyPr>
          <a:lstStyle/>
          <a:p>
            <a:pPr marL="0" indent="0">
              <a:buNone/>
            </a:pPr>
            <a:r>
              <a:rPr lang="de-DE" sz="3200" b="1" dirty="0" smtClean="0"/>
              <a:t>Example:</a:t>
            </a:r>
            <a:r>
              <a:rPr lang="de-DE" sz="3200" dirty="0" smtClean="0"/>
              <a:t> </a:t>
            </a:r>
          </a:p>
          <a:p>
            <a:pPr marL="0" indent="0">
              <a:buNone/>
            </a:pPr>
            <a:r>
              <a:rPr lang="de-DE" sz="3200" dirty="0" smtClean="0"/>
              <a:t>Convert units of data stored in col[1] (e.g. m to cm, multiply by factor = 100.0)</a:t>
            </a:r>
            <a:endParaRPr lang="de-DE" sz="3200" dirty="0"/>
          </a:p>
          <a:p>
            <a:pPr marL="0" indent="0">
              <a:buNone/>
            </a:pPr>
            <a:endParaRPr lang="de-DE" sz="3200" dirty="0" smtClean="0"/>
          </a:p>
          <a:p>
            <a:pPr marL="0" indent="0">
              <a:buNone/>
            </a:pPr>
            <a:r>
              <a:rPr lang="de-DE" sz="3200" dirty="0" smtClean="0"/>
              <a:t>Other useful ones:</a:t>
            </a:r>
          </a:p>
          <a:p>
            <a:pPr marL="0" indent="0">
              <a:buNone/>
            </a:pPr>
            <a:r>
              <a:rPr lang="de-DE" sz="3600" b="1" i="1" dirty="0" smtClean="0">
                <a:solidFill>
                  <a:schemeClr val="accent2">
                    <a:lumMod val="75000"/>
                  </a:schemeClr>
                </a:solidFill>
              </a:rPr>
              <a:t>reduce()</a:t>
            </a:r>
            <a:r>
              <a:rPr lang="de-DE" sz="3600" dirty="0" smtClean="0"/>
              <a:t>: obtain a single result after processing all data in a column. </a:t>
            </a:r>
          </a:p>
          <a:p>
            <a:pPr marL="0" indent="0">
              <a:buNone/>
            </a:pPr>
            <a:endParaRPr lang="de-DE" sz="3600" dirty="0" smtClean="0"/>
          </a:p>
          <a:p>
            <a:pPr marL="0" indent="0">
              <a:buNone/>
            </a:pPr>
            <a:r>
              <a:rPr lang="en-US" sz="2300" i="1" dirty="0" err="1" smtClean="0"/>
              <a:t>minval</a:t>
            </a:r>
            <a:r>
              <a:rPr lang="en-US" sz="2300" i="1" dirty="0" smtClean="0"/>
              <a:t> =</a:t>
            </a:r>
            <a:r>
              <a:rPr lang="en-US" sz="2300" i="1" dirty="0" smtClean="0">
                <a:solidFill>
                  <a:schemeClr val="accent2">
                    <a:lumMod val="75000"/>
                  </a:schemeClr>
                </a:solidFill>
              </a:rPr>
              <a:t> </a:t>
            </a:r>
            <a:r>
              <a:rPr lang="en-US" sz="2300" i="1" dirty="0" err="1" smtClean="0">
                <a:solidFill>
                  <a:schemeClr val="accent2">
                    <a:lumMod val="75000"/>
                  </a:schemeClr>
                </a:solidFill>
              </a:rPr>
              <a:t>c.reduce</a:t>
            </a:r>
            <a:r>
              <a:rPr lang="en-US" sz="2300" i="1" dirty="0" smtClean="0"/>
              <a:t>(</a:t>
            </a:r>
            <a:r>
              <a:rPr lang="en-US" sz="2300" i="1" dirty="0" err="1" smtClean="0"/>
              <a:t>func</a:t>
            </a:r>
            <a:r>
              <a:rPr lang="en-US" sz="2300" i="1" dirty="0" smtClean="0"/>
              <a:t> = lambda </a:t>
            </a:r>
            <a:r>
              <a:rPr lang="en-US" sz="2300" i="1" dirty="0" err="1" smtClean="0"/>
              <a:t>i</a:t>
            </a:r>
            <a:r>
              <a:rPr lang="en-US" sz="2300" i="1" dirty="0" smtClean="0"/>
              <a:t>, v, result: result if result &lt; v else v, result = BIGVALUE)</a:t>
            </a:r>
          </a:p>
          <a:p>
            <a:pPr marL="0" indent="0">
              <a:buNone/>
            </a:pPr>
            <a:endParaRPr lang="de-DE" sz="2600" i="1" dirty="0">
              <a:solidFill>
                <a:schemeClr val="accent2">
                  <a:lumMod val="75000"/>
                </a:schemeClr>
              </a:solidFill>
            </a:endParaRPr>
          </a:p>
          <a:p>
            <a:pPr marL="0" indent="0">
              <a:buNone/>
            </a:pPr>
            <a:r>
              <a:rPr lang="en-US" sz="2300" i="1" dirty="0" smtClean="0"/>
              <a:t>total = </a:t>
            </a:r>
            <a:r>
              <a:rPr lang="en-US" sz="2300" i="1" dirty="0" err="1" smtClean="0">
                <a:solidFill>
                  <a:schemeClr val="accent2">
                    <a:lumMod val="75000"/>
                  </a:schemeClr>
                </a:solidFill>
              </a:rPr>
              <a:t>c.reduce</a:t>
            </a:r>
            <a:r>
              <a:rPr lang="en-US" sz="2300" i="1" dirty="0" smtClean="0"/>
              <a:t>(</a:t>
            </a:r>
            <a:r>
              <a:rPr lang="en-US" sz="2300" i="1" dirty="0" err="1" smtClean="0"/>
              <a:t>func</a:t>
            </a:r>
            <a:r>
              <a:rPr lang="en-US" sz="2300" i="1" dirty="0" smtClean="0"/>
              <a:t> = lambda </a:t>
            </a:r>
            <a:r>
              <a:rPr lang="en-US" sz="2300" i="1" dirty="0" err="1" smtClean="0"/>
              <a:t>i</a:t>
            </a:r>
            <a:r>
              <a:rPr lang="en-US" sz="2300" i="1" dirty="0" smtClean="0"/>
              <a:t>, v, result: result + v, result = 0)</a:t>
            </a:r>
            <a:endParaRPr lang="de-DE" sz="2300" i="1" dirty="0" smtClean="0"/>
          </a:p>
          <a:p>
            <a:pPr marL="0" indent="0">
              <a:buNone/>
            </a:pPr>
            <a:endParaRPr lang="de-DE" dirty="0" smtClean="0"/>
          </a:p>
          <a:p>
            <a:pPr marL="0" indent="0">
              <a:buNone/>
            </a:pPr>
            <a:r>
              <a:rPr lang="de-DE" sz="3200" dirty="0" smtClean="0"/>
              <a:t>Functional style is very powerfull and easy to use once you get used to it.</a:t>
            </a:r>
            <a:endParaRPr lang="en-US" sz="3200" dirty="0"/>
          </a:p>
        </p:txBody>
      </p:sp>
      <p:pic>
        <p:nvPicPr>
          <p:cNvPr id="4" name="Picture 3"/>
          <p:cNvPicPr>
            <a:picLocks noChangeAspect="1"/>
          </p:cNvPicPr>
          <p:nvPr/>
        </p:nvPicPr>
        <p:blipFill>
          <a:blip r:embed="rId2"/>
          <a:stretch>
            <a:fillRect/>
          </a:stretch>
        </p:blipFill>
        <p:spPr>
          <a:xfrm>
            <a:off x="6454995" y="574817"/>
            <a:ext cx="5638906" cy="6155921"/>
          </a:xfrm>
          <a:prstGeom prst="rect">
            <a:avLst/>
          </a:prstGeom>
        </p:spPr>
      </p:pic>
      <p:sp>
        <p:nvSpPr>
          <p:cNvPr id="5" name="Rectangle 4"/>
          <p:cNvSpPr/>
          <p:nvPr/>
        </p:nvSpPr>
        <p:spPr>
          <a:xfrm>
            <a:off x="6454995" y="4449452"/>
            <a:ext cx="2877541" cy="339364"/>
          </a:xfrm>
          <a:prstGeom prst="rect">
            <a:avLst/>
          </a:prstGeom>
          <a:solidFill>
            <a:schemeClr val="accent4">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3483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de-DE" sz="5400" b="1" dirty="0" smtClean="0"/>
              <a:t>Add column/save</a:t>
            </a:r>
            <a:endParaRPr lang="en-US" sz="5400" b="1" dirty="0"/>
          </a:p>
        </p:txBody>
      </p:sp>
      <p:sp>
        <p:nvSpPr>
          <p:cNvPr id="3" name="Content Placeholder 2"/>
          <p:cNvSpPr>
            <a:spLocks noGrp="1"/>
          </p:cNvSpPr>
          <p:nvPr>
            <p:ph idx="1"/>
          </p:nvPr>
        </p:nvSpPr>
        <p:spPr>
          <a:xfrm>
            <a:off x="121763" y="1099320"/>
            <a:ext cx="11840852" cy="4351338"/>
          </a:xfrm>
        </p:spPr>
        <p:txBody>
          <a:bodyPr/>
          <a:lstStyle/>
          <a:p>
            <a:pPr marL="0" indent="0">
              <a:buNone/>
            </a:pPr>
            <a:r>
              <a:rPr lang="de-DE" dirty="0" smtClean="0"/>
              <a:t>We can add columns. For example, create a new column with variable in meters.</a:t>
            </a:r>
            <a:endParaRPr lang="en-US" dirty="0"/>
          </a:p>
        </p:txBody>
      </p:sp>
      <p:pic>
        <p:nvPicPr>
          <p:cNvPr id="4" name="Picture 3"/>
          <p:cNvPicPr>
            <a:picLocks noChangeAspect="1"/>
          </p:cNvPicPr>
          <p:nvPr/>
        </p:nvPicPr>
        <p:blipFill rotWithShape="1">
          <a:blip r:embed="rId2"/>
          <a:srcRect l="1023"/>
          <a:stretch/>
        </p:blipFill>
        <p:spPr>
          <a:xfrm>
            <a:off x="136296" y="1769057"/>
            <a:ext cx="7297378" cy="1505932"/>
          </a:xfrm>
          <a:prstGeom prst="rect">
            <a:avLst/>
          </a:prstGeom>
        </p:spPr>
      </p:pic>
      <p:sp>
        <p:nvSpPr>
          <p:cNvPr id="5" name="TextBox 4"/>
          <p:cNvSpPr txBox="1"/>
          <p:nvPr/>
        </p:nvSpPr>
        <p:spPr>
          <a:xfrm>
            <a:off x="7555437" y="1614082"/>
            <a:ext cx="3949585" cy="1815882"/>
          </a:xfrm>
          <a:prstGeom prst="rect">
            <a:avLst/>
          </a:prstGeom>
          <a:noFill/>
        </p:spPr>
        <p:txBody>
          <a:bodyPr wrap="square" rtlCol="0">
            <a:spAutoFit/>
          </a:bodyPr>
          <a:lstStyle/>
          <a:p>
            <a:r>
              <a:rPr lang="de-DE" sz="2800" i="1" dirty="0" smtClean="0">
                <a:solidFill>
                  <a:schemeClr val="accent2">
                    <a:lumMod val="75000"/>
                  </a:schemeClr>
                </a:solidFill>
              </a:rPr>
              <a:t>apply() </a:t>
            </a:r>
            <a:r>
              <a:rPr lang="de-DE" sz="2800" dirty="0" smtClean="0"/>
              <a:t>similar to </a:t>
            </a:r>
            <a:r>
              <a:rPr lang="de-DE" sz="2800" i="1" dirty="0" smtClean="0">
                <a:solidFill>
                  <a:schemeClr val="accent2">
                    <a:lumMod val="75000"/>
                  </a:schemeClr>
                </a:solidFill>
              </a:rPr>
              <a:t>map()</a:t>
            </a:r>
            <a:r>
              <a:rPr lang="de-DE" sz="2800" dirty="0" smtClean="0"/>
              <a:t>, </a:t>
            </a:r>
          </a:p>
          <a:p>
            <a:r>
              <a:rPr lang="de-DE" sz="2800" dirty="0" smtClean="0"/>
              <a:t>but it returns a list.</a:t>
            </a:r>
          </a:p>
          <a:p>
            <a:endParaRPr lang="de-DE" sz="2800" dirty="0"/>
          </a:p>
          <a:p>
            <a:r>
              <a:rPr lang="de-DE" sz="2800" dirty="0" smtClean="0"/>
              <a:t>t.</a:t>
            </a:r>
            <a:r>
              <a:rPr lang="de-DE" sz="2800" i="1" dirty="0" smtClean="0">
                <a:solidFill>
                  <a:schemeClr val="accent2">
                    <a:lumMod val="75000"/>
                  </a:schemeClr>
                </a:solidFill>
              </a:rPr>
              <a:t>addColumn</a:t>
            </a:r>
            <a:r>
              <a:rPr lang="de-DE" sz="2800" dirty="0" smtClean="0"/>
              <a:t>(</a:t>
            </a:r>
            <a:r>
              <a:rPr lang="de-DE" sz="2800" i="1" dirty="0" smtClean="0"/>
              <a:t>name</a:t>
            </a:r>
            <a:r>
              <a:rPr lang="de-DE" sz="2800" dirty="0" smtClean="0"/>
              <a:t>, </a:t>
            </a:r>
            <a:r>
              <a:rPr lang="de-DE" sz="2800" i="1" dirty="0" smtClean="0"/>
              <a:t>list</a:t>
            </a:r>
            <a:r>
              <a:rPr lang="de-DE" sz="2800" dirty="0" smtClean="0"/>
              <a:t>)</a:t>
            </a:r>
            <a:endParaRPr lang="en-US" sz="2800" dirty="0"/>
          </a:p>
        </p:txBody>
      </p:sp>
      <p:sp>
        <p:nvSpPr>
          <p:cNvPr id="6" name="TextBox 5"/>
          <p:cNvSpPr txBox="1"/>
          <p:nvPr/>
        </p:nvSpPr>
        <p:spPr>
          <a:xfrm>
            <a:off x="0" y="3577993"/>
            <a:ext cx="7103932" cy="523220"/>
          </a:xfrm>
          <a:prstGeom prst="rect">
            <a:avLst/>
          </a:prstGeom>
          <a:noFill/>
        </p:spPr>
        <p:txBody>
          <a:bodyPr wrap="none" rtlCol="0">
            <a:spAutoFit/>
          </a:bodyPr>
          <a:lstStyle/>
          <a:p>
            <a:r>
              <a:rPr lang="de-DE" sz="2800" dirty="0" smtClean="0"/>
              <a:t>And of course, we </a:t>
            </a:r>
            <a:r>
              <a:rPr lang="de-DE" sz="2800" b="1" dirty="0" smtClean="0">
                <a:solidFill>
                  <a:schemeClr val="accent2">
                    <a:lumMod val="75000"/>
                  </a:schemeClr>
                </a:solidFill>
              </a:rPr>
              <a:t>save()</a:t>
            </a:r>
            <a:r>
              <a:rPr lang="de-DE" sz="2800" dirty="0" smtClean="0"/>
              <a:t> the new table to a file:</a:t>
            </a:r>
            <a:endParaRPr lang="en-US" sz="2000" dirty="0"/>
          </a:p>
        </p:txBody>
      </p:sp>
      <p:pic>
        <p:nvPicPr>
          <p:cNvPr id="7" name="Picture 6"/>
          <p:cNvPicPr>
            <a:picLocks noChangeAspect="1"/>
          </p:cNvPicPr>
          <p:nvPr/>
        </p:nvPicPr>
        <p:blipFill>
          <a:blip r:embed="rId3"/>
          <a:stretch>
            <a:fillRect/>
          </a:stretch>
        </p:blipFill>
        <p:spPr>
          <a:xfrm>
            <a:off x="0" y="4101213"/>
            <a:ext cx="7037830" cy="1104262"/>
          </a:xfrm>
          <a:prstGeom prst="rect">
            <a:avLst/>
          </a:prstGeom>
        </p:spPr>
      </p:pic>
      <p:sp>
        <p:nvSpPr>
          <p:cNvPr id="8" name="TextBox 7"/>
          <p:cNvSpPr txBox="1"/>
          <p:nvPr/>
        </p:nvSpPr>
        <p:spPr>
          <a:xfrm>
            <a:off x="0" y="5494990"/>
            <a:ext cx="7037830" cy="830997"/>
          </a:xfrm>
          <a:prstGeom prst="rect">
            <a:avLst/>
          </a:prstGeom>
          <a:noFill/>
        </p:spPr>
        <p:txBody>
          <a:bodyPr wrap="square" rtlCol="0">
            <a:spAutoFit/>
          </a:bodyPr>
          <a:lstStyle/>
          <a:p>
            <a:r>
              <a:rPr lang="de-DE" sz="2400" dirty="0" smtClean="0"/>
              <a:t>For large tables, explore using </a:t>
            </a:r>
            <a:r>
              <a:rPr lang="de-DE" sz="2400" b="1" dirty="0" smtClean="0">
                <a:solidFill>
                  <a:schemeClr val="accent2">
                    <a:lumMod val="75000"/>
                  </a:schemeClr>
                </a:solidFill>
              </a:rPr>
              <a:t>toH5() </a:t>
            </a:r>
            <a:r>
              <a:rPr lang="de-DE" sz="2400" dirty="0" smtClean="0"/>
              <a:t>to create HDF5 files.</a:t>
            </a:r>
            <a:endParaRPr lang="en-US" sz="2400" dirty="0"/>
          </a:p>
        </p:txBody>
      </p:sp>
      <p:pic>
        <p:nvPicPr>
          <p:cNvPr id="9" name="Picture 8"/>
          <p:cNvPicPr>
            <a:picLocks noChangeAspect="1"/>
          </p:cNvPicPr>
          <p:nvPr/>
        </p:nvPicPr>
        <p:blipFill>
          <a:blip r:embed="rId4"/>
          <a:stretch>
            <a:fillRect/>
          </a:stretch>
        </p:blipFill>
        <p:spPr>
          <a:xfrm>
            <a:off x="7303934" y="3961833"/>
            <a:ext cx="4658681" cy="1584305"/>
          </a:xfrm>
          <a:prstGeom prst="rect">
            <a:avLst/>
          </a:prstGeom>
        </p:spPr>
      </p:pic>
    </p:spTree>
    <p:extLst>
      <p:ext uri="{BB962C8B-B14F-4D97-AF65-F5344CB8AC3E}">
        <p14:creationId xmlns:p14="http://schemas.microsoft.com/office/powerpoint/2010/main" val="1506662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78" y="0"/>
            <a:ext cx="10515600" cy="1046375"/>
          </a:xfrm>
        </p:spPr>
        <p:txBody>
          <a:bodyPr>
            <a:normAutofit/>
          </a:bodyPr>
          <a:lstStyle/>
          <a:p>
            <a:r>
              <a:rPr lang="de-DE" sz="5400" b="1" dirty="0" smtClean="0"/>
              <a:t>Formatting</a:t>
            </a:r>
            <a:endParaRPr lang="en-US" sz="5400" b="1" dirty="0"/>
          </a:p>
        </p:txBody>
      </p:sp>
      <p:sp>
        <p:nvSpPr>
          <p:cNvPr id="3" name="Content Placeholder 2"/>
          <p:cNvSpPr>
            <a:spLocks noGrp="1"/>
          </p:cNvSpPr>
          <p:nvPr>
            <p:ph idx="1"/>
          </p:nvPr>
        </p:nvSpPr>
        <p:spPr>
          <a:xfrm>
            <a:off x="1" y="1046375"/>
            <a:ext cx="3936318" cy="5599522"/>
          </a:xfrm>
        </p:spPr>
        <p:txBody>
          <a:bodyPr>
            <a:normAutofit/>
          </a:bodyPr>
          <a:lstStyle/>
          <a:p>
            <a:pPr marL="0" indent="0">
              <a:buNone/>
            </a:pPr>
            <a:r>
              <a:rPr lang="de-DE" dirty="0" smtClean="0"/>
              <a:t>Basic options to control formatting.</a:t>
            </a:r>
          </a:p>
          <a:p>
            <a:pPr marL="0" indent="0">
              <a:buNone/>
            </a:pPr>
            <a:endParaRPr lang="de-DE" dirty="0"/>
          </a:p>
          <a:p>
            <a:pPr marL="0" indent="0">
              <a:buNone/>
            </a:pPr>
            <a:r>
              <a:rPr lang="de-DE" dirty="0" smtClean="0"/>
              <a:t>Use t.</a:t>
            </a:r>
            <a:r>
              <a:rPr lang="de-DE" b="1" dirty="0" smtClean="0">
                <a:solidFill>
                  <a:schemeClr val="accent2">
                    <a:lumMod val="75000"/>
                  </a:schemeClr>
                </a:solidFill>
              </a:rPr>
              <a:t>setFormatStr()</a:t>
            </a:r>
          </a:p>
          <a:p>
            <a:pPr marL="0" indent="0">
              <a:buNone/>
            </a:pPr>
            <a:endParaRPr lang="de-DE" b="1" dirty="0">
              <a:solidFill>
                <a:schemeClr val="accent2">
                  <a:lumMod val="75000"/>
                </a:schemeClr>
              </a:solidFill>
            </a:endParaRPr>
          </a:p>
          <a:p>
            <a:pPr marL="0" indent="0">
              <a:buNone/>
            </a:pPr>
            <a:r>
              <a:rPr lang="de-DE" dirty="0" smtClean="0"/>
              <a:t>It controls formatting for all methods that print to screen and write to files. </a:t>
            </a:r>
          </a:p>
          <a:p>
            <a:pPr marL="0" indent="0">
              <a:buNone/>
            </a:pPr>
            <a:r>
              <a:rPr lang="de-DE" b="1" dirty="0" smtClean="0">
                <a:solidFill>
                  <a:srgbClr val="C00000"/>
                </a:solidFill>
              </a:rPr>
              <a:t>KEEP</a:t>
            </a:r>
            <a:r>
              <a:rPr lang="de-DE" dirty="0" smtClean="0">
                <a:solidFill>
                  <a:srgbClr val="C00000"/>
                </a:solidFill>
              </a:rPr>
              <a:t> a single format for dates</a:t>
            </a:r>
            <a:r>
              <a:rPr lang="de-DE" dirty="0" smtClean="0"/>
              <a:t> to avoid confusion with multiple formats (</a:t>
            </a:r>
            <a:r>
              <a:rPr lang="de-DE" b="1" i="1" dirty="0" smtClean="0"/>
              <a:t>KISS principle</a:t>
            </a:r>
            <a:r>
              <a:rPr lang="de-DE" dirty="0" smtClean="0"/>
              <a:t>).</a:t>
            </a:r>
            <a:endParaRPr lang="en-US" dirty="0"/>
          </a:p>
        </p:txBody>
      </p:sp>
      <p:pic>
        <p:nvPicPr>
          <p:cNvPr id="5" name="Picture 4"/>
          <p:cNvPicPr>
            <a:picLocks noChangeAspect="1"/>
          </p:cNvPicPr>
          <p:nvPr/>
        </p:nvPicPr>
        <p:blipFill>
          <a:blip r:embed="rId2"/>
          <a:stretch>
            <a:fillRect/>
          </a:stretch>
        </p:blipFill>
        <p:spPr>
          <a:xfrm>
            <a:off x="3936319" y="76348"/>
            <a:ext cx="8182820" cy="6781652"/>
          </a:xfrm>
          <a:prstGeom prst="rect">
            <a:avLst/>
          </a:prstGeom>
        </p:spPr>
      </p:pic>
      <p:sp>
        <p:nvSpPr>
          <p:cNvPr id="6" name="Rectangle 5"/>
          <p:cNvSpPr/>
          <p:nvPr/>
        </p:nvSpPr>
        <p:spPr>
          <a:xfrm>
            <a:off x="3936319" y="3146663"/>
            <a:ext cx="6970493" cy="369535"/>
          </a:xfrm>
          <a:prstGeom prst="rect">
            <a:avLst/>
          </a:prstGeom>
          <a:solidFill>
            <a:schemeClr val="accent4">
              <a:lumMod val="20000"/>
              <a:lumOff val="80000"/>
              <a:alpha val="50000"/>
            </a:schemeClr>
          </a:solidFill>
          <a:ln>
            <a:solidFill>
              <a:schemeClr val="accent1">
                <a:shade val="50000"/>
                <a:alpha val="4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9323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604" y="148309"/>
            <a:ext cx="10515600" cy="982907"/>
          </a:xfrm>
        </p:spPr>
        <p:txBody>
          <a:bodyPr>
            <a:normAutofit/>
          </a:bodyPr>
          <a:lstStyle/>
          <a:p>
            <a:r>
              <a:rPr lang="de-DE" sz="5400" b="1" dirty="0" smtClean="0"/>
              <a:t>Plotting</a:t>
            </a:r>
            <a:endParaRPr lang="en-US" sz="5400" b="1" dirty="0"/>
          </a:p>
        </p:txBody>
      </p:sp>
      <p:sp>
        <p:nvSpPr>
          <p:cNvPr id="3" name="Content Placeholder 2"/>
          <p:cNvSpPr>
            <a:spLocks noGrp="1"/>
          </p:cNvSpPr>
          <p:nvPr>
            <p:ph idx="1"/>
          </p:nvPr>
        </p:nvSpPr>
        <p:spPr>
          <a:xfrm>
            <a:off x="112336" y="1074655"/>
            <a:ext cx="11473205" cy="4351338"/>
          </a:xfrm>
        </p:spPr>
        <p:txBody>
          <a:bodyPr/>
          <a:lstStyle/>
          <a:p>
            <a:pPr marL="0" indent="0">
              <a:buNone/>
            </a:pPr>
            <a:r>
              <a:rPr lang="de-DE" dirty="0" smtClean="0"/>
              <a:t>t</a:t>
            </a:r>
            <a:r>
              <a:rPr lang="de-DE" b="1" dirty="0" smtClean="0">
                <a:solidFill>
                  <a:schemeClr val="accent2">
                    <a:lumMod val="75000"/>
                  </a:schemeClr>
                </a:solidFill>
              </a:rPr>
              <a:t>.plotxy()</a:t>
            </a:r>
            <a:r>
              <a:rPr lang="de-DE" dirty="0" smtClean="0"/>
              <a:t> as shortcut to use Matplotlib.pyplot</a:t>
            </a:r>
            <a:endParaRPr lang="en-US" dirty="0"/>
          </a:p>
        </p:txBody>
      </p:sp>
      <p:pic>
        <p:nvPicPr>
          <p:cNvPr id="4" name="Picture 3"/>
          <p:cNvPicPr>
            <a:picLocks noChangeAspect="1"/>
          </p:cNvPicPr>
          <p:nvPr/>
        </p:nvPicPr>
        <p:blipFill>
          <a:blip r:embed="rId2"/>
          <a:stretch>
            <a:fillRect/>
          </a:stretch>
        </p:blipFill>
        <p:spPr>
          <a:xfrm>
            <a:off x="206604" y="1623539"/>
            <a:ext cx="10515600" cy="3978663"/>
          </a:xfrm>
          <a:prstGeom prst="rect">
            <a:avLst/>
          </a:prstGeom>
        </p:spPr>
      </p:pic>
      <p:sp>
        <p:nvSpPr>
          <p:cNvPr id="5" name="Rectangle 4"/>
          <p:cNvSpPr/>
          <p:nvPr/>
        </p:nvSpPr>
        <p:spPr>
          <a:xfrm>
            <a:off x="876692" y="4930218"/>
            <a:ext cx="3205114" cy="254524"/>
          </a:xfrm>
          <a:prstGeom prst="rect">
            <a:avLst/>
          </a:prstGeom>
          <a:solidFill>
            <a:schemeClr val="accent4">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2336" y="5762155"/>
            <a:ext cx="12038039" cy="954107"/>
          </a:xfrm>
          <a:prstGeom prst="rect">
            <a:avLst/>
          </a:prstGeom>
          <a:noFill/>
        </p:spPr>
        <p:txBody>
          <a:bodyPr wrap="none" rtlCol="0">
            <a:spAutoFit/>
          </a:bodyPr>
          <a:lstStyle/>
          <a:p>
            <a:r>
              <a:rPr lang="de-DE" b="1" dirty="0" smtClean="0">
                <a:solidFill>
                  <a:schemeClr val="accent2">
                    <a:lumMod val="75000"/>
                  </a:schemeClr>
                </a:solidFill>
              </a:rPr>
              <a:t>plotxy()</a:t>
            </a:r>
            <a:r>
              <a:rPr lang="de-DE" dirty="0" smtClean="0"/>
              <a:t> returns a handle to matplotlib.pyplot =&gt; you can do whatever you can do with pyplot, but without importing anything.</a:t>
            </a:r>
          </a:p>
          <a:p>
            <a:r>
              <a:rPr lang="de-DE" dirty="0" smtClean="0"/>
              <a:t>Useful for command line use.  </a:t>
            </a:r>
          </a:p>
          <a:p>
            <a:r>
              <a:rPr lang="de-DE" sz="2000" b="1" dirty="0" smtClean="0"/>
              <a:t>Full potential, when need to plot many columns versus other columns or a single column.</a:t>
            </a:r>
            <a:endParaRPr lang="en-US" sz="2000" b="1" dirty="0"/>
          </a:p>
        </p:txBody>
      </p:sp>
    </p:spTree>
    <p:extLst>
      <p:ext uri="{BB962C8B-B14F-4D97-AF65-F5344CB8AC3E}">
        <p14:creationId xmlns:p14="http://schemas.microsoft.com/office/powerpoint/2010/main" val="16891238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170"/>
            <a:ext cx="10515600" cy="1085473"/>
          </a:xfrm>
        </p:spPr>
        <p:txBody>
          <a:bodyPr/>
          <a:lstStyle/>
          <a:p>
            <a:r>
              <a:rPr lang="de-DE" b="1" dirty="0" smtClean="0"/>
              <a:t>Helpers: </a:t>
            </a:r>
            <a:r>
              <a:rPr lang="de-DE" b="1" i="1" dirty="0" smtClean="0"/>
              <a:t>from tbl.helpers import XXX</a:t>
            </a:r>
            <a:endParaRPr lang="en-US" b="1" i="1" dirty="0"/>
          </a:p>
        </p:txBody>
      </p:sp>
      <p:sp>
        <p:nvSpPr>
          <p:cNvPr id="3" name="Content Placeholder 2"/>
          <p:cNvSpPr>
            <a:spLocks noGrp="1"/>
          </p:cNvSpPr>
          <p:nvPr>
            <p:ph idx="1"/>
          </p:nvPr>
        </p:nvSpPr>
        <p:spPr>
          <a:xfrm>
            <a:off x="150043" y="1314181"/>
            <a:ext cx="5741709" cy="5430992"/>
          </a:xfrm>
        </p:spPr>
        <p:txBody>
          <a:bodyPr>
            <a:normAutofit fontScale="92500" lnSpcReduction="10000"/>
          </a:bodyPr>
          <a:lstStyle/>
          <a:p>
            <a:r>
              <a:rPr lang="de-DE" dirty="0" smtClean="0"/>
              <a:t>Return all .csv files in root directory:</a:t>
            </a:r>
          </a:p>
          <a:p>
            <a:pPr marL="0" indent="0">
              <a:buNone/>
            </a:pPr>
            <a:r>
              <a:rPr lang="de-DE" dirty="0" smtClean="0"/>
              <a:t>files = </a:t>
            </a:r>
            <a:r>
              <a:rPr lang="de-DE" b="1" dirty="0" smtClean="0">
                <a:solidFill>
                  <a:schemeClr val="accent2">
                    <a:lumMod val="75000"/>
                  </a:schemeClr>
                </a:solidFill>
              </a:rPr>
              <a:t>walker</a:t>
            </a:r>
            <a:r>
              <a:rPr lang="de-DE" dirty="0" smtClean="0"/>
              <a:t>(´rootdir´, ffilter = lambda fpath: ´.csv´ in fpath, verbose = True )</a:t>
            </a:r>
          </a:p>
          <a:p>
            <a:pPr marL="0" indent="0">
              <a:buNone/>
            </a:pPr>
            <a:endParaRPr lang="de-DE" dirty="0" smtClean="0"/>
          </a:p>
          <a:p>
            <a:pPr marL="0" indent="0">
              <a:buNone/>
            </a:pPr>
            <a:r>
              <a:rPr lang="de-DE" dirty="0" smtClean="0"/>
              <a:t>+: next to each file indicates, file was added to the returned list.</a:t>
            </a:r>
          </a:p>
          <a:p>
            <a:pPr marL="0" indent="0">
              <a:buNone/>
            </a:pPr>
            <a:r>
              <a:rPr lang="de-DE" dirty="0" smtClean="0"/>
              <a:t>+1: indicates first subdirectory from parent directory.</a:t>
            </a:r>
          </a:p>
          <a:p>
            <a:pPr marL="0" indent="0">
              <a:buNone/>
            </a:pPr>
            <a:endParaRPr lang="de-DE" dirty="0"/>
          </a:p>
          <a:p>
            <a:pPr marL="0" indent="0">
              <a:buNone/>
            </a:pPr>
            <a:r>
              <a:rPr lang="de-DE" b="1" dirty="0" smtClean="0"/>
              <a:t>NOTE: ipython seems to keep a version of the old lfiles argument passed to </a:t>
            </a:r>
            <a:r>
              <a:rPr lang="de-DE" b="1" dirty="0" smtClean="0">
                <a:solidFill>
                  <a:schemeClr val="accent2">
                    <a:lumMod val="75000"/>
                  </a:schemeClr>
                </a:solidFill>
              </a:rPr>
              <a:t>walker()</a:t>
            </a:r>
            <a:r>
              <a:rPr lang="de-DE" b="1" dirty="0" smtClean="0"/>
              <a:t>. </a:t>
            </a:r>
            <a:r>
              <a:rPr lang="de-DE" b="1" dirty="0" smtClean="0">
                <a:solidFill>
                  <a:srgbClr val="C00000"/>
                </a:solidFill>
              </a:rPr>
              <a:t>That seems to be a bug in  this case. </a:t>
            </a:r>
            <a:r>
              <a:rPr lang="de-DE" b="1" dirty="0" smtClean="0"/>
              <a:t>It does not happen with normal python interpreter. </a:t>
            </a:r>
            <a:endParaRPr lang="en-US" b="1" dirty="0"/>
          </a:p>
        </p:txBody>
      </p:sp>
      <p:pic>
        <p:nvPicPr>
          <p:cNvPr id="4" name="Picture 3"/>
          <p:cNvPicPr>
            <a:picLocks noChangeAspect="1"/>
          </p:cNvPicPr>
          <p:nvPr/>
        </p:nvPicPr>
        <p:blipFill rotWithShape="1">
          <a:blip r:embed="rId2"/>
          <a:srcRect l="499" r="-1"/>
          <a:stretch/>
        </p:blipFill>
        <p:spPr>
          <a:xfrm>
            <a:off x="6011318" y="989815"/>
            <a:ext cx="6256881" cy="5755358"/>
          </a:xfrm>
          <a:prstGeom prst="rect">
            <a:avLst/>
          </a:prstGeom>
        </p:spPr>
      </p:pic>
      <p:sp>
        <p:nvSpPr>
          <p:cNvPr id="5" name="Rectangle 4"/>
          <p:cNvSpPr/>
          <p:nvPr/>
        </p:nvSpPr>
        <p:spPr>
          <a:xfrm>
            <a:off x="6466787" y="3930978"/>
            <a:ext cx="4713402" cy="263950"/>
          </a:xfrm>
          <a:prstGeom prst="rect">
            <a:avLst/>
          </a:prstGeom>
          <a:solidFill>
            <a:schemeClr val="accent4">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8478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170"/>
            <a:ext cx="10515600" cy="1085473"/>
          </a:xfrm>
        </p:spPr>
        <p:txBody>
          <a:bodyPr/>
          <a:lstStyle/>
          <a:p>
            <a:r>
              <a:rPr lang="de-DE" b="1" dirty="0" smtClean="0"/>
              <a:t>Helpers: </a:t>
            </a:r>
            <a:r>
              <a:rPr lang="de-DE" b="1" i="1" dirty="0" smtClean="0"/>
              <a:t>from tbl.helpers import XXX</a:t>
            </a:r>
            <a:endParaRPr lang="en-US" b="1" i="1" dirty="0"/>
          </a:p>
        </p:txBody>
      </p:sp>
      <p:sp>
        <p:nvSpPr>
          <p:cNvPr id="3" name="Content Placeholder 2"/>
          <p:cNvSpPr>
            <a:spLocks noGrp="1"/>
          </p:cNvSpPr>
          <p:nvPr>
            <p:ph idx="1"/>
          </p:nvPr>
        </p:nvSpPr>
        <p:spPr>
          <a:xfrm>
            <a:off x="80913" y="1140643"/>
            <a:ext cx="5741709" cy="1749530"/>
          </a:xfrm>
          <a:ln w="19050">
            <a:solidFill>
              <a:schemeClr val="tx1"/>
            </a:solidFill>
          </a:ln>
        </p:spPr>
        <p:txBody>
          <a:bodyPr>
            <a:normAutofit lnSpcReduction="10000"/>
          </a:bodyPr>
          <a:lstStyle/>
          <a:p>
            <a:pPr marL="0" indent="0">
              <a:buNone/>
            </a:pPr>
            <a:r>
              <a:rPr lang="de-DE" dirty="0" smtClean="0"/>
              <a:t>Compute elapsed time from a list of datetime objects with respect to an initial date.</a:t>
            </a:r>
          </a:p>
          <a:p>
            <a:pPr marL="0" indent="0">
              <a:buNone/>
            </a:pPr>
            <a:r>
              <a:rPr lang="de-DE" b="1" dirty="0" smtClean="0">
                <a:solidFill>
                  <a:schemeClr val="accent2">
                    <a:lumMod val="75000"/>
                  </a:schemeClr>
                </a:solidFill>
              </a:rPr>
              <a:t>elapsed_time</a:t>
            </a:r>
            <a:r>
              <a:rPr lang="de-DE" dirty="0" smtClean="0"/>
              <a:t>(dates, ... verbose=True)</a:t>
            </a:r>
          </a:p>
          <a:p>
            <a:endParaRPr lang="de-DE" dirty="0" smtClean="0"/>
          </a:p>
        </p:txBody>
      </p:sp>
      <p:pic>
        <p:nvPicPr>
          <p:cNvPr id="6" name="Picture 5"/>
          <p:cNvPicPr>
            <a:picLocks noChangeAspect="1"/>
          </p:cNvPicPr>
          <p:nvPr/>
        </p:nvPicPr>
        <p:blipFill>
          <a:blip r:embed="rId2"/>
          <a:stretch>
            <a:fillRect/>
          </a:stretch>
        </p:blipFill>
        <p:spPr>
          <a:xfrm>
            <a:off x="80913" y="3201873"/>
            <a:ext cx="11125200" cy="3543300"/>
          </a:xfrm>
          <a:prstGeom prst="rect">
            <a:avLst/>
          </a:prstGeom>
        </p:spPr>
      </p:pic>
      <p:sp>
        <p:nvSpPr>
          <p:cNvPr id="7" name="Content Placeholder 2"/>
          <p:cNvSpPr txBox="1">
            <a:spLocks/>
          </p:cNvSpPr>
          <p:nvPr/>
        </p:nvSpPr>
        <p:spPr>
          <a:xfrm>
            <a:off x="6304175" y="981958"/>
            <a:ext cx="5741709" cy="2138314"/>
          </a:xfrm>
          <a:prstGeom prst="rect">
            <a:avLst/>
          </a:prstGeom>
          <a:ln w="19050">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dirty="0" smtClean="0"/>
              <a:t>Use elapsed time instead of dates for plotting, processing, etc. Much faster.</a:t>
            </a:r>
          </a:p>
          <a:p>
            <a:pPr marL="0" indent="0">
              <a:buNone/>
            </a:pPr>
            <a:endParaRPr lang="de-DE" dirty="0"/>
          </a:p>
          <a:p>
            <a:pPr marL="0" indent="0">
              <a:buNone/>
            </a:pPr>
            <a:r>
              <a:rPr lang="de-DE" dirty="0" smtClean="0"/>
              <a:t>Look at </a:t>
            </a:r>
            <a:r>
              <a:rPr lang="de-DE" b="1" dirty="0" smtClean="0">
                <a:solidFill>
                  <a:schemeClr val="accent2">
                    <a:lumMod val="75000"/>
                  </a:schemeClr>
                </a:solidFill>
              </a:rPr>
              <a:t>Column.telap()</a:t>
            </a:r>
            <a:r>
              <a:rPr lang="de-DE" dirty="0" smtClean="0"/>
              <a:t> for an alternative to call </a:t>
            </a:r>
            <a:r>
              <a:rPr lang="de-DE" b="1" dirty="0" smtClean="0">
                <a:solidFill>
                  <a:schemeClr val="accent2">
                    <a:lumMod val="75000"/>
                  </a:schemeClr>
                </a:solidFill>
              </a:rPr>
              <a:t>elapsed_time() </a:t>
            </a:r>
            <a:r>
              <a:rPr lang="de-DE" dirty="0" smtClean="0"/>
              <a:t>, without importing from helpers.</a:t>
            </a:r>
            <a:endParaRPr lang="de-DE" b="1" dirty="0">
              <a:solidFill>
                <a:schemeClr val="accent2">
                  <a:lumMod val="75000"/>
                </a:schemeClr>
              </a:solidFill>
            </a:endParaRPr>
          </a:p>
        </p:txBody>
      </p:sp>
    </p:spTree>
    <p:extLst>
      <p:ext uri="{BB962C8B-B14F-4D97-AF65-F5344CB8AC3E}">
        <p14:creationId xmlns:p14="http://schemas.microsoft.com/office/powerpoint/2010/main" val="4114004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170"/>
            <a:ext cx="10515600" cy="1085473"/>
          </a:xfrm>
        </p:spPr>
        <p:txBody>
          <a:bodyPr/>
          <a:lstStyle/>
          <a:p>
            <a:r>
              <a:rPr lang="de-DE" b="1" dirty="0" smtClean="0"/>
              <a:t>Helpers: </a:t>
            </a:r>
            <a:r>
              <a:rPr lang="de-DE" b="1" i="1" dirty="0" smtClean="0"/>
              <a:t>from tbl.helpers import XXX</a:t>
            </a:r>
            <a:endParaRPr lang="en-US" b="1" i="1" dirty="0"/>
          </a:p>
        </p:txBody>
      </p:sp>
      <p:sp>
        <p:nvSpPr>
          <p:cNvPr id="3" name="Content Placeholder 2"/>
          <p:cNvSpPr>
            <a:spLocks noGrp="1"/>
          </p:cNvSpPr>
          <p:nvPr>
            <p:ph idx="1"/>
          </p:nvPr>
        </p:nvSpPr>
        <p:spPr>
          <a:xfrm>
            <a:off x="80913" y="1140642"/>
            <a:ext cx="11881701" cy="5401559"/>
          </a:xfrm>
          <a:ln w="19050">
            <a:noFill/>
          </a:ln>
        </p:spPr>
        <p:txBody>
          <a:bodyPr>
            <a:normAutofit/>
          </a:bodyPr>
          <a:lstStyle/>
          <a:p>
            <a:r>
              <a:rPr lang="de-DE" dirty="0" smtClean="0"/>
              <a:t>A few more useful methods in tbl.helpers:</a:t>
            </a:r>
          </a:p>
          <a:p>
            <a:pPr lvl="1"/>
            <a:r>
              <a:rPr lang="de-DE" dirty="0" smtClean="0"/>
              <a:t>Create a list of dates between two dates with a given interval </a:t>
            </a:r>
            <a:r>
              <a:rPr lang="de-DE" b="1" dirty="0" smtClean="0">
                <a:solidFill>
                  <a:schemeClr val="accent2">
                    <a:lumMod val="75000"/>
                  </a:schemeClr>
                </a:solidFill>
              </a:rPr>
              <a:t>datetime_list().</a:t>
            </a:r>
          </a:p>
          <a:p>
            <a:pPr lvl="1"/>
            <a:r>
              <a:rPr lang="de-DE" dirty="0" smtClean="0"/>
              <a:t>Compute checksum for files </a:t>
            </a:r>
            <a:r>
              <a:rPr lang="de-DE" b="1" dirty="0" smtClean="0">
                <a:solidFill>
                  <a:schemeClr val="accent2">
                    <a:lumMod val="75000"/>
                  </a:schemeClr>
                </a:solidFill>
              </a:rPr>
              <a:t>file_hash()</a:t>
            </a:r>
            <a:r>
              <a:rPr lang="de-DE" dirty="0" smtClean="0"/>
              <a:t>. Useful for archiving and preventing possible modification or corruption of the files.</a:t>
            </a:r>
          </a:p>
          <a:p>
            <a:pPr lvl="1"/>
            <a:r>
              <a:rPr lang="de-DE" dirty="0" smtClean="0"/>
              <a:t>Etc. </a:t>
            </a:r>
          </a:p>
          <a:p>
            <a:pPr lvl="1"/>
            <a:endParaRPr lang="de-DE" dirty="0"/>
          </a:p>
          <a:p>
            <a:r>
              <a:rPr lang="de-DE" dirty="0" smtClean="0"/>
              <a:t> Look at the docs and see if there is anything that can help you, or... </a:t>
            </a:r>
            <a:r>
              <a:rPr lang="de-DE" b="1" dirty="0" smtClean="0">
                <a:solidFill>
                  <a:schemeClr val="accent6">
                    <a:lumMod val="50000"/>
                  </a:schemeClr>
                </a:solidFill>
              </a:rPr>
              <a:t>write your own version, :-D!</a:t>
            </a:r>
          </a:p>
        </p:txBody>
      </p:sp>
    </p:spTree>
    <p:extLst>
      <p:ext uri="{BB962C8B-B14F-4D97-AF65-F5344CB8AC3E}">
        <p14:creationId xmlns:p14="http://schemas.microsoft.com/office/powerpoint/2010/main" val="39128702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557" y="82492"/>
            <a:ext cx="10515600" cy="823595"/>
          </a:xfrm>
        </p:spPr>
        <p:txBody>
          <a:bodyPr>
            <a:normAutofit fontScale="90000"/>
          </a:bodyPr>
          <a:lstStyle/>
          <a:p>
            <a:r>
              <a:rPr lang="de-DE" sz="5400" b="1" dirty="0" smtClean="0"/>
              <a:t>Installation</a:t>
            </a:r>
            <a:endParaRPr lang="en-US" b="1" dirty="0"/>
          </a:p>
        </p:txBody>
      </p:sp>
      <p:sp>
        <p:nvSpPr>
          <p:cNvPr id="3" name="Content Placeholder 2"/>
          <p:cNvSpPr>
            <a:spLocks noGrp="1"/>
          </p:cNvSpPr>
          <p:nvPr>
            <p:ph idx="1"/>
          </p:nvPr>
        </p:nvSpPr>
        <p:spPr>
          <a:xfrm>
            <a:off x="156557" y="906087"/>
            <a:ext cx="11805458" cy="5270876"/>
          </a:xfrm>
        </p:spPr>
        <p:txBody>
          <a:bodyPr>
            <a:normAutofit fontScale="92500" lnSpcReduction="10000"/>
          </a:bodyPr>
          <a:lstStyle/>
          <a:p>
            <a:pPr marL="0" indent="0">
              <a:buNone/>
            </a:pPr>
            <a:r>
              <a:rPr lang="de-DE" dirty="0" smtClean="0"/>
              <a:t>I recommend using a simple install procedure:</a:t>
            </a:r>
          </a:p>
          <a:p>
            <a:pPr marL="0" indent="0">
              <a:buNone/>
            </a:pPr>
            <a:r>
              <a:rPr lang="de-DE" dirty="0" smtClean="0"/>
              <a:t>Copy the source directory to a location such as the path does not have blank spaces. Then, add </a:t>
            </a:r>
            <a:r>
              <a:rPr lang="de-DE" b="1" dirty="0" smtClean="0">
                <a:solidFill>
                  <a:srgbClr val="C00000"/>
                </a:solidFill>
              </a:rPr>
              <a:t>ROOT</a:t>
            </a:r>
            <a:r>
              <a:rPr lang="de-DE" dirty="0" smtClean="0"/>
              <a:t> to your </a:t>
            </a:r>
            <a:r>
              <a:rPr lang="de-DE" b="1" dirty="0" smtClean="0">
                <a:solidFill>
                  <a:srgbClr val="C00000"/>
                </a:solidFill>
              </a:rPr>
              <a:t>PYTHONPATH</a:t>
            </a:r>
            <a:r>
              <a:rPr lang="de-DE" dirty="0" smtClean="0"/>
              <a:t>.</a:t>
            </a:r>
          </a:p>
          <a:p>
            <a:pPr marL="0" indent="0">
              <a:buNone/>
            </a:pPr>
            <a:endParaRPr lang="de-DE" dirty="0"/>
          </a:p>
          <a:p>
            <a:pPr marL="0" indent="0">
              <a:buNone/>
            </a:pPr>
            <a:r>
              <a:rPr lang="de-DE" dirty="0" smtClean="0"/>
              <a:t>For example, for </a:t>
            </a:r>
            <a:r>
              <a:rPr lang="de-DE" b="1" dirty="0" smtClean="0">
                <a:solidFill>
                  <a:srgbClr val="C00000"/>
                </a:solidFill>
              </a:rPr>
              <a:t>POWERSHELL</a:t>
            </a:r>
            <a:r>
              <a:rPr lang="de-DE" dirty="0" smtClean="0"/>
              <a:t> (I recommend using it):</a:t>
            </a:r>
          </a:p>
          <a:p>
            <a:pPr marL="0" indent="0">
              <a:buNone/>
            </a:pPr>
            <a:r>
              <a:rPr lang="en-US" b="1" dirty="0"/>
              <a:t>$</a:t>
            </a:r>
            <a:r>
              <a:rPr lang="en-US" b="1" dirty="0" err="1"/>
              <a:t>env:PYTHONPATH</a:t>
            </a:r>
            <a:r>
              <a:rPr lang="en-US" b="1" dirty="0" smtClean="0"/>
              <a:t>=“PATH_TO_ROOT"</a:t>
            </a:r>
            <a:endParaRPr lang="en-US" b="1" dirty="0"/>
          </a:p>
          <a:p>
            <a:pPr marL="0" indent="0">
              <a:buNone/>
            </a:pPr>
            <a:r>
              <a:rPr lang="en-US" i="1" dirty="0" smtClean="0"/>
              <a:t>Write-Host </a:t>
            </a:r>
            <a:r>
              <a:rPr lang="en-US" i="1" dirty="0"/>
              <a:t>"NEW: " $</a:t>
            </a:r>
            <a:r>
              <a:rPr lang="en-US" i="1" dirty="0" err="1" smtClean="0"/>
              <a:t>env:PYTHONPATH</a:t>
            </a:r>
            <a:endParaRPr lang="en-US" i="1" dirty="0" smtClean="0"/>
          </a:p>
          <a:p>
            <a:pPr marL="0" indent="0">
              <a:buNone/>
            </a:pPr>
            <a:endParaRPr lang="de-DE" i="1" dirty="0"/>
          </a:p>
          <a:p>
            <a:pPr marL="0" indent="0">
              <a:buNone/>
            </a:pPr>
            <a:r>
              <a:rPr lang="de-DE" b="1" i="1" dirty="0" smtClean="0">
                <a:solidFill>
                  <a:schemeClr val="accent4">
                    <a:lumMod val="75000"/>
                  </a:schemeClr>
                </a:solidFill>
              </a:rPr>
              <a:t>You need to do this each time you open a PS window. Otherwise, you can make it permanent by changing the value of the environmental variable in Windows. BE CAREFUL THOUGH, TO NOT MESS UP WITH YOUR INSTALLATION OF PYTHON. It has worked well for me this way, but different software uses different ways to setup Python.</a:t>
            </a:r>
            <a:endParaRPr lang="en-US" b="1" i="1" dirty="0">
              <a:solidFill>
                <a:schemeClr val="accent4">
                  <a:lumMod val="75000"/>
                </a:schemeClr>
              </a:solidFill>
            </a:endParaRPr>
          </a:p>
        </p:txBody>
      </p:sp>
    </p:spTree>
    <p:extLst>
      <p:ext uri="{BB962C8B-B14F-4D97-AF65-F5344CB8AC3E}">
        <p14:creationId xmlns:p14="http://schemas.microsoft.com/office/powerpoint/2010/main" val="3966349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324" y="148309"/>
            <a:ext cx="10515600" cy="879214"/>
          </a:xfrm>
        </p:spPr>
        <p:txBody>
          <a:bodyPr>
            <a:normAutofit/>
          </a:bodyPr>
          <a:lstStyle/>
          <a:p>
            <a:r>
              <a:rPr lang="de-DE" sz="5400" b="1" dirty="0" smtClean="0"/>
              <a:t>Introduction</a:t>
            </a:r>
            <a:endParaRPr lang="en-US" sz="5400" b="1" dirty="0"/>
          </a:p>
        </p:txBody>
      </p:sp>
      <p:sp>
        <p:nvSpPr>
          <p:cNvPr id="3" name="Content Placeholder 2"/>
          <p:cNvSpPr>
            <a:spLocks noGrp="1"/>
          </p:cNvSpPr>
          <p:nvPr>
            <p:ph idx="1"/>
          </p:nvPr>
        </p:nvSpPr>
        <p:spPr>
          <a:xfrm>
            <a:off x="178324" y="1062055"/>
            <a:ext cx="11869132" cy="1002415"/>
          </a:xfrm>
        </p:spPr>
        <p:txBody>
          <a:bodyPr>
            <a:noAutofit/>
          </a:bodyPr>
          <a:lstStyle/>
          <a:p>
            <a:pPr marL="0" indent="0">
              <a:buNone/>
            </a:pPr>
            <a:r>
              <a:rPr lang="de-DE" sz="3600" dirty="0" smtClean="0"/>
              <a:t>Much data is stored in delimited text files, CSV (comma separated files), or TAB separated files (.dat or .txt) </a:t>
            </a:r>
            <a:endParaRPr lang="en-US" sz="3600" dirty="0"/>
          </a:p>
        </p:txBody>
      </p:sp>
      <p:pic>
        <p:nvPicPr>
          <p:cNvPr id="4" name="Picture 3"/>
          <p:cNvPicPr>
            <a:picLocks noChangeAspect="1"/>
          </p:cNvPicPr>
          <p:nvPr/>
        </p:nvPicPr>
        <p:blipFill>
          <a:blip r:embed="rId2"/>
          <a:stretch>
            <a:fillRect/>
          </a:stretch>
        </p:blipFill>
        <p:spPr>
          <a:xfrm>
            <a:off x="178324" y="2420430"/>
            <a:ext cx="11677650" cy="3638550"/>
          </a:xfrm>
          <a:prstGeom prst="rect">
            <a:avLst/>
          </a:prstGeom>
        </p:spPr>
      </p:pic>
    </p:spTree>
    <p:extLst>
      <p:ext uri="{BB962C8B-B14F-4D97-AF65-F5344CB8AC3E}">
        <p14:creationId xmlns:p14="http://schemas.microsoft.com/office/powerpoint/2010/main" val="31250425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019" y="148309"/>
            <a:ext cx="10515600" cy="1325563"/>
          </a:xfrm>
        </p:spPr>
        <p:txBody>
          <a:bodyPr/>
          <a:lstStyle/>
          <a:p>
            <a:r>
              <a:rPr lang="de-DE" sz="5400" b="1" dirty="0" smtClean="0"/>
              <a:t>TODO</a:t>
            </a:r>
            <a:endParaRPr lang="en-US" b="1" dirty="0"/>
          </a:p>
        </p:txBody>
      </p:sp>
      <p:sp>
        <p:nvSpPr>
          <p:cNvPr id="3" name="Content Placeholder 2"/>
          <p:cNvSpPr>
            <a:spLocks noGrp="1"/>
          </p:cNvSpPr>
          <p:nvPr>
            <p:ph idx="1"/>
          </p:nvPr>
        </p:nvSpPr>
        <p:spPr>
          <a:xfrm>
            <a:off x="282019" y="1278870"/>
            <a:ext cx="11708876" cy="4351338"/>
          </a:xfrm>
        </p:spPr>
        <p:txBody>
          <a:bodyPr>
            <a:normAutofit lnSpcReduction="10000"/>
          </a:bodyPr>
          <a:lstStyle/>
          <a:p>
            <a:pPr marL="0" indent="0">
              <a:buNone/>
            </a:pPr>
            <a:r>
              <a:rPr lang="de-DE" dirty="0" smtClean="0"/>
              <a:t>PyTable is an early implementation. There are a few things that I want to modify in the near future:</a:t>
            </a:r>
          </a:p>
          <a:p>
            <a:r>
              <a:rPr lang="de-DE" dirty="0" smtClean="0"/>
              <a:t>Set defaults formats for tables that are read and for new columns that are created.</a:t>
            </a:r>
          </a:p>
          <a:p>
            <a:r>
              <a:rPr lang="de-DE" dirty="0" smtClean="0"/>
              <a:t>Implement automatic conversion for columns based on sensible default assumptions (DEFAULT format for dates, etc)</a:t>
            </a:r>
          </a:p>
          <a:p>
            <a:r>
              <a:rPr lang="de-DE" dirty="0" smtClean="0"/>
              <a:t>Clean interface: remove some methods that are similar, rename others to make them easier to remember.</a:t>
            </a:r>
          </a:p>
          <a:p>
            <a:r>
              <a:rPr lang="de-DE" dirty="0" smtClean="0"/>
              <a:t>Implement a few more command line aliases for existing methods. For example, now we have </a:t>
            </a:r>
            <a:r>
              <a:rPr lang="de-DE" b="1" dirty="0" smtClean="0">
                <a:solidFill>
                  <a:schemeClr val="accent2">
                    <a:lumMod val="75000"/>
                  </a:schemeClr>
                </a:solidFill>
              </a:rPr>
              <a:t>t.what() == t.wh()</a:t>
            </a:r>
            <a:r>
              <a:rPr lang="de-DE" dirty="0" smtClean="0"/>
              <a:t>, and </a:t>
            </a:r>
            <a:r>
              <a:rPr lang="de-DE" b="1" dirty="0" smtClean="0">
                <a:solidFill>
                  <a:schemeClr val="accent2">
                    <a:lumMod val="75000"/>
                  </a:schemeClr>
                </a:solidFill>
              </a:rPr>
              <a:t>t.head() == t.h()</a:t>
            </a:r>
            <a:endParaRPr lang="en-US" b="1" dirty="0">
              <a:solidFill>
                <a:schemeClr val="accent2">
                  <a:lumMod val="75000"/>
                </a:schemeClr>
              </a:solidFill>
            </a:endParaRPr>
          </a:p>
        </p:txBody>
      </p:sp>
    </p:spTree>
    <p:extLst>
      <p:ext uri="{BB962C8B-B14F-4D97-AF65-F5344CB8AC3E}">
        <p14:creationId xmlns:p14="http://schemas.microsoft.com/office/powerpoint/2010/main" val="10534102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43" y="110602"/>
            <a:ext cx="10515600" cy="907494"/>
          </a:xfrm>
        </p:spPr>
        <p:txBody>
          <a:bodyPr>
            <a:normAutofit/>
          </a:bodyPr>
          <a:lstStyle/>
          <a:p>
            <a:r>
              <a:rPr lang="de-DE" sz="5400" b="1" dirty="0" smtClean="0"/>
              <a:t>Final remark</a:t>
            </a:r>
            <a:endParaRPr lang="en-US" sz="5400" b="1" dirty="0"/>
          </a:p>
        </p:txBody>
      </p:sp>
      <p:sp>
        <p:nvSpPr>
          <p:cNvPr id="3" name="Content Placeholder 2"/>
          <p:cNvSpPr>
            <a:spLocks noGrp="1"/>
          </p:cNvSpPr>
          <p:nvPr>
            <p:ph idx="1"/>
          </p:nvPr>
        </p:nvSpPr>
        <p:spPr>
          <a:xfrm>
            <a:off x="150043" y="1344858"/>
            <a:ext cx="10515600" cy="4351338"/>
          </a:xfrm>
        </p:spPr>
        <p:txBody>
          <a:bodyPr>
            <a:normAutofit/>
          </a:bodyPr>
          <a:lstStyle/>
          <a:p>
            <a:pPr marL="0" indent="0">
              <a:buNone/>
            </a:pPr>
            <a:r>
              <a:rPr lang="de-DE" sz="5400" dirty="0" smtClean="0"/>
              <a:t>Look at </a:t>
            </a:r>
            <a:r>
              <a:rPr lang="de-DE" sz="5400" b="1" dirty="0" smtClean="0">
                <a:solidFill>
                  <a:schemeClr val="accent2">
                    <a:lumMod val="75000"/>
                  </a:schemeClr>
                </a:solidFill>
              </a:rPr>
              <a:t>Table.wait()...</a:t>
            </a:r>
            <a:endParaRPr lang="en-US" sz="5400" b="1" dirty="0">
              <a:solidFill>
                <a:schemeClr val="accent2">
                  <a:lumMod val="75000"/>
                </a:schemeClr>
              </a:solidFill>
            </a:endParaRPr>
          </a:p>
        </p:txBody>
      </p:sp>
    </p:spTree>
    <p:extLst>
      <p:ext uri="{BB962C8B-B14F-4D97-AF65-F5344CB8AC3E}">
        <p14:creationId xmlns:p14="http://schemas.microsoft.com/office/powerpoint/2010/main" val="4095139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896" y="120029"/>
            <a:ext cx="10515600" cy="775518"/>
          </a:xfrm>
        </p:spPr>
        <p:txBody>
          <a:bodyPr>
            <a:normAutofit fontScale="90000"/>
          </a:bodyPr>
          <a:lstStyle/>
          <a:p>
            <a:r>
              <a:rPr lang="de-DE" sz="5400" b="1" dirty="0" smtClean="0"/>
              <a:t>Needs to handle data</a:t>
            </a:r>
            <a:endParaRPr lang="en-US" sz="5400" b="1" dirty="0"/>
          </a:p>
        </p:txBody>
      </p:sp>
      <p:sp>
        <p:nvSpPr>
          <p:cNvPr id="3" name="Content Placeholder 2"/>
          <p:cNvSpPr>
            <a:spLocks noGrp="1"/>
          </p:cNvSpPr>
          <p:nvPr>
            <p:ph idx="1"/>
          </p:nvPr>
        </p:nvSpPr>
        <p:spPr>
          <a:xfrm>
            <a:off x="168896" y="996066"/>
            <a:ext cx="11699450" cy="4351338"/>
          </a:xfrm>
        </p:spPr>
        <p:txBody>
          <a:bodyPr>
            <a:normAutofit lnSpcReduction="10000"/>
          </a:bodyPr>
          <a:lstStyle/>
          <a:p>
            <a:r>
              <a:rPr lang="de-DE" dirty="0" smtClean="0"/>
              <a:t>Read file and create some container that allows querying, modifying and appending data</a:t>
            </a:r>
          </a:p>
          <a:p>
            <a:pPr lvl="1"/>
            <a:r>
              <a:rPr lang="de-DE" dirty="0" smtClean="0"/>
              <a:t>Normal workflow is: parse file (read content), separate values and eventually interpret text ´1.3450´ as floating point number 1.345.</a:t>
            </a:r>
          </a:p>
          <a:p>
            <a:pPr lvl="1"/>
            <a:r>
              <a:rPr lang="de-DE" dirty="0" smtClean="0"/>
              <a:t>Store data in some container. Typically in Python a list or dictionary.</a:t>
            </a:r>
          </a:p>
          <a:p>
            <a:pPr lvl="1"/>
            <a:r>
              <a:rPr lang="de-DE" dirty="0" smtClean="0"/>
              <a:t>Modify or append data to existing columns or create new columns.</a:t>
            </a:r>
          </a:p>
          <a:p>
            <a:r>
              <a:rPr lang="de-DE" dirty="0" smtClean="0"/>
              <a:t>Write data in container to files with known format, e.g. CSV or tab delimited, or eventually save it to a binary format (standard), e.g. HDF5 (free) or Excel (propietary).</a:t>
            </a:r>
          </a:p>
          <a:p>
            <a:r>
              <a:rPr lang="de-DE" dirty="0" smtClean="0"/>
              <a:t>Often, it is also needed to sort files, change files on the fly, walk tree directories, etc. =&gt; auxiliary functions.</a:t>
            </a:r>
            <a:endParaRPr lang="en-US" dirty="0"/>
          </a:p>
        </p:txBody>
      </p:sp>
      <p:sp>
        <p:nvSpPr>
          <p:cNvPr id="4" name="TextBox 3"/>
          <p:cNvSpPr txBox="1"/>
          <p:nvPr/>
        </p:nvSpPr>
        <p:spPr>
          <a:xfrm>
            <a:off x="357204" y="5524108"/>
            <a:ext cx="11511142" cy="954107"/>
          </a:xfrm>
          <a:prstGeom prst="rect">
            <a:avLst/>
          </a:prstGeom>
          <a:solidFill>
            <a:schemeClr val="tx1"/>
          </a:solidFill>
        </p:spPr>
        <p:txBody>
          <a:bodyPr wrap="square" rtlCol="0">
            <a:spAutoFit/>
          </a:bodyPr>
          <a:lstStyle/>
          <a:p>
            <a:r>
              <a:rPr lang="de-DE" sz="2800" b="1" dirty="0" smtClean="0">
                <a:solidFill>
                  <a:schemeClr val="accent6">
                    <a:lumMod val="40000"/>
                    <a:lumOff val="60000"/>
                  </a:schemeClr>
                </a:solidFill>
              </a:rPr>
              <a:t>PyTable = Provides all those functions an a little bit more </a:t>
            </a:r>
          </a:p>
          <a:p>
            <a:r>
              <a:rPr lang="de-DE" sz="2800" b="1" dirty="0">
                <a:solidFill>
                  <a:schemeClr val="accent6">
                    <a:lumMod val="40000"/>
                    <a:lumOff val="60000"/>
                  </a:schemeClr>
                </a:solidFill>
              </a:rPr>
              <a:t> </a:t>
            </a:r>
            <a:r>
              <a:rPr lang="de-DE" sz="2800" b="1" dirty="0" smtClean="0">
                <a:solidFill>
                  <a:schemeClr val="accent6">
                    <a:lumMod val="40000"/>
                    <a:lumOff val="60000"/>
                  </a:schemeClr>
                </a:solidFill>
              </a:rPr>
              <a:t>                 (no much more though by design).</a:t>
            </a:r>
            <a:endParaRPr lang="en-US" sz="2800" b="1" dirty="0">
              <a:solidFill>
                <a:schemeClr val="accent6">
                  <a:lumMod val="40000"/>
                  <a:lumOff val="60000"/>
                </a:schemeClr>
              </a:solidFill>
            </a:endParaRPr>
          </a:p>
        </p:txBody>
      </p:sp>
    </p:spTree>
    <p:extLst>
      <p:ext uri="{BB962C8B-B14F-4D97-AF65-F5344CB8AC3E}">
        <p14:creationId xmlns:p14="http://schemas.microsoft.com/office/powerpoint/2010/main" val="1162365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605" y="204869"/>
            <a:ext cx="10515600" cy="869787"/>
          </a:xfrm>
        </p:spPr>
        <p:txBody>
          <a:bodyPr>
            <a:normAutofit/>
          </a:bodyPr>
          <a:lstStyle/>
          <a:p>
            <a:r>
              <a:rPr lang="de-DE" sz="5400" b="1" dirty="0" smtClean="0"/>
              <a:t>Objectives</a:t>
            </a:r>
            <a:endParaRPr lang="en-US" sz="5400" b="1" dirty="0"/>
          </a:p>
        </p:txBody>
      </p:sp>
      <p:sp>
        <p:nvSpPr>
          <p:cNvPr id="3" name="Content Placeholder 2"/>
          <p:cNvSpPr>
            <a:spLocks noGrp="1"/>
          </p:cNvSpPr>
          <p:nvPr>
            <p:ph idx="1"/>
          </p:nvPr>
        </p:nvSpPr>
        <p:spPr>
          <a:xfrm>
            <a:off x="206605" y="1074656"/>
            <a:ext cx="11746585" cy="5178491"/>
          </a:xfrm>
        </p:spPr>
        <p:txBody>
          <a:bodyPr>
            <a:normAutofit fontScale="85000" lnSpcReduction="20000"/>
          </a:bodyPr>
          <a:lstStyle/>
          <a:p>
            <a:r>
              <a:rPr lang="de-DE" sz="3600" b="1" dirty="0" smtClean="0">
                <a:solidFill>
                  <a:schemeClr val="accent1">
                    <a:lumMod val="75000"/>
                  </a:schemeClr>
                </a:solidFill>
              </a:rPr>
              <a:t>Easy of use </a:t>
            </a:r>
            <a:r>
              <a:rPr lang="de-DE" sz="3600" dirty="0" smtClean="0"/>
              <a:t>(m</a:t>
            </a:r>
            <a:r>
              <a:rPr lang="de-DE" sz="3600" i="1" dirty="0" smtClean="0"/>
              <a:t>ake working with data almost enjoyable</a:t>
            </a:r>
            <a:r>
              <a:rPr lang="de-DE" sz="3600" dirty="0" smtClean="0"/>
              <a:t>)</a:t>
            </a:r>
          </a:p>
          <a:p>
            <a:r>
              <a:rPr lang="de-DE" sz="3600" b="1" dirty="0" smtClean="0">
                <a:solidFill>
                  <a:schemeClr val="accent1">
                    <a:lumMod val="75000"/>
                  </a:schemeClr>
                </a:solidFill>
              </a:rPr>
              <a:t>Keep a Pythonic feeling:</a:t>
            </a:r>
            <a:r>
              <a:rPr lang="de-DE" sz="3600" dirty="0" smtClean="0"/>
              <a:t> default argument values, use lists and dictionaries, one-liners if possible.</a:t>
            </a:r>
          </a:p>
          <a:p>
            <a:r>
              <a:rPr lang="de-DE" sz="3600" b="1" dirty="0" smtClean="0">
                <a:solidFill>
                  <a:schemeClr val="accent1">
                    <a:lumMod val="75000"/>
                  </a:schemeClr>
                </a:solidFill>
              </a:rPr>
              <a:t>Functional style whenever possible. </a:t>
            </a:r>
            <a:r>
              <a:rPr lang="de-DE" sz="3600" dirty="0" smtClean="0"/>
              <a:t>Many functions accept as arguments other functions that can be passed as lambdas. Something like: map-reduce style on streams of data.</a:t>
            </a:r>
          </a:p>
          <a:p>
            <a:r>
              <a:rPr lang="de-DE" sz="3600" b="1" dirty="0" smtClean="0">
                <a:solidFill>
                  <a:schemeClr val="accent1">
                    <a:lumMod val="75000"/>
                  </a:schemeClr>
                </a:solidFill>
              </a:rPr>
              <a:t>Reasonably efficient </a:t>
            </a:r>
            <a:r>
              <a:rPr lang="de-DE" sz="3600" dirty="0" smtClean="0"/>
              <a:t>to work with files up to a few 100 Mb (there are other libraries to work with larger files, e.g. PyTable</a:t>
            </a:r>
            <a:r>
              <a:rPr lang="de-DE" sz="3600" b="1" dirty="0" smtClean="0"/>
              <a:t>s</a:t>
            </a:r>
            <a:r>
              <a:rPr lang="de-DE" sz="3600" dirty="0" smtClean="0"/>
              <a:t>).</a:t>
            </a:r>
          </a:p>
          <a:p>
            <a:r>
              <a:rPr lang="de-DE" sz="3600" b="1" dirty="0" smtClean="0">
                <a:solidFill>
                  <a:schemeClr val="accent1">
                    <a:lumMod val="75000"/>
                  </a:schemeClr>
                </a:solidFill>
              </a:rPr>
              <a:t>Simple and basic plotting </a:t>
            </a:r>
            <a:r>
              <a:rPr lang="de-DE" sz="3600" dirty="0" smtClean="0"/>
              <a:t>(based on Matplotlib)</a:t>
            </a:r>
            <a:r>
              <a:rPr lang="de-DE" sz="3600" b="1" dirty="0" smtClean="0">
                <a:solidFill>
                  <a:schemeClr val="accent1">
                    <a:lumMod val="75000"/>
                  </a:schemeClr>
                </a:solidFill>
              </a:rPr>
              <a:t> </a:t>
            </a:r>
            <a:r>
              <a:rPr lang="de-DE" sz="3600" dirty="0" smtClean="0"/>
              <a:t>functions to explore data.</a:t>
            </a:r>
          </a:p>
          <a:p>
            <a:r>
              <a:rPr lang="de-DE" sz="3600" b="1" dirty="0" smtClean="0">
                <a:solidFill>
                  <a:schemeClr val="accent1">
                    <a:lumMod val="75000"/>
                  </a:schemeClr>
                </a:solidFill>
              </a:rPr>
              <a:t>Kind of similar to Pandas </a:t>
            </a:r>
            <a:r>
              <a:rPr lang="de-DE" sz="3600" dirty="0" smtClean="0"/>
              <a:t>(do not have much experience with it), but I hope easier to understand and use.</a:t>
            </a:r>
          </a:p>
          <a:p>
            <a:r>
              <a:rPr lang="de-DE" sz="3600" b="1" dirty="0" smtClean="0">
                <a:solidFill>
                  <a:schemeClr val="accent1">
                    <a:lumMod val="75000"/>
                  </a:schemeClr>
                </a:solidFill>
              </a:rPr>
              <a:t>KISS principle as a paradigm</a:t>
            </a:r>
            <a:r>
              <a:rPr lang="de-DE" sz="3600" dirty="0" smtClean="0">
                <a:solidFill>
                  <a:schemeClr val="accent1">
                    <a:lumMod val="75000"/>
                  </a:schemeClr>
                </a:solidFill>
              </a:rPr>
              <a:t>:</a:t>
            </a:r>
            <a:r>
              <a:rPr lang="de-DE" sz="3600" dirty="0" smtClean="0"/>
              <a:t> </a:t>
            </a:r>
            <a:r>
              <a:rPr lang="de-DE" sz="3600" i="1" dirty="0" smtClean="0"/>
              <a:t>Keep It Simple Stupid</a:t>
            </a:r>
            <a:r>
              <a:rPr lang="de-DE" sz="3600" dirty="0" smtClean="0"/>
              <a:t>.</a:t>
            </a:r>
          </a:p>
          <a:p>
            <a:endParaRPr lang="de-DE" dirty="0" smtClean="0"/>
          </a:p>
        </p:txBody>
      </p:sp>
    </p:spTree>
    <p:extLst>
      <p:ext uri="{BB962C8B-B14F-4D97-AF65-F5344CB8AC3E}">
        <p14:creationId xmlns:p14="http://schemas.microsoft.com/office/powerpoint/2010/main" val="298229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de-DE" sz="5400" b="1" dirty="0" smtClean="0"/>
              <a:t>Main classes</a:t>
            </a:r>
            <a:endParaRPr lang="en-US" sz="5400" b="1" dirty="0"/>
          </a:p>
        </p:txBody>
      </p:sp>
      <p:sp>
        <p:nvSpPr>
          <p:cNvPr id="3" name="Content Placeholder 2"/>
          <p:cNvSpPr>
            <a:spLocks noGrp="1"/>
          </p:cNvSpPr>
          <p:nvPr>
            <p:ph idx="1"/>
          </p:nvPr>
        </p:nvSpPr>
        <p:spPr>
          <a:xfrm>
            <a:off x="461127" y="1354284"/>
            <a:ext cx="11463779" cy="4351338"/>
          </a:xfrm>
        </p:spPr>
        <p:txBody>
          <a:bodyPr>
            <a:noAutofit/>
          </a:bodyPr>
          <a:lstStyle/>
          <a:p>
            <a:r>
              <a:rPr lang="de-DE" sz="3600" b="1" dirty="0" smtClean="0">
                <a:solidFill>
                  <a:schemeClr val="accent1">
                    <a:lumMod val="75000"/>
                  </a:schemeClr>
                </a:solidFill>
              </a:rPr>
              <a:t>tbl.Table:</a:t>
            </a:r>
            <a:r>
              <a:rPr lang="de-DE" sz="3600" dirty="0" smtClean="0"/>
              <a:t> Implements the container for all data in a single file =&gt; it can contain many Columns. Usually user interacts with Table more than Column</a:t>
            </a:r>
          </a:p>
          <a:p>
            <a:r>
              <a:rPr lang="de-DE" sz="3600" b="1" dirty="0" smtClean="0">
                <a:solidFill>
                  <a:schemeClr val="accent1">
                    <a:lumMod val="75000"/>
                  </a:schemeClr>
                </a:solidFill>
              </a:rPr>
              <a:t>tbl.Column: </a:t>
            </a:r>
            <a:r>
              <a:rPr lang="de-DE" sz="3600" dirty="0" smtClean="0"/>
              <a:t>Container for a single column. It stores header (column title), type of data: integer (</a:t>
            </a:r>
            <a:r>
              <a:rPr lang="de-DE" sz="3600" b="1" i="1" dirty="0" smtClean="0">
                <a:solidFill>
                  <a:srgbClr val="C00000"/>
                </a:solidFill>
              </a:rPr>
              <a:t>´i´</a:t>
            </a:r>
            <a:r>
              <a:rPr lang="de-DE" sz="3600" dirty="0" smtClean="0"/>
              <a:t>), float (</a:t>
            </a:r>
            <a:r>
              <a:rPr lang="de-DE" sz="3600" b="1" dirty="0" smtClean="0">
                <a:solidFill>
                  <a:srgbClr val="C00000"/>
                </a:solidFill>
              </a:rPr>
              <a:t>´f´</a:t>
            </a:r>
            <a:r>
              <a:rPr lang="de-DE" sz="3600" dirty="0" smtClean="0"/>
              <a:t>), datetime (</a:t>
            </a:r>
            <a:r>
              <a:rPr lang="de-DE" sz="3600" b="1" i="1" dirty="0" smtClean="0">
                <a:solidFill>
                  <a:srgbClr val="C00000"/>
                </a:solidFill>
              </a:rPr>
              <a:t>´d´</a:t>
            </a:r>
            <a:r>
              <a:rPr lang="de-DE" sz="3600" dirty="0" smtClean="0"/>
              <a:t>) or strings (</a:t>
            </a:r>
            <a:r>
              <a:rPr lang="de-DE" sz="3600" b="1" i="1" dirty="0" smtClean="0">
                <a:solidFill>
                  <a:srgbClr val="C00000"/>
                </a:solidFill>
              </a:rPr>
              <a:t>´s´</a:t>
            </a:r>
            <a:r>
              <a:rPr lang="de-DE" sz="3600" dirty="0" smtClean="0"/>
              <a:t>). </a:t>
            </a:r>
          </a:p>
          <a:p>
            <a:r>
              <a:rPr lang="de-DE" sz="3600" b="1" dirty="0" smtClean="0">
                <a:solidFill>
                  <a:schemeClr val="accent1">
                    <a:lumMod val="75000"/>
                  </a:schemeClr>
                </a:solidFill>
              </a:rPr>
              <a:t>tbl.helpers:</a:t>
            </a:r>
            <a:r>
              <a:rPr lang="de-DE" sz="3600" dirty="0" smtClean="0"/>
              <a:t> a few helper functions, e.g. elapsed_time (compute elapsed time in seconds or day since a given date for a list of datetime objects), walker (returns a list of all files given a root directory).</a:t>
            </a:r>
            <a:endParaRPr lang="en-US" sz="3600" dirty="0"/>
          </a:p>
        </p:txBody>
      </p:sp>
    </p:spTree>
    <p:extLst>
      <p:ext uri="{BB962C8B-B14F-4D97-AF65-F5344CB8AC3E}">
        <p14:creationId xmlns:p14="http://schemas.microsoft.com/office/powerpoint/2010/main" val="794141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885" y="157735"/>
            <a:ext cx="10515600" cy="1058323"/>
          </a:xfrm>
        </p:spPr>
        <p:txBody>
          <a:bodyPr>
            <a:normAutofit/>
          </a:bodyPr>
          <a:lstStyle/>
          <a:p>
            <a:r>
              <a:rPr lang="de-DE" sz="5400" b="1" dirty="0" smtClean="0"/>
              <a:t>Documentation</a:t>
            </a:r>
            <a:endParaRPr lang="en-US" sz="5400" b="1" dirty="0"/>
          </a:p>
        </p:txBody>
      </p:sp>
      <p:sp>
        <p:nvSpPr>
          <p:cNvPr id="3" name="Content Placeholder 2"/>
          <p:cNvSpPr>
            <a:spLocks noGrp="1"/>
          </p:cNvSpPr>
          <p:nvPr>
            <p:ph idx="1"/>
          </p:nvPr>
        </p:nvSpPr>
        <p:spPr>
          <a:xfrm>
            <a:off x="310299" y="1216058"/>
            <a:ext cx="4893298" cy="4351338"/>
          </a:xfrm>
        </p:spPr>
        <p:txBody>
          <a:bodyPr/>
          <a:lstStyle/>
          <a:p>
            <a:r>
              <a:rPr lang="de-DE" dirty="0" smtClean="0"/>
              <a:t>This PPT</a:t>
            </a:r>
          </a:p>
          <a:p>
            <a:r>
              <a:rPr lang="de-DE" dirty="0" smtClean="0"/>
              <a:t>Docstrings in source code</a:t>
            </a:r>
          </a:p>
          <a:p>
            <a:r>
              <a:rPr lang="de-DE" dirty="0" smtClean="0"/>
              <a:t>A HTML version created from the source code (updated with the code)</a:t>
            </a:r>
            <a:endParaRPr lang="en-US" dirty="0"/>
          </a:p>
        </p:txBody>
      </p:sp>
      <p:pic>
        <p:nvPicPr>
          <p:cNvPr id="4" name="Picture 3"/>
          <p:cNvPicPr>
            <a:picLocks noChangeAspect="1"/>
          </p:cNvPicPr>
          <p:nvPr/>
        </p:nvPicPr>
        <p:blipFill rotWithShape="1">
          <a:blip r:embed="rId2"/>
          <a:srcRect l="1373"/>
          <a:stretch/>
        </p:blipFill>
        <p:spPr>
          <a:xfrm>
            <a:off x="121764" y="3685544"/>
            <a:ext cx="5502209" cy="2940175"/>
          </a:xfrm>
          <a:prstGeom prst="rect">
            <a:avLst/>
          </a:prstGeom>
        </p:spPr>
      </p:pic>
      <p:pic>
        <p:nvPicPr>
          <p:cNvPr id="5" name="Picture 4"/>
          <p:cNvPicPr>
            <a:picLocks noChangeAspect="1"/>
          </p:cNvPicPr>
          <p:nvPr/>
        </p:nvPicPr>
        <p:blipFill>
          <a:blip r:embed="rId3"/>
          <a:stretch>
            <a:fillRect/>
          </a:stretch>
        </p:blipFill>
        <p:spPr>
          <a:xfrm>
            <a:off x="5492685" y="157735"/>
            <a:ext cx="6566993" cy="4252290"/>
          </a:xfrm>
          <a:prstGeom prst="rect">
            <a:avLst/>
          </a:prstGeom>
        </p:spPr>
      </p:pic>
      <p:pic>
        <p:nvPicPr>
          <p:cNvPr id="7" name="Picture 6"/>
          <p:cNvPicPr>
            <a:picLocks noChangeAspect="1"/>
          </p:cNvPicPr>
          <p:nvPr/>
        </p:nvPicPr>
        <p:blipFill rotWithShape="1">
          <a:blip r:embed="rId4"/>
          <a:srcRect l="30683"/>
          <a:stretch/>
        </p:blipFill>
        <p:spPr>
          <a:xfrm>
            <a:off x="5392132" y="4222371"/>
            <a:ext cx="6601464" cy="2657140"/>
          </a:xfrm>
          <a:prstGeom prst="rect">
            <a:avLst/>
          </a:prstGeom>
        </p:spPr>
      </p:pic>
      <p:sp>
        <p:nvSpPr>
          <p:cNvPr id="8" name="Right Arrow 7"/>
          <p:cNvSpPr/>
          <p:nvPr/>
        </p:nvSpPr>
        <p:spPr>
          <a:xfrm rot="6561480">
            <a:off x="9852972" y="4494885"/>
            <a:ext cx="2216755" cy="4571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1411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738" y="101175"/>
            <a:ext cx="10515600" cy="1325563"/>
          </a:xfrm>
        </p:spPr>
        <p:txBody>
          <a:bodyPr>
            <a:normAutofit/>
          </a:bodyPr>
          <a:lstStyle/>
          <a:p>
            <a:r>
              <a:rPr lang="de-DE" sz="5400" b="1" dirty="0" smtClean="0"/>
              <a:t>Read a table</a:t>
            </a:r>
            <a:endParaRPr lang="en-US" sz="5400" b="1" dirty="0"/>
          </a:p>
        </p:txBody>
      </p:sp>
      <p:pic>
        <p:nvPicPr>
          <p:cNvPr id="4" name="Picture 3"/>
          <p:cNvPicPr>
            <a:picLocks noChangeAspect="1"/>
          </p:cNvPicPr>
          <p:nvPr/>
        </p:nvPicPr>
        <p:blipFill>
          <a:blip r:embed="rId2"/>
          <a:stretch>
            <a:fillRect/>
          </a:stretch>
        </p:blipFill>
        <p:spPr>
          <a:xfrm>
            <a:off x="102909" y="1198529"/>
            <a:ext cx="7070889" cy="3875115"/>
          </a:xfrm>
          <a:prstGeom prst="rect">
            <a:avLst/>
          </a:prstGeom>
        </p:spPr>
      </p:pic>
      <p:sp>
        <p:nvSpPr>
          <p:cNvPr id="5" name="TextBox 4"/>
          <p:cNvSpPr txBox="1"/>
          <p:nvPr/>
        </p:nvSpPr>
        <p:spPr>
          <a:xfrm>
            <a:off x="0" y="5155335"/>
            <a:ext cx="6694552" cy="1754326"/>
          </a:xfrm>
          <a:prstGeom prst="rect">
            <a:avLst/>
          </a:prstGeom>
          <a:noFill/>
        </p:spPr>
        <p:txBody>
          <a:bodyPr wrap="square" rtlCol="0">
            <a:spAutoFit/>
          </a:bodyPr>
          <a:lstStyle/>
          <a:p>
            <a:r>
              <a:rPr lang="de-DE" dirty="0" smtClean="0"/>
              <a:t>Read table with default options, all data read as strings (type = &lt;s)</a:t>
            </a:r>
          </a:p>
          <a:p>
            <a:r>
              <a:rPr lang="de-DE" dirty="0" smtClean="0"/>
              <a:t>Most functions have as optional argument </a:t>
            </a:r>
            <a:r>
              <a:rPr lang="de-DE" b="1" i="1" dirty="0" smtClean="0">
                <a:solidFill>
                  <a:schemeClr val="accent6"/>
                </a:solidFill>
              </a:rPr>
              <a:t>verbose</a:t>
            </a:r>
            <a:r>
              <a:rPr lang="de-DE" dirty="0" smtClean="0"/>
              <a:t> (print additional info)</a:t>
            </a:r>
          </a:p>
          <a:p>
            <a:endParaRPr lang="de-DE" dirty="0"/>
          </a:p>
          <a:p>
            <a:r>
              <a:rPr lang="de-DE" dirty="0" smtClean="0"/>
              <a:t>Table have a few useful methods, </a:t>
            </a:r>
          </a:p>
          <a:p>
            <a:r>
              <a:rPr lang="de-DE" dirty="0" smtClean="0"/>
              <a:t>e.g. </a:t>
            </a:r>
            <a:r>
              <a:rPr lang="de-DE" b="1" dirty="0" smtClean="0">
                <a:solidFill>
                  <a:schemeClr val="accent2">
                    <a:lumMod val="75000"/>
                  </a:schemeClr>
                </a:solidFill>
              </a:rPr>
              <a:t>what()</a:t>
            </a:r>
            <a:r>
              <a:rPr lang="de-DE" dirty="0" smtClean="0"/>
              <a:t> (prints a summary of the content in Table)  </a:t>
            </a:r>
            <a:endParaRPr lang="en-US" dirty="0"/>
          </a:p>
        </p:txBody>
      </p:sp>
      <p:grpSp>
        <p:nvGrpSpPr>
          <p:cNvPr id="9" name="Group 8"/>
          <p:cNvGrpSpPr/>
          <p:nvPr/>
        </p:nvGrpSpPr>
        <p:grpSpPr>
          <a:xfrm>
            <a:off x="6731376" y="392115"/>
            <a:ext cx="5667375" cy="3012398"/>
            <a:chOff x="6731376" y="392115"/>
            <a:chExt cx="5667375" cy="3012398"/>
          </a:xfrm>
        </p:grpSpPr>
        <p:pic>
          <p:nvPicPr>
            <p:cNvPr id="6" name="Picture 5"/>
            <p:cNvPicPr>
              <a:picLocks noChangeAspect="1"/>
            </p:cNvPicPr>
            <p:nvPr/>
          </p:nvPicPr>
          <p:blipFill>
            <a:blip r:embed="rId3"/>
            <a:stretch>
              <a:fillRect/>
            </a:stretch>
          </p:blipFill>
          <p:spPr>
            <a:xfrm>
              <a:off x="6731376" y="842288"/>
              <a:ext cx="5667375" cy="2562225"/>
            </a:xfrm>
            <a:prstGeom prst="rect">
              <a:avLst/>
            </a:prstGeom>
          </p:spPr>
        </p:pic>
        <p:sp>
          <p:nvSpPr>
            <p:cNvPr id="7" name="TextBox 6"/>
            <p:cNvSpPr txBox="1"/>
            <p:nvPr/>
          </p:nvSpPr>
          <p:spPr>
            <a:xfrm>
              <a:off x="7288856" y="392115"/>
              <a:ext cx="4171655" cy="369332"/>
            </a:xfrm>
            <a:prstGeom prst="rect">
              <a:avLst/>
            </a:prstGeom>
            <a:noFill/>
          </p:spPr>
          <p:txBody>
            <a:bodyPr wrap="none" rtlCol="0">
              <a:spAutoFit/>
            </a:bodyPr>
            <a:lstStyle/>
            <a:p>
              <a:r>
                <a:rPr lang="de-DE" b="1" dirty="0" smtClean="0">
                  <a:solidFill>
                    <a:schemeClr val="accent2">
                      <a:lumMod val="75000"/>
                    </a:schemeClr>
                  </a:solidFill>
                </a:rPr>
                <a:t>head()</a:t>
              </a:r>
              <a:r>
                <a:rPr lang="de-DE" dirty="0" smtClean="0"/>
                <a:t>: prints </a:t>
              </a:r>
              <a:r>
                <a:rPr lang="de-DE" b="1" dirty="0" smtClean="0"/>
                <a:t>first n</a:t>
              </a:r>
              <a:r>
                <a:rPr lang="de-DE" dirty="0" smtClean="0"/>
                <a:t> (=5 default) elements </a:t>
              </a:r>
              <a:endParaRPr lang="en-US" dirty="0"/>
            </a:p>
          </p:txBody>
        </p:sp>
      </p:grpSp>
      <p:grpSp>
        <p:nvGrpSpPr>
          <p:cNvPr id="11" name="Group 10"/>
          <p:cNvGrpSpPr/>
          <p:nvPr/>
        </p:nvGrpSpPr>
        <p:grpSpPr>
          <a:xfrm>
            <a:off x="6731376" y="3495042"/>
            <a:ext cx="5676900" cy="2971926"/>
            <a:chOff x="6731376" y="3495042"/>
            <a:chExt cx="5676900" cy="2971926"/>
          </a:xfrm>
        </p:grpSpPr>
        <p:pic>
          <p:nvPicPr>
            <p:cNvPr id="8" name="Picture 7"/>
            <p:cNvPicPr>
              <a:picLocks noChangeAspect="1"/>
            </p:cNvPicPr>
            <p:nvPr/>
          </p:nvPicPr>
          <p:blipFill>
            <a:blip r:embed="rId4"/>
            <a:stretch>
              <a:fillRect/>
            </a:stretch>
          </p:blipFill>
          <p:spPr>
            <a:xfrm>
              <a:off x="6731376" y="3895218"/>
              <a:ext cx="5676900" cy="2571750"/>
            </a:xfrm>
            <a:prstGeom prst="rect">
              <a:avLst/>
            </a:prstGeom>
          </p:spPr>
        </p:pic>
        <p:sp>
          <p:nvSpPr>
            <p:cNvPr id="10" name="TextBox 9"/>
            <p:cNvSpPr txBox="1"/>
            <p:nvPr/>
          </p:nvSpPr>
          <p:spPr>
            <a:xfrm>
              <a:off x="7288856" y="3495042"/>
              <a:ext cx="3964996" cy="369332"/>
            </a:xfrm>
            <a:prstGeom prst="rect">
              <a:avLst/>
            </a:prstGeom>
            <a:noFill/>
          </p:spPr>
          <p:txBody>
            <a:bodyPr wrap="none" rtlCol="0">
              <a:spAutoFit/>
            </a:bodyPr>
            <a:lstStyle/>
            <a:p>
              <a:r>
                <a:rPr lang="de-DE" b="1" dirty="0" smtClean="0">
                  <a:solidFill>
                    <a:schemeClr val="accent2">
                      <a:lumMod val="75000"/>
                    </a:schemeClr>
                  </a:solidFill>
                </a:rPr>
                <a:t>tail()</a:t>
              </a:r>
              <a:r>
                <a:rPr lang="de-DE" dirty="0" smtClean="0"/>
                <a:t>: prints </a:t>
              </a:r>
              <a:r>
                <a:rPr lang="de-DE" b="1" dirty="0" smtClean="0"/>
                <a:t>last n</a:t>
              </a:r>
              <a:r>
                <a:rPr lang="de-DE" dirty="0" smtClean="0"/>
                <a:t> (=5 default) elements </a:t>
              </a:r>
              <a:endParaRPr lang="en-US" dirty="0"/>
            </a:p>
          </p:txBody>
        </p:sp>
      </p:grpSp>
    </p:spTree>
    <p:extLst>
      <p:ext uri="{BB962C8B-B14F-4D97-AF65-F5344CB8AC3E}">
        <p14:creationId xmlns:p14="http://schemas.microsoft.com/office/powerpoint/2010/main" val="384569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17" y="72895"/>
            <a:ext cx="10515600" cy="1096030"/>
          </a:xfrm>
        </p:spPr>
        <p:txBody>
          <a:bodyPr>
            <a:normAutofit/>
          </a:bodyPr>
          <a:lstStyle/>
          <a:p>
            <a:r>
              <a:rPr lang="de-DE" sz="5400" b="1" dirty="0" smtClean="0"/>
              <a:t>Default arguments for methods</a:t>
            </a:r>
            <a:endParaRPr lang="en-US" sz="5400" b="1" dirty="0"/>
          </a:p>
        </p:txBody>
      </p:sp>
      <p:sp>
        <p:nvSpPr>
          <p:cNvPr id="3" name="Content Placeholder 2"/>
          <p:cNvSpPr>
            <a:spLocks noGrp="1"/>
          </p:cNvSpPr>
          <p:nvPr>
            <p:ph idx="1"/>
          </p:nvPr>
        </p:nvSpPr>
        <p:spPr>
          <a:xfrm>
            <a:off x="140616" y="4440024"/>
            <a:ext cx="11944547" cy="2337848"/>
          </a:xfrm>
        </p:spPr>
        <p:txBody>
          <a:bodyPr>
            <a:normAutofit fontScale="85000" lnSpcReduction="20000"/>
          </a:bodyPr>
          <a:lstStyle/>
          <a:p>
            <a:pPr marL="0" indent="0">
              <a:buNone/>
            </a:pPr>
            <a:r>
              <a:rPr lang="de-DE" dirty="0" smtClean="0"/>
              <a:t>Most functions have several arguments with default values, e.g.</a:t>
            </a:r>
          </a:p>
          <a:p>
            <a:pPr marL="0" indent="0">
              <a:buNone/>
            </a:pPr>
            <a:r>
              <a:rPr lang="de-DE" dirty="0" smtClean="0"/>
              <a:t>To read a table that does not have a header line use </a:t>
            </a:r>
            <a:r>
              <a:rPr lang="de-DE" b="1" i="1" dirty="0" smtClean="0">
                <a:solidFill>
                  <a:schemeClr val="accent6"/>
                </a:solidFill>
              </a:rPr>
              <a:t>header</a:t>
            </a:r>
            <a:r>
              <a:rPr lang="de-DE" dirty="0" smtClean="0"/>
              <a:t> = 0 (default column names </a:t>
            </a:r>
            <a:r>
              <a:rPr lang="de-DE" b="1" dirty="0" smtClean="0"/>
              <a:t>colXXXX</a:t>
            </a:r>
            <a:r>
              <a:rPr lang="de-DE" dirty="0" smtClean="0"/>
              <a:t>)</a:t>
            </a:r>
          </a:p>
          <a:p>
            <a:pPr marL="0" indent="0">
              <a:buNone/>
            </a:pPr>
            <a:r>
              <a:rPr lang="de-DE" dirty="0" smtClean="0"/>
              <a:t>Default values are logical ones, e.g. </a:t>
            </a:r>
            <a:r>
              <a:rPr lang="de-DE" b="1" i="1" dirty="0" smtClean="0">
                <a:solidFill>
                  <a:schemeClr val="accent6"/>
                </a:solidFill>
              </a:rPr>
              <a:t>sep</a:t>
            </a:r>
            <a:r>
              <a:rPr lang="de-DE" dirty="0" smtClean="0"/>
              <a:t> = ´,´ so most of the time there is no need to use arguments. However, they are there to handle complex cases and they are explained in the docstrings and in the HTML. </a:t>
            </a:r>
          </a:p>
          <a:p>
            <a:pPr marL="0" indent="0">
              <a:buNone/>
            </a:pPr>
            <a:r>
              <a:rPr lang="de-DE" dirty="0" smtClean="0"/>
              <a:t>(</a:t>
            </a:r>
            <a:r>
              <a:rPr lang="de-DE" b="1" i="1" dirty="0" smtClean="0"/>
              <a:t>IF there is something missing, please report as bug</a:t>
            </a:r>
            <a:r>
              <a:rPr lang="de-DE" dirty="0" smtClean="0"/>
              <a:t>)</a:t>
            </a:r>
          </a:p>
        </p:txBody>
      </p:sp>
      <p:pic>
        <p:nvPicPr>
          <p:cNvPr id="4" name="Picture 3"/>
          <p:cNvPicPr>
            <a:picLocks noChangeAspect="1"/>
          </p:cNvPicPr>
          <p:nvPr/>
        </p:nvPicPr>
        <p:blipFill>
          <a:blip r:embed="rId2"/>
          <a:stretch>
            <a:fillRect/>
          </a:stretch>
        </p:blipFill>
        <p:spPr>
          <a:xfrm>
            <a:off x="263165" y="1098271"/>
            <a:ext cx="7762875" cy="3190875"/>
          </a:xfrm>
          <a:prstGeom prst="rect">
            <a:avLst/>
          </a:prstGeom>
        </p:spPr>
      </p:pic>
    </p:spTree>
    <p:extLst>
      <p:ext uri="{BB962C8B-B14F-4D97-AF65-F5344CB8AC3E}">
        <p14:creationId xmlns:p14="http://schemas.microsoft.com/office/powerpoint/2010/main" val="3377927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3738" y="3412398"/>
            <a:ext cx="11510913" cy="1878340"/>
          </a:xfrm>
        </p:spPr>
        <p:txBody>
          <a:bodyPr>
            <a:normAutofit fontScale="62500" lnSpcReduction="20000"/>
          </a:bodyPr>
          <a:lstStyle/>
          <a:p>
            <a:r>
              <a:rPr lang="de-DE" dirty="0" smtClean="0"/>
              <a:t>Two ways to access columns: by index (</a:t>
            </a:r>
            <a:r>
              <a:rPr lang="de-DE" b="1" dirty="0" smtClean="0"/>
              <a:t>t[0]</a:t>
            </a:r>
            <a:r>
              <a:rPr lang="de-DE" dirty="0" smtClean="0"/>
              <a:t>) or by name (</a:t>
            </a:r>
            <a:r>
              <a:rPr lang="de-DE" b="1" dirty="0" smtClean="0"/>
              <a:t>t[´col0000´]</a:t>
            </a:r>
            <a:r>
              <a:rPr lang="de-DE" dirty="0" smtClean="0"/>
              <a:t>)</a:t>
            </a:r>
          </a:p>
          <a:p>
            <a:r>
              <a:rPr lang="de-DE" dirty="0" smtClean="0"/>
              <a:t>Indexes start at 0 as in Python. </a:t>
            </a:r>
          </a:p>
          <a:p>
            <a:r>
              <a:rPr lang="de-DE" dirty="0" smtClean="0"/>
              <a:t>There is an option when reading tables to forbid/permit repeated names for columns in the same table (I suggest always FORBID)</a:t>
            </a:r>
          </a:p>
          <a:p>
            <a:r>
              <a:rPr lang="de-DE" dirty="0" smtClean="0"/>
              <a:t>Prefer using indexes to select columns (easier to understand)</a:t>
            </a:r>
          </a:p>
          <a:p>
            <a:r>
              <a:rPr lang="de-DE" dirty="0" smtClean="0"/>
              <a:t>If you need to select more than two columns to create a list of columns, use </a:t>
            </a:r>
            <a:r>
              <a:rPr lang="de-DE" b="1" dirty="0" smtClean="0">
                <a:solidFill>
                  <a:schemeClr val="accent2">
                    <a:lumMod val="75000"/>
                  </a:schemeClr>
                </a:solidFill>
              </a:rPr>
              <a:t>at([idx0, idx1])</a:t>
            </a:r>
            <a:endParaRPr lang="en-US" b="1" dirty="0">
              <a:solidFill>
                <a:schemeClr val="accent2">
                  <a:lumMod val="75000"/>
                </a:schemeClr>
              </a:solidFill>
            </a:endParaRPr>
          </a:p>
        </p:txBody>
      </p:sp>
      <p:sp>
        <p:nvSpPr>
          <p:cNvPr id="4" name="Title 1"/>
          <p:cNvSpPr>
            <a:spLocks noGrp="1"/>
          </p:cNvSpPr>
          <p:nvPr>
            <p:ph type="title"/>
          </p:nvPr>
        </p:nvSpPr>
        <p:spPr>
          <a:xfrm>
            <a:off x="187750" y="0"/>
            <a:ext cx="10515600" cy="1325563"/>
          </a:xfrm>
        </p:spPr>
        <p:txBody>
          <a:bodyPr>
            <a:normAutofit/>
          </a:bodyPr>
          <a:lstStyle/>
          <a:p>
            <a:r>
              <a:rPr lang="de-DE" sz="5400" b="1" dirty="0" smtClean="0"/>
              <a:t>Access columns to different type</a:t>
            </a:r>
            <a:endParaRPr lang="en-US" sz="5400" b="1" dirty="0"/>
          </a:p>
        </p:txBody>
      </p:sp>
      <p:pic>
        <p:nvPicPr>
          <p:cNvPr id="5" name="Picture 4"/>
          <p:cNvPicPr>
            <a:picLocks noChangeAspect="1"/>
          </p:cNvPicPr>
          <p:nvPr/>
        </p:nvPicPr>
        <p:blipFill>
          <a:blip r:embed="rId2"/>
          <a:stretch>
            <a:fillRect/>
          </a:stretch>
        </p:blipFill>
        <p:spPr>
          <a:xfrm>
            <a:off x="528097" y="1061613"/>
            <a:ext cx="9981499" cy="2228342"/>
          </a:xfrm>
          <a:prstGeom prst="rect">
            <a:avLst/>
          </a:prstGeom>
        </p:spPr>
      </p:pic>
      <p:pic>
        <p:nvPicPr>
          <p:cNvPr id="6" name="Picture 5"/>
          <p:cNvPicPr>
            <a:picLocks noChangeAspect="1"/>
          </p:cNvPicPr>
          <p:nvPr/>
        </p:nvPicPr>
        <p:blipFill>
          <a:blip r:embed="rId3"/>
          <a:stretch>
            <a:fillRect/>
          </a:stretch>
        </p:blipFill>
        <p:spPr>
          <a:xfrm>
            <a:off x="253738" y="5422503"/>
            <a:ext cx="10989092" cy="686066"/>
          </a:xfrm>
          <a:prstGeom prst="rect">
            <a:avLst/>
          </a:prstGeom>
        </p:spPr>
      </p:pic>
    </p:spTree>
    <p:extLst>
      <p:ext uri="{BB962C8B-B14F-4D97-AF65-F5344CB8AC3E}">
        <p14:creationId xmlns:p14="http://schemas.microsoft.com/office/powerpoint/2010/main" val="33913206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1558</Words>
  <Application>Microsoft Office PowerPoint</Application>
  <PresentationFormat>Widescreen</PresentationFormat>
  <Paragraphs>130</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PyTable (tbl)</vt:lpstr>
      <vt:lpstr>Introduction</vt:lpstr>
      <vt:lpstr>Needs to handle data</vt:lpstr>
      <vt:lpstr>Objectives</vt:lpstr>
      <vt:lpstr>Main classes</vt:lpstr>
      <vt:lpstr>Documentation</vt:lpstr>
      <vt:lpstr>Read a table</vt:lpstr>
      <vt:lpstr>Default arguments for methods</vt:lpstr>
      <vt:lpstr>Access columns to different type</vt:lpstr>
      <vt:lpstr>Convert columns to different type</vt:lpstr>
      <vt:lpstr>Column content</vt:lpstr>
      <vt:lpstr>Functional style methods</vt:lpstr>
      <vt:lpstr>Add column/save</vt:lpstr>
      <vt:lpstr>Formatting</vt:lpstr>
      <vt:lpstr>Plotting</vt:lpstr>
      <vt:lpstr>Helpers: from tbl.helpers import XXX</vt:lpstr>
      <vt:lpstr>Helpers: from tbl.helpers import XXX</vt:lpstr>
      <vt:lpstr>Helpers: from tbl.helpers import XXX</vt:lpstr>
      <vt:lpstr>Installation</vt:lpstr>
      <vt:lpstr>TODO</vt:lpstr>
      <vt:lpstr>Final remark</vt:lpstr>
    </vt:vector>
  </TitlesOfParts>
  <Company>Universitaet Wien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PyTable (tbl)</dc:title>
  <dc:creator>Paulo Herrera</dc:creator>
  <cp:lastModifiedBy>Paulo Herrera</cp:lastModifiedBy>
  <cp:revision>27</cp:revision>
  <dcterms:created xsi:type="dcterms:W3CDTF">2021-03-17T08:11:23Z</dcterms:created>
  <dcterms:modified xsi:type="dcterms:W3CDTF">2021-03-18T09:15:54Z</dcterms:modified>
</cp:coreProperties>
</file>