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D03B5-5F6B-4473-AD28-D03015FB673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CDEDC-F152-4E70-AD98-415E05C3D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35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CDEDC-F152-4E70-AD98-415E05C3D3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2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7237-F028-48D3-A471-408210D047B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9D0D-57A4-481F-AA67-1038901B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3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7237-F028-48D3-A471-408210D047B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9D0D-57A4-481F-AA67-1038901B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2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7237-F028-48D3-A471-408210D047B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9D0D-57A4-481F-AA67-1038901B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7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7237-F028-48D3-A471-408210D047B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9D0D-57A4-481F-AA67-1038901B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6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7237-F028-48D3-A471-408210D047B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9D0D-57A4-481F-AA67-1038901B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7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7237-F028-48D3-A471-408210D047B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9D0D-57A4-481F-AA67-1038901B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3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7237-F028-48D3-A471-408210D047B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9D0D-57A4-481F-AA67-1038901B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0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7237-F028-48D3-A471-408210D047B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9D0D-57A4-481F-AA67-1038901B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3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7237-F028-48D3-A471-408210D047B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9D0D-57A4-481F-AA67-1038901B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0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7237-F028-48D3-A471-408210D047B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9D0D-57A4-481F-AA67-1038901B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1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7237-F028-48D3-A471-408210D047B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9D0D-57A4-481F-AA67-1038901B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7237-F028-48D3-A471-408210D047B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59D0D-57A4-481F-AA67-1038901B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1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134" y="1480008"/>
            <a:ext cx="9144000" cy="1530334"/>
          </a:xfrm>
        </p:spPr>
        <p:txBody>
          <a:bodyPr>
            <a:normAutofit/>
          </a:bodyPr>
          <a:lstStyle/>
          <a:p>
            <a:r>
              <a:rPr lang="de-DE" sz="96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50800" dir="5400000" sx="6000" sy="6000" algn="ctr" rotWithShape="0">
                    <a:srgbClr val="000000">
                      <a:alpha val="43137"/>
                    </a:srgbClr>
                  </a:outerShdw>
                  <a:reflection stA="59000" endPos="60000" dist="50800" dir="5400000" sy="-100000" algn="bl" rotWithShape="0"/>
                </a:effectLst>
              </a:rPr>
              <a:t>PyTable (tbl)</a:t>
            </a:r>
            <a:endParaRPr lang="en-US" sz="9600" b="1" i="1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50800" dist="50800" dir="5400000" sx="6000" sy="6000" algn="ctr" rotWithShape="0">
                  <a:srgbClr val="000000">
                    <a:alpha val="43137"/>
                  </a:srgbClr>
                </a:outerShdw>
                <a:reflection stA="59000" endPos="60000" dist="508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328" y="3602038"/>
            <a:ext cx="10831398" cy="1655762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A small pure-Python library to work with data stored in text files</a:t>
            </a:r>
          </a:p>
          <a:p>
            <a:endParaRPr lang="de-DE" sz="3200" dirty="0">
              <a:solidFill>
                <a:schemeClr val="bg1"/>
              </a:solidFill>
            </a:endParaRPr>
          </a:p>
          <a:p>
            <a:endParaRPr lang="de-DE" sz="3200" dirty="0" smtClean="0">
              <a:solidFill>
                <a:schemeClr val="bg1"/>
              </a:solidFill>
            </a:endParaRPr>
          </a:p>
          <a:p>
            <a:r>
              <a:rPr lang="de-DE" sz="3200" dirty="0" smtClean="0">
                <a:solidFill>
                  <a:schemeClr val="bg1"/>
                </a:solidFill>
              </a:rPr>
              <a:t>Paulo Herrera R.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62017"/>
          </a:xfrm>
        </p:spPr>
        <p:txBody>
          <a:bodyPr>
            <a:normAutofit/>
          </a:bodyPr>
          <a:lstStyle/>
          <a:p>
            <a:r>
              <a:rPr lang="de-DE" sz="5400" b="1" dirty="0" smtClean="0"/>
              <a:t>Convert </a:t>
            </a:r>
            <a:r>
              <a:rPr lang="de-DE" sz="5400" b="1" dirty="0"/>
              <a:t>columns to different type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4283"/>
            <a:ext cx="4694548" cy="5433015"/>
          </a:xfrm>
        </p:spPr>
        <p:txBody>
          <a:bodyPr>
            <a:normAutofit/>
          </a:bodyPr>
          <a:lstStyle/>
          <a:p>
            <a:r>
              <a:rPr lang="de-DE" dirty="0" smtClean="0"/>
              <a:t>Before working with data, it may be necessary to convert it to a different type. For example, after reading a table, all columns store strings that can be converted to any of the other 3 types: </a:t>
            </a:r>
            <a:r>
              <a:rPr lang="de-DE" b="1" i="1" dirty="0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de-DE" dirty="0" smtClean="0"/>
              <a:t>, </a:t>
            </a:r>
            <a:r>
              <a:rPr lang="de-DE" b="1" i="1" dirty="0" smtClean="0">
                <a:solidFill>
                  <a:schemeClr val="accent6">
                    <a:lumMod val="75000"/>
                  </a:schemeClr>
                </a:solidFill>
              </a:rPr>
              <a:t>float</a:t>
            </a:r>
            <a:r>
              <a:rPr lang="de-DE" dirty="0" smtClean="0"/>
              <a:t>, </a:t>
            </a:r>
            <a:r>
              <a:rPr lang="de-DE" b="1" i="1" dirty="0" smtClean="0">
                <a:solidFill>
                  <a:schemeClr val="accent6">
                    <a:lumMod val="75000"/>
                  </a:schemeClr>
                </a:solidFill>
              </a:rPr>
              <a:t>datetime</a:t>
            </a:r>
            <a:r>
              <a:rPr lang="de-DE" dirty="0" smtClean="0"/>
              <a:t>.</a:t>
            </a:r>
          </a:p>
          <a:p>
            <a:r>
              <a:rPr lang="de-DE" b="1" i="1" dirty="0" smtClean="0">
                <a:solidFill>
                  <a:schemeClr val="accent6">
                    <a:lumMod val="75000"/>
                  </a:schemeClr>
                </a:solidFill>
              </a:rPr>
              <a:t>Datetime</a:t>
            </a:r>
            <a:r>
              <a:rPr lang="de-DE" dirty="0" smtClean="0"/>
              <a:t> type usually requires specifying the format, e.g.</a:t>
            </a:r>
            <a:r>
              <a:rPr lang="en-US" dirty="0" smtClean="0"/>
              <a:t> %d/%m/%Y</a:t>
            </a:r>
            <a:endParaRPr lang="de-D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191" y="848413"/>
            <a:ext cx="7375809" cy="60095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75076" y="2601798"/>
            <a:ext cx="688157" cy="9144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75076" y="5619947"/>
            <a:ext cx="688157" cy="9144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16" y="157735"/>
            <a:ext cx="10515600" cy="869787"/>
          </a:xfrm>
        </p:spPr>
        <p:txBody>
          <a:bodyPr>
            <a:normAutofit/>
          </a:bodyPr>
          <a:lstStyle/>
          <a:p>
            <a:r>
              <a:rPr lang="de-DE" sz="5400" b="1" dirty="0" smtClean="0"/>
              <a:t>Column content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16" y="1071481"/>
            <a:ext cx="10515600" cy="4351338"/>
          </a:xfrm>
        </p:spPr>
        <p:txBody>
          <a:bodyPr/>
          <a:lstStyle/>
          <a:p>
            <a:r>
              <a:rPr lang="de-DE" dirty="0" smtClean="0"/>
              <a:t>A column has 3 main elements: name, type, data (list of elements)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3" y="1898028"/>
            <a:ext cx="5530244" cy="4278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48695" y="1998481"/>
            <a:ext cx="58499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Possible to directly work with 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</a:rPr>
              <a:t>col.data</a:t>
            </a:r>
            <a:r>
              <a:rPr lang="de-DE" sz="2000" b="1" dirty="0" smtClean="0"/>
              <a:t> as a normal Python list </a:t>
            </a:r>
            <a:r>
              <a:rPr lang="de-DE" sz="2000" dirty="0" smtClean="0"/>
              <a:t>=&gt; Practical but not OO way to do things</a:t>
            </a:r>
          </a:p>
          <a:p>
            <a:endParaRPr lang="de-DE" sz="2000" dirty="0"/>
          </a:p>
          <a:p>
            <a:r>
              <a:rPr lang="de-DE" sz="2000" dirty="0" smtClean="0"/>
              <a:t>You can also work with the methods of Column, e.g.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739" y="3479718"/>
            <a:ext cx="6135205" cy="298706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648933" y="2309567"/>
            <a:ext cx="6674176" cy="15459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17" y="110602"/>
            <a:ext cx="10515600" cy="794372"/>
          </a:xfrm>
        </p:spPr>
        <p:txBody>
          <a:bodyPr>
            <a:normAutofit fontScale="90000"/>
          </a:bodyPr>
          <a:lstStyle/>
          <a:p>
            <a:r>
              <a:rPr lang="de-DE" sz="5400" b="1" dirty="0" smtClean="0"/>
              <a:t>Functional style methods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17" y="904974"/>
            <a:ext cx="6314378" cy="55900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3200" b="1" dirty="0" smtClean="0"/>
              <a:t>Example:</a:t>
            </a:r>
            <a:r>
              <a:rPr lang="de-DE" sz="3200" dirty="0" smtClean="0"/>
              <a:t> </a:t>
            </a:r>
          </a:p>
          <a:p>
            <a:pPr marL="0" indent="0">
              <a:buNone/>
            </a:pPr>
            <a:r>
              <a:rPr lang="de-DE" sz="3200" dirty="0" smtClean="0"/>
              <a:t>Convert units of data stored in col[1] (e.g. m to cm, multiply by factor = 100.0)</a:t>
            </a:r>
            <a:endParaRPr lang="de-DE" sz="3200" dirty="0"/>
          </a:p>
          <a:p>
            <a:pPr marL="0" indent="0">
              <a:buNone/>
            </a:pPr>
            <a:endParaRPr lang="de-DE" sz="3200" dirty="0" smtClean="0"/>
          </a:p>
          <a:p>
            <a:pPr marL="0" indent="0">
              <a:buNone/>
            </a:pPr>
            <a:r>
              <a:rPr lang="de-DE" sz="3200" dirty="0" smtClean="0"/>
              <a:t>Other useful ones:</a:t>
            </a:r>
          </a:p>
          <a:p>
            <a:pPr marL="0" indent="0">
              <a:buNone/>
            </a:pPr>
            <a:r>
              <a:rPr lang="de-DE" sz="3600" b="1" i="1" dirty="0" smtClean="0">
                <a:solidFill>
                  <a:schemeClr val="accent2">
                    <a:lumMod val="75000"/>
                  </a:schemeClr>
                </a:solidFill>
              </a:rPr>
              <a:t>reduce()</a:t>
            </a:r>
            <a:r>
              <a:rPr lang="de-DE" sz="3600" dirty="0" smtClean="0"/>
              <a:t>: obtain a single result after processing all data in a column. </a:t>
            </a:r>
          </a:p>
          <a:p>
            <a:pPr marL="0" indent="0">
              <a:buNone/>
            </a:pPr>
            <a:endParaRPr lang="de-DE" sz="3600" dirty="0" smtClean="0"/>
          </a:p>
          <a:p>
            <a:pPr marL="0" indent="0">
              <a:buNone/>
            </a:pPr>
            <a:r>
              <a:rPr lang="en-US" sz="2300" i="1" dirty="0" err="1" smtClean="0"/>
              <a:t>minval</a:t>
            </a:r>
            <a:r>
              <a:rPr lang="en-US" sz="2300" i="1" dirty="0" smtClean="0"/>
              <a:t> =</a:t>
            </a:r>
            <a:r>
              <a:rPr lang="en-US" sz="23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300" i="1" dirty="0" err="1" smtClean="0">
                <a:solidFill>
                  <a:schemeClr val="accent2">
                    <a:lumMod val="75000"/>
                  </a:schemeClr>
                </a:solidFill>
              </a:rPr>
              <a:t>c.reduce</a:t>
            </a:r>
            <a:r>
              <a:rPr lang="en-US" sz="2300" i="1" dirty="0" smtClean="0"/>
              <a:t>(</a:t>
            </a:r>
            <a:r>
              <a:rPr lang="en-US" sz="2300" i="1" dirty="0" err="1" smtClean="0"/>
              <a:t>func</a:t>
            </a:r>
            <a:r>
              <a:rPr lang="en-US" sz="2300" i="1" dirty="0" smtClean="0"/>
              <a:t> = lambda </a:t>
            </a:r>
            <a:r>
              <a:rPr lang="en-US" sz="2300" i="1" dirty="0" err="1" smtClean="0"/>
              <a:t>i</a:t>
            </a:r>
            <a:r>
              <a:rPr lang="en-US" sz="2300" i="1" dirty="0" smtClean="0"/>
              <a:t>, v, result: result if result &lt; v else v, result = BIGVALUE)</a:t>
            </a:r>
          </a:p>
          <a:p>
            <a:pPr marL="0" indent="0">
              <a:buNone/>
            </a:pPr>
            <a:endParaRPr lang="de-DE" sz="2600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300" i="1" dirty="0" smtClean="0"/>
              <a:t>total = </a:t>
            </a:r>
            <a:r>
              <a:rPr lang="en-US" sz="2300" i="1" dirty="0" err="1" smtClean="0">
                <a:solidFill>
                  <a:schemeClr val="accent2">
                    <a:lumMod val="75000"/>
                  </a:schemeClr>
                </a:solidFill>
              </a:rPr>
              <a:t>c.reduce</a:t>
            </a:r>
            <a:r>
              <a:rPr lang="en-US" sz="2300" i="1" dirty="0" smtClean="0"/>
              <a:t>(</a:t>
            </a:r>
            <a:r>
              <a:rPr lang="en-US" sz="2300" i="1" dirty="0" err="1" smtClean="0"/>
              <a:t>func</a:t>
            </a:r>
            <a:r>
              <a:rPr lang="en-US" sz="2300" i="1" dirty="0" smtClean="0"/>
              <a:t> = lambda </a:t>
            </a:r>
            <a:r>
              <a:rPr lang="en-US" sz="2300" i="1" dirty="0" err="1" smtClean="0"/>
              <a:t>i</a:t>
            </a:r>
            <a:r>
              <a:rPr lang="en-US" sz="2300" i="1" dirty="0" smtClean="0"/>
              <a:t>, v, result: result + v, result = 0)</a:t>
            </a:r>
            <a:endParaRPr lang="de-DE" sz="2300" i="1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3200" dirty="0" smtClean="0"/>
              <a:t>Functional style is very powerfull and easy to use once you get used to it.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995" y="574817"/>
            <a:ext cx="5638906" cy="61559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54995" y="4449452"/>
            <a:ext cx="2877541" cy="33936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sz="5400" b="1" dirty="0" smtClean="0"/>
              <a:t>Add column/save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3" y="1099320"/>
            <a:ext cx="11840852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We can add columns. For example, create a new column with variable in meters.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23"/>
          <a:stretch/>
        </p:blipFill>
        <p:spPr>
          <a:xfrm>
            <a:off x="136296" y="1769057"/>
            <a:ext cx="7297378" cy="1505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437" y="1614082"/>
            <a:ext cx="3949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>
                <a:solidFill>
                  <a:schemeClr val="accent2">
                    <a:lumMod val="75000"/>
                  </a:schemeClr>
                </a:solidFill>
              </a:rPr>
              <a:t>apply() </a:t>
            </a:r>
            <a:r>
              <a:rPr lang="de-DE" sz="2800" dirty="0" smtClean="0"/>
              <a:t>similar to </a:t>
            </a:r>
            <a:r>
              <a:rPr lang="de-DE" sz="2800" i="1" dirty="0" smtClean="0">
                <a:solidFill>
                  <a:schemeClr val="accent2">
                    <a:lumMod val="75000"/>
                  </a:schemeClr>
                </a:solidFill>
              </a:rPr>
              <a:t>map()</a:t>
            </a:r>
            <a:r>
              <a:rPr lang="de-DE" sz="2800" dirty="0" smtClean="0"/>
              <a:t>, </a:t>
            </a:r>
          </a:p>
          <a:p>
            <a:r>
              <a:rPr lang="de-DE" sz="2800" dirty="0" smtClean="0"/>
              <a:t>but it returns a list.</a:t>
            </a:r>
          </a:p>
          <a:p>
            <a:endParaRPr lang="de-DE" sz="2800" dirty="0"/>
          </a:p>
          <a:p>
            <a:r>
              <a:rPr lang="de-DE" sz="2800" dirty="0" smtClean="0"/>
              <a:t>t.</a:t>
            </a:r>
            <a:r>
              <a:rPr lang="de-DE" sz="2800" i="1" dirty="0" smtClean="0">
                <a:solidFill>
                  <a:schemeClr val="accent2">
                    <a:lumMod val="75000"/>
                  </a:schemeClr>
                </a:solidFill>
              </a:rPr>
              <a:t>addColumn</a:t>
            </a:r>
            <a:r>
              <a:rPr lang="de-DE" sz="2800" dirty="0" smtClean="0"/>
              <a:t>(</a:t>
            </a:r>
            <a:r>
              <a:rPr lang="de-DE" sz="2800" i="1" dirty="0" smtClean="0"/>
              <a:t>name</a:t>
            </a:r>
            <a:r>
              <a:rPr lang="de-DE" sz="2800" dirty="0" smtClean="0"/>
              <a:t>, </a:t>
            </a:r>
            <a:r>
              <a:rPr lang="de-DE" sz="2800" i="1" dirty="0" smtClean="0"/>
              <a:t>list</a:t>
            </a:r>
            <a:r>
              <a:rPr lang="de-DE" sz="2800" dirty="0" smtClean="0"/>
              <a:t>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77993"/>
            <a:ext cx="710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And of course, we </a:t>
            </a:r>
            <a:r>
              <a:rPr lang="de-DE" sz="2800" b="1" dirty="0" smtClean="0">
                <a:solidFill>
                  <a:schemeClr val="accent2">
                    <a:lumMod val="75000"/>
                  </a:schemeClr>
                </a:solidFill>
              </a:rPr>
              <a:t>save()</a:t>
            </a:r>
            <a:r>
              <a:rPr lang="de-DE" sz="2800" dirty="0" smtClean="0"/>
              <a:t> the new table to a file: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1213"/>
            <a:ext cx="7037830" cy="11042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494990"/>
            <a:ext cx="703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For large tables, explore using </a:t>
            </a:r>
            <a:r>
              <a:rPr lang="de-DE" sz="2400" b="1" dirty="0" smtClean="0">
                <a:solidFill>
                  <a:schemeClr val="accent2">
                    <a:lumMod val="75000"/>
                  </a:schemeClr>
                </a:solidFill>
              </a:rPr>
              <a:t>toH5() </a:t>
            </a:r>
            <a:r>
              <a:rPr lang="de-DE" sz="2400" dirty="0" smtClean="0"/>
              <a:t>to create HDF5 files.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934" y="3961833"/>
            <a:ext cx="4658681" cy="15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78" y="0"/>
            <a:ext cx="10515600" cy="1046375"/>
          </a:xfrm>
        </p:spPr>
        <p:txBody>
          <a:bodyPr>
            <a:normAutofit/>
          </a:bodyPr>
          <a:lstStyle/>
          <a:p>
            <a:r>
              <a:rPr lang="de-DE" sz="5400" b="1" dirty="0" smtClean="0"/>
              <a:t>Formatting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46375"/>
            <a:ext cx="3936318" cy="5599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Basic options to control formatting.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Use t.</a:t>
            </a:r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</a:rPr>
              <a:t>setFormatStr()</a:t>
            </a:r>
          </a:p>
          <a:p>
            <a:pPr marL="0" indent="0">
              <a:buNone/>
            </a:pPr>
            <a:endParaRPr lang="de-DE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dirty="0" smtClean="0"/>
              <a:t>It controls formatting for all methods that print to screen and write to files. 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C00000"/>
                </a:solidFill>
              </a:rPr>
              <a:t>KEEP</a:t>
            </a:r>
            <a:r>
              <a:rPr lang="de-DE" dirty="0" smtClean="0">
                <a:solidFill>
                  <a:srgbClr val="C00000"/>
                </a:solidFill>
              </a:rPr>
              <a:t> a single format for dates</a:t>
            </a:r>
            <a:r>
              <a:rPr lang="de-DE" dirty="0" smtClean="0"/>
              <a:t> to avoid confusion with multiple formats (</a:t>
            </a:r>
            <a:r>
              <a:rPr lang="de-DE" b="1" i="1" dirty="0" smtClean="0"/>
              <a:t>KISS principle</a:t>
            </a:r>
            <a:r>
              <a:rPr lang="de-DE" dirty="0" smtClean="0"/>
              <a:t>).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319" y="76348"/>
            <a:ext cx="8182820" cy="67816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36319" y="3146663"/>
            <a:ext cx="6970493" cy="36953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04" y="148309"/>
            <a:ext cx="10515600" cy="982907"/>
          </a:xfrm>
        </p:spPr>
        <p:txBody>
          <a:bodyPr>
            <a:normAutofit/>
          </a:bodyPr>
          <a:lstStyle/>
          <a:p>
            <a:r>
              <a:rPr lang="de-DE" sz="5400" b="1" dirty="0" smtClean="0"/>
              <a:t>Plotting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36" y="1074655"/>
            <a:ext cx="11473205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t</a:t>
            </a:r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</a:rPr>
              <a:t>.plotxy()</a:t>
            </a:r>
            <a:r>
              <a:rPr lang="de-DE" dirty="0" smtClean="0"/>
              <a:t> as shortcut to use Matplotlib.pyplot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04" y="1623539"/>
            <a:ext cx="10515600" cy="39786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6692" y="4930218"/>
            <a:ext cx="3205114" cy="25452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2336" y="5762155"/>
            <a:ext cx="120380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</a:rPr>
              <a:t>plotxy()</a:t>
            </a:r>
            <a:r>
              <a:rPr lang="de-DE" dirty="0" smtClean="0"/>
              <a:t> returns a handle to matplotlib.pyplot =&gt; you can do whatever you can do with pyplot, but without importing anything.</a:t>
            </a:r>
          </a:p>
          <a:p>
            <a:r>
              <a:rPr lang="de-DE" dirty="0" smtClean="0"/>
              <a:t>Useful for command line use.  </a:t>
            </a:r>
          </a:p>
          <a:p>
            <a:r>
              <a:rPr lang="de-DE" sz="2000" b="1" dirty="0" smtClean="0"/>
              <a:t>Full potential, when need to plot many columns versus other columns or a single column.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8912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170"/>
            <a:ext cx="10515600" cy="1085473"/>
          </a:xfrm>
        </p:spPr>
        <p:txBody>
          <a:bodyPr/>
          <a:lstStyle/>
          <a:p>
            <a:r>
              <a:rPr lang="de-DE" b="1" dirty="0" smtClean="0"/>
              <a:t>Helpers: </a:t>
            </a:r>
            <a:r>
              <a:rPr lang="de-DE" b="1" i="1" dirty="0" smtClean="0"/>
              <a:t>from tbl.helpers import XXX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43" y="1314181"/>
            <a:ext cx="5741709" cy="5430992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Return all .csv files in root directory:</a:t>
            </a:r>
          </a:p>
          <a:p>
            <a:pPr marL="0" indent="0">
              <a:buNone/>
            </a:pPr>
            <a:r>
              <a:rPr lang="de-DE" dirty="0" smtClean="0"/>
              <a:t>files = </a:t>
            </a:r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</a:rPr>
              <a:t>walker</a:t>
            </a:r>
            <a:r>
              <a:rPr lang="de-DE" dirty="0" smtClean="0"/>
              <a:t>(´rootdir´, ffilter = lambda fpath: ´.csv´ in fpath, verbose = True 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+: next to each file indicates, file was added to the returned list.</a:t>
            </a:r>
          </a:p>
          <a:p>
            <a:pPr marL="0" indent="0">
              <a:buNone/>
            </a:pPr>
            <a:r>
              <a:rPr lang="de-DE" dirty="0" smtClean="0"/>
              <a:t>+1: indicates first subdirectory from parent directory.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smtClean="0"/>
              <a:t>NOTE: ipython seems to keep a version of the old lfiles argument passed to </a:t>
            </a:r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</a:rPr>
              <a:t>walker()</a:t>
            </a:r>
            <a:r>
              <a:rPr lang="de-DE" b="1" dirty="0" smtClean="0"/>
              <a:t>. </a:t>
            </a:r>
            <a:r>
              <a:rPr lang="de-DE" b="1" dirty="0" smtClean="0">
                <a:solidFill>
                  <a:srgbClr val="C00000"/>
                </a:solidFill>
              </a:rPr>
              <a:t>That seems to be a bug in  this case. </a:t>
            </a:r>
            <a:r>
              <a:rPr lang="de-DE" b="1" dirty="0" smtClean="0"/>
              <a:t>It does not happen with normal python interpreter.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9" r="-1"/>
          <a:stretch/>
        </p:blipFill>
        <p:spPr>
          <a:xfrm>
            <a:off x="6011318" y="989815"/>
            <a:ext cx="6256881" cy="57553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66787" y="3930978"/>
            <a:ext cx="4713402" cy="26395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7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170"/>
            <a:ext cx="10515600" cy="1085473"/>
          </a:xfrm>
        </p:spPr>
        <p:txBody>
          <a:bodyPr/>
          <a:lstStyle/>
          <a:p>
            <a:r>
              <a:rPr lang="de-DE" b="1" dirty="0" smtClean="0"/>
              <a:t>Helpers: </a:t>
            </a:r>
            <a:r>
              <a:rPr lang="de-DE" b="1" i="1" dirty="0" smtClean="0"/>
              <a:t>from tbl.helpers import XXX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13" y="1140643"/>
            <a:ext cx="5741709" cy="1749530"/>
          </a:xfrm>
          <a:ln w="1905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Compute elapsed time from a list of datetime objects with respect to an initial date.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</a:rPr>
              <a:t>elapsed_time</a:t>
            </a:r>
            <a:r>
              <a:rPr lang="de-DE" dirty="0" smtClean="0"/>
              <a:t>(dates, ... verbose=True)</a:t>
            </a:r>
          </a:p>
          <a:p>
            <a:endParaRPr lang="de-DE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3" y="3201873"/>
            <a:ext cx="11125200" cy="35433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304175" y="981958"/>
            <a:ext cx="5741709" cy="213831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/>
              <a:t>Use elapsed time instead of dates for plotting, processing, etc. Much faster.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Look at </a:t>
            </a:r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</a:rPr>
              <a:t>Column.telap()</a:t>
            </a:r>
            <a:r>
              <a:rPr lang="de-DE" dirty="0" smtClean="0"/>
              <a:t> for an alternative to call </a:t>
            </a:r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</a:rPr>
              <a:t>elapsed_time() </a:t>
            </a:r>
            <a:r>
              <a:rPr lang="de-DE" dirty="0" smtClean="0"/>
              <a:t>, without importing from helpers.</a:t>
            </a:r>
            <a:endParaRPr lang="de-DE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170"/>
            <a:ext cx="10515600" cy="1085473"/>
          </a:xfrm>
        </p:spPr>
        <p:txBody>
          <a:bodyPr/>
          <a:lstStyle/>
          <a:p>
            <a:r>
              <a:rPr lang="de-DE" b="1" dirty="0" smtClean="0"/>
              <a:t>Helpers: </a:t>
            </a:r>
            <a:r>
              <a:rPr lang="de-DE" b="1" i="1" dirty="0" smtClean="0"/>
              <a:t>from tbl.helpers import XXX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13" y="1140642"/>
            <a:ext cx="11881701" cy="5401559"/>
          </a:xfrm>
          <a:ln w="19050">
            <a:noFill/>
          </a:ln>
        </p:spPr>
        <p:txBody>
          <a:bodyPr>
            <a:normAutofit/>
          </a:bodyPr>
          <a:lstStyle/>
          <a:p>
            <a:r>
              <a:rPr lang="de-DE" dirty="0" smtClean="0"/>
              <a:t>A few more useful methods in tbl.helpers:</a:t>
            </a:r>
          </a:p>
          <a:p>
            <a:pPr lvl="1"/>
            <a:r>
              <a:rPr lang="de-DE" dirty="0" smtClean="0"/>
              <a:t>Create a list of dates between two dates with a given interval </a:t>
            </a:r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</a:rPr>
              <a:t>datetime_list().</a:t>
            </a:r>
          </a:p>
          <a:p>
            <a:pPr lvl="1"/>
            <a:r>
              <a:rPr lang="de-DE" dirty="0" smtClean="0"/>
              <a:t>Compute checksum for files </a:t>
            </a:r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</a:rPr>
              <a:t>file_hash()</a:t>
            </a:r>
            <a:r>
              <a:rPr lang="de-DE" dirty="0" smtClean="0"/>
              <a:t>. Useful for archiving and preventing possible modification or corruption of the files.</a:t>
            </a:r>
          </a:p>
          <a:p>
            <a:pPr lvl="1"/>
            <a:r>
              <a:rPr lang="de-DE" dirty="0" smtClean="0"/>
              <a:t>Etc. </a:t>
            </a:r>
          </a:p>
          <a:p>
            <a:pPr lvl="1"/>
            <a:endParaRPr lang="de-DE" dirty="0"/>
          </a:p>
          <a:p>
            <a:r>
              <a:rPr lang="de-DE" dirty="0" smtClean="0"/>
              <a:t> Look at the docs and see if there is anything that can help you, or... </a:t>
            </a:r>
            <a:r>
              <a:rPr lang="de-DE" b="1" dirty="0" smtClean="0">
                <a:solidFill>
                  <a:schemeClr val="accent6">
                    <a:lumMod val="50000"/>
                  </a:schemeClr>
                </a:solidFill>
              </a:rPr>
              <a:t>write your own version, :-D!</a:t>
            </a:r>
          </a:p>
        </p:txBody>
      </p:sp>
    </p:spTree>
    <p:extLst>
      <p:ext uri="{BB962C8B-B14F-4D97-AF65-F5344CB8AC3E}">
        <p14:creationId xmlns:p14="http://schemas.microsoft.com/office/powerpoint/2010/main" val="39128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019" y="148309"/>
            <a:ext cx="10515600" cy="1325563"/>
          </a:xfrm>
        </p:spPr>
        <p:txBody>
          <a:bodyPr/>
          <a:lstStyle/>
          <a:p>
            <a:r>
              <a:rPr lang="de-DE" sz="5400" b="1" dirty="0" smtClean="0"/>
              <a:t>TODO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019" y="1278870"/>
            <a:ext cx="1170887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PyTable is an early implementation. There are a few things that I want to modify in the near future:</a:t>
            </a:r>
          </a:p>
          <a:p>
            <a:r>
              <a:rPr lang="de-DE" dirty="0" smtClean="0"/>
              <a:t>Set defaults formats for tables that are read and for new columns that are created.</a:t>
            </a:r>
          </a:p>
          <a:p>
            <a:r>
              <a:rPr lang="de-DE" dirty="0" smtClean="0"/>
              <a:t>Implement automatic conversion for columns based on sensible default assumptions (DEFAULT format for dates, etc)</a:t>
            </a:r>
          </a:p>
          <a:p>
            <a:r>
              <a:rPr lang="de-DE" dirty="0" smtClean="0"/>
              <a:t>Clean interface: remove some methods that are similar, rename others to make them easier to remember.</a:t>
            </a:r>
          </a:p>
          <a:p>
            <a:r>
              <a:rPr lang="de-DE" dirty="0" smtClean="0"/>
              <a:t>Implement a few more command line aliases for existing methods. For example, now we have </a:t>
            </a:r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</a:rPr>
              <a:t>t.what() == t.wh()</a:t>
            </a:r>
            <a:r>
              <a:rPr lang="de-DE" dirty="0" smtClean="0"/>
              <a:t>, and </a:t>
            </a:r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</a:rPr>
              <a:t>t.head() == t.h()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1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24" y="148309"/>
            <a:ext cx="10515600" cy="879214"/>
          </a:xfrm>
        </p:spPr>
        <p:txBody>
          <a:bodyPr>
            <a:normAutofit/>
          </a:bodyPr>
          <a:lstStyle/>
          <a:p>
            <a:r>
              <a:rPr lang="de-DE" sz="5400" b="1" dirty="0" smtClean="0"/>
              <a:t>Introduction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324" y="1062055"/>
            <a:ext cx="11869132" cy="1002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600" dirty="0" smtClean="0"/>
              <a:t>Much data is stored in delimited text files, CSV (comma separated files), or TAB separated files (.dat or .txt)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4" y="2420430"/>
            <a:ext cx="116776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43" y="110602"/>
            <a:ext cx="10515600" cy="907494"/>
          </a:xfrm>
        </p:spPr>
        <p:txBody>
          <a:bodyPr>
            <a:normAutofit/>
          </a:bodyPr>
          <a:lstStyle/>
          <a:p>
            <a:r>
              <a:rPr lang="de-DE" sz="5400" b="1" dirty="0" smtClean="0"/>
              <a:t>Final remark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43" y="13448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5400" dirty="0" smtClean="0"/>
              <a:t>Look at </a:t>
            </a:r>
            <a:r>
              <a:rPr lang="de-DE" sz="5400" b="1" dirty="0" smtClean="0">
                <a:solidFill>
                  <a:schemeClr val="accent2">
                    <a:lumMod val="75000"/>
                  </a:schemeClr>
                </a:solidFill>
              </a:rPr>
              <a:t>Table.wait()...</a:t>
            </a:r>
            <a:endParaRPr 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1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96" y="120029"/>
            <a:ext cx="10515600" cy="775518"/>
          </a:xfrm>
        </p:spPr>
        <p:txBody>
          <a:bodyPr>
            <a:normAutofit fontScale="90000"/>
          </a:bodyPr>
          <a:lstStyle/>
          <a:p>
            <a:r>
              <a:rPr lang="de-DE" sz="5400" b="1" dirty="0" smtClean="0"/>
              <a:t>Needs to handle data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96" y="996066"/>
            <a:ext cx="11699450" cy="435133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Read file and create some container that allows querying, modifying and appending data</a:t>
            </a:r>
          </a:p>
          <a:p>
            <a:pPr lvl="1"/>
            <a:r>
              <a:rPr lang="de-DE" dirty="0" smtClean="0"/>
              <a:t>Normal workflow is: parse file (read content), separate values and eventually interpret text ´1.3450´ as floating point number 1.345.</a:t>
            </a:r>
          </a:p>
          <a:p>
            <a:pPr lvl="1"/>
            <a:r>
              <a:rPr lang="de-DE" dirty="0" smtClean="0"/>
              <a:t>Store data in some container. Typically in Python a list or dictionary.</a:t>
            </a:r>
          </a:p>
          <a:p>
            <a:pPr lvl="1"/>
            <a:r>
              <a:rPr lang="de-DE" dirty="0" smtClean="0"/>
              <a:t>Modify or append data to existing columns or create new columns.</a:t>
            </a:r>
          </a:p>
          <a:p>
            <a:r>
              <a:rPr lang="de-DE" dirty="0" smtClean="0"/>
              <a:t>Write data in container to files with known format, e.g. CSV or tab delimited, or eventually save it to a binary format (standard), e.g. HDF5 (free) or Excel (propietary).</a:t>
            </a:r>
          </a:p>
          <a:p>
            <a:r>
              <a:rPr lang="de-DE" dirty="0" smtClean="0"/>
              <a:t>Often, it is also needed to sort files, change files on the fly, walk tree directories, etc. =&gt; auxiliary functions.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204" y="5524108"/>
            <a:ext cx="11511142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PyTable = Provides all those functions an a little bit more </a:t>
            </a:r>
          </a:p>
          <a:p>
            <a:r>
              <a:rPr lang="de-DE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de-DE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 (no much more though by design).</a:t>
            </a:r>
            <a:endParaRPr lang="en-US" sz="28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05" y="204869"/>
            <a:ext cx="10515600" cy="869787"/>
          </a:xfrm>
        </p:spPr>
        <p:txBody>
          <a:bodyPr>
            <a:normAutofit/>
          </a:bodyPr>
          <a:lstStyle/>
          <a:p>
            <a:r>
              <a:rPr lang="de-DE" sz="5400" b="1" dirty="0" smtClean="0"/>
              <a:t>Objectives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05" y="1074656"/>
            <a:ext cx="11746585" cy="5178491"/>
          </a:xfrm>
        </p:spPr>
        <p:txBody>
          <a:bodyPr>
            <a:normAutofit fontScale="85000" lnSpcReduction="20000"/>
          </a:bodyPr>
          <a:lstStyle/>
          <a:p>
            <a:r>
              <a:rPr lang="de-DE" sz="3600" b="1" dirty="0" smtClean="0">
                <a:solidFill>
                  <a:schemeClr val="accent1">
                    <a:lumMod val="75000"/>
                  </a:schemeClr>
                </a:solidFill>
              </a:rPr>
              <a:t>Easy of use </a:t>
            </a:r>
            <a:r>
              <a:rPr lang="de-DE" sz="3600" dirty="0" smtClean="0"/>
              <a:t>(m</a:t>
            </a:r>
            <a:r>
              <a:rPr lang="de-DE" sz="3600" i="1" dirty="0" smtClean="0"/>
              <a:t>ake working with data almost enjoyable</a:t>
            </a:r>
            <a:r>
              <a:rPr lang="de-DE" sz="3600" dirty="0" smtClean="0"/>
              <a:t>)</a:t>
            </a:r>
          </a:p>
          <a:p>
            <a:r>
              <a:rPr lang="de-DE" sz="3600" b="1" dirty="0" smtClean="0">
                <a:solidFill>
                  <a:schemeClr val="accent1">
                    <a:lumMod val="75000"/>
                  </a:schemeClr>
                </a:solidFill>
              </a:rPr>
              <a:t>Keep a Pythonic feeling:</a:t>
            </a:r>
            <a:r>
              <a:rPr lang="de-DE" sz="3600" dirty="0" smtClean="0"/>
              <a:t> default argument values, use lists and dictionaries, one-liners if possible.</a:t>
            </a:r>
          </a:p>
          <a:p>
            <a:r>
              <a:rPr lang="de-DE" sz="3600" b="1" dirty="0" smtClean="0">
                <a:solidFill>
                  <a:schemeClr val="accent1">
                    <a:lumMod val="75000"/>
                  </a:schemeClr>
                </a:solidFill>
              </a:rPr>
              <a:t>Functional style whenever possible. </a:t>
            </a:r>
            <a:r>
              <a:rPr lang="de-DE" sz="3600" dirty="0" smtClean="0"/>
              <a:t>Many functions accept as arguments other functions that can be passed as lambdas. Something like: map-reduce style on streams of data.</a:t>
            </a:r>
          </a:p>
          <a:p>
            <a:r>
              <a:rPr lang="de-DE" sz="3600" b="1" dirty="0" smtClean="0">
                <a:solidFill>
                  <a:schemeClr val="accent1">
                    <a:lumMod val="75000"/>
                  </a:schemeClr>
                </a:solidFill>
              </a:rPr>
              <a:t>Reasonably efficient </a:t>
            </a:r>
            <a:r>
              <a:rPr lang="de-DE" sz="3600" dirty="0" smtClean="0"/>
              <a:t>to work with files up to a few 100 Mb (there are other libraries to work with larger files, e.g. PyTable</a:t>
            </a:r>
            <a:r>
              <a:rPr lang="de-DE" sz="3600" b="1" dirty="0" smtClean="0"/>
              <a:t>s</a:t>
            </a:r>
            <a:r>
              <a:rPr lang="de-DE" sz="3600" dirty="0" smtClean="0"/>
              <a:t>).</a:t>
            </a:r>
          </a:p>
          <a:p>
            <a:r>
              <a:rPr lang="de-DE" sz="3600" b="1" dirty="0" smtClean="0">
                <a:solidFill>
                  <a:schemeClr val="accent1">
                    <a:lumMod val="75000"/>
                  </a:schemeClr>
                </a:solidFill>
              </a:rPr>
              <a:t>Simple and basic plotting </a:t>
            </a:r>
            <a:r>
              <a:rPr lang="de-DE" sz="3600" dirty="0" smtClean="0"/>
              <a:t>(based on Matplotlib)</a:t>
            </a:r>
            <a:r>
              <a:rPr lang="de-DE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3600" dirty="0" smtClean="0"/>
              <a:t>functions to explore data.</a:t>
            </a:r>
          </a:p>
          <a:p>
            <a:r>
              <a:rPr lang="de-DE" sz="3600" b="1" dirty="0" smtClean="0">
                <a:solidFill>
                  <a:schemeClr val="accent1">
                    <a:lumMod val="75000"/>
                  </a:schemeClr>
                </a:solidFill>
              </a:rPr>
              <a:t>Kind of similar to Pandas </a:t>
            </a:r>
            <a:r>
              <a:rPr lang="de-DE" sz="3600" dirty="0" smtClean="0"/>
              <a:t>(do not have much experience with it), but I hope easier to understand and use.</a:t>
            </a:r>
          </a:p>
          <a:p>
            <a:r>
              <a:rPr lang="de-DE" sz="3600" b="1" dirty="0" smtClean="0">
                <a:solidFill>
                  <a:schemeClr val="accent1">
                    <a:lumMod val="75000"/>
                  </a:schemeClr>
                </a:solidFill>
              </a:rPr>
              <a:t>KISS principle as a paradigm</a:t>
            </a:r>
            <a:r>
              <a:rPr lang="de-DE" sz="36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sz="3600" dirty="0" smtClean="0"/>
              <a:t> </a:t>
            </a:r>
            <a:r>
              <a:rPr lang="de-DE" sz="3600" i="1" dirty="0" smtClean="0"/>
              <a:t>Keep It Simple Stupid</a:t>
            </a:r>
            <a:r>
              <a:rPr lang="de-DE" sz="3600" dirty="0" smtClean="0"/>
              <a:t>.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82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b="1" dirty="0" smtClean="0"/>
              <a:t>Main classes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127" y="1354284"/>
            <a:ext cx="11463779" cy="4351338"/>
          </a:xfrm>
        </p:spPr>
        <p:txBody>
          <a:bodyPr>
            <a:noAutofit/>
          </a:bodyPr>
          <a:lstStyle/>
          <a:p>
            <a:r>
              <a:rPr lang="de-DE" sz="3600" b="1" dirty="0" smtClean="0">
                <a:solidFill>
                  <a:schemeClr val="accent1">
                    <a:lumMod val="75000"/>
                  </a:schemeClr>
                </a:solidFill>
              </a:rPr>
              <a:t>tbl.Table:</a:t>
            </a:r>
            <a:r>
              <a:rPr lang="de-DE" sz="3600" dirty="0" smtClean="0"/>
              <a:t> Implements the container for all data in a single file =&gt; it can contain many Columns. Usually user interacts with Table more than Column</a:t>
            </a:r>
          </a:p>
          <a:p>
            <a:r>
              <a:rPr lang="de-DE" sz="3600" b="1" dirty="0" smtClean="0">
                <a:solidFill>
                  <a:schemeClr val="accent1">
                    <a:lumMod val="75000"/>
                  </a:schemeClr>
                </a:solidFill>
              </a:rPr>
              <a:t>tbl.Column: </a:t>
            </a:r>
            <a:r>
              <a:rPr lang="de-DE" sz="3600" dirty="0" smtClean="0"/>
              <a:t>Container for a single column. It stores header (column title), type of data: integer (</a:t>
            </a:r>
            <a:r>
              <a:rPr lang="de-DE" sz="3600" b="1" i="1" dirty="0" smtClean="0">
                <a:solidFill>
                  <a:srgbClr val="C00000"/>
                </a:solidFill>
              </a:rPr>
              <a:t>´i´</a:t>
            </a:r>
            <a:r>
              <a:rPr lang="de-DE" sz="3600" dirty="0" smtClean="0"/>
              <a:t>), float (</a:t>
            </a:r>
            <a:r>
              <a:rPr lang="de-DE" sz="3600" b="1" dirty="0" smtClean="0">
                <a:solidFill>
                  <a:srgbClr val="C00000"/>
                </a:solidFill>
              </a:rPr>
              <a:t>´f´</a:t>
            </a:r>
            <a:r>
              <a:rPr lang="de-DE" sz="3600" dirty="0" smtClean="0"/>
              <a:t>), datetime (</a:t>
            </a:r>
            <a:r>
              <a:rPr lang="de-DE" sz="3600" b="1" i="1" dirty="0" smtClean="0">
                <a:solidFill>
                  <a:srgbClr val="C00000"/>
                </a:solidFill>
              </a:rPr>
              <a:t>´d´</a:t>
            </a:r>
            <a:r>
              <a:rPr lang="de-DE" sz="3600" dirty="0" smtClean="0"/>
              <a:t>) or strings (</a:t>
            </a:r>
            <a:r>
              <a:rPr lang="de-DE" sz="3600" b="1" i="1" dirty="0" smtClean="0">
                <a:solidFill>
                  <a:srgbClr val="C00000"/>
                </a:solidFill>
              </a:rPr>
              <a:t>´s´</a:t>
            </a:r>
            <a:r>
              <a:rPr lang="de-DE" sz="3600" dirty="0" smtClean="0"/>
              <a:t>). </a:t>
            </a:r>
          </a:p>
          <a:p>
            <a:r>
              <a:rPr lang="de-DE" sz="3600" b="1" dirty="0" smtClean="0">
                <a:solidFill>
                  <a:schemeClr val="accent1">
                    <a:lumMod val="75000"/>
                  </a:schemeClr>
                </a:solidFill>
              </a:rPr>
              <a:t>tbl.helpers:</a:t>
            </a:r>
            <a:r>
              <a:rPr lang="de-DE" sz="3600" dirty="0" smtClean="0"/>
              <a:t> a few helper functions, e.g. elapsed_time (compute elapsed time in seconds or day since a given date for a list of datetime objects), walker (returns a list of all files given a root directory).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41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85" y="157735"/>
            <a:ext cx="10515600" cy="1058323"/>
          </a:xfrm>
        </p:spPr>
        <p:txBody>
          <a:bodyPr>
            <a:normAutofit/>
          </a:bodyPr>
          <a:lstStyle/>
          <a:p>
            <a:r>
              <a:rPr lang="de-DE" sz="5400" b="1" dirty="0" smtClean="0"/>
              <a:t>Documentation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299" y="1216058"/>
            <a:ext cx="4893298" cy="4351338"/>
          </a:xfrm>
        </p:spPr>
        <p:txBody>
          <a:bodyPr/>
          <a:lstStyle/>
          <a:p>
            <a:r>
              <a:rPr lang="de-DE" dirty="0" smtClean="0"/>
              <a:t>This PPT</a:t>
            </a:r>
          </a:p>
          <a:p>
            <a:r>
              <a:rPr lang="de-DE" dirty="0" smtClean="0"/>
              <a:t>Docstrings in source code</a:t>
            </a:r>
          </a:p>
          <a:p>
            <a:r>
              <a:rPr lang="de-DE" dirty="0" smtClean="0"/>
              <a:t>A HTML version created from the source code (updated with the code)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73"/>
          <a:stretch/>
        </p:blipFill>
        <p:spPr>
          <a:xfrm>
            <a:off x="121764" y="3685544"/>
            <a:ext cx="5502209" cy="294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685" y="157735"/>
            <a:ext cx="6566993" cy="4252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0683"/>
          <a:stretch/>
        </p:blipFill>
        <p:spPr>
          <a:xfrm>
            <a:off x="5392132" y="4222371"/>
            <a:ext cx="6601464" cy="265714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6561480">
            <a:off x="9852972" y="4494885"/>
            <a:ext cx="2216755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38" y="10117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b="1" dirty="0" smtClean="0"/>
              <a:t>Read a table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9" y="1198529"/>
            <a:ext cx="7070889" cy="3875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55335"/>
            <a:ext cx="6694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Read table with default options, all data read as strings (type = &lt;s)</a:t>
            </a:r>
          </a:p>
          <a:p>
            <a:r>
              <a:rPr lang="de-DE" dirty="0" smtClean="0"/>
              <a:t>Most functions have as optional argument </a:t>
            </a:r>
            <a:r>
              <a:rPr lang="de-DE" b="1" i="1" dirty="0" smtClean="0">
                <a:solidFill>
                  <a:schemeClr val="accent6"/>
                </a:solidFill>
              </a:rPr>
              <a:t>verbose</a:t>
            </a:r>
            <a:r>
              <a:rPr lang="de-DE" dirty="0" smtClean="0"/>
              <a:t> (print additional info)</a:t>
            </a:r>
          </a:p>
          <a:p>
            <a:endParaRPr lang="de-DE" dirty="0"/>
          </a:p>
          <a:p>
            <a:r>
              <a:rPr lang="de-DE" dirty="0" smtClean="0"/>
              <a:t>Table have a few useful methods, </a:t>
            </a:r>
          </a:p>
          <a:p>
            <a:r>
              <a:rPr lang="de-DE" dirty="0" smtClean="0"/>
              <a:t>e.g. </a:t>
            </a:r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</a:rPr>
              <a:t>what()</a:t>
            </a:r>
            <a:r>
              <a:rPr lang="de-DE" dirty="0" smtClean="0"/>
              <a:t> (prints a summary of the content in Table) 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731376" y="392115"/>
            <a:ext cx="5667375" cy="3012398"/>
            <a:chOff x="6731376" y="392115"/>
            <a:chExt cx="5667375" cy="301239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1376" y="842288"/>
              <a:ext cx="5667375" cy="25622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288856" y="392115"/>
              <a:ext cx="4171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>
                  <a:solidFill>
                    <a:schemeClr val="accent2">
                      <a:lumMod val="75000"/>
                    </a:schemeClr>
                  </a:solidFill>
                </a:rPr>
                <a:t>head()</a:t>
              </a:r>
              <a:r>
                <a:rPr lang="de-DE" dirty="0" smtClean="0"/>
                <a:t>: prints </a:t>
              </a:r>
              <a:r>
                <a:rPr lang="de-DE" b="1" dirty="0" smtClean="0"/>
                <a:t>first n</a:t>
              </a:r>
              <a:r>
                <a:rPr lang="de-DE" dirty="0" smtClean="0"/>
                <a:t> (=5 default) elements 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31376" y="3495042"/>
            <a:ext cx="5676900" cy="2971926"/>
            <a:chOff x="6731376" y="3495042"/>
            <a:chExt cx="5676900" cy="297192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1376" y="3895218"/>
              <a:ext cx="5676900" cy="25717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288856" y="3495042"/>
              <a:ext cx="3964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>
                  <a:solidFill>
                    <a:schemeClr val="accent2">
                      <a:lumMod val="75000"/>
                    </a:schemeClr>
                  </a:solidFill>
                </a:rPr>
                <a:t>tail()</a:t>
              </a:r>
              <a:r>
                <a:rPr lang="de-DE" dirty="0" smtClean="0"/>
                <a:t>: prints </a:t>
              </a:r>
              <a:r>
                <a:rPr lang="de-DE" b="1" dirty="0" smtClean="0"/>
                <a:t>last n</a:t>
              </a:r>
              <a:r>
                <a:rPr lang="de-DE" dirty="0" smtClean="0"/>
                <a:t> (=5 default) elements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569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17" y="72895"/>
            <a:ext cx="10515600" cy="1096030"/>
          </a:xfrm>
        </p:spPr>
        <p:txBody>
          <a:bodyPr>
            <a:normAutofit/>
          </a:bodyPr>
          <a:lstStyle/>
          <a:p>
            <a:r>
              <a:rPr lang="de-DE" sz="5400" b="1" dirty="0" smtClean="0"/>
              <a:t>Default arguments for methods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16" y="4440024"/>
            <a:ext cx="11944547" cy="23378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Most functions have several arguments with default values, e.g.</a:t>
            </a:r>
          </a:p>
          <a:p>
            <a:pPr marL="0" indent="0">
              <a:buNone/>
            </a:pPr>
            <a:r>
              <a:rPr lang="de-DE" dirty="0" smtClean="0"/>
              <a:t>To read a table that does not have a header line use </a:t>
            </a:r>
            <a:r>
              <a:rPr lang="de-DE" b="1" i="1" dirty="0" smtClean="0">
                <a:solidFill>
                  <a:schemeClr val="accent6"/>
                </a:solidFill>
              </a:rPr>
              <a:t>header</a:t>
            </a:r>
            <a:r>
              <a:rPr lang="de-DE" dirty="0" smtClean="0"/>
              <a:t> = 0 (default column names </a:t>
            </a:r>
            <a:r>
              <a:rPr lang="de-DE" b="1" dirty="0" smtClean="0"/>
              <a:t>colXXXX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 smtClean="0"/>
              <a:t>Default values are logical ones, e.g. </a:t>
            </a:r>
            <a:r>
              <a:rPr lang="de-DE" b="1" i="1" dirty="0" smtClean="0">
                <a:solidFill>
                  <a:schemeClr val="accent6"/>
                </a:solidFill>
              </a:rPr>
              <a:t>sep</a:t>
            </a:r>
            <a:r>
              <a:rPr lang="de-DE" dirty="0" smtClean="0"/>
              <a:t> = ´,´ so most of the time there is no need to use arguments. However, they are there to handle complex cases and they are explained in the docstrings and in the HTML. </a:t>
            </a:r>
          </a:p>
          <a:p>
            <a:pPr marL="0" indent="0">
              <a:buNone/>
            </a:pPr>
            <a:r>
              <a:rPr lang="de-DE" dirty="0" smtClean="0"/>
              <a:t>(</a:t>
            </a:r>
            <a:r>
              <a:rPr lang="de-DE" b="1" i="1" dirty="0" smtClean="0"/>
              <a:t>IF there is something missing, please report as bug</a:t>
            </a:r>
            <a:r>
              <a:rPr lang="de-DE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5" y="1098271"/>
            <a:ext cx="77628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738" y="3412398"/>
            <a:ext cx="11510913" cy="1878340"/>
          </a:xfrm>
        </p:spPr>
        <p:txBody>
          <a:bodyPr>
            <a:normAutofit fontScale="62500" lnSpcReduction="20000"/>
          </a:bodyPr>
          <a:lstStyle/>
          <a:p>
            <a:r>
              <a:rPr lang="de-DE" dirty="0" smtClean="0"/>
              <a:t>Two ways to access columns: by index (</a:t>
            </a:r>
            <a:r>
              <a:rPr lang="de-DE" b="1" dirty="0" smtClean="0"/>
              <a:t>t[0]</a:t>
            </a:r>
            <a:r>
              <a:rPr lang="de-DE" dirty="0" smtClean="0"/>
              <a:t>) or by name (</a:t>
            </a:r>
            <a:r>
              <a:rPr lang="de-DE" b="1" dirty="0" smtClean="0"/>
              <a:t>t[´col0000´]</a:t>
            </a:r>
            <a:r>
              <a:rPr lang="de-DE" dirty="0" smtClean="0"/>
              <a:t>)</a:t>
            </a:r>
          </a:p>
          <a:p>
            <a:r>
              <a:rPr lang="de-DE" dirty="0" smtClean="0"/>
              <a:t>Indexes start at 0 as in Python. </a:t>
            </a:r>
          </a:p>
          <a:p>
            <a:r>
              <a:rPr lang="de-DE" dirty="0" smtClean="0"/>
              <a:t>There is an option when reading tables to forbid/permit repeated names for columns in the same table (I suggest always FORBID)</a:t>
            </a:r>
          </a:p>
          <a:p>
            <a:r>
              <a:rPr lang="de-DE" dirty="0" smtClean="0"/>
              <a:t>Prefer using indexes to select columns (easier to understand)</a:t>
            </a:r>
          </a:p>
          <a:p>
            <a:r>
              <a:rPr lang="de-DE" dirty="0" smtClean="0"/>
              <a:t>If you need to select more than two columns to create a list of columns, use </a:t>
            </a:r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</a:rPr>
              <a:t>at([idx0, idx1])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775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b="1" dirty="0" smtClean="0"/>
              <a:t>Access columns to different type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97" y="1061613"/>
            <a:ext cx="9981499" cy="2228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38" y="5422503"/>
            <a:ext cx="10989092" cy="68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1437</Words>
  <Application>Microsoft Office PowerPoint</Application>
  <PresentationFormat>Widescreen</PresentationFormat>
  <Paragraphs>121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PyTable (tbl)</vt:lpstr>
      <vt:lpstr>Introduction</vt:lpstr>
      <vt:lpstr>Needs to handle data</vt:lpstr>
      <vt:lpstr>Objectives</vt:lpstr>
      <vt:lpstr>Main classes</vt:lpstr>
      <vt:lpstr>Documentation</vt:lpstr>
      <vt:lpstr>Read a table</vt:lpstr>
      <vt:lpstr>Default arguments for methods</vt:lpstr>
      <vt:lpstr>Access columns to different type</vt:lpstr>
      <vt:lpstr>Convert columns to different type</vt:lpstr>
      <vt:lpstr>Column content</vt:lpstr>
      <vt:lpstr>Functional style methods</vt:lpstr>
      <vt:lpstr>Add column/save</vt:lpstr>
      <vt:lpstr>Formatting</vt:lpstr>
      <vt:lpstr>Plotting</vt:lpstr>
      <vt:lpstr>Helpers: from tbl.helpers import XXX</vt:lpstr>
      <vt:lpstr>Helpers: from tbl.helpers import XXX</vt:lpstr>
      <vt:lpstr>Helpers: from tbl.helpers import XXX</vt:lpstr>
      <vt:lpstr>TODO</vt:lpstr>
      <vt:lpstr>Final remark</vt:lpstr>
    </vt:vector>
  </TitlesOfParts>
  <Company>Universitaet Wien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PyTable (tbl)</dc:title>
  <dc:creator>Paulo Herrera</dc:creator>
  <cp:lastModifiedBy>Paulo Herrera</cp:lastModifiedBy>
  <cp:revision>23</cp:revision>
  <dcterms:created xsi:type="dcterms:W3CDTF">2021-03-17T08:11:23Z</dcterms:created>
  <dcterms:modified xsi:type="dcterms:W3CDTF">2021-03-17T11:48:01Z</dcterms:modified>
</cp:coreProperties>
</file>