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Open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OpenSans-boldItalic.fntdata"/><Relationship Id="rId9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OpenSans-regular.fntdata"/><Relationship Id="rId8" Type="http://schemas.openxmlformats.org/officeDocument/2006/relationships/font" Target="fonts/Open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977850" y="1481551"/>
            <a:ext cx="76638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0389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0389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0389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0389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0389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0389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0389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0389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0389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2" type="title"/>
          </p:nvPr>
        </p:nvSpPr>
        <p:spPr>
          <a:xfrm>
            <a:off x="977850" y="2356700"/>
            <a:ext cx="76638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389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389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389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389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389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389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389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389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and bullets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oogle Shape;12;p3"/>
          <p:cNvCxnSpPr/>
          <p:nvPr/>
        </p:nvCxnSpPr>
        <p:spPr>
          <a:xfrm>
            <a:off x="-10300" y="576650"/>
            <a:ext cx="9164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3"/>
          <p:cNvSpPr txBox="1"/>
          <p:nvPr>
            <p:ph type="title"/>
          </p:nvPr>
        </p:nvSpPr>
        <p:spPr>
          <a:xfrm>
            <a:off x="257425" y="61850"/>
            <a:ext cx="76638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b="1" i="0" sz="18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389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389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389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389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389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389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389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389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" name="Google Shape;14;p3"/>
          <p:cNvSpPr txBox="1"/>
          <p:nvPr/>
        </p:nvSpPr>
        <p:spPr>
          <a:xfrm>
            <a:off x="696325" y="4771950"/>
            <a:ext cx="83013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 de Fevereiro de 2021</a:t>
            </a:r>
            <a:r>
              <a:rPr i="0" lang="en" sz="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| </a:t>
            </a:r>
            <a:r>
              <a:rPr lang="en" sz="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Science Aplicado À Engenharia De Confiabilidade Para Suporte Da Manutenção De Uma Empresa de Mineração</a:t>
            </a:r>
            <a:endParaRPr i="0" sz="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3"/>
          <p:cNvSpPr txBox="1"/>
          <p:nvPr/>
        </p:nvSpPr>
        <p:spPr>
          <a:xfrm>
            <a:off x="-6875" y="4753150"/>
            <a:ext cx="4446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28664" l="0" r="0" t="27175"/>
          <a:stretch/>
        </p:blipFill>
        <p:spPr>
          <a:xfrm>
            <a:off x="7692625" y="17025"/>
            <a:ext cx="1165800" cy="5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612000" y="1820550"/>
            <a:ext cx="8136000" cy="82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33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/>
        </p:nvSpPr>
        <p:spPr>
          <a:xfrm>
            <a:off x="590400" y="2480250"/>
            <a:ext cx="81504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meet.google.com/jzk-qvdj-jam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23575" y="1122400"/>
            <a:ext cx="4575600" cy="3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TEMA DA DEFESA: 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SCIENCE APLICADO À ENGENHARIA DE CONFIABILIDADE PARA SUPORTE DA MANUTENÇÃO DE UMA EMPRESA DE MINERAÇÃO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Paulo Vinícius Nobre Normando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Horário: 9h00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Link: </a:t>
            </a:r>
            <a:r>
              <a:rPr lang="en" sz="1700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https://meet.google.com/jzk-qvdj-jam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BELÉM, PA - 18 DE FEVEREIRO DE 2021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4"/>
          <p:cNvSpPr txBox="1"/>
          <p:nvPr/>
        </p:nvSpPr>
        <p:spPr>
          <a:xfrm>
            <a:off x="125" y="199050"/>
            <a:ext cx="8793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UNIVERSIDADE FEDERAL DO PARÁ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INSTITUTO DE TECNOLOGIA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FACULDADE DE ENGENHARIA ELÉTRICA E BIOMÉDICA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389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4">
            <a:alphaModFix/>
          </a:blip>
          <a:srcRect b="28664" l="0" r="0" t="27175"/>
          <a:stretch/>
        </p:blipFill>
        <p:spPr>
          <a:xfrm>
            <a:off x="423575" y="185450"/>
            <a:ext cx="1825074" cy="7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"/>
          <p:cNvPicPr preferRelativeResize="0"/>
          <p:nvPr/>
        </p:nvPicPr>
        <p:blipFill rotWithShape="1">
          <a:blip r:embed="rId5">
            <a:alphaModFix/>
          </a:blip>
          <a:srcRect b="7864" l="9882" r="18453" t="13955"/>
          <a:stretch/>
        </p:blipFill>
        <p:spPr>
          <a:xfrm>
            <a:off x="6535625" y="199050"/>
            <a:ext cx="2257450" cy="7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9450" y="1122375"/>
            <a:ext cx="3253631" cy="35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Imerys colours">
      <a:dk1>
        <a:srgbClr val="000000"/>
      </a:dk1>
      <a:lt1>
        <a:srgbClr val="FFFFFF"/>
      </a:lt1>
      <a:dk2>
        <a:srgbClr val="0033A0"/>
      </a:dk2>
      <a:lt2>
        <a:srgbClr val="2ACACE"/>
      </a:lt2>
      <a:accent1>
        <a:srgbClr val="00A9E0"/>
      </a:accent1>
      <a:accent2>
        <a:srgbClr val="FF8200"/>
      </a:accent2>
      <a:accent3>
        <a:srgbClr val="BEBFBE"/>
      </a:accent3>
      <a:accent4>
        <a:srgbClr val="012068"/>
      </a:accent4>
      <a:accent5>
        <a:srgbClr val="009681"/>
      </a:accent5>
      <a:accent6>
        <a:srgbClr val="643165"/>
      </a:accent6>
      <a:hlink>
        <a:srgbClr val="A40033"/>
      </a:hlink>
      <a:folHlink>
        <a:srgbClr val="00329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