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1" r:id="rId5"/>
    <p:sldId id="257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218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57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45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03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16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23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977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24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94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06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993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2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92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24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4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35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9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29475-B50A-4572-B00A-22B425C976AF}" type="datetimeFigureOut">
              <a:rPr lang="es-CO" smtClean="0"/>
              <a:t>2/05/2017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6570-22B5-4325-B7BC-3167D1326F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655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7128" y="399246"/>
            <a:ext cx="10483402" cy="6168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s-CO" dirty="0" smtClean="0">
                <a:latin typeface="Calibri" panose="020F0502020204030204" pitchFamily="34" charset="0"/>
                <a:cs typeface="Calibri" panose="020F0502020204030204" pitchFamily="34" charset="0"/>
              </a:rPr>
              <a:t>CORPORACIÓN </a:t>
            </a: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DE ESTUDIOS TECNOLÓGICOS DEL NORTE DEL VALLE</a:t>
            </a:r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CO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dirty="0" smtClean="0">
                <a:latin typeface="Calibri" panose="020F0502020204030204" pitchFamily="34" charset="0"/>
                <a:cs typeface="Calibri" panose="020F0502020204030204" pitchFamily="34" charset="0"/>
              </a:rPr>
              <a:t>SISTEMAS DISTRIBUIDOS</a:t>
            </a: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CO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s-CO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INTEGRANTES</a:t>
            </a:r>
          </a:p>
          <a:p>
            <a:pPr marL="0" indent="0" algn="ctr">
              <a:buNone/>
            </a:pPr>
            <a:r>
              <a:rPr lang="es-CO" dirty="0" smtClean="0">
                <a:latin typeface="Calibri" panose="020F0502020204030204" pitchFamily="34" charset="0"/>
                <a:cs typeface="Calibri" panose="020F0502020204030204" pitchFamily="34" charset="0"/>
              </a:rPr>
              <a:t> Paulo Cesar Agudelo</a:t>
            </a:r>
            <a:br>
              <a:rPr lang="es-CO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dirty="0" smtClean="0">
                <a:latin typeface="Calibri" panose="020F0502020204030204" pitchFamily="34" charset="0"/>
                <a:cs typeface="Calibri" panose="020F0502020204030204" pitchFamily="34" charset="0"/>
              </a:rPr>
              <a:t>    Julián </a:t>
            </a: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Andrés </a:t>
            </a:r>
            <a:r>
              <a:rPr lang="es-CO" dirty="0" smtClean="0">
                <a:latin typeface="Calibri" panose="020F0502020204030204" pitchFamily="34" charset="0"/>
                <a:cs typeface="Calibri" panose="020F0502020204030204" pitchFamily="34" charset="0"/>
              </a:rPr>
              <a:t>Agudelo                              </a:t>
            </a: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CO" dirty="0" smtClean="0">
                <a:latin typeface="Calibri" panose="020F0502020204030204" pitchFamily="34" charset="0"/>
                <a:cs typeface="Calibri" panose="020F0502020204030204" pitchFamily="34" charset="0"/>
              </a:rPr>
              <a:t> Carlos </a:t>
            </a: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David Mosquera</a:t>
            </a:r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Cartago - Valle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14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4242" y="721894"/>
            <a:ext cx="10082463" cy="570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Comandos:</a:t>
            </a:r>
          </a:p>
          <a:p>
            <a:r>
              <a:rPr lang="en-US" dirty="0"/>
              <a:t>$ docker swarm </a:t>
            </a:r>
            <a:r>
              <a:rPr lang="en-US" dirty="0" err="1"/>
              <a:t>init</a:t>
            </a:r>
            <a:r>
              <a:rPr lang="en-US" dirty="0"/>
              <a:t> --advertise-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dirty="0" smtClean="0"/>
              <a:t>192.168.99.100: </a:t>
            </a:r>
          </a:p>
          <a:p>
            <a:endParaRPr lang="en-US" u="sng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4335" y="1731026"/>
            <a:ext cx="8982276" cy="479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541422"/>
            <a:ext cx="11526253" cy="6003758"/>
          </a:xfrm>
        </p:spPr>
        <p:txBody>
          <a:bodyPr>
            <a:normAutofit/>
          </a:bodyPr>
          <a:lstStyle/>
          <a:p>
            <a:r>
              <a:rPr lang="es-CO" sz="1500" dirty="0"/>
              <a:t>$ docker </a:t>
            </a:r>
            <a:r>
              <a:rPr lang="es-CO" sz="1500" dirty="0" err="1"/>
              <a:t>swarm</a:t>
            </a:r>
            <a:r>
              <a:rPr lang="es-CO" sz="1500" dirty="0"/>
              <a:t> </a:t>
            </a:r>
            <a:r>
              <a:rPr lang="es-CO" sz="1500" dirty="0" err="1"/>
              <a:t>join</a:t>
            </a:r>
            <a:r>
              <a:rPr lang="es-CO" sz="1500" dirty="0"/>
              <a:t> --</a:t>
            </a:r>
            <a:r>
              <a:rPr lang="es-CO" sz="1500" dirty="0" err="1"/>
              <a:t>token</a:t>
            </a:r>
            <a:r>
              <a:rPr lang="es-CO" sz="1500" dirty="0"/>
              <a:t>  </a:t>
            </a:r>
            <a:r>
              <a:rPr lang="es-CO" sz="1500" dirty="0" smtClean="0"/>
              <a:t>SWMTKN-1-50edlk935u9qgvrs8alhpzf1awgdil2dmfs4zgpd8ue2ltkmww-3y9tb0pjnieqao9ahkutpvpxe 192.168.99.100:2377</a:t>
            </a:r>
            <a:endParaRPr lang="es-CO" sz="1500" dirty="0"/>
          </a:p>
          <a:p>
            <a:pPr marL="0" indent="0">
              <a:buNone/>
            </a:pPr>
            <a:r>
              <a:rPr lang="es-CO" sz="1500" dirty="0" smtClean="0"/>
              <a:t>     </a:t>
            </a:r>
            <a:r>
              <a:rPr lang="es-CO" sz="1500" dirty="0" err="1" smtClean="0"/>
              <a:t>This</a:t>
            </a:r>
            <a:r>
              <a:rPr lang="es-CO" sz="1500" dirty="0" smtClean="0"/>
              <a:t> </a:t>
            </a:r>
            <a:r>
              <a:rPr lang="es-CO" sz="1500" dirty="0" err="1"/>
              <a:t>node</a:t>
            </a:r>
            <a:r>
              <a:rPr lang="es-CO" sz="1500" dirty="0"/>
              <a:t> </a:t>
            </a:r>
            <a:r>
              <a:rPr lang="es-CO" sz="1500" dirty="0" err="1"/>
              <a:t>joined</a:t>
            </a:r>
            <a:r>
              <a:rPr lang="es-CO" sz="1500" dirty="0"/>
              <a:t> a </a:t>
            </a:r>
            <a:r>
              <a:rPr lang="es-CO" sz="1500" dirty="0" err="1"/>
              <a:t>swarm</a:t>
            </a:r>
            <a:r>
              <a:rPr lang="es-CO" sz="1500" dirty="0"/>
              <a:t> as a </a:t>
            </a:r>
            <a:r>
              <a:rPr lang="es-CO" sz="1500" dirty="0" err="1"/>
              <a:t>worker</a:t>
            </a:r>
            <a:r>
              <a:rPr lang="es-CO" sz="1500" dirty="0"/>
              <a:t>.  </a:t>
            </a:r>
            <a:endParaRPr lang="es-CO" sz="1500" dirty="0" smtClean="0"/>
          </a:p>
          <a:p>
            <a:pPr marL="0" indent="0">
              <a:buNone/>
            </a:pPr>
            <a:endParaRPr lang="es-CO" sz="1500" dirty="0"/>
          </a:p>
          <a:p>
            <a:r>
              <a:rPr lang="en-US" sz="1500" dirty="0"/>
              <a:t>$ docker service create --replicas 1 --name </a:t>
            </a:r>
            <a:r>
              <a:rPr lang="en-US" sz="1500" dirty="0" err="1"/>
              <a:t>helloworld</a:t>
            </a:r>
            <a:r>
              <a:rPr lang="en-US" sz="1500" dirty="0"/>
              <a:t> alpine </a:t>
            </a:r>
            <a:r>
              <a:rPr lang="en-US" sz="1500" dirty="0" smtClean="0"/>
              <a:t>ping</a:t>
            </a:r>
            <a:endParaRPr lang="es-CO" sz="1500" dirty="0" smtClean="0"/>
          </a:p>
          <a:p>
            <a:r>
              <a:rPr lang="es-CO" sz="1500" dirty="0" smtClean="0"/>
              <a:t>$ docker </a:t>
            </a:r>
            <a:r>
              <a:rPr lang="es-CO" sz="1500" dirty="0" err="1" smtClean="0"/>
              <a:t>service</a:t>
            </a:r>
            <a:r>
              <a:rPr lang="es-CO" sz="1500" dirty="0" smtClean="0"/>
              <a:t> </a:t>
            </a:r>
            <a:r>
              <a:rPr lang="es-CO" sz="1500" dirty="0" err="1" smtClean="0"/>
              <a:t>ls</a:t>
            </a:r>
            <a:endParaRPr lang="es-CO" sz="1500" dirty="0" smtClean="0"/>
          </a:p>
          <a:p>
            <a:r>
              <a:rPr lang="es-CO" sz="1500" dirty="0" smtClean="0"/>
              <a:t>$ </a:t>
            </a:r>
            <a:r>
              <a:rPr lang="es-CO" sz="1500" dirty="0"/>
              <a:t>docker </a:t>
            </a:r>
            <a:r>
              <a:rPr lang="es-CO" sz="1500" dirty="0" err="1"/>
              <a:t>service</a:t>
            </a:r>
            <a:r>
              <a:rPr lang="es-CO" sz="1500" dirty="0"/>
              <a:t> </a:t>
            </a:r>
            <a:r>
              <a:rPr lang="es-CO" sz="1500" dirty="0" err="1"/>
              <a:t>inspect</a:t>
            </a:r>
            <a:r>
              <a:rPr lang="es-CO" sz="1500" dirty="0"/>
              <a:t> --</a:t>
            </a:r>
            <a:r>
              <a:rPr lang="es-CO" sz="1500" dirty="0" err="1"/>
              <a:t>pretty</a:t>
            </a:r>
            <a:r>
              <a:rPr lang="es-CO" sz="1500" dirty="0"/>
              <a:t> </a:t>
            </a:r>
            <a:r>
              <a:rPr lang="es-CO" sz="1500" dirty="0" err="1"/>
              <a:t>helloworld</a:t>
            </a:r>
            <a:endParaRPr lang="es-CO" sz="1500" dirty="0"/>
          </a:p>
          <a:p>
            <a:pPr marL="400050" lvl="1" indent="0">
              <a:buNone/>
            </a:pPr>
            <a:r>
              <a:rPr lang="es-CO" sz="1500" dirty="0"/>
              <a:t>ID:     9uk4639qpg7npwf3fn2aasksr  </a:t>
            </a:r>
          </a:p>
          <a:p>
            <a:pPr marL="400050" lvl="1" indent="0">
              <a:buNone/>
            </a:pPr>
            <a:r>
              <a:rPr lang="es-CO" sz="1500" dirty="0" err="1"/>
              <a:t>Name</a:t>
            </a:r>
            <a:r>
              <a:rPr lang="es-CO" sz="1500" dirty="0"/>
              <a:t>:       </a:t>
            </a:r>
            <a:r>
              <a:rPr lang="es-CO" sz="1500" dirty="0" err="1"/>
              <a:t>helloworld</a:t>
            </a:r>
            <a:r>
              <a:rPr lang="es-CO" sz="1500" dirty="0"/>
              <a:t>  </a:t>
            </a:r>
          </a:p>
          <a:p>
            <a:pPr marL="400050" lvl="1" indent="0">
              <a:buNone/>
            </a:pPr>
            <a:r>
              <a:rPr lang="es-CO" sz="1500" dirty="0"/>
              <a:t>Mode:       REPLICATED  </a:t>
            </a:r>
          </a:p>
          <a:p>
            <a:pPr marL="400050" lvl="1" indent="0">
              <a:buNone/>
            </a:pPr>
            <a:r>
              <a:rPr lang="es-CO" sz="1500" dirty="0" smtClean="0"/>
              <a:t>Replicas: </a:t>
            </a:r>
            <a:r>
              <a:rPr lang="es-CO" sz="1500" dirty="0"/>
              <a:t>1</a:t>
            </a:r>
          </a:p>
          <a:p>
            <a:pPr marL="400050" lvl="1" indent="0">
              <a:buNone/>
            </a:pPr>
            <a:r>
              <a:rPr lang="es-CO" sz="1500" dirty="0" err="1"/>
              <a:t>Placement</a:t>
            </a:r>
            <a:r>
              <a:rPr lang="es-CO" sz="1500" dirty="0"/>
              <a:t>:  </a:t>
            </a:r>
          </a:p>
          <a:p>
            <a:pPr marL="400050" lvl="1" indent="0">
              <a:buNone/>
            </a:pPr>
            <a:r>
              <a:rPr lang="es-CO" sz="1500" dirty="0" err="1"/>
              <a:t>UpdateConfig</a:t>
            </a:r>
            <a:r>
              <a:rPr lang="es-CO" sz="1500" dirty="0"/>
              <a:t>:  </a:t>
            </a:r>
          </a:p>
          <a:p>
            <a:pPr marL="400050" lvl="1" indent="0">
              <a:buNone/>
            </a:pPr>
            <a:r>
              <a:rPr lang="es-CO" sz="1500" dirty="0" err="1" smtClean="0"/>
              <a:t>Parallelism</a:t>
            </a:r>
            <a:r>
              <a:rPr lang="es-CO" sz="1500" dirty="0"/>
              <a:t>:   1</a:t>
            </a:r>
          </a:p>
          <a:p>
            <a:pPr marL="400050" lvl="1" indent="0">
              <a:buNone/>
            </a:pPr>
            <a:r>
              <a:rPr lang="es-CO" sz="1500" dirty="0" err="1"/>
              <a:t>ContainerSpec</a:t>
            </a:r>
            <a:r>
              <a:rPr lang="es-CO" sz="1500" dirty="0"/>
              <a:t>:  </a:t>
            </a:r>
            <a:endParaRPr lang="es-CO" sz="1500" dirty="0" smtClean="0"/>
          </a:p>
          <a:p>
            <a:pPr marL="400050" lvl="1" indent="0">
              <a:buNone/>
            </a:pPr>
            <a:r>
              <a:rPr lang="es-CO" sz="1500" dirty="0" err="1" smtClean="0"/>
              <a:t>Image</a:t>
            </a:r>
            <a:r>
              <a:rPr lang="es-CO" sz="1500" dirty="0" smtClean="0"/>
              <a:t>:     </a:t>
            </a:r>
            <a:r>
              <a:rPr lang="es-CO" sz="1500" dirty="0" err="1" smtClean="0"/>
              <a:t>alpine</a:t>
            </a:r>
            <a:endParaRPr lang="es-CO" sz="1500" dirty="0" smtClean="0"/>
          </a:p>
          <a:p>
            <a:pPr marL="400050" lvl="1" indent="0">
              <a:buNone/>
            </a:pPr>
            <a:r>
              <a:rPr lang="es-CO" sz="1500" dirty="0" err="1" smtClean="0"/>
              <a:t>Args</a:t>
            </a:r>
            <a:r>
              <a:rPr lang="es-CO" sz="1500" dirty="0"/>
              <a:t>:  ping docker.com</a:t>
            </a:r>
          </a:p>
          <a:p>
            <a:endParaRPr lang="es-CO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72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59" y="2538663"/>
            <a:ext cx="7454116" cy="3898232"/>
          </a:xfrm>
          <a:prstGeom prst="rect">
            <a:avLst/>
          </a:prstGeom>
        </p:spPr>
      </p:pic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541971" y="705381"/>
            <a:ext cx="11140692" cy="5551040"/>
          </a:xfrm>
        </p:spPr>
        <p:txBody>
          <a:bodyPr/>
          <a:lstStyle/>
          <a:p>
            <a:r>
              <a:rPr lang="es-CO" dirty="0"/>
              <a:t>$ docker </a:t>
            </a:r>
            <a:r>
              <a:rPr lang="es-CO" dirty="0" err="1"/>
              <a:t>service</a:t>
            </a:r>
            <a:r>
              <a:rPr lang="es-CO" dirty="0"/>
              <a:t> </a:t>
            </a:r>
            <a:r>
              <a:rPr lang="es-CO" dirty="0" err="1"/>
              <a:t>ps</a:t>
            </a:r>
            <a:r>
              <a:rPr lang="es-CO" dirty="0"/>
              <a:t> </a:t>
            </a:r>
            <a:r>
              <a:rPr lang="es-CO" dirty="0" err="1" smtClean="0"/>
              <a:t>helloworld</a:t>
            </a:r>
            <a:r>
              <a:rPr lang="es-CO" dirty="0" smtClean="0"/>
              <a:t>:</a:t>
            </a:r>
          </a:p>
          <a:p>
            <a:pPr marL="0" indent="0">
              <a:buNone/>
            </a:pPr>
            <a:r>
              <a:rPr lang="es-CO" sz="1600" dirty="0"/>
              <a:t>ID </a:t>
            </a:r>
            <a:r>
              <a:rPr lang="es-CO" sz="1600" dirty="0" smtClean="0"/>
              <a:t>                                     NAME                                  SERVICE     </a:t>
            </a:r>
            <a:r>
              <a:rPr lang="es-CO" sz="1600" dirty="0"/>
              <a:t>IMAGE   LAST STATE         DESIRED STATE  NODE  </a:t>
            </a:r>
            <a:endParaRPr lang="es-CO" sz="1600" dirty="0" smtClean="0"/>
          </a:p>
          <a:p>
            <a:pPr marL="0" indent="0">
              <a:buNone/>
            </a:pPr>
            <a:endParaRPr lang="es-CO" sz="1600" dirty="0"/>
          </a:p>
          <a:p>
            <a:pPr marL="0" indent="0">
              <a:buNone/>
            </a:pPr>
            <a:r>
              <a:rPr lang="es-CO" sz="1600" dirty="0"/>
              <a:t>8p1vev3fq5zm0mi8g0as41w35  helloworld.1  </a:t>
            </a:r>
            <a:r>
              <a:rPr lang="es-CO" sz="1600" dirty="0" err="1"/>
              <a:t>helloworld</a:t>
            </a:r>
            <a:r>
              <a:rPr lang="es-CO" sz="1600" dirty="0"/>
              <a:t>  </a:t>
            </a:r>
            <a:r>
              <a:rPr lang="es-CO" sz="1600" dirty="0" err="1"/>
              <a:t>alpine</a:t>
            </a:r>
            <a:r>
              <a:rPr lang="es-CO" sz="1600" dirty="0"/>
              <a:t>  </a:t>
            </a:r>
            <a:r>
              <a:rPr lang="es-CO" sz="1600" dirty="0" err="1"/>
              <a:t>Running</a:t>
            </a:r>
            <a:r>
              <a:rPr lang="es-CO" sz="1600" dirty="0"/>
              <a:t> 3 minutes  </a:t>
            </a:r>
            <a:r>
              <a:rPr lang="es-CO" sz="1600" dirty="0" err="1"/>
              <a:t>Running</a:t>
            </a:r>
            <a:r>
              <a:rPr lang="es-CO" sz="1600" dirty="0"/>
              <a:t>        worker2  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39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4239" y="757990"/>
            <a:ext cx="10254498" cy="5414209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$ docker Service </a:t>
            </a:r>
            <a:r>
              <a:rPr lang="es-CO" dirty="0" err="1" smtClean="0"/>
              <a:t>scale</a:t>
            </a:r>
            <a:r>
              <a:rPr lang="es-CO" dirty="0" smtClean="0"/>
              <a:t> </a:t>
            </a:r>
            <a:r>
              <a:rPr lang="es-CO" dirty="0" err="1" smtClean="0"/>
              <a:t>helloworld</a:t>
            </a:r>
            <a:r>
              <a:rPr lang="es-CO" dirty="0" smtClean="0"/>
              <a:t>=5</a:t>
            </a:r>
          </a:p>
          <a:p>
            <a:pPr marL="0" indent="0">
              <a:buNone/>
            </a:pPr>
            <a:r>
              <a:rPr lang="es-CO" dirty="0" smtClean="0"/>
              <a:t>$ </a:t>
            </a:r>
            <a:r>
              <a:rPr lang="es-CO" dirty="0"/>
              <a:t>docker </a:t>
            </a:r>
            <a:r>
              <a:rPr lang="es-CO" dirty="0" err="1"/>
              <a:t>service</a:t>
            </a:r>
            <a:r>
              <a:rPr lang="es-CO" dirty="0"/>
              <a:t> </a:t>
            </a:r>
            <a:r>
              <a:rPr lang="es-CO" dirty="0" err="1"/>
              <a:t>ps</a:t>
            </a:r>
            <a:r>
              <a:rPr lang="es-CO" dirty="0"/>
              <a:t> </a:t>
            </a:r>
            <a:r>
              <a:rPr lang="es-CO" dirty="0" err="1" smtClean="0"/>
              <a:t>helloworld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27" y="2105526"/>
            <a:ext cx="7229641" cy="40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818148"/>
            <a:ext cx="9664951" cy="5430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3200" dirty="0" smtClean="0"/>
          </a:p>
          <a:p>
            <a:pPr marL="0" indent="0" algn="ctr">
              <a:buNone/>
            </a:pPr>
            <a:endParaRPr lang="es-CO" sz="3200" dirty="0" smtClean="0"/>
          </a:p>
          <a:p>
            <a:pPr marL="0" indent="0" algn="ctr">
              <a:buNone/>
            </a:pPr>
            <a:endParaRPr lang="es-CO" sz="3200" dirty="0"/>
          </a:p>
          <a:p>
            <a:pPr marL="0" indent="0" algn="ctr">
              <a:buNone/>
            </a:pPr>
            <a:r>
              <a:rPr lang="es-CO" sz="6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MUCHAS GRACIAS POR SU ATENCION</a:t>
            </a:r>
            <a:endParaRPr lang="es-CO" sz="6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7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1064" y="3013656"/>
            <a:ext cx="10676586" cy="1300767"/>
          </a:xfrm>
        </p:spPr>
        <p:txBody>
          <a:bodyPr>
            <a:normAutofit lnSpcReduction="10000"/>
          </a:bodyPr>
          <a:lstStyle/>
          <a:p>
            <a:pPr algn="ctr"/>
            <a:r>
              <a:rPr lang="es-CO" sz="8000" dirty="0" smtClean="0"/>
              <a:t>DOCKER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49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656824"/>
            <a:ext cx="9753578" cy="559157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CO" sz="4400" dirty="0" smtClean="0"/>
              <a:t>DOCKER COMPOSE</a:t>
            </a:r>
          </a:p>
          <a:p>
            <a:pPr marL="0" indent="0" algn="ctr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/>
              <a:t>Continuando él </a:t>
            </a:r>
            <a:r>
              <a:rPr lang="es-CO" dirty="0" smtClean="0"/>
              <a:t>tema </a:t>
            </a:r>
            <a:r>
              <a:rPr lang="es-CO" dirty="0"/>
              <a:t>sobre Docker, otra de las herramientas disponibles y que facilitará enormemente el administrar aplicaciones por varios contenedores relacionados entre sí es Docker Compose. 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Definiéndolo </a:t>
            </a:r>
            <a:r>
              <a:rPr lang="es-CO" dirty="0"/>
              <a:t>como archivo de los contenedores que forman parte de una aplicación: podemos iniciarlos, pararlos, eliminarlos o ver su estado en tiempo real.</a:t>
            </a:r>
          </a:p>
          <a:p>
            <a:pPr marL="0" indent="0">
              <a:buNone/>
            </a:pPr>
            <a:r>
              <a:rPr lang="es-CO" dirty="0"/>
              <a:t>El ecosistema de docker ya no solo se compone del entorno de ejecución de los contenedores, explicadas de forma básica son:</a:t>
            </a:r>
          </a:p>
          <a:p>
            <a:r>
              <a:rPr lang="es-CO" dirty="0" smtClean="0"/>
              <a:t>DOCKER</a:t>
            </a:r>
          </a:p>
          <a:p>
            <a:r>
              <a:rPr lang="es-CO" dirty="0" smtClean="0"/>
              <a:t>DOCKER HUB</a:t>
            </a:r>
          </a:p>
          <a:p>
            <a:r>
              <a:rPr lang="es-CO" dirty="0" smtClean="0"/>
              <a:t>DOCKER COMPOSE</a:t>
            </a:r>
          </a:p>
          <a:p>
            <a:r>
              <a:rPr lang="es-CO" dirty="0" smtClean="0"/>
              <a:t>DOCKER MACHINE</a:t>
            </a:r>
          </a:p>
          <a:p>
            <a:r>
              <a:rPr lang="es-CO" dirty="0" smtClean="0"/>
              <a:t>DOCKER SWARM</a:t>
            </a:r>
          </a:p>
        </p:txBody>
      </p:sp>
      <p:pic>
        <p:nvPicPr>
          <p:cNvPr id="2056" name="Picture 8" descr="Resultado de imagen para docker compo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969" y="4338943"/>
            <a:ext cx="2466094" cy="20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400" y="1058778"/>
            <a:ext cx="10225825" cy="5189621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Teniendo múltiples contenedores usar el comando docker run para cada uno de ellos nos resultará incómodo. 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En </a:t>
            </a:r>
            <a:r>
              <a:rPr lang="es-CO" dirty="0"/>
              <a:t>este punto entra Docker Compose permitiéndonos definir nuestra aplicación multicontenedor en un archivo con las mismas propiedades que indicaríamos con el comando docker run individualmente. 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Con </a:t>
            </a:r>
            <a:r>
              <a:rPr lang="es-CO" dirty="0"/>
              <a:t>un único comando podremos iniciar todos los contenedores y en el orden que los especifiquemos.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030" name="Picture 6" descr="Resultado de imagen para docker compo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326" y="3789947"/>
            <a:ext cx="2839631" cy="279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731" y="502276"/>
            <a:ext cx="10573555" cy="5746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4400" dirty="0" smtClean="0"/>
              <a:t>DOCKER SWARM</a:t>
            </a:r>
            <a:endParaRPr lang="es-CO" dirty="0"/>
          </a:p>
          <a:p>
            <a:pPr marL="0" indent="0" algn="ctr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Modo </a:t>
            </a:r>
            <a:r>
              <a:rPr lang="es-CO" dirty="0"/>
              <a:t>Swarm integra las capacidades de orquestación de </a:t>
            </a:r>
            <a:r>
              <a:rPr lang="es-CO" dirty="0" smtClean="0"/>
              <a:t>clústeres </a:t>
            </a:r>
            <a:r>
              <a:rPr lang="es-CO" dirty="0"/>
              <a:t>en enjambre acoplable motor 1.12 y versiones más recientes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r>
              <a:rPr lang="es-CO" dirty="0"/>
              <a:t>Swarm utiliza capacidades de programación para garantizar que los recursos suficientes para contenedores distribuidos. 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Swarm </a:t>
            </a:r>
            <a:r>
              <a:rPr lang="es-CO" dirty="0"/>
              <a:t>asigna contenedores a los nodos subyacentes y optimiza los recursos mediante la programación automáticamente las cargas de trabajo de contenedores para funcionar en el huésped más adecuado. </a:t>
            </a: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Esta </a:t>
            </a:r>
            <a:r>
              <a:rPr lang="es-CO" dirty="0"/>
              <a:t>orquestación acoplable equilibra las cargas de trabajo de aplicaciones en contenedores, asegurando recipientes se ponen en marcha en sistemas con recursos adecuados, manteniendo los niveles de rendimiento necesarios.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551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1733" y="1118937"/>
            <a:ext cx="11024520" cy="5281863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Comandos:</a:t>
            </a:r>
          </a:p>
          <a:p>
            <a:r>
              <a:rPr lang="es-CO" dirty="0" smtClean="0"/>
              <a:t>$ docker-machine create –d virtualbox manager: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3" y="2342396"/>
            <a:ext cx="5514056" cy="32776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2" y="2342396"/>
            <a:ext cx="5534526" cy="32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7516" y="1046747"/>
            <a:ext cx="10840452" cy="5317957"/>
          </a:xfrm>
        </p:spPr>
        <p:txBody>
          <a:bodyPr/>
          <a:lstStyle/>
          <a:p>
            <a:r>
              <a:rPr lang="es-CO" dirty="0"/>
              <a:t>$ docker-machine create –d </a:t>
            </a:r>
            <a:r>
              <a:rPr lang="es-CO" dirty="0" smtClean="0"/>
              <a:t>nodo1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1985211"/>
            <a:ext cx="5354052" cy="30116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42" y="1985211"/>
            <a:ext cx="5354051" cy="301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7516" y="1046747"/>
            <a:ext cx="10840452" cy="5317957"/>
          </a:xfrm>
        </p:spPr>
        <p:txBody>
          <a:bodyPr/>
          <a:lstStyle/>
          <a:p>
            <a:r>
              <a:rPr lang="es-CO" dirty="0"/>
              <a:t>$ docker-machine create –d </a:t>
            </a:r>
            <a:r>
              <a:rPr lang="es-CO" dirty="0" smtClean="0"/>
              <a:t>nodo2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6" y="1973179"/>
            <a:ext cx="5498431" cy="32620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73179"/>
            <a:ext cx="5378116" cy="32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4242" y="721894"/>
            <a:ext cx="10082463" cy="57029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4000" dirty="0"/>
              <a:t>Clúster de Docker con Swarm </a:t>
            </a:r>
            <a:r>
              <a:rPr lang="es-CO" sz="4000" dirty="0" smtClean="0"/>
              <a:t>Mode</a:t>
            </a:r>
            <a:endParaRPr lang="es-CO" dirty="0" smtClean="0"/>
          </a:p>
          <a:p>
            <a:pPr marL="0" indent="0" algn="ctr">
              <a:buNone/>
            </a:pPr>
            <a:endParaRPr lang="es-CO" dirty="0" smtClean="0"/>
          </a:p>
          <a:p>
            <a:r>
              <a:rPr lang="es-CO" dirty="0" smtClean="0"/>
              <a:t>En </a:t>
            </a:r>
            <a:r>
              <a:rPr lang="es-CO" dirty="0"/>
              <a:t>un clúster de Swarm existen dos tipos de nodo, </a:t>
            </a:r>
            <a:r>
              <a:rPr lang="es-CO" b="1" dirty="0"/>
              <a:t>Manager</a:t>
            </a:r>
            <a:r>
              <a:rPr lang="es-CO" dirty="0"/>
              <a:t> y </a:t>
            </a:r>
            <a:r>
              <a:rPr lang="es-CO" b="1" dirty="0" err="1"/>
              <a:t>Worker</a:t>
            </a:r>
            <a:r>
              <a:rPr lang="es-CO" dirty="0"/>
              <a:t>.</a:t>
            </a:r>
          </a:p>
          <a:p>
            <a:r>
              <a:rPr lang="es-CO" dirty="0"/>
              <a:t>Los nodos </a:t>
            </a:r>
            <a:r>
              <a:rPr lang="es-CO" b="1" dirty="0"/>
              <a:t>Manager</a:t>
            </a:r>
            <a:r>
              <a:rPr lang="es-CO" dirty="0"/>
              <a:t> son los encargados de gestionar el clúster. Entre todos los Manager se elige automáticamente un líder y éste es el encargado de mantener el estado del clúster.</a:t>
            </a:r>
          </a:p>
          <a:p>
            <a:r>
              <a:rPr lang="es-CO" dirty="0"/>
              <a:t>Los Manager son también los encargados de distribuir las tareas o </a:t>
            </a:r>
            <a:r>
              <a:rPr lang="es-CO" i="1" dirty="0" err="1"/>
              <a:t>tasks</a:t>
            </a:r>
            <a:r>
              <a:rPr lang="es-CO" dirty="0"/>
              <a:t> (unidades básicas de trabajo) entre todos los nodos </a:t>
            </a:r>
            <a:r>
              <a:rPr lang="es-CO" b="1" dirty="0" err="1"/>
              <a:t>Worker</a:t>
            </a:r>
            <a:r>
              <a:rPr lang="es-CO" dirty="0"/>
              <a:t>, los cuales reciben estas tareas y las ejecutan.</a:t>
            </a:r>
          </a:p>
          <a:p>
            <a:r>
              <a:rPr lang="es-CO" dirty="0"/>
              <a:t>Los nodos Manager por defecto también actúan como nodos </a:t>
            </a:r>
            <a:r>
              <a:rPr lang="es-CO" dirty="0" err="1"/>
              <a:t>Worker</a:t>
            </a:r>
            <a:r>
              <a:rPr lang="es-CO" dirty="0"/>
              <a:t> aunque se puede cambiar su configuración para que sólo asuman tareas de Manager.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64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352</Words>
  <Application>Microsoft Office PowerPoint</Application>
  <PresentationFormat>Panorámica</PresentationFormat>
  <Paragraphs>67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equipo</cp:lastModifiedBy>
  <cp:revision>28</cp:revision>
  <dcterms:created xsi:type="dcterms:W3CDTF">2017-05-02T19:59:43Z</dcterms:created>
  <dcterms:modified xsi:type="dcterms:W3CDTF">2017-05-02T21:33:53Z</dcterms:modified>
</cp:coreProperties>
</file>