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9" r:id="rId4"/>
    <p:sldId id="258" r:id="rId5"/>
    <p:sldId id="260" r:id="rId6"/>
    <p:sldId id="259" r:id="rId7"/>
    <p:sldId id="268" r:id="rId8"/>
    <p:sldId id="261" r:id="rId9"/>
    <p:sldId id="267" r:id="rId10"/>
    <p:sldId id="262" r:id="rId11"/>
    <p:sldId id="271" r:id="rId12"/>
    <p:sldId id="263" r:id="rId13"/>
    <p:sldId id="264" r:id="rId14"/>
    <p:sldId id="265" r:id="rId15"/>
    <p:sldId id="266" r:id="rId16"/>
    <p:sldId id="270"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51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207BC6-4792-463A-A0C1-BBC08E4309C9}" type="datetimeFigureOut">
              <a:rPr lang="en-CA" smtClean="0"/>
              <a:pPr/>
              <a:t>18/04/2013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15BA6DB-D664-4EDF-806F-BACFBC5B25D6}" type="slidenum">
              <a:rPr lang="en-CA" smtClean="0"/>
              <a:pPr/>
              <a:t>‹#›</a:t>
            </a:fld>
            <a:endParaRPr lang="en-CA"/>
          </a:p>
        </p:txBody>
      </p:sp>
    </p:spTree>
    <p:extLst>
      <p:ext uri="{BB962C8B-B14F-4D97-AF65-F5344CB8AC3E}">
        <p14:creationId xmlns:p14="http://schemas.microsoft.com/office/powerpoint/2010/main" val="255401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207BC6-4792-463A-A0C1-BBC08E4309C9}" type="datetimeFigureOut">
              <a:rPr lang="en-CA" smtClean="0"/>
              <a:pPr/>
              <a:t>18/04/2013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15BA6DB-D664-4EDF-806F-BACFBC5B25D6}" type="slidenum">
              <a:rPr lang="en-CA" smtClean="0"/>
              <a:pPr/>
              <a:t>‹#›</a:t>
            </a:fld>
            <a:endParaRPr lang="en-CA"/>
          </a:p>
        </p:txBody>
      </p:sp>
    </p:spTree>
    <p:extLst>
      <p:ext uri="{BB962C8B-B14F-4D97-AF65-F5344CB8AC3E}">
        <p14:creationId xmlns:p14="http://schemas.microsoft.com/office/powerpoint/2010/main" val="3740040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207BC6-4792-463A-A0C1-BBC08E4309C9}" type="datetimeFigureOut">
              <a:rPr lang="en-CA" smtClean="0"/>
              <a:pPr/>
              <a:t>18/04/2013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15BA6DB-D664-4EDF-806F-BACFBC5B25D6}" type="slidenum">
              <a:rPr lang="en-CA" smtClean="0"/>
              <a:pPr/>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77283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207BC6-4792-463A-A0C1-BBC08E4309C9}" type="datetimeFigureOut">
              <a:rPr lang="en-CA" smtClean="0"/>
              <a:pPr/>
              <a:t>18/04/2013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15BA6DB-D664-4EDF-806F-BACFBC5B25D6}" type="slidenum">
              <a:rPr lang="en-CA" smtClean="0"/>
              <a:pPr/>
              <a:t>‹#›</a:t>
            </a:fld>
            <a:endParaRPr lang="en-CA"/>
          </a:p>
        </p:txBody>
      </p:sp>
    </p:spTree>
    <p:extLst>
      <p:ext uri="{BB962C8B-B14F-4D97-AF65-F5344CB8AC3E}">
        <p14:creationId xmlns:p14="http://schemas.microsoft.com/office/powerpoint/2010/main" val="2467482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207BC6-4792-463A-A0C1-BBC08E4309C9}" type="datetimeFigureOut">
              <a:rPr lang="en-CA" smtClean="0"/>
              <a:pPr/>
              <a:t>18/04/2013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15BA6DB-D664-4EDF-806F-BACFBC5B25D6}" type="slidenum">
              <a:rPr lang="en-CA" smtClean="0"/>
              <a:pPr/>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14757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207BC6-4792-463A-A0C1-BBC08E4309C9}" type="datetimeFigureOut">
              <a:rPr lang="en-CA" smtClean="0"/>
              <a:pPr/>
              <a:t>18/04/2013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15BA6DB-D664-4EDF-806F-BACFBC5B25D6}" type="slidenum">
              <a:rPr lang="en-CA" smtClean="0"/>
              <a:pPr/>
              <a:t>‹#›</a:t>
            </a:fld>
            <a:endParaRPr lang="en-CA"/>
          </a:p>
        </p:txBody>
      </p:sp>
    </p:spTree>
    <p:extLst>
      <p:ext uri="{BB962C8B-B14F-4D97-AF65-F5344CB8AC3E}">
        <p14:creationId xmlns:p14="http://schemas.microsoft.com/office/powerpoint/2010/main" val="3802116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207BC6-4792-463A-A0C1-BBC08E4309C9}" type="datetimeFigureOut">
              <a:rPr lang="en-CA" smtClean="0"/>
              <a:pPr/>
              <a:t>18/04/2013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15BA6DB-D664-4EDF-806F-BACFBC5B25D6}" type="slidenum">
              <a:rPr lang="en-CA" smtClean="0"/>
              <a:pPr/>
              <a:t>‹#›</a:t>
            </a:fld>
            <a:endParaRPr lang="en-CA"/>
          </a:p>
        </p:txBody>
      </p:sp>
    </p:spTree>
    <p:extLst>
      <p:ext uri="{BB962C8B-B14F-4D97-AF65-F5344CB8AC3E}">
        <p14:creationId xmlns:p14="http://schemas.microsoft.com/office/powerpoint/2010/main" val="3077468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207BC6-4792-463A-A0C1-BBC08E4309C9}" type="datetimeFigureOut">
              <a:rPr lang="en-CA" smtClean="0"/>
              <a:pPr/>
              <a:t>18/04/2013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15BA6DB-D664-4EDF-806F-BACFBC5B25D6}" type="slidenum">
              <a:rPr lang="en-CA" smtClean="0"/>
              <a:pPr/>
              <a:t>‹#›</a:t>
            </a:fld>
            <a:endParaRPr lang="en-CA"/>
          </a:p>
        </p:txBody>
      </p:sp>
    </p:spTree>
    <p:extLst>
      <p:ext uri="{BB962C8B-B14F-4D97-AF65-F5344CB8AC3E}">
        <p14:creationId xmlns:p14="http://schemas.microsoft.com/office/powerpoint/2010/main" val="601164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207BC6-4792-463A-A0C1-BBC08E4309C9}" type="datetimeFigureOut">
              <a:rPr lang="en-CA" smtClean="0"/>
              <a:pPr/>
              <a:t>18/04/2013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15BA6DB-D664-4EDF-806F-BACFBC5B25D6}" type="slidenum">
              <a:rPr lang="en-CA" smtClean="0"/>
              <a:pPr/>
              <a:t>‹#›</a:t>
            </a:fld>
            <a:endParaRPr lang="en-CA"/>
          </a:p>
        </p:txBody>
      </p:sp>
    </p:spTree>
    <p:extLst>
      <p:ext uri="{BB962C8B-B14F-4D97-AF65-F5344CB8AC3E}">
        <p14:creationId xmlns:p14="http://schemas.microsoft.com/office/powerpoint/2010/main" val="4040850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207BC6-4792-463A-A0C1-BBC08E4309C9}" type="datetimeFigureOut">
              <a:rPr lang="en-CA" smtClean="0"/>
              <a:pPr/>
              <a:t>18/04/2013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15BA6DB-D664-4EDF-806F-BACFBC5B25D6}" type="slidenum">
              <a:rPr lang="en-CA" smtClean="0"/>
              <a:pPr/>
              <a:t>‹#›</a:t>
            </a:fld>
            <a:endParaRPr lang="en-CA"/>
          </a:p>
        </p:txBody>
      </p:sp>
    </p:spTree>
    <p:extLst>
      <p:ext uri="{BB962C8B-B14F-4D97-AF65-F5344CB8AC3E}">
        <p14:creationId xmlns:p14="http://schemas.microsoft.com/office/powerpoint/2010/main" val="3746982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207BC6-4792-463A-A0C1-BBC08E4309C9}" type="datetimeFigureOut">
              <a:rPr lang="en-CA" smtClean="0"/>
              <a:pPr/>
              <a:t>18/04/2013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15BA6DB-D664-4EDF-806F-BACFBC5B25D6}" type="slidenum">
              <a:rPr lang="en-CA" smtClean="0"/>
              <a:pPr/>
              <a:t>‹#›</a:t>
            </a:fld>
            <a:endParaRPr lang="en-CA"/>
          </a:p>
        </p:txBody>
      </p:sp>
    </p:spTree>
    <p:extLst>
      <p:ext uri="{BB962C8B-B14F-4D97-AF65-F5344CB8AC3E}">
        <p14:creationId xmlns:p14="http://schemas.microsoft.com/office/powerpoint/2010/main" val="2419130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207BC6-4792-463A-A0C1-BBC08E4309C9}" type="datetimeFigureOut">
              <a:rPr lang="en-CA" smtClean="0"/>
              <a:pPr/>
              <a:t>18/04/2013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15BA6DB-D664-4EDF-806F-BACFBC5B25D6}" type="slidenum">
              <a:rPr lang="en-CA" smtClean="0"/>
              <a:pPr/>
              <a:t>‹#›</a:t>
            </a:fld>
            <a:endParaRPr lang="en-CA"/>
          </a:p>
        </p:txBody>
      </p:sp>
    </p:spTree>
    <p:extLst>
      <p:ext uri="{BB962C8B-B14F-4D97-AF65-F5344CB8AC3E}">
        <p14:creationId xmlns:p14="http://schemas.microsoft.com/office/powerpoint/2010/main" val="3112166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207BC6-4792-463A-A0C1-BBC08E4309C9}" type="datetimeFigureOut">
              <a:rPr lang="en-CA" smtClean="0"/>
              <a:pPr/>
              <a:t>18/04/2013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15BA6DB-D664-4EDF-806F-BACFBC5B25D6}" type="slidenum">
              <a:rPr lang="en-CA" smtClean="0"/>
              <a:pPr/>
              <a:t>‹#›</a:t>
            </a:fld>
            <a:endParaRPr lang="en-CA"/>
          </a:p>
        </p:txBody>
      </p:sp>
    </p:spTree>
    <p:extLst>
      <p:ext uri="{BB962C8B-B14F-4D97-AF65-F5344CB8AC3E}">
        <p14:creationId xmlns:p14="http://schemas.microsoft.com/office/powerpoint/2010/main" val="3332918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207BC6-4792-463A-A0C1-BBC08E4309C9}" type="datetimeFigureOut">
              <a:rPr lang="en-CA" smtClean="0"/>
              <a:pPr/>
              <a:t>18/04/2013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15BA6DB-D664-4EDF-806F-BACFBC5B25D6}" type="slidenum">
              <a:rPr lang="en-CA" smtClean="0"/>
              <a:pPr/>
              <a:t>‹#›</a:t>
            </a:fld>
            <a:endParaRPr lang="en-CA"/>
          </a:p>
        </p:txBody>
      </p:sp>
    </p:spTree>
    <p:extLst>
      <p:ext uri="{BB962C8B-B14F-4D97-AF65-F5344CB8AC3E}">
        <p14:creationId xmlns:p14="http://schemas.microsoft.com/office/powerpoint/2010/main" val="718612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207BC6-4792-463A-A0C1-BBC08E4309C9}" type="datetimeFigureOut">
              <a:rPr lang="en-CA" smtClean="0"/>
              <a:pPr/>
              <a:t>18/04/2013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15BA6DB-D664-4EDF-806F-BACFBC5B25D6}" type="slidenum">
              <a:rPr lang="en-CA" smtClean="0"/>
              <a:pPr/>
              <a:t>‹#›</a:t>
            </a:fld>
            <a:endParaRPr lang="en-CA"/>
          </a:p>
        </p:txBody>
      </p:sp>
    </p:spTree>
    <p:extLst>
      <p:ext uri="{BB962C8B-B14F-4D97-AF65-F5344CB8AC3E}">
        <p14:creationId xmlns:p14="http://schemas.microsoft.com/office/powerpoint/2010/main" val="3817522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15BA6DB-D664-4EDF-806F-BACFBC5B25D6}" type="slidenum">
              <a:rPr lang="en-CA" smtClean="0"/>
              <a:pPr/>
              <a:t>‹#›</a:t>
            </a:fld>
            <a:endParaRPr lang="en-CA"/>
          </a:p>
        </p:txBody>
      </p:sp>
      <p:sp>
        <p:nvSpPr>
          <p:cNvPr id="5" name="Date Placeholder 4"/>
          <p:cNvSpPr>
            <a:spLocks noGrp="1"/>
          </p:cNvSpPr>
          <p:nvPr>
            <p:ph type="dt" sz="half" idx="10"/>
          </p:nvPr>
        </p:nvSpPr>
        <p:spPr/>
        <p:txBody>
          <a:bodyPr/>
          <a:lstStyle/>
          <a:p>
            <a:fld id="{EE207BC6-4792-463A-A0C1-BBC08E4309C9}" type="datetimeFigureOut">
              <a:rPr lang="en-CA" smtClean="0"/>
              <a:pPr/>
              <a:t>18/04/2013</a:t>
            </a:fld>
            <a:endParaRPr lang="en-CA"/>
          </a:p>
        </p:txBody>
      </p:sp>
    </p:spTree>
    <p:extLst>
      <p:ext uri="{BB962C8B-B14F-4D97-AF65-F5344CB8AC3E}">
        <p14:creationId xmlns:p14="http://schemas.microsoft.com/office/powerpoint/2010/main" val="2254514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207BC6-4792-463A-A0C1-BBC08E4309C9}" type="datetimeFigureOut">
              <a:rPr lang="en-CA" smtClean="0"/>
              <a:pPr/>
              <a:t>18/04/2013</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15BA6DB-D664-4EDF-806F-BACFBC5B25D6}" type="slidenum">
              <a:rPr lang="en-CA" smtClean="0"/>
              <a:pPr/>
              <a:t>‹#›</a:t>
            </a:fld>
            <a:endParaRPr lang="en-CA"/>
          </a:p>
        </p:txBody>
      </p:sp>
    </p:spTree>
    <p:extLst>
      <p:ext uri="{BB962C8B-B14F-4D97-AF65-F5344CB8AC3E}">
        <p14:creationId xmlns:p14="http://schemas.microsoft.com/office/powerpoint/2010/main" val="264833975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err="1" smtClean="0">
                <a:solidFill>
                  <a:schemeClr val="accent1">
                    <a:lumMod val="50000"/>
                  </a:schemeClr>
                </a:solidFill>
              </a:rPr>
              <a:t>Wemaloo</a:t>
            </a:r>
            <a:endParaRPr lang="en-CA" dirty="0">
              <a:solidFill>
                <a:schemeClr val="accent1">
                  <a:lumMod val="50000"/>
                </a:schemeClr>
              </a:solidFill>
            </a:endParaRPr>
          </a:p>
        </p:txBody>
      </p:sp>
      <p:sp>
        <p:nvSpPr>
          <p:cNvPr id="3" name="Subtitle 2"/>
          <p:cNvSpPr>
            <a:spLocks noGrp="1"/>
          </p:cNvSpPr>
          <p:nvPr>
            <p:ph type="subTitle" idx="1"/>
          </p:nvPr>
        </p:nvSpPr>
        <p:spPr/>
        <p:txBody>
          <a:bodyPr/>
          <a:lstStyle/>
          <a:p>
            <a:r>
              <a:rPr lang="en-CA" dirty="0" smtClean="0"/>
              <a:t>Android Application</a:t>
            </a:r>
          </a:p>
          <a:p>
            <a:r>
              <a:rPr lang="en-CA" dirty="0" smtClean="0"/>
              <a:t>By TPI</a:t>
            </a:r>
            <a:endParaRPr lang="en-CA" dirty="0"/>
          </a:p>
        </p:txBody>
      </p:sp>
    </p:spTree>
    <p:extLst>
      <p:ext uri="{BB962C8B-B14F-4D97-AF65-F5344CB8AC3E}">
        <p14:creationId xmlns:p14="http://schemas.microsoft.com/office/powerpoint/2010/main" val="34708777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chemeClr val="accent1">
                    <a:lumMod val="50000"/>
                  </a:schemeClr>
                </a:solidFill>
              </a:rPr>
              <a:t>Landing Page</a:t>
            </a:r>
            <a:endParaRPr lang="en-CA" dirty="0">
              <a:solidFill>
                <a:schemeClr val="accent1">
                  <a:lumMod val="50000"/>
                </a:schemeClr>
              </a:solidFill>
            </a:endParaRPr>
          </a:p>
        </p:txBody>
      </p:sp>
      <p:sp>
        <p:nvSpPr>
          <p:cNvPr id="4" name="Content Placeholder 3"/>
          <p:cNvSpPr>
            <a:spLocks noGrp="1"/>
          </p:cNvSpPr>
          <p:nvPr>
            <p:ph sz="half" idx="1"/>
          </p:nvPr>
        </p:nvSpPr>
        <p:spPr>
          <a:xfrm>
            <a:off x="677334" y="2160589"/>
            <a:ext cx="8039946" cy="3880772"/>
          </a:xfrm>
        </p:spPr>
        <p:txBody>
          <a:bodyPr/>
          <a:lstStyle/>
          <a:p>
            <a:r>
              <a:rPr lang="en-CA" dirty="0" smtClean="0"/>
              <a:t>This is the homepage of the application. From here you can:</a:t>
            </a:r>
          </a:p>
          <a:p>
            <a:endParaRPr lang="en-CA" dirty="0"/>
          </a:p>
          <a:p>
            <a:r>
              <a:rPr lang="en-CA" dirty="0" smtClean="0"/>
              <a:t>Search stores closest to you via GPS</a:t>
            </a:r>
          </a:p>
          <a:p>
            <a:r>
              <a:rPr lang="en-CA" dirty="0" smtClean="0"/>
              <a:t>Enter a postal code and view stores based on entered value</a:t>
            </a:r>
          </a:p>
          <a:p>
            <a:r>
              <a:rPr lang="en-CA" dirty="0" smtClean="0"/>
              <a:t>Logout of the application</a:t>
            </a:r>
          </a:p>
          <a:p>
            <a:endParaRPr lang="en-CA" dirty="0"/>
          </a:p>
          <a:p>
            <a:r>
              <a:rPr lang="en-CA" dirty="0" smtClean="0"/>
              <a:t>We left the landing page simple for future programmers to build on it. We believe we have created a great foundation for the next team that will work on Wemaloo.</a:t>
            </a:r>
            <a:endParaRPr lang="en-CA" dirty="0"/>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019809" y="2159924"/>
            <a:ext cx="2176242" cy="3881437"/>
          </a:xfrm>
        </p:spPr>
      </p:pic>
    </p:spTree>
    <p:extLst>
      <p:ext uri="{BB962C8B-B14F-4D97-AF65-F5344CB8AC3E}">
        <p14:creationId xmlns:p14="http://schemas.microsoft.com/office/powerpoint/2010/main" val="38299748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086146" cy="1320800"/>
          </a:xfrm>
        </p:spPr>
        <p:txBody>
          <a:bodyPr/>
          <a:lstStyle/>
          <a:p>
            <a:r>
              <a:rPr lang="en-US" dirty="0" smtClean="0">
                <a:solidFill>
                  <a:schemeClr val="accent1">
                    <a:lumMod val="50000"/>
                  </a:schemeClr>
                </a:solidFill>
              </a:rPr>
              <a:t>Closest stores by postal code / city name</a:t>
            </a:r>
            <a:endParaRPr lang="en-US" dirty="0">
              <a:solidFill>
                <a:schemeClr val="accent1">
                  <a:lumMod val="50000"/>
                </a:schemeClr>
              </a:solidFill>
            </a:endParaRPr>
          </a:p>
        </p:txBody>
      </p:sp>
      <p:sp>
        <p:nvSpPr>
          <p:cNvPr id="3" name="Content Placeholder 2"/>
          <p:cNvSpPr>
            <a:spLocks noGrp="1"/>
          </p:cNvSpPr>
          <p:nvPr>
            <p:ph sz="half" idx="1"/>
          </p:nvPr>
        </p:nvSpPr>
        <p:spPr>
          <a:xfrm>
            <a:off x="677335" y="2160589"/>
            <a:ext cx="6946338" cy="3880772"/>
          </a:xfrm>
        </p:spPr>
        <p:txBody>
          <a:bodyPr/>
          <a:lstStyle/>
          <a:p>
            <a:r>
              <a:rPr lang="en-US" dirty="0" smtClean="0"/>
              <a:t>You can enter any postal code and the app will convert the postal code or city name into a longitude / latitude.</a:t>
            </a:r>
          </a:p>
          <a:p>
            <a:endParaRPr lang="en-US" dirty="0"/>
          </a:p>
          <a:p>
            <a:r>
              <a:rPr lang="en-US" dirty="0" smtClean="0"/>
              <a:t>Sends you to the closest stores page.</a:t>
            </a:r>
            <a:endParaRPr lang="en-US" dirty="0"/>
          </a:p>
        </p:txBody>
      </p:sp>
    </p:spTree>
    <p:extLst>
      <p:ext uri="{BB962C8B-B14F-4D97-AF65-F5344CB8AC3E}">
        <p14:creationId xmlns:p14="http://schemas.microsoft.com/office/powerpoint/2010/main" val="39011133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chemeClr val="accent1">
                    <a:lumMod val="50000"/>
                  </a:schemeClr>
                </a:solidFill>
              </a:rPr>
              <a:t>Closest Stores Activity</a:t>
            </a:r>
            <a:endParaRPr lang="en-CA" dirty="0">
              <a:solidFill>
                <a:schemeClr val="accent1">
                  <a:lumMod val="50000"/>
                </a:schemeClr>
              </a:solidFill>
            </a:endParaRPr>
          </a:p>
        </p:txBody>
      </p:sp>
      <p:sp>
        <p:nvSpPr>
          <p:cNvPr id="4" name="Content Placeholder 3"/>
          <p:cNvSpPr>
            <a:spLocks noGrp="1"/>
          </p:cNvSpPr>
          <p:nvPr>
            <p:ph sz="half" idx="1"/>
          </p:nvPr>
        </p:nvSpPr>
        <p:spPr>
          <a:xfrm>
            <a:off x="677334" y="2160589"/>
            <a:ext cx="8085666" cy="3880772"/>
          </a:xfrm>
        </p:spPr>
        <p:txBody>
          <a:bodyPr>
            <a:normAutofit lnSpcReduction="10000"/>
          </a:bodyPr>
          <a:lstStyle/>
          <a:p>
            <a:r>
              <a:rPr lang="en-CA" dirty="0" smtClean="0"/>
              <a:t>This is the page where all the closest stores to your location show up</a:t>
            </a:r>
          </a:p>
          <a:p>
            <a:r>
              <a:rPr lang="en-CA" dirty="0" smtClean="0"/>
              <a:t>Pulls store name and address from the database.</a:t>
            </a:r>
          </a:p>
          <a:p>
            <a:endParaRPr lang="en-CA" dirty="0"/>
          </a:p>
          <a:p>
            <a:r>
              <a:rPr lang="en-CA" dirty="0" smtClean="0"/>
              <a:t>Currently </a:t>
            </a:r>
            <a:r>
              <a:rPr lang="en-CA" smtClean="0"/>
              <a:t>shows up to 6 </a:t>
            </a:r>
            <a:r>
              <a:rPr lang="en-CA" dirty="0" smtClean="0"/>
              <a:t>stores at a given time</a:t>
            </a:r>
          </a:p>
          <a:p>
            <a:endParaRPr lang="en-CA" dirty="0"/>
          </a:p>
          <a:p>
            <a:r>
              <a:rPr lang="en-CA" dirty="0" smtClean="0"/>
              <a:t>Every </a:t>
            </a:r>
            <a:r>
              <a:rPr lang="en-CA" dirty="0" err="1"/>
              <a:t>L</a:t>
            </a:r>
            <a:r>
              <a:rPr lang="en-CA" dirty="0" err="1" smtClean="0"/>
              <a:t>oblaws</a:t>
            </a:r>
            <a:r>
              <a:rPr lang="en-CA" dirty="0" smtClean="0"/>
              <a:t>, </a:t>
            </a:r>
            <a:r>
              <a:rPr lang="en-CA" dirty="0" err="1" smtClean="0"/>
              <a:t>Walmart</a:t>
            </a:r>
            <a:r>
              <a:rPr lang="en-CA" dirty="0" smtClean="0"/>
              <a:t>, </a:t>
            </a:r>
            <a:r>
              <a:rPr lang="en-CA" dirty="0" err="1" smtClean="0"/>
              <a:t>Farmboy</a:t>
            </a:r>
            <a:r>
              <a:rPr lang="en-CA" dirty="0" smtClean="0"/>
              <a:t> and </a:t>
            </a:r>
            <a:r>
              <a:rPr lang="en-CA" dirty="0" err="1" smtClean="0"/>
              <a:t>Freshco</a:t>
            </a:r>
            <a:r>
              <a:rPr lang="en-CA" dirty="0" smtClean="0"/>
              <a:t> in Ottawa is supported.</a:t>
            </a:r>
          </a:p>
          <a:p>
            <a:endParaRPr lang="en-CA" dirty="0"/>
          </a:p>
          <a:p>
            <a:r>
              <a:rPr lang="en-CA" dirty="0" smtClean="0"/>
              <a:t>The algorithm currently finds stores within 2 miles of a users location.</a:t>
            </a:r>
          </a:p>
          <a:p>
            <a:endParaRPr lang="en-CA" dirty="0"/>
          </a:p>
          <a:p>
            <a:r>
              <a:rPr lang="en-CA" dirty="0" smtClean="0"/>
              <a:t>You select one or multiple stores, then you browse for categories </a:t>
            </a:r>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019809" y="2160589"/>
            <a:ext cx="2176242" cy="3881437"/>
          </a:xfrm>
        </p:spPr>
      </p:pic>
    </p:spTree>
    <p:extLst>
      <p:ext uri="{BB962C8B-B14F-4D97-AF65-F5344CB8AC3E}">
        <p14:creationId xmlns:p14="http://schemas.microsoft.com/office/powerpoint/2010/main" val="22921023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chemeClr val="accent1">
                    <a:lumMod val="50000"/>
                  </a:schemeClr>
                </a:solidFill>
              </a:rPr>
              <a:t>Categories Activity</a:t>
            </a:r>
            <a:endParaRPr lang="en-CA" dirty="0">
              <a:solidFill>
                <a:schemeClr val="accent1">
                  <a:lumMod val="50000"/>
                </a:schemeClr>
              </a:solidFill>
            </a:endParaRPr>
          </a:p>
        </p:txBody>
      </p:sp>
      <p:sp>
        <p:nvSpPr>
          <p:cNvPr id="4" name="Content Placeholder 3"/>
          <p:cNvSpPr>
            <a:spLocks noGrp="1"/>
          </p:cNvSpPr>
          <p:nvPr>
            <p:ph sz="half" idx="1"/>
          </p:nvPr>
        </p:nvSpPr>
        <p:spPr>
          <a:xfrm>
            <a:off x="677334" y="2160589"/>
            <a:ext cx="8055186" cy="3880772"/>
          </a:xfrm>
        </p:spPr>
        <p:txBody>
          <a:bodyPr/>
          <a:lstStyle/>
          <a:p>
            <a:r>
              <a:rPr lang="en-CA" dirty="0" smtClean="0"/>
              <a:t>This activity lets you select a category of grocery for stores selected. </a:t>
            </a:r>
          </a:p>
          <a:p>
            <a:endParaRPr lang="en-CA" dirty="0"/>
          </a:p>
          <a:p>
            <a:r>
              <a:rPr lang="en-CA" dirty="0" smtClean="0"/>
              <a:t>This list of categories was provided by the original web implementation.</a:t>
            </a:r>
          </a:p>
          <a:p>
            <a:endParaRPr lang="en-CA" dirty="0"/>
          </a:p>
          <a:p>
            <a:endParaRPr lang="en-CA" dirty="0"/>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035049" y="2160589"/>
            <a:ext cx="2176242" cy="3881437"/>
          </a:xfrm>
        </p:spPr>
      </p:pic>
    </p:spTree>
    <p:extLst>
      <p:ext uri="{BB962C8B-B14F-4D97-AF65-F5344CB8AC3E}">
        <p14:creationId xmlns:p14="http://schemas.microsoft.com/office/powerpoint/2010/main" val="31019158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chemeClr val="accent1">
                    <a:lumMod val="50000"/>
                  </a:schemeClr>
                </a:solidFill>
              </a:rPr>
              <a:t>Products By Store Activity</a:t>
            </a:r>
            <a:endParaRPr lang="en-CA" dirty="0">
              <a:solidFill>
                <a:schemeClr val="accent1">
                  <a:lumMod val="50000"/>
                </a:schemeClr>
              </a:solidFill>
            </a:endParaRPr>
          </a:p>
        </p:txBody>
      </p:sp>
      <p:sp>
        <p:nvSpPr>
          <p:cNvPr id="4" name="Content Placeholder 3"/>
          <p:cNvSpPr>
            <a:spLocks noGrp="1"/>
          </p:cNvSpPr>
          <p:nvPr>
            <p:ph sz="half" idx="1"/>
          </p:nvPr>
        </p:nvSpPr>
        <p:spPr>
          <a:xfrm>
            <a:off x="677334" y="2160589"/>
            <a:ext cx="8070426" cy="3880772"/>
          </a:xfrm>
        </p:spPr>
        <p:txBody>
          <a:bodyPr/>
          <a:lstStyle/>
          <a:p>
            <a:r>
              <a:rPr lang="en-CA" dirty="0" smtClean="0"/>
              <a:t>Currently all products and their prices are being pulled from a live database.</a:t>
            </a:r>
          </a:p>
          <a:p>
            <a:endParaRPr lang="en-CA" dirty="0"/>
          </a:p>
          <a:p>
            <a:r>
              <a:rPr lang="en-CA" dirty="0" smtClean="0"/>
              <a:t>Our database Product table is filled with approximately 400 test products spanning across 22 different stores supported. That works out to about 2 items on sale for each category for each store !</a:t>
            </a:r>
          </a:p>
          <a:p>
            <a:endParaRPr lang="en-CA" dirty="0" smtClean="0"/>
          </a:p>
          <a:p>
            <a:r>
              <a:rPr lang="en-CA" dirty="0" smtClean="0"/>
              <a:t>You can easily swipe between stores or press the built in back button to change the category.</a:t>
            </a:r>
            <a:endParaRPr lang="en-CA" dirty="0"/>
          </a:p>
          <a:p>
            <a:endParaRPr lang="en-CA" dirty="0" smtClean="0"/>
          </a:p>
          <a:p>
            <a:endParaRPr lang="en-CA" dirty="0"/>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043525" y="2159924"/>
            <a:ext cx="2189769" cy="3881437"/>
          </a:xfrm>
        </p:spPr>
      </p:pic>
    </p:spTree>
    <p:extLst>
      <p:ext uri="{BB962C8B-B14F-4D97-AF65-F5344CB8AC3E}">
        <p14:creationId xmlns:p14="http://schemas.microsoft.com/office/powerpoint/2010/main" val="12981869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chemeClr val="accent1">
                    <a:lumMod val="50000"/>
                  </a:schemeClr>
                </a:solidFill>
              </a:rPr>
              <a:t>Products By Store Activity (cont.) </a:t>
            </a:r>
            <a:endParaRPr lang="en-CA" dirty="0">
              <a:solidFill>
                <a:schemeClr val="accent1">
                  <a:lumMod val="50000"/>
                </a:schemeClr>
              </a:solidFill>
            </a:endParaRPr>
          </a:p>
        </p:txBody>
      </p:sp>
      <p:sp>
        <p:nvSpPr>
          <p:cNvPr id="4" name="Content Placeholder 3"/>
          <p:cNvSpPr>
            <a:spLocks noGrp="1"/>
          </p:cNvSpPr>
          <p:nvPr>
            <p:ph sz="half" idx="1"/>
          </p:nvPr>
        </p:nvSpPr>
        <p:spPr>
          <a:xfrm>
            <a:off x="677334" y="2160589"/>
            <a:ext cx="8024706" cy="3880772"/>
          </a:xfrm>
        </p:spPr>
        <p:txBody>
          <a:bodyPr/>
          <a:lstStyle/>
          <a:p>
            <a:endParaRPr lang="en-CA" dirty="0"/>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043525" y="2159924"/>
            <a:ext cx="2189769" cy="3881437"/>
          </a:xfrm>
        </p:spPr>
      </p:pic>
    </p:spTree>
    <p:extLst>
      <p:ext uri="{BB962C8B-B14F-4D97-AF65-F5344CB8AC3E}">
        <p14:creationId xmlns:p14="http://schemas.microsoft.com/office/powerpoint/2010/main" val="5963136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chemeClr val="accent1">
                    <a:lumMod val="50000"/>
                  </a:schemeClr>
                </a:solidFill>
              </a:rPr>
              <a:t>Database connectivity</a:t>
            </a:r>
            <a:endParaRPr lang="en-CA" dirty="0">
              <a:solidFill>
                <a:schemeClr val="accent1">
                  <a:lumMod val="50000"/>
                </a:schemeClr>
              </a:solidFill>
            </a:endParaRPr>
          </a:p>
        </p:txBody>
      </p:sp>
      <p:sp>
        <p:nvSpPr>
          <p:cNvPr id="3" name="Content Placeholder 2"/>
          <p:cNvSpPr>
            <a:spLocks noGrp="1"/>
          </p:cNvSpPr>
          <p:nvPr>
            <p:ph sz="half" idx="1"/>
          </p:nvPr>
        </p:nvSpPr>
        <p:spPr/>
        <p:txBody>
          <a:bodyPr/>
          <a:lstStyle/>
          <a:p>
            <a:r>
              <a:rPr lang="en-CA" dirty="0" smtClean="0"/>
              <a:t>PHP backend on server.</a:t>
            </a:r>
          </a:p>
          <a:p>
            <a:r>
              <a:rPr lang="en-CA" dirty="0" smtClean="0"/>
              <a:t>JSON connectivity in the application to relay information in a more object oriented way.</a:t>
            </a:r>
          </a:p>
          <a:p>
            <a:r>
              <a:rPr lang="en-CA" dirty="0" smtClean="0"/>
              <a:t>MySQL database containing all information relating to users, products or stores.</a:t>
            </a:r>
            <a:endParaRPr lang="en-CA"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61369" y="1257300"/>
            <a:ext cx="6655246" cy="5232400"/>
          </a:xfrm>
          <a:prstGeom prst="rect">
            <a:avLst/>
          </a:prstGeom>
        </p:spPr>
      </p:pic>
    </p:spTree>
    <p:extLst>
      <p:ext uri="{BB962C8B-B14F-4D97-AF65-F5344CB8AC3E}">
        <p14:creationId xmlns:p14="http://schemas.microsoft.com/office/powerpoint/2010/main" val="15641430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solidFill>
                  <a:schemeClr val="accent1">
                    <a:lumMod val="50000"/>
                  </a:schemeClr>
                </a:solidFill>
              </a:rPr>
              <a:t>PHP backend</a:t>
            </a:r>
            <a:br>
              <a:rPr lang="en-CA" dirty="0" smtClean="0">
                <a:solidFill>
                  <a:schemeClr val="accent1">
                    <a:lumMod val="50000"/>
                  </a:schemeClr>
                </a:solidFill>
              </a:rPr>
            </a:br>
            <a:endParaRPr lang="en-CA" dirty="0">
              <a:solidFill>
                <a:schemeClr val="accent1">
                  <a:lumMod val="50000"/>
                </a:schemeClr>
              </a:solidFill>
            </a:endParaRPr>
          </a:p>
        </p:txBody>
      </p:sp>
      <p:sp>
        <p:nvSpPr>
          <p:cNvPr id="3" name="Content Placeholder 2"/>
          <p:cNvSpPr>
            <a:spLocks noGrp="1"/>
          </p:cNvSpPr>
          <p:nvPr>
            <p:ph sz="half" idx="1"/>
          </p:nvPr>
        </p:nvSpPr>
        <p:spPr>
          <a:xfrm>
            <a:off x="677334" y="1930400"/>
            <a:ext cx="4184035" cy="3880772"/>
          </a:xfrm>
        </p:spPr>
        <p:txBody>
          <a:bodyPr/>
          <a:lstStyle/>
          <a:p>
            <a:r>
              <a:rPr lang="en-CA" dirty="0" smtClean="0"/>
              <a:t>Hosted on remote server.</a:t>
            </a:r>
          </a:p>
          <a:p>
            <a:pPr marL="0" indent="0">
              <a:buNone/>
            </a:pPr>
            <a:endParaRPr lang="en-CA" dirty="0" smtClean="0"/>
          </a:p>
          <a:p>
            <a:r>
              <a:rPr lang="en-CA" dirty="0" smtClean="0"/>
              <a:t>In charge of the discussion between JSON and the database</a:t>
            </a:r>
          </a:p>
          <a:p>
            <a:pPr marL="0" indent="0">
              <a:buNone/>
            </a:pPr>
            <a:endParaRPr lang="en-CA" dirty="0" smtClean="0"/>
          </a:p>
          <a:p>
            <a:r>
              <a:rPr lang="en-CA" dirty="0" smtClean="0"/>
              <a:t>Contains database connection information</a:t>
            </a:r>
          </a:p>
          <a:p>
            <a:pPr marL="0" indent="0">
              <a:buNone/>
            </a:pPr>
            <a:endParaRPr lang="en-CA" dirty="0" smtClean="0"/>
          </a:p>
          <a:p>
            <a:r>
              <a:rPr lang="en-CA" dirty="0" smtClean="0"/>
              <a:t>Works with POST tags</a:t>
            </a:r>
          </a:p>
          <a:p>
            <a:pPr marL="0" indent="0">
              <a:buNone/>
            </a:pPr>
            <a:endParaRPr lang="en-CA"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61369" y="2717800"/>
            <a:ext cx="6363588" cy="1514686"/>
          </a:xfrm>
          <a:prstGeom prst="rect">
            <a:avLst/>
          </a:prstGeom>
        </p:spPr>
      </p:pic>
    </p:spTree>
    <p:extLst>
      <p:ext uri="{BB962C8B-B14F-4D97-AF65-F5344CB8AC3E}">
        <p14:creationId xmlns:p14="http://schemas.microsoft.com/office/powerpoint/2010/main" val="3807900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solidFill>
                  <a:schemeClr val="accent1">
                    <a:lumMod val="50000"/>
                  </a:schemeClr>
                </a:solidFill>
              </a:rPr>
              <a:t>JSON connectivity</a:t>
            </a:r>
            <a:endParaRPr lang="en-CA" dirty="0">
              <a:solidFill>
                <a:schemeClr val="accent1">
                  <a:lumMod val="50000"/>
                </a:schemeClr>
              </a:solidFill>
            </a:endParaRPr>
          </a:p>
        </p:txBody>
      </p:sp>
      <p:sp>
        <p:nvSpPr>
          <p:cNvPr id="3" name="Content Placeholder 2"/>
          <p:cNvSpPr>
            <a:spLocks noGrp="1"/>
          </p:cNvSpPr>
          <p:nvPr>
            <p:ph sz="half" idx="1"/>
          </p:nvPr>
        </p:nvSpPr>
        <p:spPr/>
        <p:txBody>
          <a:bodyPr/>
          <a:lstStyle/>
          <a:p>
            <a:r>
              <a:rPr lang="en-CA" dirty="0" smtClean="0"/>
              <a:t>Uses a parser to translate from MySQL to JSON to Java or vice-versa</a:t>
            </a:r>
          </a:p>
          <a:p>
            <a:r>
              <a:rPr lang="en-CA" dirty="0" smtClean="0"/>
              <a:t>Present in any class containing connectivity to the database</a:t>
            </a:r>
          </a:p>
          <a:p>
            <a:r>
              <a:rPr lang="en-CA" dirty="0" smtClean="0"/>
              <a:t>Allows easier local manipulation of data retrieved from the database</a:t>
            </a:r>
            <a:endParaRPr lang="en-CA"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861369" y="1634827"/>
            <a:ext cx="7127630" cy="4495434"/>
          </a:xfrm>
        </p:spPr>
      </p:pic>
    </p:spTree>
    <p:extLst>
      <p:ext uri="{BB962C8B-B14F-4D97-AF65-F5344CB8AC3E}">
        <p14:creationId xmlns:p14="http://schemas.microsoft.com/office/powerpoint/2010/main" val="17216810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solidFill>
                  <a:schemeClr val="accent1">
                    <a:lumMod val="50000"/>
                  </a:schemeClr>
                </a:solidFill>
              </a:rPr>
              <a:t>MySQL Database</a:t>
            </a:r>
            <a:endParaRPr lang="en-CA" dirty="0">
              <a:solidFill>
                <a:schemeClr val="accent1">
                  <a:lumMod val="50000"/>
                </a:schemeClr>
              </a:solidFill>
            </a:endParaRPr>
          </a:p>
        </p:txBody>
      </p:sp>
      <p:sp>
        <p:nvSpPr>
          <p:cNvPr id="3" name="Content Placeholder 2"/>
          <p:cNvSpPr>
            <a:spLocks noGrp="1"/>
          </p:cNvSpPr>
          <p:nvPr>
            <p:ph sz="half" idx="1"/>
          </p:nvPr>
        </p:nvSpPr>
        <p:spPr/>
        <p:txBody>
          <a:bodyPr/>
          <a:lstStyle/>
          <a:p>
            <a:r>
              <a:rPr lang="en-CA" dirty="0" smtClean="0"/>
              <a:t>Contains login information for users (with encrypted password)</a:t>
            </a:r>
          </a:p>
          <a:p>
            <a:r>
              <a:rPr lang="en-CA" dirty="0" smtClean="0"/>
              <a:t>Contains name and location of all grocery stores in Ottawa</a:t>
            </a:r>
          </a:p>
          <a:p>
            <a:r>
              <a:rPr lang="en-CA" dirty="0" smtClean="0"/>
              <a:t>Contains test data for products association at those stores</a:t>
            </a:r>
          </a:p>
          <a:p>
            <a:r>
              <a:rPr lang="en-CA" dirty="0" smtClean="0"/>
              <a:t>Hosted on remote server</a:t>
            </a:r>
          </a:p>
          <a:p>
            <a:endParaRPr lang="en-CA" dirty="0"/>
          </a:p>
        </p:txBody>
      </p:sp>
      <p:pic>
        <p:nvPicPr>
          <p:cNvPr id="7" name="Content Placeholder 4"/>
          <p:cNvPicPr>
            <a:picLocks noChangeAspect="1"/>
          </p:cNvPicPr>
          <p:nvPr/>
        </p:nvPicPr>
        <p:blipFill rotWithShape="1">
          <a:blip r:embed="rId2" cstate="print">
            <a:extLst>
              <a:ext uri="{28A0092B-C50C-407E-A947-70E740481C1C}">
                <a14:useLocalDpi xmlns:a14="http://schemas.microsoft.com/office/drawing/2010/main" val="0"/>
              </a:ext>
            </a:extLst>
          </a:blip>
          <a:srcRect r="57809" b="-317"/>
          <a:stretch/>
        </p:blipFill>
        <p:spPr>
          <a:xfrm>
            <a:off x="7383589" y="966650"/>
            <a:ext cx="2985214" cy="5563901"/>
          </a:xfrm>
          <a:prstGeom prst="rect">
            <a:avLst/>
          </a:prstGeom>
        </p:spPr>
      </p:pic>
    </p:spTree>
    <p:extLst>
      <p:ext uri="{BB962C8B-B14F-4D97-AF65-F5344CB8AC3E}">
        <p14:creationId xmlns:p14="http://schemas.microsoft.com/office/powerpoint/2010/main" val="2773354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solidFill>
                  <a:schemeClr val="accent1">
                    <a:lumMod val="50000"/>
                  </a:schemeClr>
                </a:solidFill>
              </a:rPr>
              <a:t>Wemaloo</a:t>
            </a:r>
            <a:r>
              <a:rPr lang="en-CA" dirty="0" smtClean="0">
                <a:solidFill>
                  <a:schemeClr val="accent1">
                    <a:lumMod val="50000"/>
                  </a:schemeClr>
                </a:solidFill>
              </a:rPr>
              <a:t>?</a:t>
            </a:r>
            <a:endParaRPr lang="en-CA" dirty="0">
              <a:solidFill>
                <a:schemeClr val="accent1">
                  <a:lumMod val="50000"/>
                </a:schemeClr>
              </a:solidFill>
            </a:endParaRPr>
          </a:p>
        </p:txBody>
      </p:sp>
      <p:sp>
        <p:nvSpPr>
          <p:cNvPr id="3" name="Content Placeholder 2"/>
          <p:cNvSpPr>
            <a:spLocks noGrp="1"/>
          </p:cNvSpPr>
          <p:nvPr>
            <p:ph idx="1"/>
          </p:nvPr>
        </p:nvSpPr>
        <p:spPr>
          <a:xfrm>
            <a:off x="677334" y="1930399"/>
            <a:ext cx="8596668" cy="4394201"/>
          </a:xfrm>
        </p:spPr>
        <p:txBody>
          <a:bodyPr>
            <a:normAutofit/>
          </a:bodyPr>
          <a:lstStyle/>
          <a:p>
            <a:r>
              <a:rPr lang="en-CA" dirty="0" smtClean="0"/>
              <a:t>The concept for Wemaloo was created by the president of 2CI Technologies Mr. Mohamed Chibani as a new way to connect the average consumer to their local grocers, health food stores, and fitness centers.</a:t>
            </a:r>
            <a:endParaRPr lang="en-CA" dirty="0"/>
          </a:p>
          <a:p>
            <a:endParaRPr lang="en-CA" dirty="0" smtClean="0"/>
          </a:p>
          <a:p>
            <a:r>
              <a:rPr lang="en-CA" dirty="0" smtClean="0"/>
              <a:t>TPI picked up the task of developing the prototype for an Android application to fit Mr. Chibani’s specifications.</a:t>
            </a:r>
          </a:p>
          <a:p>
            <a:endParaRPr lang="en-CA" dirty="0"/>
          </a:p>
          <a:p>
            <a:r>
              <a:rPr lang="en-CA" dirty="0"/>
              <a:t>Mr. Chibani made it clear from the beginning that his main goal was to create the application with the end user in mind. Ease of use and speed are priority.</a:t>
            </a:r>
          </a:p>
          <a:p>
            <a:endParaRPr lang="en-CA" dirty="0" smtClean="0"/>
          </a:p>
        </p:txBody>
      </p:sp>
    </p:spTree>
    <p:extLst>
      <p:ext uri="{BB962C8B-B14F-4D97-AF65-F5344CB8AC3E}">
        <p14:creationId xmlns:p14="http://schemas.microsoft.com/office/powerpoint/2010/main" val="3007933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chemeClr val="accent1">
                    <a:lumMod val="50000"/>
                  </a:schemeClr>
                </a:solidFill>
              </a:rPr>
              <a:t>Wemaloo </a:t>
            </a:r>
            <a:r>
              <a:rPr lang="en-CA" dirty="0" err="1" smtClean="0">
                <a:solidFill>
                  <a:schemeClr val="accent1">
                    <a:lumMod val="50000"/>
                  </a:schemeClr>
                </a:solidFill>
              </a:rPr>
              <a:t>cont</a:t>
            </a:r>
            <a:r>
              <a:rPr lang="en-CA" dirty="0" smtClean="0">
                <a:solidFill>
                  <a:schemeClr val="accent1">
                    <a:lumMod val="50000"/>
                  </a:schemeClr>
                </a:solidFill>
              </a:rPr>
              <a:t>…</a:t>
            </a:r>
            <a:endParaRPr lang="en-CA" dirty="0">
              <a:solidFill>
                <a:schemeClr val="accent1">
                  <a:lumMod val="50000"/>
                </a:schemeClr>
              </a:solidFill>
            </a:endParaRPr>
          </a:p>
        </p:txBody>
      </p:sp>
      <p:sp>
        <p:nvSpPr>
          <p:cNvPr id="3" name="Content Placeholder 2"/>
          <p:cNvSpPr>
            <a:spLocks noGrp="1"/>
          </p:cNvSpPr>
          <p:nvPr>
            <p:ph idx="1"/>
          </p:nvPr>
        </p:nvSpPr>
        <p:spPr/>
        <p:txBody>
          <a:bodyPr/>
          <a:lstStyle/>
          <a:p>
            <a:r>
              <a:rPr lang="en-CA" dirty="0"/>
              <a:t>In the 4 months allotted to us we came to the conclusion that it was only going to be possible for us to complete the grocery store portion of the application, as Mr. Chibani’s vision was too large for the amount of time given</a:t>
            </a:r>
            <a:r>
              <a:rPr lang="en-CA" dirty="0" smtClean="0"/>
              <a:t>.</a:t>
            </a:r>
          </a:p>
          <a:p>
            <a:endParaRPr lang="en-CA" dirty="0"/>
          </a:p>
          <a:p>
            <a:r>
              <a:rPr lang="en-CA" dirty="0" smtClean="0"/>
              <a:t>He </a:t>
            </a:r>
            <a:r>
              <a:rPr lang="en-CA" dirty="0"/>
              <a:t>stated that he wanted a simple, easy to use application to present the user with a list of products for each grocery store in a region according to their category with a simple and fluid UI.</a:t>
            </a:r>
          </a:p>
          <a:p>
            <a:endParaRPr lang="en-CA" dirty="0"/>
          </a:p>
        </p:txBody>
      </p:sp>
    </p:spTree>
    <p:extLst>
      <p:ext uri="{BB962C8B-B14F-4D97-AF65-F5344CB8AC3E}">
        <p14:creationId xmlns:p14="http://schemas.microsoft.com/office/powerpoint/2010/main" val="1232468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chemeClr val="accent1">
                    <a:lumMod val="50000"/>
                  </a:schemeClr>
                </a:solidFill>
              </a:rPr>
              <a:t>Why use Wemaloo?</a:t>
            </a:r>
            <a:endParaRPr lang="en-CA" dirty="0">
              <a:solidFill>
                <a:schemeClr val="accent1">
                  <a:lumMod val="50000"/>
                </a:schemeClr>
              </a:solidFill>
            </a:endParaRPr>
          </a:p>
        </p:txBody>
      </p:sp>
      <p:sp>
        <p:nvSpPr>
          <p:cNvPr id="3" name="Content Placeholder 2"/>
          <p:cNvSpPr>
            <a:spLocks noGrp="1"/>
          </p:cNvSpPr>
          <p:nvPr>
            <p:ph idx="1"/>
          </p:nvPr>
        </p:nvSpPr>
        <p:spPr/>
        <p:txBody>
          <a:bodyPr/>
          <a:lstStyle/>
          <a:p>
            <a:r>
              <a:rPr lang="en-CA" dirty="0" smtClean="0"/>
              <a:t>Plan meals ahead – better for a healthier lifestyle</a:t>
            </a:r>
          </a:p>
          <a:p>
            <a:endParaRPr lang="en-CA" dirty="0" smtClean="0"/>
          </a:p>
          <a:p>
            <a:r>
              <a:rPr lang="en-CA" dirty="0" smtClean="0"/>
              <a:t>Save money – Know what's on sale, when its actually on sale. The application uses a live database to show all this information dynamically, sale items can be changed at any time with no updates to the app needed.</a:t>
            </a:r>
          </a:p>
          <a:p>
            <a:endParaRPr lang="en-CA" dirty="0" smtClean="0"/>
          </a:p>
          <a:p>
            <a:r>
              <a:rPr lang="en-CA" dirty="0" smtClean="0"/>
              <a:t>Easier connection. Rather than going through every store’s web page yourself to check the flyers, the app presents them all right to you with ease.</a:t>
            </a:r>
          </a:p>
        </p:txBody>
      </p:sp>
    </p:spTree>
    <p:extLst>
      <p:ext uri="{BB962C8B-B14F-4D97-AF65-F5344CB8AC3E}">
        <p14:creationId xmlns:p14="http://schemas.microsoft.com/office/powerpoint/2010/main" val="2976328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solidFill>
                  <a:schemeClr val="accent1">
                    <a:lumMod val="50000"/>
                  </a:schemeClr>
                </a:solidFill>
              </a:rPr>
              <a:t>Original Implementation</a:t>
            </a:r>
            <a:r>
              <a:rPr lang="en-CA" dirty="0"/>
              <a:t/>
            </a:r>
            <a:br>
              <a:rPr lang="en-CA" dirty="0"/>
            </a:br>
            <a:r>
              <a:rPr lang="en-CA" sz="1600" dirty="0" smtClean="0"/>
              <a:t/>
            </a:r>
            <a:br>
              <a:rPr lang="en-CA" sz="1600" dirty="0" smtClean="0"/>
            </a:br>
            <a:endParaRPr lang="en-CA" sz="1800" dirty="0">
              <a:solidFill>
                <a:schemeClr val="bg2">
                  <a:lumMod val="25000"/>
                </a:schemeClr>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43623" y="1930400"/>
            <a:ext cx="8596312" cy="3839850"/>
          </a:xfrm>
        </p:spPr>
      </p:pic>
      <p:sp>
        <p:nvSpPr>
          <p:cNvPr id="7" name="TextBox 6"/>
          <p:cNvSpPr txBox="1"/>
          <p:nvPr/>
        </p:nvSpPr>
        <p:spPr>
          <a:xfrm>
            <a:off x="1043623" y="5770250"/>
            <a:ext cx="6518516" cy="338554"/>
          </a:xfrm>
          <a:prstGeom prst="rect">
            <a:avLst/>
          </a:prstGeom>
          <a:noFill/>
        </p:spPr>
        <p:txBody>
          <a:bodyPr wrap="none" rtlCol="0">
            <a:spAutoFit/>
          </a:bodyPr>
          <a:lstStyle/>
          <a:p>
            <a:r>
              <a:rPr lang="en-CA" sz="1600" dirty="0" smtClean="0">
                <a:solidFill>
                  <a:schemeClr val="bg2">
                    <a:lumMod val="25000"/>
                  </a:schemeClr>
                </a:solidFill>
              </a:rPr>
              <a:t>Source: http</a:t>
            </a:r>
            <a:r>
              <a:rPr lang="en-CA" sz="1600" dirty="0">
                <a:solidFill>
                  <a:schemeClr val="bg2">
                    <a:lumMod val="25000"/>
                  </a:schemeClr>
                </a:solidFill>
              </a:rPr>
              <a:t>://www.wemaloo.com/Regions/RLogs/PON_Ottawa.php</a:t>
            </a:r>
            <a:endParaRPr lang="en-CA" sz="1600" dirty="0"/>
          </a:p>
        </p:txBody>
      </p:sp>
    </p:spTree>
    <p:extLst>
      <p:ext uri="{BB962C8B-B14F-4D97-AF65-F5344CB8AC3E}">
        <p14:creationId xmlns:p14="http://schemas.microsoft.com/office/powerpoint/2010/main" val="22142480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chemeClr val="accent1">
                    <a:lumMod val="50000"/>
                  </a:schemeClr>
                </a:solidFill>
              </a:rPr>
              <a:t>Application Design</a:t>
            </a:r>
            <a:endParaRPr lang="en-CA" dirty="0">
              <a:solidFill>
                <a:schemeClr val="accent1">
                  <a:lumMod val="50000"/>
                </a:schemeClr>
              </a:solidFill>
            </a:endParaRPr>
          </a:p>
        </p:txBody>
      </p:sp>
      <p:sp>
        <p:nvSpPr>
          <p:cNvPr id="3" name="Content Placeholder 2"/>
          <p:cNvSpPr>
            <a:spLocks noGrp="1"/>
          </p:cNvSpPr>
          <p:nvPr>
            <p:ph sz="half" idx="1"/>
          </p:nvPr>
        </p:nvSpPr>
        <p:spPr>
          <a:xfrm>
            <a:off x="677334" y="2160589"/>
            <a:ext cx="7689426" cy="3880772"/>
          </a:xfrm>
        </p:spPr>
        <p:txBody>
          <a:bodyPr>
            <a:normAutofit/>
          </a:bodyPr>
          <a:lstStyle/>
          <a:p>
            <a:r>
              <a:rPr lang="en-CA" dirty="0" smtClean="0"/>
              <a:t>Android devices have limited screen size, therefore we had to completely redesign the way it would look.</a:t>
            </a:r>
          </a:p>
          <a:p>
            <a:r>
              <a:rPr lang="en-CA" dirty="0" smtClean="0"/>
              <a:t>The application provides the user with a list of stores close to their location (based on GPS) and filters the results to only display the stores they select.</a:t>
            </a:r>
          </a:p>
          <a:p>
            <a:r>
              <a:rPr lang="en-CA" dirty="0" smtClean="0"/>
              <a:t>The application then provides the user with a list of different categories of groceries so they can better filter through items.</a:t>
            </a:r>
          </a:p>
          <a:p>
            <a:r>
              <a:rPr lang="en-CA" dirty="0" smtClean="0"/>
              <a:t>Those choices are then saved and sent into the final activity and the user is provided with a page that is able to swipe through the stores from left to right and displays the products on sale for that category for each store.</a:t>
            </a:r>
          </a:p>
          <a:p>
            <a:endParaRPr lang="en-CA"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017161" y="2160589"/>
            <a:ext cx="2181537" cy="3881437"/>
          </a:xfrm>
        </p:spPr>
      </p:pic>
    </p:spTree>
    <p:extLst>
      <p:ext uri="{BB962C8B-B14F-4D97-AF65-F5344CB8AC3E}">
        <p14:creationId xmlns:p14="http://schemas.microsoft.com/office/powerpoint/2010/main" val="20110288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chemeClr val="accent1">
                    <a:lumMod val="50000"/>
                  </a:schemeClr>
                </a:solidFill>
              </a:rPr>
              <a:t>Technologies</a:t>
            </a:r>
            <a:endParaRPr lang="en-CA" dirty="0">
              <a:solidFill>
                <a:schemeClr val="accent1">
                  <a:lumMod val="50000"/>
                </a:schemeClr>
              </a:solidFill>
            </a:endParaRPr>
          </a:p>
        </p:txBody>
      </p:sp>
      <p:sp>
        <p:nvSpPr>
          <p:cNvPr id="3" name="Content Placeholder 2"/>
          <p:cNvSpPr>
            <a:spLocks noGrp="1"/>
          </p:cNvSpPr>
          <p:nvPr>
            <p:ph idx="1"/>
          </p:nvPr>
        </p:nvSpPr>
        <p:spPr/>
        <p:txBody>
          <a:bodyPr/>
          <a:lstStyle/>
          <a:p>
            <a:r>
              <a:rPr lang="en-CA" dirty="0" smtClean="0"/>
              <a:t>Android SDK, API (Java)</a:t>
            </a:r>
          </a:p>
          <a:p>
            <a:r>
              <a:rPr lang="en-CA" dirty="0" smtClean="0"/>
              <a:t>JSON</a:t>
            </a:r>
          </a:p>
          <a:p>
            <a:r>
              <a:rPr lang="en-CA" dirty="0" smtClean="0"/>
              <a:t>PHP</a:t>
            </a:r>
          </a:p>
          <a:p>
            <a:r>
              <a:rPr lang="en-CA" dirty="0" smtClean="0"/>
              <a:t>MySQL Workbench</a:t>
            </a:r>
          </a:p>
          <a:p>
            <a:r>
              <a:rPr lang="en-CA" dirty="0" smtClean="0"/>
              <a:t>XML</a:t>
            </a:r>
          </a:p>
          <a:p>
            <a:r>
              <a:rPr lang="en-CA" dirty="0" smtClean="0"/>
              <a:t>Eclipse IDE</a:t>
            </a:r>
          </a:p>
          <a:p>
            <a:r>
              <a:rPr lang="en-CA" dirty="0" smtClean="0"/>
              <a:t>Github (for project management)</a:t>
            </a:r>
          </a:p>
          <a:p>
            <a:r>
              <a:rPr lang="en-CA" dirty="0" err="1" smtClean="0"/>
              <a:t>Hostgator</a:t>
            </a:r>
            <a:r>
              <a:rPr lang="en-CA" dirty="0" smtClean="0"/>
              <a:t> shared server hosting</a:t>
            </a:r>
          </a:p>
          <a:p>
            <a:r>
              <a:rPr lang="en-CA" dirty="0" smtClean="0"/>
              <a:t>Photoshop ( parts of UI ) </a:t>
            </a:r>
          </a:p>
          <a:p>
            <a:endParaRPr lang="en-CA" dirty="0"/>
          </a:p>
        </p:txBody>
      </p:sp>
    </p:spTree>
    <p:extLst>
      <p:ext uri="{BB962C8B-B14F-4D97-AF65-F5344CB8AC3E}">
        <p14:creationId xmlns:p14="http://schemas.microsoft.com/office/powerpoint/2010/main" val="1632920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chemeClr val="accent1">
                    <a:lumMod val="50000"/>
                  </a:schemeClr>
                </a:solidFill>
              </a:rPr>
              <a:t>Login Activity</a:t>
            </a:r>
            <a:endParaRPr lang="en-CA" dirty="0">
              <a:solidFill>
                <a:schemeClr val="accent1">
                  <a:lumMod val="50000"/>
                </a:schemeClr>
              </a:solidFill>
            </a:endParaRPr>
          </a:p>
        </p:txBody>
      </p:sp>
      <p:sp>
        <p:nvSpPr>
          <p:cNvPr id="5" name="Content Placeholder 4"/>
          <p:cNvSpPr>
            <a:spLocks noGrp="1"/>
          </p:cNvSpPr>
          <p:nvPr>
            <p:ph sz="half" idx="1"/>
          </p:nvPr>
        </p:nvSpPr>
        <p:spPr>
          <a:xfrm>
            <a:off x="677334" y="2160589"/>
            <a:ext cx="8009466" cy="3880772"/>
          </a:xfrm>
        </p:spPr>
        <p:txBody>
          <a:bodyPr/>
          <a:lstStyle/>
          <a:p>
            <a:r>
              <a:rPr lang="en-CA" dirty="0" smtClean="0"/>
              <a:t>Login with an email address</a:t>
            </a:r>
          </a:p>
          <a:p>
            <a:endParaRPr lang="en-CA" dirty="0" smtClean="0"/>
          </a:p>
          <a:p>
            <a:r>
              <a:rPr lang="en-CA" dirty="0" smtClean="0"/>
              <a:t>Username and password must be 100% correct or you can’t login</a:t>
            </a:r>
          </a:p>
          <a:p>
            <a:endParaRPr lang="en-CA" dirty="0"/>
          </a:p>
          <a:p>
            <a:r>
              <a:rPr lang="en-CA" dirty="0" smtClean="0"/>
              <a:t>Sends you to the dashboard activity if login is successful</a:t>
            </a:r>
            <a:r>
              <a:rPr lang="en-CA" smtClean="0"/>
              <a:t>. </a:t>
            </a:r>
            <a:endParaRPr lang="en-CA" dirty="0" smtClean="0"/>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014922" y="2160589"/>
            <a:ext cx="2185663" cy="3881437"/>
          </a:xfrm>
        </p:spPr>
      </p:pic>
    </p:spTree>
    <p:extLst>
      <p:ext uri="{BB962C8B-B14F-4D97-AF65-F5344CB8AC3E}">
        <p14:creationId xmlns:p14="http://schemas.microsoft.com/office/powerpoint/2010/main" val="9518609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chemeClr val="accent1">
                    <a:lumMod val="50000"/>
                  </a:schemeClr>
                </a:solidFill>
              </a:rPr>
              <a:t>Registration Activity</a:t>
            </a:r>
            <a:endParaRPr lang="en-CA" dirty="0">
              <a:solidFill>
                <a:schemeClr val="accent1">
                  <a:lumMod val="50000"/>
                </a:schemeClr>
              </a:solidFill>
            </a:endParaRPr>
          </a:p>
        </p:txBody>
      </p:sp>
      <p:sp>
        <p:nvSpPr>
          <p:cNvPr id="3" name="Content Placeholder 2"/>
          <p:cNvSpPr>
            <a:spLocks noGrp="1"/>
          </p:cNvSpPr>
          <p:nvPr>
            <p:ph sz="half" idx="1"/>
          </p:nvPr>
        </p:nvSpPr>
        <p:spPr>
          <a:xfrm>
            <a:off x="677334" y="2160589"/>
            <a:ext cx="8039946" cy="3880772"/>
          </a:xfrm>
        </p:spPr>
        <p:txBody>
          <a:bodyPr/>
          <a:lstStyle/>
          <a:p>
            <a:r>
              <a:rPr lang="en-CA" dirty="0" smtClean="0"/>
              <a:t>All fields have validation that must pass in order to create an account.</a:t>
            </a:r>
          </a:p>
          <a:p>
            <a:pPr marL="0" indent="0">
              <a:buNone/>
            </a:pPr>
            <a:r>
              <a:rPr lang="en-CA" dirty="0" smtClean="0"/>
              <a:t> </a:t>
            </a:r>
          </a:p>
          <a:p>
            <a:r>
              <a:rPr lang="en-CA" dirty="0" smtClean="0"/>
              <a:t>No empty fields</a:t>
            </a:r>
          </a:p>
          <a:p>
            <a:r>
              <a:rPr lang="en-CA" dirty="0" smtClean="0"/>
              <a:t>Password must be 6 characters or longer</a:t>
            </a:r>
          </a:p>
          <a:p>
            <a:r>
              <a:rPr lang="en-CA" dirty="0" smtClean="0"/>
              <a:t>Passwords must match.</a:t>
            </a:r>
            <a:endParaRPr lang="en-CA" dirty="0"/>
          </a:p>
          <a:p>
            <a:r>
              <a:rPr lang="en-CA" dirty="0" smtClean="0"/>
              <a:t>Passwords are salted and encrypted to ensure the users security.</a:t>
            </a:r>
          </a:p>
          <a:p>
            <a:endParaRPr lang="en-CA" dirty="0"/>
          </a:p>
          <a:p>
            <a:r>
              <a:rPr lang="en-CA" dirty="0" smtClean="0"/>
              <a:t>Once the account is created you are sent back into the login activity so you can login.</a:t>
            </a:r>
            <a:endParaRPr lang="en-CA"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012439" y="2160589"/>
            <a:ext cx="2190981" cy="3881437"/>
          </a:xfrm>
        </p:spPr>
      </p:pic>
    </p:spTree>
    <p:extLst>
      <p:ext uri="{BB962C8B-B14F-4D97-AF65-F5344CB8AC3E}">
        <p14:creationId xmlns:p14="http://schemas.microsoft.com/office/powerpoint/2010/main" val="314444354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303</TotalTime>
  <Words>932</Words>
  <Application>Microsoft Office PowerPoint</Application>
  <PresentationFormat>Custom</PresentationFormat>
  <Paragraphs>106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Facet</vt:lpstr>
      <vt:lpstr>Wemaloo</vt:lpstr>
      <vt:lpstr>Wemaloo?</vt:lpstr>
      <vt:lpstr>Wemaloo cont…</vt:lpstr>
      <vt:lpstr>Why use Wemaloo?</vt:lpstr>
      <vt:lpstr>Original Implementation  </vt:lpstr>
      <vt:lpstr>Application Design</vt:lpstr>
      <vt:lpstr>Technologies</vt:lpstr>
      <vt:lpstr>Login Activity</vt:lpstr>
      <vt:lpstr>Registration Activity</vt:lpstr>
      <vt:lpstr>Landing Page</vt:lpstr>
      <vt:lpstr>Closest stores by postal code / city name</vt:lpstr>
      <vt:lpstr>Closest Stores Activity</vt:lpstr>
      <vt:lpstr>Categories Activity</vt:lpstr>
      <vt:lpstr>Products By Store Activity</vt:lpstr>
      <vt:lpstr>Products By Store Activity (cont.) </vt:lpstr>
      <vt:lpstr>Database connectivity</vt:lpstr>
      <vt:lpstr>PHP backend </vt:lpstr>
      <vt:lpstr>JSON connectivity</vt:lpstr>
      <vt:lpstr>MySQL Database</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Wemaloo</dc:title>
  <dc:creator>Kyle Pallo</dc:creator>
  <cp:lastModifiedBy>Paulo</cp:lastModifiedBy>
  <cp:revision>50</cp:revision>
  <dcterms:created xsi:type="dcterms:W3CDTF">2013-04-09T01:05:58Z</dcterms:created>
  <dcterms:modified xsi:type="dcterms:W3CDTF">2013-04-18T16:17:22Z</dcterms:modified>
</cp:coreProperties>
</file>