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303" r:id="rId4"/>
    <p:sldId id="299" r:id="rId5"/>
    <p:sldId id="320" r:id="rId6"/>
    <p:sldId id="321" r:id="rId7"/>
    <p:sldId id="322" r:id="rId8"/>
    <p:sldId id="323" r:id="rId9"/>
    <p:sldId id="317" r:id="rId10"/>
    <p:sldId id="318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9" r:id="rId19"/>
    <p:sldId id="324" r:id="rId20"/>
    <p:sldId id="325" r:id="rId21"/>
    <p:sldId id="326" r:id="rId22"/>
    <p:sldId id="327" r:id="rId23"/>
    <p:sldId id="328" r:id="rId24"/>
    <p:sldId id="319" r:id="rId25"/>
    <p:sldId id="330" r:id="rId26"/>
    <p:sldId id="31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AD6"/>
    <a:srgbClr val="1C8BF1"/>
    <a:srgbClr val="1D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EFFD32-66E3-CE61-B99B-FE2A4EC8DD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19E70-A014-37F9-4ED6-6644F8344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68D9A-D391-4FF0-BDDE-8078A16490A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6E77-961B-070D-6995-2B514B7F7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77A94-01DB-AA88-DF35-D449394FE8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B8BC1-579B-4D63-B7B8-C06638B2ED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7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C2EEB-26B7-495D-802E-49316B3D26C9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CDE9-863C-4507-9059-DBAA861DD1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3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BB43-D296-D0D7-7C1B-6E70B68C6E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cap="none" spc="0">
                <a:ln w="0">
                  <a:noFill/>
                </a:ln>
                <a:solidFill>
                  <a:srgbClr val="1C8BF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8AADD-0861-2DBE-A64D-E58645D9D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DA28-CCA9-A42F-F1B6-1D30D0D8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552FBD-E0A9-44AC-938E-906CE7D1E5B8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89ED-2C1E-584B-BF09-4A36A1C9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510E-11FD-0FBA-EFB2-013DCE64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C5B8EA-030D-4269-8298-40ABFC97439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5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20CD-65AA-E973-77EA-44DA403B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01D-3E94-3189-4D3C-8C46B9EE2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5F83-B739-1C5A-78BE-64CC3D6E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8E1E-00BA-420A-8B44-C57D8BAF087F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82A1-4706-BFA3-9590-764AF80B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BF38-B811-853E-3800-DAB1C61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0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1BD4B-EEC5-B999-CD82-08BB5E5E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07C75-482B-FCD8-268F-A384C0C3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0F98-BAF1-0D6A-426F-7365C41F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28CE-BC18-4292-88EF-9C59D500E121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2701-A770-298B-3EE0-A2EACCA0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3850-B673-81FC-A48B-992D6F0A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32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1431-4524-9841-D6CC-FF8A31F66F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0"/>
                <a:solidFill>
                  <a:srgbClr val="1C8BF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CDD3-111E-0196-4C4F-DA988689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5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2B96-561F-AC65-2DFC-61035D93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8E4151-46DC-48E4-A875-D6D08782E05A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95E9-F21B-9005-BB9F-29A736A5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6410-5656-341E-2B71-FEA4D45F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C5B8EA-030D-4269-8298-40ABFC97439D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6B1BC-469A-F13D-5BAD-1CB985990DE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71404"/>
            <a:ext cx="10515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CAD4-B647-927B-C660-6493A2E5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8FDCB-B444-89F7-09C5-612F491E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1714-9850-70F6-3447-946A011A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91A3-EE82-4DA3-83E1-5C36E435258D}" type="datetime1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6642-0B23-8727-99D4-BCFF6986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E177-D530-9E55-910F-79D869B6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9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2190-B285-F31E-BA99-A60807F5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23C2-A77B-149A-0D4F-A1FCB21F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A7D6-2762-5817-6E1B-32882D40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2EB1-7DA8-4C12-EA86-B247654E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4387-270F-48A9-89C6-36889766C835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75E8-7EA0-45B0-BE79-B11DEA09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F5560-BE36-E4F1-E4FC-1652FF18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867-9904-F332-E463-D521825F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B3D3-DD93-DB0C-A68F-A9A05EE8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2490-DF1B-6283-DA03-6056C12C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C7ABC-978C-FBDF-F88F-ADC3FBAF4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F6F0B-BCA9-C1FB-6CCC-C516342BF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04DD0-0A8A-25FF-94E3-D3D3BF56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7ACF-2514-4433-8C13-43C3B48A88E8}" type="datetime1">
              <a:rPr lang="pt-BR" smtClean="0"/>
              <a:t>03/07/2023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A4E69-9D52-0867-9D5A-5D66AB7A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FBAB7-E8C0-3D01-B62D-1711193B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D0F0-BCC1-ABF7-E857-16F2C935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D890A-7986-F705-C327-A570DFC0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7912-6B64-44D6-A85F-3740935DF958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7835-3156-396D-FD9E-116B2154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FE3D7-8683-E08E-493B-CB16A3AA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96A69-0348-8A54-9EE9-A69E3E9A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D28E-A318-4338-AE1E-F87A88E3A87C}" type="datetime1">
              <a:rPr lang="pt-BR" smtClean="0"/>
              <a:t>03/07/2023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88BDD-A7B9-CD59-8351-B764A708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F4B1A-160E-7094-ACD1-FA543888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0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2F06-C10A-9C4B-5F8C-070E8B4E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AC47-A785-D6CD-FB9B-011A642F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6CE1-E388-B55E-D8D3-E13C9624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1800-CF3F-0389-05B0-FD224B5D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4EF5-9013-4674-A5E3-F7CC84AB79A9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64901-2E49-C353-A05E-B79F61B4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B1E28-2047-7C36-403E-2D71BA8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28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2E8A-3757-6B33-2B42-CB07C660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B47AF-8FD9-84C3-16B5-1C17D4801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B8429-D440-007C-986A-9894B409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85FA5-017E-0B96-E7FC-CDD1FCB1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75E2-361A-43D4-B391-B6C4A29CC0CA}" type="datetime1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57138-2FE6-D942-8CE5-7A652B21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A08D2-CF40-D597-B890-AB2FA364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9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6C0FF-57AD-D4A7-A8B3-03E4BB45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71A8-CE3E-D0C2-84AD-D1E45E3B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8A04-09ED-955E-BDAD-468D58B3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686903-E344-4036-AF74-1163F3324693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BD77-A2F2-256F-3B1B-F67437CAF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TECNOLOGIA DE DADOS - AULA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F0B9-A1A5-4EE1-1297-568748CEB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C5B8EA-030D-4269-8298-40ABFC97439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ACCC92C-847A-AA2D-E0A1-B7F062F77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40962" r="10911" b="40962"/>
          <a:stretch/>
        </p:blipFill>
        <p:spPr>
          <a:xfrm>
            <a:off x="172525" y="152790"/>
            <a:ext cx="1159110" cy="21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D8BF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55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F2FC70-EBA1-D1ED-CF38-5C4C9F03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pt-BR" sz="5800" b="1" dirty="0">
                <a:solidFill>
                  <a:srgbClr val="555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 DE DADOS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609720-C1AD-0A0D-CEA7-64360565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pt-BR" sz="2000" dirty="0"/>
              <a:t>Paulo Almeida</a:t>
            </a:r>
          </a:p>
        </p:txBody>
      </p:sp>
      <p:pic>
        <p:nvPicPr>
          <p:cNvPr id="1026" name="Picture 2" descr="Tecnologia em Ciência de Dados">
            <a:extLst>
              <a:ext uri="{FF2B5EF4-FFF2-40B4-BE49-F238E27FC236}">
                <a16:creationId xmlns:a16="http://schemas.microsoft.com/office/drawing/2014/main" id="{0E579043-ED0C-0AA6-8D0E-1240B85E2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" r="1" b="1317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3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Relacionais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Banco de Dados Relacional </a:t>
            </a:r>
            <a:r>
              <a:rPr lang="pt-BR" dirty="0"/>
              <a:t>é um </a:t>
            </a:r>
            <a:r>
              <a:rPr lang="pt-BR" b="1" dirty="0"/>
              <a:t>tipo</a:t>
            </a:r>
            <a:r>
              <a:rPr lang="pt-BR" dirty="0"/>
              <a:t> de </a:t>
            </a:r>
            <a:r>
              <a:rPr lang="pt-BR" b="1" dirty="0"/>
              <a:t>banco de dados </a:t>
            </a:r>
            <a:r>
              <a:rPr lang="pt-BR" dirty="0"/>
              <a:t>que </a:t>
            </a:r>
            <a:r>
              <a:rPr lang="pt-BR" b="1" dirty="0"/>
              <a:t>armazena</a:t>
            </a:r>
            <a:r>
              <a:rPr lang="pt-BR" dirty="0"/>
              <a:t> e fornece  </a:t>
            </a:r>
            <a:r>
              <a:rPr lang="pt-BR" b="1" dirty="0"/>
              <a:t>acesso</a:t>
            </a:r>
            <a:r>
              <a:rPr lang="pt-BR" dirty="0"/>
              <a:t> a </a:t>
            </a:r>
            <a:r>
              <a:rPr lang="pt-BR" b="1" dirty="0"/>
              <a:t>pontos de dados </a:t>
            </a:r>
            <a:r>
              <a:rPr lang="pt-BR" dirty="0"/>
              <a:t>relacionados entre si;</a:t>
            </a:r>
          </a:p>
          <a:p>
            <a:r>
              <a:rPr lang="pt-BR" b="1" dirty="0"/>
              <a:t>Os dados </a:t>
            </a:r>
            <a:r>
              <a:rPr lang="pt-BR" dirty="0"/>
              <a:t>são</a:t>
            </a:r>
            <a:r>
              <a:rPr lang="pt-BR" b="1" dirty="0"/>
              <a:t> representados </a:t>
            </a:r>
            <a:r>
              <a:rPr lang="pt-BR" dirty="0"/>
              <a:t>em </a:t>
            </a:r>
            <a:r>
              <a:rPr lang="pt-BR" b="1" dirty="0"/>
              <a:t>tabelas</a:t>
            </a:r>
            <a:r>
              <a:rPr lang="pt-BR" dirty="0"/>
              <a:t>;</a:t>
            </a:r>
          </a:p>
          <a:p>
            <a:r>
              <a:rPr lang="pt-BR" dirty="0"/>
              <a:t>Em um </a:t>
            </a:r>
            <a:r>
              <a:rPr lang="pt-BR" b="1" dirty="0"/>
              <a:t>Banco de Dados Relacional</a:t>
            </a:r>
            <a:r>
              <a:rPr lang="pt-BR" dirty="0"/>
              <a:t>, cada </a:t>
            </a:r>
            <a:r>
              <a:rPr lang="pt-BR" b="1" dirty="0"/>
              <a:t>linha</a:t>
            </a:r>
            <a:r>
              <a:rPr lang="pt-BR" dirty="0"/>
              <a:t> na tabela é um </a:t>
            </a:r>
            <a:r>
              <a:rPr lang="pt-BR" b="1" dirty="0"/>
              <a:t>registro</a:t>
            </a:r>
            <a:r>
              <a:rPr lang="pt-BR" dirty="0"/>
              <a:t> com um </a:t>
            </a:r>
            <a:r>
              <a:rPr lang="pt-BR" b="1" dirty="0"/>
              <a:t>identificador exclusivo </a:t>
            </a:r>
            <a:r>
              <a:rPr lang="pt-BR" dirty="0"/>
              <a:t>chamado </a:t>
            </a:r>
            <a:r>
              <a:rPr lang="pt-BR" b="1" dirty="0"/>
              <a:t>chave</a:t>
            </a:r>
            <a:r>
              <a:rPr lang="pt-BR" dirty="0"/>
              <a:t>. As </a:t>
            </a:r>
            <a:r>
              <a:rPr lang="pt-BR" b="1" dirty="0"/>
              <a:t>colunas</a:t>
            </a:r>
            <a:r>
              <a:rPr lang="pt-BR" dirty="0"/>
              <a:t> da tabela contêm </a:t>
            </a:r>
            <a:r>
              <a:rPr lang="pt-BR" b="1" dirty="0"/>
              <a:t>atributos (características)</a:t>
            </a:r>
            <a:r>
              <a:rPr lang="pt-BR" dirty="0"/>
              <a:t> dos dados e cada </a:t>
            </a:r>
            <a:r>
              <a:rPr lang="pt-BR" b="1" dirty="0"/>
              <a:t>registro</a:t>
            </a:r>
            <a:r>
              <a:rPr lang="pt-BR" dirty="0"/>
              <a:t> geralmente tem </a:t>
            </a:r>
            <a:r>
              <a:rPr lang="pt-BR" b="1" dirty="0"/>
              <a:t>um valor para cada atributo</a:t>
            </a:r>
            <a:r>
              <a:rPr lang="pt-BR" dirty="0"/>
              <a:t>, facilitando o </a:t>
            </a:r>
            <a:r>
              <a:rPr lang="pt-BR" b="1" dirty="0"/>
              <a:t>estabelecimento</a:t>
            </a:r>
            <a:r>
              <a:rPr lang="pt-BR" dirty="0"/>
              <a:t> das </a:t>
            </a:r>
            <a:r>
              <a:rPr lang="pt-BR" b="1" dirty="0"/>
              <a:t>relações</a:t>
            </a:r>
            <a:r>
              <a:rPr lang="pt-BR" dirty="0"/>
              <a:t> entre os </a:t>
            </a:r>
            <a:r>
              <a:rPr lang="pt-BR" b="1" dirty="0"/>
              <a:t>pontos de dados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5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Banco de Dados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11</a:t>
            </a:fld>
            <a:endParaRPr lang="pt-BR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2044DC6-C6A1-D7C7-605F-885E93E0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97702"/>
              </p:ext>
            </p:extLst>
          </p:nvPr>
        </p:nvGraphicFramePr>
        <p:xfrm>
          <a:off x="1766976" y="1949468"/>
          <a:ext cx="86580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982">
                  <a:extLst>
                    <a:ext uri="{9D8B030D-6E8A-4147-A177-3AD203B41FA5}">
                      <a16:colId xmlns:a16="http://schemas.microsoft.com/office/drawing/2014/main" val="2513737956"/>
                    </a:ext>
                  </a:extLst>
                </a:gridCol>
                <a:gridCol w="1254906">
                  <a:extLst>
                    <a:ext uri="{9D8B030D-6E8A-4147-A177-3AD203B41FA5}">
                      <a16:colId xmlns:a16="http://schemas.microsoft.com/office/drawing/2014/main" val="2652193654"/>
                    </a:ext>
                  </a:extLst>
                </a:gridCol>
                <a:gridCol w="3312543">
                  <a:extLst>
                    <a:ext uri="{9D8B030D-6E8A-4147-A177-3AD203B41FA5}">
                      <a16:colId xmlns:a16="http://schemas.microsoft.com/office/drawing/2014/main" val="2653724197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2419848522"/>
                    </a:ext>
                  </a:extLst>
                </a:gridCol>
                <a:gridCol w="1052660">
                  <a:extLst>
                    <a:ext uri="{9D8B030D-6E8A-4147-A177-3AD203B41FA5}">
                      <a16:colId xmlns:a16="http://schemas.microsoft.com/office/drawing/2014/main" val="25243198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endereco_cliente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cep_cliente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 PRESIDENTE ANTONIO CARLOS, 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IPANEMA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40123145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9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AVENIDA GETULIO VARGA,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38418010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0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ALAMEDA UBERABA,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JARDIM DAS PALMEIRAS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54789253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724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BAE924-BED0-ED8D-481B-6EE32F11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13522"/>
              </p:ext>
            </p:extLst>
          </p:nvPr>
        </p:nvGraphicFramePr>
        <p:xfrm>
          <a:off x="5778498" y="3983055"/>
          <a:ext cx="46465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10">
                  <a:extLst>
                    <a:ext uri="{9D8B030D-6E8A-4147-A177-3AD203B41FA5}">
                      <a16:colId xmlns:a16="http://schemas.microsoft.com/office/drawing/2014/main" val="2513737956"/>
                    </a:ext>
                  </a:extLst>
                </a:gridCol>
                <a:gridCol w="1347684">
                  <a:extLst>
                    <a:ext uri="{9D8B030D-6E8A-4147-A177-3AD203B41FA5}">
                      <a16:colId xmlns:a16="http://schemas.microsoft.com/office/drawing/2014/main" val="2652193654"/>
                    </a:ext>
                  </a:extLst>
                </a:gridCol>
                <a:gridCol w="2020930">
                  <a:extLst>
                    <a:ext uri="{9D8B030D-6E8A-4147-A177-3AD203B41FA5}">
                      <a16:colId xmlns:a16="http://schemas.microsoft.com/office/drawing/2014/main" val="26537241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cod_cliente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cod_produto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9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0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724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3CBAF-10AD-4405-A011-5FE3A1CB8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3298"/>
              </p:ext>
            </p:extLst>
          </p:nvPr>
        </p:nvGraphicFramePr>
        <p:xfrm>
          <a:off x="1766976" y="3983055"/>
          <a:ext cx="39492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775">
                  <a:extLst>
                    <a:ext uri="{9D8B030D-6E8A-4147-A177-3AD203B41FA5}">
                      <a16:colId xmlns:a16="http://schemas.microsoft.com/office/drawing/2014/main" val="2513737956"/>
                    </a:ext>
                  </a:extLst>
                </a:gridCol>
                <a:gridCol w="1338819">
                  <a:extLst>
                    <a:ext uri="{9D8B030D-6E8A-4147-A177-3AD203B41FA5}">
                      <a16:colId xmlns:a16="http://schemas.microsoft.com/office/drawing/2014/main" val="2652193654"/>
                    </a:ext>
                  </a:extLst>
                </a:gridCol>
                <a:gridCol w="1323628">
                  <a:extLst>
                    <a:ext uri="{9D8B030D-6E8A-4147-A177-3AD203B41FA5}">
                      <a16:colId xmlns:a16="http://schemas.microsoft.com/office/drawing/2014/main" val="26537241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1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cod_produto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nome_produto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preco_produto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9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0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7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96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modelo relacional </a:t>
            </a:r>
            <a:r>
              <a:rPr lang="pt-BR" dirty="0"/>
              <a:t>fornece uma maneira padrão de </a:t>
            </a:r>
            <a:r>
              <a:rPr lang="pt-BR" b="1" dirty="0"/>
              <a:t>representar</a:t>
            </a:r>
            <a:r>
              <a:rPr lang="pt-BR" dirty="0"/>
              <a:t> e </a:t>
            </a:r>
            <a:r>
              <a:rPr lang="pt-BR" b="1" dirty="0"/>
              <a:t>consultar dados </a:t>
            </a:r>
            <a:r>
              <a:rPr lang="pt-BR" dirty="0"/>
              <a:t>que podem ser usados por qualquer aplicativo;</a:t>
            </a:r>
          </a:p>
          <a:p>
            <a:r>
              <a:rPr lang="pt-BR" dirty="0"/>
              <a:t>A </a:t>
            </a:r>
            <a:r>
              <a:rPr lang="pt-BR" b="1" dirty="0"/>
              <a:t>principal força </a:t>
            </a:r>
            <a:r>
              <a:rPr lang="pt-BR" dirty="0"/>
              <a:t>do modelo de </a:t>
            </a:r>
            <a:r>
              <a:rPr lang="pt-BR" b="1" dirty="0"/>
              <a:t>banco de dados relacional </a:t>
            </a:r>
            <a:r>
              <a:rPr lang="pt-BR" dirty="0"/>
              <a:t>está no uso de </a:t>
            </a:r>
            <a:r>
              <a:rPr lang="pt-BR" b="1" dirty="0"/>
              <a:t>tabelas</a:t>
            </a:r>
            <a:r>
              <a:rPr lang="pt-BR" dirty="0"/>
              <a:t>;</a:t>
            </a:r>
          </a:p>
          <a:p>
            <a:r>
              <a:rPr lang="pt-BR" dirty="0"/>
              <a:t>A </a:t>
            </a:r>
            <a:r>
              <a:rPr lang="pt-BR" b="1" dirty="0"/>
              <a:t>linguagem de consulta estruturada </a:t>
            </a:r>
            <a:r>
              <a:rPr lang="pt-BR" dirty="0"/>
              <a:t>(SQL) tem sido amplamente utilizada como a linguagem para consultas de </a:t>
            </a:r>
            <a:r>
              <a:rPr lang="pt-BR" b="1" dirty="0"/>
              <a:t>banco de dados relacionais</a:t>
            </a:r>
            <a:r>
              <a:rPr lang="pt-BR" dirty="0"/>
              <a:t>. Com base na </a:t>
            </a:r>
            <a:r>
              <a:rPr lang="pt-BR" b="1" dirty="0"/>
              <a:t>álgebra relacional</a:t>
            </a:r>
            <a:r>
              <a:rPr lang="pt-BR" dirty="0"/>
              <a:t>, a </a:t>
            </a:r>
            <a:r>
              <a:rPr lang="pt-BR" b="1" dirty="0"/>
              <a:t>SQL</a:t>
            </a:r>
            <a:r>
              <a:rPr lang="pt-BR" dirty="0"/>
              <a:t> fornece uma </a:t>
            </a:r>
            <a:r>
              <a:rPr lang="pt-BR" b="1" dirty="0"/>
              <a:t>linguagem matemática </a:t>
            </a:r>
            <a:r>
              <a:rPr lang="pt-BR" dirty="0"/>
              <a:t>internamente consistente que facilita a melhoria do desempenho de todas as </a:t>
            </a:r>
            <a:r>
              <a:rPr lang="pt-BR" b="1" dirty="0"/>
              <a:t>consultas</a:t>
            </a:r>
            <a:r>
              <a:rPr lang="pt-BR" dirty="0"/>
              <a:t> aos </a:t>
            </a:r>
            <a:r>
              <a:rPr lang="pt-BR" b="1" dirty="0"/>
              <a:t>bancos de dados relacionais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65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modelo relacional </a:t>
            </a:r>
            <a:r>
              <a:rPr lang="pt-BR" dirty="0"/>
              <a:t>é usado por </a:t>
            </a:r>
            <a:r>
              <a:rPr lang="pt-BR" b="1" dirty="0"/>
              <a:t>organizações</a:t>
            </a:r>
            <a:r>
              <a:rPr lang="pt-BR" dirty="0"/>
              <a:t> de </a:t>
            </a:r>
            <a:r>
              <a:rPr lang="pt-BR" b="1" dirty="0"/>
              <a:t>todos</a:t>
            </a:r>
            <a:r>
              <a:rPr lang="pt-BR" dirty="0"/>
              <a:t> os </a:t>
            </a:r>
            <a:r>
              <a:rPr lang="pt-BR" b="1" dirty="0"/>
              <a:t>tipos</a:t>
            </a:r>
            <a:r>
              <a:rPr lang="pt-BR" dirty="0"/>
              <a:t> e </a:t>
            </a:r>
            <a:r>
              <a:rPr lang="pt-BR" b="1" dirty="0"/>
              <a:t>tamanhos</a:t>
            </a:r>
            <a:r>
              <a:rPr lang="pt-BR" dirty="0"/>
              <a:t> para uma ampla variedade de necessidades de informações;</a:t>
            </a:r>
          </a:p>
          <a:p>
            <a:r>
              <a:rPr lang="pt-BR" dirty="0"/>
              <a:t>Os </a:t>
            </a:r>
            <a:r>
              <a:rPr lang="pt-BR" b="1" dirty="0"/>
              <a:t>bancos de dados relacionais </a:t>
            </a:r>
            <a:r>
              <a:rPr lang="pt-BR" dirty="0"/>
              <a:t>são usados para </a:t>
            </a:r>
            <a:r>
              <a:rPr lang="pt-BR" b="1" dirty="0"/>
              <a:t>rastrear inventários</a:t>
            </a:r>
            <a:r>
              <a:rPr lang="pt-BR" dirty="0"/>
              <a:t>, </a:t>
            </a:r>
            <a:r>
              <a:rPr lang="pt-BR" b="1" dirty="0"/>
              <a:t>processar transações de comércio eletrônico</a:t>
            </a:r>
            <a:r>
              <a:rPr lang="pt-BR" dirty="0"/>
              <a:t>, </a:t>
            </a:r>
            <a:r>
              <a:rPr lang="pt-BR" b="1" dirty="0"/>
              <a:t>gerenciar grandes quantidades de informações essenciais sobre o cliente</a:t>
            </a:r>
            <a:r>
              <a:rPr lang="pt-BR" dirty="0"/>
              <a:t>, etc;</a:t>
            </a:r>
          </a:p>
          <a:p>
            <a:r>
              <a:rPr lang="pt-BR" dirty="0"/>
              <a:t>Um </a:t>
            </a:r>
            <a:r>
              <a:rPr lang="pt-BR" b="1" dirty="0"/>
              <a:t>banco de dados relacional </a:t>
            </a:r>
            <a:r>
              <a:rPr lang="pt-BR" dirty="0"/>
              <a:t>pode ser considerado para </a:t>
            </a:r>
            <a:r>
              <a:rPr lang="pt-BR" b="1" dirty="0"/>
              <a:t>qualquer necessidade </a:t>
            </a:r>
            <a:r>
              <a:rPr lang="pt-BR" dirty="0"/>
              <a:t>de informações na qual os pontos de dados se relacionam entre si e devem ser </a:t>
            </a:r>
            <a:r>
              <a:rPr lang="pt-BR" b="1" dirty="0"/>
              <a:t>gerenciados</a:t>
            </a:r>
            <a:r>
              <a:rPr lang="pt-BR" dirty="0"/>
              <a:t> de </a:t>
            </a:r>
            <a:r>
              <a:rPr lang="pt-BR" b="1" dirty="0"/>
              <a:t>maneira segura</a:t>
            </a:r>
            <a:r>
              <a:rPr lang="pt-BR" dirty="0"/>
              <a:t> e </a:t>
            </a:r>
            <a:r>
              <a:rPr lang="pt-BR" b="1" dirty="0"/>
              <a:t>consistente</a:t>
            </a:r>
            <a:r>
              <a:rPr lang="pt-BR" dirty="0"/>
              <a:t>, com base em </a:t>
            </a:r>
            <a:r>
              <a:rPr lang="pt-BR" b="1" dirty="0"/>
              <a:t>regras</a:t>
            </a:r>
            <a:r>
              <a:rPr lang="pt-BR" dirty="0"/>
              <a:t>.</a:t>
            </a: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28718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modelo relacional </a:t>
            </a:r>
            <a:r>
              <a:rPr lang="pt-BR" dirty="0"/>
              <a:t>é o </a:t>
            </a:r>
            <a:r>
              <a:rPr lang="pt-BR" b="1" dirty="0"/>
              <a:t>melhor</a:t>
            </a:r>
            <a:r>
              <a:rPr lang="pt-BR" dirty="0"/>
              <a:t> em manter a </a:t>
            </a:r>
            <a:r>
              <a:rPr lang="pt-BR" b="1" dirty="0"/>
              <a:t>consistência de dados </a:t>
            </a:r>
            <a:r>
              <a:rPr lang="pt-BR" dirty="0"/>
              <a:t>entre </a:t>
            </a:r>
            <a:r>
              <a:rPr lang="pt-BR" b="1" dirty="0"/>
              <a:t>aplicativos</a:t>
            </a:r>
            <a:r>
              <a:rPr lang="pt-BR" dirty="0"/>
              <a:t> e </a:t>
            </a:r>
            <a:r>
              <a:rPr lang="pt-BR" b="1" dirty="0"/>
              <a:t>cópias de banco de dados</a:t>
            </a:r>
            <a:r>
              <a:rPr lang="pt-BR" dirty="0"/>
              <a:t> (chamadas de instâncias). </a:t>
            </a:r>
          </a:p>
          <a:p>
            <a:r>
              <a:rPr lang="pt-BR" dirty="0"/>
              <a:t>Os </a:t>
            </a:r>
            <a:r>
              <a:rPr lang="pt-BR" b="1" dirty="0"/>
              <a:t>bancos de dados relacionais</a:t>
            </a:r>
            <a:r>
              <a:rPr lang="pt-BR" dirty="0"/>
              <a:t> se </a:t>
            </a:r>
            <a:r>
              <a:rPr lang="pt-BR" b="1" dirty="0"/>
              <a:t>destacam</a:t>
            </a:r>
            <a:r>
              <a:rPr lang="pt-BR" dirty="0"/>
              <a:t> em relação à </a:t>
            </a:r>
            <a:r>
              <a:rPr lang="pt-BR" b="1" dirty="0"/>
              <a:t>consistência de dados</a:t>
            </a:r>
            <a:r>
              <a:rPr lang="pt-BR" dirty="0"/>
              <a:t>, </a:t>
            </a:r>
            <a:r>
              <a:rPr lang="pt-BR" b="1" dirty="0"/>
              <a:t>garantindo</a:t>
            </a:r>
            <a:r>
              <a:rPr lang="pt-BR" dirty="0"/>
              <a:t> que </a:t>
            </a:r>
            <a:r>
              <a:rPr lang="pt-BR" b="1" dirty="0"/>
              <a:t>várias instâncias de um banco de dados </a:t>
            </a:r>
            <a:r>
              <a:rPr lang="pt-BR" dirty="0"/>
              <a:t>tenham os </a:t>
            </a:r>
            <a:r>
              <a:rPr lang="pt-BR" b="1" dirty="0"/>
              <a:t>mesmos dados </a:t>
            </a:r>
            <a:r>
              <a:rPr lang="pt-BR" dirty="0"/>
              <a:t>o </a:t>
            </a:r>
            <a:r>
              <a:rPr lang="pt-BR" b="1" dirty="0"/>
              <a:t>tempo todo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Consistência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299309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Quatro propriedades </a:t>
            </a:r>
            <a:r>
              <a:rPr lang="pt-BR" dirty="0"/>
              <a:t>cruciais definem </a:t>
            </a:r>
            <a:r>
              <a:rPr lang="pt-BR" b="1" dirty="0"/>
              <a:t>transações</a:t>
            </a:r>
            <a:r>
              <a:rPr lang="pt-BR" dirty="0"/>
              <a:t> de </a:t>
            </a:r>
            <a:r>
              <a:rPr lang="pt-BR" b="1" dirty="0"/>
              <a:t>banco de dados relacional</a:t>
            </a:r>
            <a:r>
              <a:rPr lang="pt-BR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/>
              <a:t>Atomicidade:</a:t>
            </a:r>
            <a:r>
              <a:rPr lang="pt-BR" dirty="0"/>
              <a:t> define todos os elementos que compõem uma </a:t>
            </a:r>
            <a:r>
              <a:rPr lang="pt-BR" b="1" dirty="0"/>
              <a:t>transação completa </a:t>
            </a:r>
            <a:r>
              <a:rPr lang="pt-BR" dirty="0"/>
              <a:t>do banco de dados;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/>
              <a:t>Consistência: </a:t>
            </a:r>
            <a:r>
              <a:rPr lang="pt-BR" dirty="0"/>
              <a:t>define as regras para </a:t>
            </a:r>
            <a:r>
              <a:rPr lang="pt-BR" b="1" dirty="0"/>
              <a:t>manter</a:t>
            </a:r>
            <a:r>
              <a:rPr lang="pt-BR" dirty="0"/>
              <a:t> os pontos de dados em um </a:t>
            </a:r>
            <a:r>
              <a:rPr lang="pt-BR" b="1" dirty="0"/>
              <a:t>estado correto após uma transação</a:t>
            </a:r>
            <a:r>
              <a:rPr lang="pt-BR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/>
              <a:t>Isolamento: </a:t>
            </a:r>
            <a:r>
              <a:rPr lang="pt-BR" dirty="0"/>
              <a:t>mantém o efeito de uma </a:t>
            </a:r>
            <a:r>
              <a:rPr lang="pt-BR" b="1" dirty="0"/>
              <a:t>transação invisível </a:t>
            </a:r>
            <a:r>
              <a:rPr lang="pt-BR" dirty="0"/>
              <a:t>para outras pessoas até ser confirmada, para evitar confusão;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/>
              <a:t>Durabilidade: </a:t>
            </a:r>
            <a:r>
              <a:rPr lang="pt-BR" dirty="0"/>
              <a:t>garante que as alterações de dados se tornem </a:t>
            </a:r>
            <a:r>
              <a:rPr lang="pt-BR" b="1" dirty="0"/>
              <a:t>permanentes</a:t>
            </a:r>
            <a:r>
              <a:rPr lang="pt-BR" dirty="0"/>
              <a:t> quando a </a:t>
            </a:r>
            <a:r>
              <a:rPr lang="pt-BR" b="1" dirty="0"/>
              <a:t>transação for confirmada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ACID</a:t>
            </a:r>
          </a:p>
        </p:txBody>
      </p:sp>
    </p:spTree>
    <p:extLst>
      <p:ext uri="{BB962C8B-B14F-4D97-AF65-F5344CB8AC3E}">
        <p14:creationId xmlns:p14="http://schemas.microsoft.com/office/powerpoint/2010/main" val="398612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bancos de dados relacionais permitem </a:t>
            </a:r>
            <a:r>
              <a:rPr lang="pt-BR" b="1" dirty="0"/>
              <a:t>procedimentos armazenados</a:t>
            </a:r>
            <a:r>
              <a:rPr lang="pt-BR" dirty="0"/>
              <a:t>, que são </a:t>
            </a:r>
            <a:r>
              <a:rPr lang="pt-BR" b="1" dirty="0"/>
              <a:t>blocos de código </a:t>
            </a:r>
            <a:r>
              <a:rPr lang="pt-BR" dirty="0"/>
              <a:t>que podem ser acessados com uma simples chamada de aplicativo;</a:t>
            </a:r>
          </a:p>
          <a:p>
            <a:r>
              <a:rPr lang="pt-BR" dirty="0"/>
              <a:t>Um único </a:t>
            </a:r>
            <a:r>
              <a:rPr lang="pt-BR" b="1" dirty="0"/>
              <a:t>procedimento armazenado </a:t>
            </a:r>
            <a:r>
              <a:rPr lang="pt-BR" dirty="0"/>
              <a:t>pode fornecer identificação de registro consistente para usuários de vários aplicativos;</a:t>
            </a:r>
          </a:p>
          <a:p>
            <a:r>
              <a:rPr lang="pt-BR" dirty="0"/>
              <a:t>Os </a:t>
            </a:r>
            <a:r>
              <a:rPr lang="pt-BR" b="1" dirty="0"/>
              <a:t>procedimentos armazenados </a:t>
            </a:r>
            <a:r>
              <a:rPr lang="pt-BR" dirty="0"/>
              <a:t>também podem ajudar os desenvolvedores a garantir que determinadas funções de dados no aplicativo sejam implementadas de uma maneira específica.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Armazenados</a:t>
            </a:r>
          </a:p>
        </p:txBody>
      </p:sp>
    </p:spTree>
    <p:extLst>
      <p:ext uri="{BB962C8B-B14F-4D97-AF65-F5344CB8AC3E}">
        <p14:creationId xmlns:p14="http://schemas.microsoft.com/office/powerpoint/2010/main" val="267682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Conflitos</a:t>
            </a:r>
            <a:r>
              <a:rPr lang="pt-BR" dirty="0"/>
              <a:t> podem surgir em um banco de dados quando </a:t>
            </a:r>
            <a:r>
              <a:rPr lang="pt-BR" b="1" dirty="0"/>
              <a:t>vários usuários </a:t>
            </a:r>
            <a:r>
              <a:rPr lang="pt-BR" dirty="0"/>
              <a:t>ou </a:t>
            </a:r>
            <a:r>
              <a:rPr lang="pt-BR" b="1" dirty="0"/>
              <a:t>aplicativos</a:t>
            </a:r>
            <a:r>
              <a:rPr lang="pt-BR" dirty="0"/>
              <a:t> tentam </a:t>
            </a:r>
            <a:r>
              <a:rPr lang="pt-BR" b="1" dirty="0"/>
              <a:t>alterar</a:t>
            </a:r>
            <a:r>
              <a:rPr lang="pt-BR" dirty="0"/>
              <a:t> os </a:t>
            </a:r>
            <a:r>
              <a:rPr lang="pt-BR" b="1" dirty="0"/>
              <a:t>mesmos dados </a:t>
            </a:r>
            <a:r>
              <a:rPr lang="pt-BR" dirty="0"/>
              <a:t>ao </a:t>
            </a:r>
            <a:r>
              <a:rPr lang="pt-BR" b="1" dirty="0"/>
              <a:t>mesmo tempo</a:t>
            </a:r>
            <a:r>
              <a:rPr lang="pt-BR" dirty="0"/>
              <a:t>. Técnicas de </a:t>
            </a:r>
            <a:r>
              <a:rPr lang="pt-BR" b="1" dirty="0"/>
              <a:t>bloqueio</a:t>
            </a:r>
            <a:r>
              <a:rPr lang="pt-BR" dirty="0"/>
              <a:t> e </a:t>
            </a:r>
            <a:r>
              <a:rPr lang="pt-BR" b="1" dirty="0"/>
              <a:t>simultaneidade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reduzem</a:t>
            </a:r>
            <a:r>
              <a:rPr lang="pt-BR" dirty="0"/>
              <a:t> o </a:t>
            </a:r>
            <a:r>
              <a:rPr lang="pt-BR" b="1" dirty="0"/>
              <a:t>potencial</a:t>
            </a:r>
            <a:r>
              <a:rPr lang="pt-BR" dirty="0"/>
              <a:t> de </a:t>
            </a:r>
            <a:r>
              <a:rPr lang="pt-BR" b="1" dirty="0"/>
              <a:t>conflitos</a:t>
            </a:r>
            <a:r>
              <a:rPr lang="pt-BR" dirty="0"/>
              <a:t>, mantendo a </a:t>
            </a:r>
            <a:r>
              <a:rPr lang="pt-BR" b="1" dirty="0"/>
              <a:t>integridade dos dados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dirty="0"/>
              <a:t>bloqueio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impede</a:t>
            </a:r>
            <a:r>
              <a:rPr lang="pt-BR" dirty="0"/>
              <a:t> que </a:t>
            </a:r>
            <a:r>
              <a:rPr lang="pt-BR" b="1" dirty="0"/>
              <a:t>outros usuários </a:t>
            </a:r>
            <a:r>
              <a:rPr lang="pt-BR" dirty="0"/>
              <a:t>e </a:t>
            </a:r>
            <a:r>
              <a:rPr lang="pt-BR" b="1" dirty="0"/>
              <a:t>aplicativos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acessem</a:t>
            </a:r>
            <a:r>
              <a:rPr lang="pt-BR" dirty="0"/>
              <a:t> dados </a:t>
            </a:r>
            <a:r>
              <a:rPr lang="pt-BR" b="1" dirty="0"/>
              <a:t>enquanto</a:t>
            </a:r>
            <a:r>
              <a:rPr lang="pt-BR" dirty="0"/>
              <a:t> estão sendo </a:t>
            </a:r>
            <a:r>
              <a:rPr lang="pt-BR" b="1" dirty="0"/>
              <a:t>atualizados</a:t>
            </a:r>
            <a:r>
              <a:rPr lang="pt-BR" dirty="0"/>
              <a:t>. Em </a:t>
            </a:r>
            <a:r>
              <a:rPr lang="pt-BR" b="1" dirty="0"/>
              <a:t>alguns</a:t>
            </a:r>
            <a:r>
              <a:rPr lang="pt-BR" dirty="0"/>
              <a:t> bancos de dados, o </a:t>
            </a:r>
            <a:r>
              <a:rPr lang="pt-BR" b="1" dirty="0"/>
              <a:t>bloqueio</a:t>
            </a:r>
            <a:r>
              <a:rPr lang="pt-BR" dirty="0"/>
              <a:t> se aplica à </a:t>
            </a:r>
            <a:r>
              <a:rPr lang="pt-BR" b="1" dirty="0"/>
              <a:t>tabela inteira</a:t>
            </a:r>
            <a:r>
              <a:rPr lang="pt-BR" dirty="0"/>
              <a:t>, o que cria um </a:t>
            </a:r>
            <a:r>
              <a:rPr lang="pt-BR" b="1" dirty="0"/>
              <a:t>impacto negativo </a:t>
            </a:r>
            <a:r>
              <a:rPr lang="pt-BR" dirty="0"/>
              <a:t>no desempenho do aplicativo. </a:t>
            </a:r>
            <a:r>
              <a:rPr lang="pt-BR" b="1" dirty="0"/>
              <a:t>Outros bancos </a:t>
            </a:r>
            <a:r>
              <a:rPr lang="pt-BR" dirty="0"/>
              <a:t>de dados, aplicam </a:t>
            </a:r>
            <a:r>
              <a:rPr lang="pt-BR" b="1" dirty="0"/>
              <a:t>bloqueios</a:t>
            </a:r>
            <a:r>
              <a:rPr lang="pt-BR" dirty="0"/>
              <a:t> no </a:t>
            </a:r>
            <a:r>
              <a:rPr lang="pt-BR" b="1" dirty="0"/>
              <a:t>nível de registro</a:t>
            </a:r>
            <a:r>
              <a:rPr lang="pt-BR" dirty="0"/>
              <a:t>, deixando os outros registros dentro da tabela disponíveis, ajudando a garantir um </a:t>
            </a:r>
            <a:r>
              <a:rPr lang="pt-BR" b="1" dirty="0"/>
              <a:t>melhor desempenho </a:t>
            </a:r>
            <a:r>
              <a:rPr lang="pt-BR" dirty="0"/>
              <a:t>do aplicativo.</a:t>
            </a:r>
          </a:p>
          <a:p>
            <a:r>
              <a:rPr lang="pt-BR" dirty="0"/>
              <a:t>A </a:t>
            </a:r>
            <a:r>
              <a:rPr lang="pt-BR" b="1" dirty="0"/>
              <a:t>simultaneidade</a:t>
            </a:r>
            <a:r>
              <a:rPr lang="pt-BR" dirty="0"/>
              <a:t> gerencia a atividade quando </a:t>
            </a:r>
            <a:r>
              <a:rPr lang="pt-BR" b="1" dirty="0"/>
              <a:t>vários usuários </a:t>
            </a:r>
            <a:r>
              <a:rPr lang="pt-BR" dirty="0"/>
              <a:t>ou </a:t>
            </a:r>
            <a:r>
              <a:rPr lang="pt-BR" b="1" dirty="0"/>
              <a:t>aplicativos</a:t>
            </a:r>
            <a:r>
              <a:rPr lang="pt-BR" dirty="0"/>
              <a:t> fazem </a:t>
            </a:r>
            <a:r>
              <a:rPr lang="pt-BR" b="1" dirty="0"/>
              <a:t>consultas</a:t>
            </a:r>
            <a:r>
              <a:rPr lang="pt-BR" dirty="0"/>
              <a:t> ao </a:t>
            </a:r>
            <a:r>
              <a:rPr lang="pt-BR" b="1" dirty="0"/>
              <a:t>mesmo tempo</a:t>
            </a:r>
            <a:r>
              <a:rPr lang="pt-BR" dirty="0"/>
              <a:t> no </a:t>
            </a:r>
            <a:r>
              <a:rPr lang="pt-BR" b="1" dirty="0"/>
              <a:t>mesmo banco de dados</a:t>
            </a:r>
            <a:r>
              <a:rPr lang="pt-BR" dirty="0"/>
              <a:t>. Esse recurso fornece o acesso correto a usuários e aplicativos de acordo com as políticas definidas para o controle de dados.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 Simultaneidade</a:t>
            </a:r>
          </a:p>
        </p:txBody>
      </p:sp>
    </p:spTree>
    <p:extLst>
      <p:ext uri="{BB962C8B-B14F-4D97-AF65-F5344CB8AC3E}">
        <p14:creationId xmlns:p14="http://schemas.microsoft.com/office/powerpoint/2010/main" val="346580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Software</a:t>
            </a:r>
            <a:r>
              <a:rPr lang="pt-BR" dirty="0"/>
              <a:t> usado para </a:t>
            </a:r>
            <a:r>
              <a:rPr lang="pt-BR" b="1" dirty="0"/>
              <a:t>armazenar</a:t>
            </a:r>
            <a:r>
              <a:rPr lang="pt-BR" dirty="0"/>
              <a:t>, </a:t>
            </a:r>
            <a:r>
              <a:rPr lang="pt-BR" b="1" dirty="0"/>
              <a:t>gerenciar</a:t>
            </a:r>
            <a:r>
              <a:rPr lang="pt-BR" dirty="0"/>
              <a:t>, </a:t>
            </a:r>
            <a:r>
              <a:rPr lang="pt-BR" b="1" dirty="0"/>
              <a:t>consultar</a:t>
            </a:r>
            <a:r>
              <a:rPr lang="pt-BR" dirty="0"/>
              <a:t> e </a:t>
            </a:r>
            <a:r>
              <a:rPr lang="pt-BR" b="1" dirty="0"/>
              <a:t>recuperar</a:t>
            </a:r>
            <a:r>
              <a:rPr lang="pt-BR" dirty="0"/>
              <a:t> </a:t>
            </a:r>
            <a:r>
              <a:rPr lang="pt-BR" b="1" dirty="0"/>
              <a:t>dados armazenados </a:t>
            </a:r>
            <a:r>
              <a:rPr lang="pt-BR" dirty="0"/>
              <a:t>em um </a:t>
            </a:r>
            <a:r>
              <a:rPr lang="pt-BR" b="1" dirty="0"/>
              <a:t>banco de dados relacional</a:t>
            </a:r>
            <a:r>
              <a:rPr lang="pt-BR" dirty="0"/>
              <a:t> é </a:t>
            </a:r>
            <a:r>
              <a:rPr lang="pt-BR" b="1" dirty="0"/>
              <a:t>chamado</a:t>
            </a:r>
            <a:r>
              <a:rPr lang="pt-BR" dirty="0"/>
              <a:t> de </a:t>
            </a:r>
            <a:r>
              <a:rPr lang="pt-BR" b="1" dirty="0"/>
              <a:t>Sistema de Gerenciamento de Bancos de Dados Relacionais </a:t>
            </a:r>
            <a:r>
              <a:rPr lang="pt-BR" dirty="0"/>
              <a:t>(SGBDR);</a:t>
            </a:r>
          </a:p>
          <a:p>
            <a:r>
              <a:rPr lang="pt-BR" dirty="0"/>
              <a:t>O </a:t>
            </a:r>
            <a:r>
              <a:rPr lang="pt-BR" b="1" dirty="0"/>
              <a:t>SGBDR</a:t>
            </a:r>
            <a:r>
              <a:rPr lang="pt-BR" dirty="0"/>
              <a:t> fornece uma </a:t>
            </a:r>
            <a:r>
              <a:rPr lang="pt-BR" b="1" dirty="0"/>
              <a:t>interface</a:t>
            </a:r>
            <a:r>
              <a:rPr lang="pt-BR" dirty="0"/>
              <a:t> entre </a:t>
            </a:r>
            <a:r>
              <a:rPr lang="pt-BR" b="1" dirty="0"/>
              <a:t>usuários</a:t>
            </a:r>
            <a:r>
              <a:rPr lang="pt-BR" dirty="0"/>
              <a:t> e </a:t>
            </a:r>
            <a:r>
              <a:rPr lang="pt-BR" b="1" dirty="0"/>
              <a:t>aplicativos</a:t>
            </a:r>
            <a:r>
              <a:rPr lang="pt-BR" dirty="0"/>
              <a:t> e o </a:t>
            </a:r>
            <a:r>
              <a:rPr lang="pt-BR" b="1" dirty="0"/>
              <a:t>banco de dados</a:t>
            </a:r>
            <a:r>
              <a:rPr lang="pt-BR" dirty="0"/>
              <a:t>, além de </a:t>
            </a:r>
            <a:r>
              <a:rPr lang="pt-BR" b="1" dirty="0"/>
              <a:t>funções administrativas</a:t>
            </a:r>
            <a:r>
              <a:rPr lang="pt-BR" dirty="0"/>
              <a:t> para </a:t>
            </a:r>
            <a:r>
              <a:rPr lang="pt-BR" b="1" dirty="0"/>
              <a:t>gerenciar armazenamento</a:t>
            </a:r>
            <a:r>
              <a:rPr lang="pt-BR" dirty="0"/>
              <a:t>, </a:t>
            </a:r>
            <a:r>
              <a:rPr lang="pt-BR" b="1" dirty="0"/>
              <a:t>acesso</a:t>
            </a:r>
            <a:r>
              <a:rPr lang="pt-BR" dirty="0"/>
              <a:t> e </a:t>
            </a:r>
            <a:r>
              <a:rPr lang="pt-BR" b="1" dirty="0"/>
              <a:t>desempenho de dados</a:t>
            </a:r>
            <a:r>
              <a:rPr lang="pt-BR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SGBDR</a:t>
            </a:r>
          </a:p>
        </p:txBody>
      </p:sp>
    </p:spTree>
    <p:extLst>
      <p:ext uri="{BB962C8B-B14F-4D97-AF65-F5344CB8AC3E}">
        <p14:creationId xmlns:p14="http://schemas.microsoft.com/office/powerpoint/2010/main" val="261626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Oracle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72CB0-4CCE-2F7C-4568-9B1EF853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Trabalha com a </a:t>
            </a:r>
            <a:r>
              <a:rPr lang="pt-BR" b="1" dirty="0"/>
              <a:t>linguagem SQL</a:t>
            </a:r>
            <a:r>
              <a:rPr lang="pt-BR" dirty="0"/>
              <a:t>, e garante a segurança e diversos recursos para seus clientes e usuários;</a:t>
            </a:r>
          </a:p>
          <a:p>
            <a:r>
              <a:rPr lang="pt-BR" dirty="0"/>
              <a:t>Uma das vantagens desse modelo é a </a:t>
            </a:r>
            <a:r>
              <a:rPr lang="pt-BR" b="1" dirty="0"/>
              <a:t>facilidade</a:t>
            </a:r>
            <a:r>
              <a:rPr lang="pt-BR" dirty="0"/>
              <a:t> para ser </a:t>
            </a:r>
            <a:r>
              <a:rPr lang="pt-BR" b="1" dirty="0"/>
              <a:t>instalado</a:t>
            </a:r>
            <a:r>
              <a:rPr lang="pt-BR" dirty="0"/>
              <a:t> nas mais </a:t>
            </a:r>
            <a:r>
              <a:rPr lang="pt-BR" b="1" dirty="0"/>
              <a:t>diversas plataformas</a:t>
            </a:r>
            <a:r>
              <a:rPr lang="pt-BR" dirty="0"/>
              <a:t>, sendo compatível com BIM AIX, IBM VMS, Windows, Linux, Unix e HP/UX;</a:t>
            </a:r>
          </a:p>
          <a:p>
            <a:r>
              <a:rPr lang="pt-BR" dirty="0"/>
              <a:t>É </a:t>
            </a:r>
            <a:r>
              <a:rPr lang="pt-BR" b="1" dirty="0"/>
              <a:t>necessário</a:t>
            </a:r>
            <a:r>
              <a:rPr lang="pt-BR" dirty="0"/>
              <a:t> investir em um bom </a:t>
            </a:r>
            <a:r>
              <a:rPr lang="pt-BR" b="1" dirty="0"/>
              <a:t>hardware</a:t>
            </a:r>
            <a:r>
              <a:rPr lang="pt-BR" dirty="0"/>
              <a:t> para que o desempenho não seja prejudicado;</a:t>
            </a:r>
          </a:p>
          <a:p>
            <a:r>
              <a:rPr lang="pt-BR" dirty="0"/>
              <a:t>Documentação detalhada;</a:t>
            </a:r>
          </a:p>
          <a:p>
            <a:r>
              <a:rPr lang="pt-BR" dirty="0"/>
              <a:t>O </a:t>
            </a:r>
            <a:r>
              <a:rPr lang="pt-BR" b="1" dirty="0"/>
              <a:t>Oracle</a:t>
            </a:r>
            <a:r>
              <a:rPr lang="pt-BR" dirty="0"/>
              <a:t> oferece recursos de </a:t>
            </a:r>
            <a:r>
              <a:rPr lang="pt-BR" b="1" dirty="0"/>
              <a:t>segurança</a:t>
            </a:r>
            <a:r>
              <a:rPr lang="pt-BR" dirty="0"/>
              <a:t> e </a:t>
            </a:r>
            <a:r>
              <a:rPr lang="pt-BR" b="1" dirty="0"/>
              <a:t>performance</a:t>
            </a:r>
            <a:r>
              <a:rPr lang="pt-BR" dirty="0"/>
              <a:t> que garantem a qualidade do trabalho e a tranquilidade dos usuários, se tornando ótima alternativa para grandes empresas ou negócios que possuem requisitos mais complexos.</a:t>
            </a:r>
          </a:p>
        </p:txBody>
      </p:sp>
    </p:spTree>
    <p:extLst>
      <p:ext uri="{BB962C8B-B14F-4D97-AF65-F5344CB8AC3E}">
        <p14:creationId xmlns:p14="http://schemas.microsoft.com/office/powerpoint/2010/main" val="27992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27" y="2122098"/>
            <a:ext cx="4546121" cy="3034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  <a:p>
            <a:r>
              <a:rPr lang="pt-BR" sz="2100" dirty="0"/>
              <a:t>Apresentação;</a:t>
            </a:r>
          </a:p>
          <a:p>
            <a:r>
              <a:rPr lang="pt-BR" sz="2100" dirty="0"/>
              <a:t>Bancos de Dados;</a:t>
            </a:r>
          </a:p>
          <a:p>
            <a:r>
              <a:rPr lang="pt-BR" sz="2100" dirty="0"/>
              <a:t>Bancos de Dados Relacionais;</a:t>
            </a:r>
          </a:p>
          <a:p>
            <a:r>
              <a:rPr lang="pt-BR" sz="2100" dirty="0"/>
              <a:t>SQL.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1CA2388-0FBA-E9C1-9E80-C779CE53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89A4-8095-4566-BAAC-0EFC6DC8C807}" type="datetime1">
              <a:rPr lang="pt-BR" smtClean="0"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2C9408E-7042-1EB2-72A2-B83AF7C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CBC2BC-C0FB-FADE-DEF7-162FC217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B931A6-9A11-801D-F253-9C132A75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3" y="1139220"/>
            <a:ext cx="3803473" cy="2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72CB0-4CCE-2F7C-4568-9B1EF853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Desenvolvido pela </a:t>
            </a:r>
            <a:r>
              <a:rPr lang="pt-BR" b="1" dirty="0"/>
              <a:t>Microsoft</a:t>
            </a:r>
            <a:r>
              <a:rPr lang="pt-BR" dirty="0"/>
              <a:t>, é muito conhecido e utilizado no mercado;</a:t>
            </a:r>
          </a:p>
          <a:p>
            <a:r>
              <a:rPr lang="pt-BR" dirty="0"/>
              <a:t>A linguagem usada nesta ferramenta é o </a:t>
            </a:r>
            <a:r>
              <a:rPr lang="pt-BR" b="1" dirty="0"/>
              <a:t>T-SQL</a:t>
            </a:r>
            <a:r>
              <a:rPr lang="pt-BR" dirty="0"/>
              <a:t>, e oferece recursos avançados e diferenciados para facilitar a atualização de dados e o armazenamento das informações de forma segura e confiável;</a:t>
            </a:r>
          </a:p>
          <a:p>
            <a:r>
              <a:rPr lang="pt-BR" dirty="0"/>
              <a:t>O </a:t>
            </a:r>
            <a:r>
              <a:rPr lang="pt-BR" b="1" dirty="0"/>
              <a:t>SQL Server </a:t>
            </a:r>
            <a:r>
              <a:rPr lang="pt-BR" dirty="0"/>
              <a:t>atua com sistemas integrados de criptografia, permitindo que a visualização ou alteração das informações sejam feitas apenas pelas pessoas responsáveis, o que garante ainda mais segurança e tranquilidade para os usuários e empresários;</a:t>
            </a:r>
          </a:p>
          <a:p>
            <a:r>
              <a:rPr lang="pt-BR" dirty="0"/>
              <a:t>É uma alternativa comumente utilizada em lojas online, instituições governamentais, bancos e indústrias dos mais diversos portes.</a:t>
            </a:r>
          </a:p>
        </p:txBody>
      </p:sp>
    </p:spTree>
    <p:extLst>
      <p:ext uri="{BB962C8B-B14F-4D97-AF65-F5344CB8AC3E}">
        <p14:creationId xmlns:p14="http://schemas.microsoft.com/office/powerpoint/2010/main" val="314176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72CB0-4CCE-2F7C-4568-9B1EF853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MySQL</a:t>
            </a:r>
            <a:r>
              <a:rPr lang="pt-BR" dirty="0"/>
              <a:t> é um </a:t>
            </a:r>
            <a:r>
              <a:rPr lang="pt-BR" b="1" dirty="0"/>
              <a:t>banco de dados relacional </a:t>
            </a:r>
            <a:r>
              <a:rPr lang="pt-BR" dirty="0"/>
              <a:t>que pertence à </a:t>
            </a:r>
            <a:r>
              <a:rPr lang="pt-BR" b="1" dirty="0"/>
              <a:t>Oracle;</a:t>
            </a:r>
            <a:endParaRPr lang="pt-BR" dirty="0"/>
          </a:p>
          <a:p>
            <a:r>
              <a:rPr lang="pt-BR" dirty="0"/>
              <a:t>Uma das características mais marcantes desse modelo é o fato de se tratar de um </a:t>
            </a:r>
            <a:r>
              <a:rPr lang="pt-BR" b="1" dirty="0"/>
              <a:t>Open Source</a:t>
            </a:r>
            <a:r>
              <a:rPr lang="pt-BR" dirty="0"/>
              <a:t>. Utiliza a linguagem </a:t>
            </a:r>
            <a:r>
              <a:rPr lang="pt-BR" b="1" dirty="0"/>
              <a:t>SQL</a:t>
            </a:r>
            <a:r>
              <a:rPr lang="pt-BR" dirty="0"/>
              <a:t> e funciona com as </a:t>
            </a:r>
            <a:r>
              <a:rPr lang="pt-BR" b="1" dirty="0"/>
              <a:t>licenças</a:t>
            </a:r>
            <a:r>
              <a:rPr lang="pt-BR" dirty="0"/>
              <a:t> de </a:t>
            </a:r>
            <a:r>
              <a:rPr lang="pt-BR" b="1" dirty="0"/>
              <a:t>software comercial </a:t>
            </a:r>
            <a:r>
              <a:rPr lang="pt-BR" dirty="0"/>
              <a:t>e </a:t>
            </a:r>
            <a:r>
              <a:rPr lang="pt-BR" b="1" dirty="0"/>
              <a:t>livre;</a:t>
            </a:r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MySQL</a:t>
            </a:r>
            <a:r>
              <a:rPr lang="pt-BR" dirty="0"/>
              <a:t> se destaca pelo seu fácil uso e uma estrutura de segurança e confiabilidade que permitiu que empresas e aplicativos baseados na internet utilizassem seus recursos. Dentre os principais usuários estão o Google, Facebook, Youtube, Twitter e NASA;</a:t>
            </a:r>
          </a:p>
          <a:p>
            <a:r>
              <a:rPr lang="pt-BR" dirty="0"/>
              <a:t>Uma outra vantagem é a fácil integração com a linguagem de programação </a:t>
            </a:r>
            <a:r>
              <a:rPr lang="pt-BR" b="1" dirty="0"/>
              <a:t>PHP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84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8036A-6B8A-D487-5A0B-F993E1AE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PostgreSQL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72CB0-4CCE-2F7C-4568-9B1EF853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dirty="0"/>
              <a:t>PostgreSQL</a:t>
            </a:r>
            <a:r>
              <a:rPr lang="pt-BR" dirty="0"/>
              <a:t> também é um </a:t>
            </a:r>
            <a:r>
              <a:rPr lang="pt-BR" b="1" dirty="0"/>
              <a:t>gerenciador</a:t>
            </a:r>
            <a:r>
              <a:rPr lang="pt-BR" dirty="0"/>
              <a:t> de </a:t>
            </a:r>
            <a:r>
              <a:rPr lang="pt-BR" b="1" dirty="0"/>
              <a:t>banco de dados relacional</a:t>
            </a:r>
            <a:r>
              <a:rPr lang="pt-BR" dirty="0"/>
              <a:t> </a:t>
            </a:r>
            <a:r>
              <a:rPr lang="pt-BR" b="1" dirty="0"/>
              <a:t>Open Source</a:t>
            </a:r>
            <a:r>
              <a:rPr lang="pt-BR" dirty="0"/>
              <a:t>, comumente utilizado para sistemas online, como Skype, Apple e o Metrô de São Paulo;</a:t>
            </a:r>
          </a:p>
          <a:p>
            <a:r>
              <a:rPr lang="pt-BR" dirty="0"/>
              <a:t>É considerada uma das </a:t>
            </a:r>
            <a:r>
              <a:rPr lang="pt-BR" b="1" dirty="0"/>
              <a:t>alternativas</a:t>
            </a:r>
            <a:r>
              <a:rPr lang="pt-BR" dirty="0"/>
              <a:t> mais </a:t>
            </a:r>
            <a:r>
              <a:rPr lang="pt-BR" b="1" dirty="0"/>
              <a:t>avançadas</a:t>
            </a:r>
            <a:r>
              <a:rPr lang="pt-BR" dirty="0"/>
              <a:t> do mercado, com recursos diferenciados e complexos, que permite que os usuários consigam ter maior facilidade de acessos e integridade transacional;</a:t>
            </a:r>
          </a:p>
          <a:p>
            <a:r>
              <a:rPr lang="pt-BR" dirty="0"/>
              <a:t>Exige uma solução em </a:t>
            </a:r>
            <a:r>
              <a:rPr lang="pt-BR" b="1" dirty="0"/>
              <a:t>hardware potente </a:t>
            </a:r>
            <a:r>
              <a:rPr lang="pt-BR" dirty="0"/>
              <a:t>para não prejudicar o desenvolvimento;</a:t>
            </a:r>
          </a:p>
          <a:p>
            <a:r>
              <a:rPr lang="pt-BR" dirty="0"/>
              <a:t>O </a:t>
            </a:r>
            <a:r>
              <a:rPr lang="pt-BR" b="1" dirty="0"/>
              <a:t>PostgreSQL</a:t>
            </a:r>
            <a:r>
              <a:rPr lang="pt-BR" dirty="0"/>
              <a:t> possui uma capacidade de suportar um </a:t>
            </a:r>
            <a:r>
              <a:rPr lang="pt-BR" b="1" dirty="0"/>
              <a:t>grande fluxo de dados</a:t>
            </a:r>
            <a:r>
              <a:rPr lang="pt-BR" dirty="0"/>
              <a:t>, garantindo a </a:t>
            </a:r>
            <a:r>
              <a:rPr lang="pt-BR" b="1" dirty="0"/>
              <a:t>segurança</a:t>
            </a:r>
            <a:r>
              <a:rPr lang="pt-BR" dirty="0"/>
              <a:t> e </a:t>
            </a:r>
            <a:r>
              <a:rPr lang="pt-BR" b="1" dirty="0"/>
              <a:t>estabilidade</a:t>
            </a:r>
            <a:r>
              <a:rPr lang="pt-BR" dirty="0"/>
              <a:t>, além de um </a:t>
            </a:r>
            <a:r>
              <a:rPr lang="pt-BR" b="1" dirty="0"/>
              <a:t>alto desempenho </a:t>
            </a:r>
            <a:r>
              <a:rPr lang="pt-BR" dirty="0"/>
              <a:t>por um valor ainda mais acessível.</a:t>
            </a:r>
          </a:p>
        </p:txBody>
      </p:sp>
    </p:spTree>
    <p:extLst>
      <p:ext uri="{BB962C8B-B14F-4D97-AF65-F5344CB8AC3E}">
        <p14:creationId xmlns:p14="http://schemas.microsoft.com/office/powerpoint/2010/main" val="351270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429"/>
            <a:ext cx="10515600" cy="1745142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rgbClr val="147AD6"/>
                </a:solidFill>
              </a:rPr>
              <a:t>SQL</a:t>
            </a:r>
            <a:endParaRPr lang="pt-BR" b="1" dirty="0">
              <a:solidFill>
                <a:srgbClr val="147A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7DE8C-375E-4C39-58BF-4E10568F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8EAA-F886-4071-B538-69070034EF96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E85C-95DF-4395-DBA5-B96355FC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B252-265F-F607-710F-218EDFDF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65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/>
              <a:t>SQL (Structured Query Language)</a:t>
            </a:r>
            <a:r>
              <a:rPr lang="pt-BR" dirty="0"/>
              <a:t> é um conjunto de comandos usados pelos </a:t>
            </a:r>
            <a:r>
              <a:rPr lang="pt-BR" b="1" dirty="0"/>
              <a:t>bancos de dados relacionais </a:t>
            </a:r>
            <a:r>
              <a:rPr lang="pt-BR" dirty="0"/>
              <a:t>para </a:t>
            </a:r>
            <a:r>
              <a:rPr lang="pt-BR" b="1" dirty="0"/>
              <a:t>consultar</a:t>
            </a:r>
            <a:r>
              <a:rPr lang="pt-BR" dirty="0"/>
              <a:t>, </a:t>
            </a:r>
            <a:r>
              <a:rPr lang="pt-BR" b="1" dirty="0"/>
              <a:t>incluir</a:t>
            </a:r>
            <a:r>
              <a:rPr lang="pt-BR" dirty="0"/>
              <a:t>, </a:t>
            </a:r>
            <a:r>
              <a:rPr lang="pt-BR" b="1" dirty="0"/>
              <a:t>atualizar </a:t>
            </a:r>
            <a:r>
              <a:rPr lang="pt-BR" dirty="0"/>
              <a:t>e </a:t>
            </a:r>
            <a:r>
              <a:rPr lang="pt-BR" b="1" dirty="0"/>
              <a:t>excluir</a:t>
            </a:r>
            <a:r>
              <a:rPr lang="pt-BR" dirty="0"/>
              <a:t> dados nas tabelas;</a:t>
            </a:r>
          </a:p>
          <a:p>
            <a:pPr lvl="1"/>
            <a:r>
              <a:rPr lang="pt-BR" dirty="0"/>
              <a:t>A</a:t>
            </a:r>
            <a:r>
              <a:rPr lang="pt-BR" b="1" dirty="0"/>
              <a:t> SQL </a:t>
            </a:r>
            <a:r>
              <a:rPr lang="pt-BR" dirty="0"/>
              <a:t>foi desenvolvida pela primeira vez na </a:t>
            </a:r>
            <a:r>
              <a:rPr lang="pt-BR" b="1" dirty="0"/>
              <a:t>IBM</a:t>
            </a:r>
            <a:r>
              <a:rPr lang="pt-BR" dirty="0"/>
              <a:t> nos anos </a:t>
            </a:r>
            <a:r>
              <a:rPr lang="pt-BR" b="1" dirty="0"/>
              <a:t>1970</a:t>
            </a:r>
            <a:r>
              <a:rPr lang="pt-BR" dirty="0"/>
              <a:t>, com a </a:t>
            </a:r>
            <a:r>
              <a:rPr lang="pt-BR" b="1" dirty="0"/>
              <a:t>Oracle</a:t>
            </a:r>
            <a:r>
              <a:rPr lang="pt-BR" dirty="0"/>
              <a:t> como principal contribuinte, o que levou à </a:t>
            </a:r>
            <a:r>
              <a:rPr lang="pt-BR" b="1" dirty="0"/>
              <a:t>implementação</a:t>
            </a:r>
            <a:r>
              <a:rPr lang="pt-BR" dirty="0"/>
              <a:t> do </a:t>
            </a:r>
            <a:r>
              <a:rPr lang="pt-BR" b="1" dirty="0"/>
              <a:t>padrão SQL ANSI</a:t>
            </a:r>
            <a:r>
              <a:rPr lang="pt-BR" dirty="0"/>
              <a:t>; </a:t>
            </a:r>
          </a:p>
          <a:p>
            <a:pPr lvl="1"/>
            <a:r>
              <a:rPr lang="pt-BR" b="1" dirty="0"/>
              <a:t>Extensões do SQL: </a:t>
            </a:r>
            <a:r>
              <a:rPr lang="pt-BR" dirty="0"/>
              <a:t>SQL ANSI, T-SQL, PL-SQL, PL-PgSQL.</a:t>
            </a:r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03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- COMPONENTES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DDL – DATA DEFINITION LANGUAGE: </a:t>
            </a:r>
            <a:r>
              <a:rPr lang="pt-BR" dirty="0"/>
              <a:t>Permite a criação dos componentes do banco de dados, como tabelas e índices.</a:t>
            </a:r>
          </a:p>
          <a:p>
            <a:pPr lvl="1"/>
            <a:r>
              <a:rPr lang="pt-BR" b="1" dirty="0"/>
              <a:t>Comandos: </a:t>
            </a:r>
            <a:r>
              <a:rPr lang="pt-BR" dirty="0"/>
              <a:t>CREATE TABLE, ALTER TABLE, DROP TABLE, CREATE INDEX, ALTER INDEX e DROP INDEX.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DML – DATA MANIPULATION LANGUAGE: </a:t>
            </a:r>
            <a:r>
              <a:rPr lang="pt-BR" dirty="0"/>
              <a:t>Permite a manipulação dos dados armazenados no banco de dados.</a:t>
            </a:r>
          </a:p>
          <a:p>
            <a:pPr lvl="1"/>
            <a:r>
              <a:rPr lang="pt-BR" b="1" dirty="0"/>
              <a:t>Comandos: </a:t>
            </a:r>
            <a:r>
              <a:rPr lang="pt-BR" dirty="0"/>
              <a:t>INSERT, DELETE, UPDATE.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DQL – DATA QUERY LANGUAGE: </a:t>
            </a:r>
            <a:r>
              <a:rPr lang="pt-BR" dirty="0"/>
              <a:t>Permite extrair dados do banco de dados.</a:t>
            </a:r>
          </a:p>
          <a:p>
            <a:pPr lvl="1"/>
            <a:r>
              <a:rPr lang="pt-BR" b="1" dirty="0"/>
              <a:t>Comando: </a:t>
            </a:r>
            <a:r>
              <a:rPr lang="pt-BR" dirty="0"/>
              <a:t>SELECT.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/>
              <a:t>DCL – DATA CONTROL LANGUAGE: </a:t>
            </a:r>
            <a:r>
              <a:rPr lang="pt-BR" dirty="0"/>
              <a:t>Provê a segurança interna do banco de dados.</a:t>
            </a:r>
          </a:p>
          <a:p>
            <a:pPr lvl="1"/>
            <a:r>
              <a:rPr lang="pt-BR" b="1" dirty="0"/>
              <a:t>Comandos: </a:t>
            </a:r>
            <a:r>
              <a:rPr lang="pt-BR" dirty="0"/>
              <a:t>CREATE USER, ALTER USER, GRANT, REVOKE.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14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 algn="ctr"/>
            <a:r>
              <a:rPr lang="pt-BR" sz="6000" dirty="0"/>
              <a:t>OBRIGADO.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62BA-FEFA-2A4A-F6B1-F8C574E9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CCE2-5148-4A32-9093-55FF4D79D067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8DEC7-C4AC-9D8B-DE07-20469E03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A5378-A831-C804-3711-1ED075F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72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429"/>
            <a:ext cx="10515600" cy="1745142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rgbClr val="147AD6"/>
                </a:solidFill>
              </a:rPr>
              <a:t>BANCOS DE DADOS</a:t>
            </a:r>
            <a:endParaRPr lang="pt-BR" b="1" dirty="0">
              <a:solidFill>
                <a:srgbClr val="147A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7DE8C-375E-4C39-58BF-4E10568F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8EAA-F886-4071-B538-69070034EF96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E85C-95DF-4395-DBA5-B96355FC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B252-265F-F607-710F-218EDFDF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0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Um </a:t>
            </a:r>
            <a:r>
              <a:rPr lang="pt-BR" b="1" dirty="0"/>
              <a:t>banco de dados </a:t>
            </a:r>
            <a:r>
              <a:rPr lang="pt-BR" dirty="0"/>
              <a:t>é uma </a:t>
            </a:r>
            <a:r>
              <a:rPr lang="pt-BR" b="1" dirty="0"/>
              <a:t>coleção organizada </a:t>
            </a:r>
            <a:r>
              <a:rPr lang="pt-BR" dirty="0"/>
              <a:t>de </a:t>
            </a:r>
            <a:r>
              <a:rPr lang="pt-BR" b="1" dirty="0"/>
              <a:t>informações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Geralmente controlado por um </a:t>
            </a:r>
            <a:r>
              <a:rPr lang="pt-BR" b="1" dirty="0"/>
              <a:t>sistema de gerenciamento de banco de dados (SGBD)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Juntos, os </a:t>
            </a:r>
            <a:r>
              <a:rPr lang="pt-BR" b="1" dirty="0"/>
              <a:t>dados</a:t>
            </a:r>
            <a:r>
              <a:rPr lang="pt-BR" dirty="0"/>
              <a:t> e o </a:t>
            </a:r>
            <a:r>
              <a:rPr lang="pt-BR" b="1" dirty="0"/>
              <a:t>SGBD</a:t>
            </a:r>
            <a:r>
              <a:rPr lang="pt-BR" dirty="0"/>
              <a:t>, são chamados de </a:t>
            </a:r>
            <a:r>
              <a:rPr lang="pt-BR" b="1" dirty="0">
                <a:solidFill>
                  <a:schemeClr val="accent1"/>
                </a:solidFill>
              </a:rPr>
              <a:t>sistema de banco de dados</a:t>
            </a:r>
            <a:r>
              <a:rPr lang="pt-BR" dirty="0"/>
              <a:t>;</a:t>
            </a:r>
          </a:p>
          <a:p>
            <a:pPr marL="457200" lvl="1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74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dos Bancos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Os </a:t>
            </a:r>
            <a:r>
              <a:rPr lang="pt-BR" b="1" dirty="0"/>
              <a:t>bancos de dados </a:t>
            </a:r>
            <a:r>
              <a:rPr lang="pt-BR" dirty="0"/>
              <a:t>evoluíram muito desde a sua criação no início dos anos </a:t>
            </a:r>
            <a:r>
              <a:rPr lang="pt-BR" b="1" dirty="0"/>
              <a:t>1960</a:t>
            </a:r>
            <a:r>
              <a:rPr lang="pt-BR" dirty="0"/>
              <a:t>;</a:t>
            </a:r>
          </a:p>
          <a:p>
            <a:pPr lvl="1"/>
            <a:r>
              <a:rPr lang="pt-BR" b="1" dirty="0"/>
              <a:t>Bancos de dados hierárquicos </a:t>
            </a:r>
            <a:r>
              <a:rPr lang="pt-BR" dirty="0"/>
              <a:t>e os </a:t>
            </a:r>
            <a:r>
              <a:rPr lang="pt-BR" b="1" dirty="0"/>
              <a:t>bancos de dados de rede </a:t>
            </a:r>
            <a:r>
              <a:rPr lang="pt-BR" dirty="0"/>
              <a:t>eram os </a:t>
            </a:r>
            <a:r>
              <a:rPr lang="pt-BR" b="1" dirty="0"/>
              <a:t>sistemas originais </a:t>
            </a:r>
            <a:r>
              <a:rPr lang="pt-BR" dirty="0"/>
              <a:t>usados para armazenar e manipular dados. Embora simples, esses primeiros sistemas eram </a:t>
            </a:r>
            <a:r>
              <a:rPr lang="pt-BR" b="1" dirty="0"/>
              <a:t>inflexíveis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Nos anos </a:t>
            </a:r>
            <a:r>
              <a:rPr lang="pt-BR" b="1" dirty="0"/>
              <a:t>1980</a:t>
            </a:r>
            <a:r>
              <a:rPr lang="pt-BR" dirty="0"/>
              <a:t>, </a:t>
            </a:r>
            <a:r>
              <a:rPr lang="pt-BR" b="1" dirty="0"/>
              <a:t>bancos de dados relacionais </a:t>
            </a:r>
            <a:r>
              <a:rPr lang="pt-BR" dirty="0"/>
              <a:t>tornaram-se populares, seguidos por </a:t>
            </a:r>
            <a:r>
              <a:rPr lang="pt-BR" b="1" dirty="0"/>
              <a:t>bancos de dados orientados a objetos</a:t>
            </a:r>
            <a:r>
              <a:rPr lang="pt-BR" dirty="0"/>
              <a:t> na década de </a:t>
            </a:r>
            <a:r>
              <a:rPr lang="pt-BR" b="1" dirty="0"/>
              <a:t>1990;</a:t>
            </a:r>
            <a:endParaRPr lang="pt-BR" dirty="0"/>
          </a:p>
          <a:p>
            <a:pPr lvl="1"/>
            <a:r>
              <a:rPr lang="pt-BR" dirty="0"/>
              <a:t>Recentemente, bancos de dados </a:t>
            </a:r>
            <a:r>
              <a:rPr lang="pt-BR" b="1" dirty="0"/>
              <a:t>NoSQL</a:t>
            </a:r>
            <a:r>
              <a:rPr lang="pt-BR" dirty="0"/>
              <a:t> surgiram como uma </a:t>
            </a:r>
            <a:r>
              <a:rPr lang="pt-BR" b="1" dirty="0"/>
              <a:t>resposta</a:t>
            </a:r>
            <a:r>
              <a:rPr lang="pt-BR" dirty="0"/>
              <a:t> ao </a:t>
            </a:r>
            <a:r>
              <a:rPr lang="pt-BR" b="1" dirty="0"/>
              <a:t>crescimento</a:t>
            </a:r>
            <a:r>
              <a:rPr lang="pt-BR" dirty="0"/>
              <a:t> da </a:t>
            </a:r>
            <a:r>
              <a:rPr lang="pt-BR" b="1" dirty="0"/>
              <a:t>internet</a:t>
            </a:r>
            <a:r>
              <a:rPr lang="pt-BR" dirty="0"/>
              <a:t> e à </a:t>
            </a:r>
            <a:r>
              <a:rPr lang="pt-BR" b="1" dirty="0"/>
              <a:t>necessidade</a:t>
            </a:r>
            <a:r>
              <a:rPr lang="pt-BR" dirty="0"/>
              <a:t> de </a:t>
            </a:r>
            <a:r>
              <a:rPr lang="pt-BR" b="1" dirty="0"/>
              <a:t>maior velocidade </a:t>
            </a:r>
            <a:r>
              <a:rPr lang="pt-BR" dirty="0"/>
              <a:t>e </a:t>
            </a:r>
            <a:r>
              <a:rPr lang="pt-BR" b="1" dirty="0"/>
              <a:t>processamento</a:t>
            </a:r>
            <a:r>
              <a:rPr lang="pt-BR" dirty="0"/>
              <a:t> de </a:t>
            </a:r>
            <a:r>
              <a:rPr lang="pt-BR" b="1" dirty="0"/>
              <a:t>dados não estruturados</a:t>
            </a:r>
            <a:r>
              <a:rPr lang="pt-BR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01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Bancos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Bancos de dados relacionais</a:t>
            </a:r>
          </a:p>
          <a:p>
            <a:pPr marL="457200" lvl="1" indent="0">
              <a:buNone/>
            </a:pPr>
            <a:r>
              <a:rPr lang="pt-BR" dirty="0"/>
              <a:t>Os </a:t>
            </a:r>
            <a:r>
              <a:rPr lang="pt-BR" b="1" dirty="0"/>
              <a:t>itens</a:t>
            </a:r>
            <a:r>
              <a:rPr lang="pt-BR" dirty="0"/>
              <a:t> em um </a:t>
            </a:r>
            <a:r>
              <a:rPr lang="pt-BR" b="1" dirty="0"/>
              <a:t>banco de dados relacional</a:t>
            </a:r>
            <a:r>
              <a:rPr lang="pt-BR" dirty="0"/>
              <a:t> são </a:t>
            </a:r>
            <a:r>
              <a:rPr lang="pt-BR" b="1" dirty="0"/>
              <a:t>organizados</a:t>
            </a:r>
            <a:r>
              <a:rPr lang="pt-BR" dirty="0"/>
              <a:t> como um conjunto de </a:t>
            </a:r>
            <a:r>
              <a:rPr lang="pt-BR" b="1" dirty="0"/>
              <a:t>tabelas</a:t>
            </a:r>
            <a:r>
              <a:rPr lang="pt-BR" dirty="0"/>
              <a:t> com </a:t>
            </a:r>
            <a:r>
              <a:rPr lang="pt-BR" b="1" dirty="0"/>
              <a:t>linhas </a:t>
            </a:r>
            <a:r>
              <a:rPr lang="pt-BR" dirty="0"/>
              <a:t>e</a:t>
            </a:r>
            <a:r>
              <a:rPr lang="pt-BR" b="1" dirty="0"/>
              <a:t> colunas</a:t>
            </a:r>
            <a:r>
              <a:rPr lang="pt-BR" dirty="0"/>
              <a:t>. A tecnologia de </a:t>
            </a:r>
            <a:r>
              <a:rPr lang="pt-BR" b="1" dirty="0"/>
              <a:t>banco de dados relacional </a:t>
            </a:r>
            <a:r>
              <a:rPr lang="pt-BR" dirty="0"/>
              <a:t>fornece uma maneira </a:t>
            </a:r>
            <a:r>
              <a:rPr lang="pt-BR" b="1" dirty="0"/>
              <a:t>eficiente</a:t>
            </a:r>
            <a:r>
              <a:rPr lang="pt-BR" dirty="0"/>
              <a:t> e </a:t>
            </a:r>
            <a:r>
              <a:rPr lang="pt-BR" b="1" dirty="0"/>
              <a:t>flexível</a:t>
            </a:r>
            <a:r>
              <a:rPr lang="pt-BR" dirty="0"/>
              <a:t> de acessar </a:t>
            </a:r>
            <a:r>
              <a:rPr lang="pt-BR" b="1" dirty="0"/>
              <a:t>informações</a:t>
            </a:r>
            <a:r>
              <a:rPr lang="pt-BR" dirty="0"/>
              <a:t> </a:t>
            </a:r>
            <a:r>
              <a:rPr lang="pt-BR" b="1" dirty="0"/>
              <a:t>estruturadas</a:t>
            </a:r>
            <a:r>
              <a:rPr lang="pt-BR" dirty="0"/>
              <a:t>.</a:t>
            </a:r>
          </a:p>
          <a:p>
            <a:r>
              <a:rPr lang="pt-BR" b="1" dirty="0"/>
              <a:t>Bancos de dados orientados a objetos</a:t>
            </a:r>
          </a:p>
          <a:p>
            <a:pPr marL="457200" lvl="1" indent="0">
              <a:buNone/>
            </a:pPr>
            <a:r>
              <a:rPr lang="pt-BR" dirty="0"/>
              <a:t>As informações em um </a:t>
            </a:r>
            <a:r>
              <a:rPr lang="pt-BR" b="1" dirty="0"/>
              <a:t>banco de dados orientado a objetos </a:t>
            </a:r>
            <a:r>
              <a:rPr lang="pt-BR" dirty="0"/>
              <a:t>são representadas na forma de </a:t>
            </a:r>
            <a:r>
              <a:rPr lang="pt-BR" b="1" dirty="0"/>
              <a:t>objetos</a:t>
            </a:r>
            <a:r>
              <a:rPr lang="pt-BR" dirty="0"/>
              <a:t>, sendo que tais </a:t>
            </a:r>
            <a:r>
              <a:rPr lang="pt-BR" b="1" dirty="0"/>
              <a:t>objetos</a:t>
            </a:r>
            <a:r>
              <a:rPr lang="pt-BR" dirty="0"/>
              <a:t> são </a:t>
            </a:r>
            <a:r>
              <a:rPr lang="pt-BR" b="1" dirty="0"/>
              <a:t>regidos</a:t>
            </a:r>
            <a:r>
              <a:rPr lang="pt-BR" dirty="0"/>
              <a:t> pelas </a:t>
            </a:r>
            <a:r>
              <a:rPr lang="pt-BR" b="1" dirty="0"/>
              <a:t>características</a:t>
            </a:r>
            <a:r>
              <a:rPr lang="pt-BR" dirty="0"/>
              <a:t> determinadas por suas respectivas </a:t>
            </a:r>
            <a:r>
              <a:rPr lang="pt-BR" b="1" dirty="0"/>
              <a:t>classes</a:t>
            </a:r>
            <a:r>
              <a:rPr lang="pt-BR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46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Bancos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Bancos de dados distribuídos</a:t>
            </a:r>
          </a:p>
          <a:p>
            <a:pPr marL="457200" lvl="1" indent="0">
              <a:buNone/>
            </a:pPr>
            <a:r>
              <a:rPr lang="pt-BR" dirty="0"/>
              <a:t>Um </a:t>
            </a:r>
            <a:r>
              <a:rPr lang="pt-BR" b="1" dirty="0"/>
              <a:t>banco de dados distribuído </a:t>
            </a:r>
            <a:r>
              <a:rPr lang="pt-BR" dirty="0"/>
              <a:t>consiste em </a:t>
            </a:r>
            <a:r>
              <a:rPr lang="pt-BR" b="1" dirty="0"/>
              <a:t>dois ou mais arquivos </a:t>
            </a:r>
            <a:r>
              <a:rPr lang="pt-BR" dirty="0"/>
              <a:t>localizados em </a:t>
            </a:r>
            <a:r>
              <a:rPr lang="pt-BR" b="1" dirty="0"/>
              <a:t>locais diferentes</a:t>
            </a:r>
            <a:r>
              <a:rPr lang="pt-BR" dirty="0"/>
              <a:t>. O </a:t>
            </a:r>
            <a:r>
              <a:rPr lang="pt-BR" b="1" dirty="0"/>
              <a:t>banco de dados </a:t>
            </a:r>
            <a:r>
              <a:rPr lang="pt-BR" dirty="0"/>
              <a:t>pode ser armazenado em </a:t>
            </a:r>
            <a:r>
              <a:rPr lang="pt-BR" b="1" dirty="0"/>
              <a:t>vários computadores</a:t>
            </a:r>
            <a:r>
              <a:rPr lang="pt-BR" dirty="0"/>
              <a:t>, localizados no </a:t>
            </a:r>
            <a:r>
              <a:rPr lang="pt-BR" b="1" dirty="0"/>
              <a:t>mesmo local físico </a:t>
            </a:r>
            <a:r>
              <a:rPr lang="pt-BR" dirty="0"/>
              <a:t>ou </a:t>
            </a:r>
            <a:r>
              <a:rPr lang="pt-BR" b="1" dirty="0"/>
              <a:t>espalhados por diferentes redes</a:t>
            </a:r>
            <a:r>
              <a:rPr lang="pt-BR" dirty="0"/>
              <a:t>.</a:t>
            </a:r>
          </a:p>
          <a:p>
            <a:r>
              <a:rPr lang="pt-BR" b="1" dirty="0"/>
              <a:t>Data warehouses</a:t>
            </a:r>
          </a:p>
          <a:p>
            <a:pPr marL="457200" lvl="1" indent="0">
              <a:buNone/>
            </a:pPr>
            <a:r>
              <a:rPr lang="pt-BR" dirty="0"/>
              <a:t>Um </a:t>
            </a:r>
            <a:r>
              <a:rPr lang="pt-BR" b="1" dirty="0"/>
              <a:t>data warehouse </a:t>
            </a:r>
            <a:r>
              <a:rPr lang="pt-BR" dirty="0"/>
              <a:t>é um tipo de </a:t>
            </a:r>
            <a:r>
              <a:rPr lang="pt-BR" b="1" dirty="0"/>
              <a:t>sistema de gerenciamento de dados </a:t>
            </a:r>
            <a:r>
              <a:rPr lang="pt-BR" dirty="0"/>
              <a:t>projetado para ativar e fornecer suporte às atividades de business intelligence (BI), especialmente a </a:t>
            </a:r>
            <a:r>
              <a:rPr lang="pt-BR" b="1" dirty="0"/>
              <a:t>análise avançada</a:t>
            </a:r>
            <a:r>
              <a:rPr lang="pt-BR" dirty="0"/>
              <a:t>. </a:t>
            </a:r>
          </a:p>
          <a:p>
            <a:pPr marL="457200" lvl="1" indent="0">
              <a:buNone/>
            </a:pPr>
            <a:r>
              <a:rPr lang="pt-BR" dirty="0"/>
              <a:t>Os </a:t>
            </a:r>
            <a:r>
              <a:rPr lang="pt-BR" b="1" dirty="0"/>
              <a:t>data warehouses </a:t>
            </a:r>
            <a:r>
              <a:rPr lang="pt-BR" dirty="0"/>
              <a:t>destinam-se </a:t>
            </a:r>
            <a:r>
              <a:rPr lang="pt-BR" b="1" dirty="0"/>
              <a:t>exclusivamente</a:t>
            </a:r>
            <a:r>
              <a:rPr lang="pt-BR" dirty="0"/>
              <a:t> a realizar </a:t>
            </a:r>
            <a:r>
              <a:rPr lang="pt-BR" b="1" dirty="0"/>
              <a:t>consultas e análises avançadas </a:t>
            </a:r>
            <a:r>
              <a:rPr lang="pt-BR" dirty="0"/>
              <a:t>e geralmente contêm </a:t>
            </a:r>
            <a:r>
              <a:rPr lang="pt-BR" b="1" dirty="0"/>
              <a:t>grandes quantidades</a:t>
            </a:r>
            <a:r>
              <a:rPr lang="pt-BR" dirty="0"/>
              <a:t> de </a:t>
            </a:r>
            <a:r>
              <a:rPr lang="pt-BR" b="1" dirty="0"/>
              <a:t>dados históricos</a:t>
            </a:r>
            <a:r>
              <a:rPr lang="pt-BR" dirty="0"/>
              <a:t>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15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1FEA050-63C3-BEF5-E516-66A06D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Bancos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5CBD-FE85-6D5D-A60A-EA8A8B87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Bancos de dados NoSQL</a:t>
            </a:r>
          </a:p>
          <a:p>
            <a:pPr lvl="1"/>
            <a:r>
              <a:rPr lang="pt-BR" b="1" dirty="0"/>
              <a:t>NoSQL</a:t>
            </a:r>
            <a:r>
              <a:rPr lang="pt-BR" dirty="0"/>
              <a:t>, ou </a:t>
            </a:r>
            <a:r>
              <a:rPr lang="pt-BR" b="1" dirty="0"/>
              <a:t>banco de dados não relacional</a:t>
            </a:r>
            <a:r>
              <a:rPr lang="pt-BR" dirty="0"/>
              <a:t>, permite que </a:t>
            </a:r>
            <a:r>
              <a:rPr lang="pt-BR" b="1" dirty="0"/>
              <a:t>dados </a:t>
            </a:r>
            <a:r>
              <a:rPr lang="pt-BR" b="1" dirty="0">
                <a:solidFill>
                  <a:schemeClr val="accent1"/>
                </a:solidFill>
              </a:rPr>
              <a:t>não estruturados </a:t>
            </a:r>
            <a:r>
              <a:rPr lang="pt-BR" dirty="0"/>
              <a:t>e </a:t>
            </a:r>
            <a:r>
              <a:rPr lang="pt-BR" b="1" dirty="0">
                <a:solidFill>
                  <a:schemeClr val="accent1"/>
                </a:solidFill>
              </a:rPr>
              <a:t>semiestruturados</a:t>
            </a:r>
            <a:r>
              <a:rPr lang="pt-BR" dirty="0"/>
              <a:t> sejam armazenados e manipulados;</a:t>
            </a:r>
          </a:p>
          <a:p>
            <a:pPr lvl="1"/>
            <a:r>
              <a:rPr lang="pt-BR" dirty="0"/>
              <a:t>Os bancos de dados </a:t>
            </a:r>
            <a:r>
              <a:rPr lang="pt-BR" b="1" dirty="0"/>
              <a:t>NoSQL</a:t>
            </a:r>
            <a:r>
              <a:rPr lang="pt-BR" dirty="0"/>
              <a:t> se tornaram </a:t>
            </a:r>
            <a:r>
              <a:rPr lang="pt-BR" b="1" dirty="0"/>
              <a:t>populares</a:t>
            </a:r>
            <a:r>
              <a:rPr lang="pt-BR" dirty="0"/>
              <a:t> à medida que os </a:t>
            </a:r>
            <a:r>
              <a:rPr lang="pt-BR" b="1" dirty="0"/>
              <a:t>aplicativos web </a:t>
            </a:r>
            <a:r>
              <a:rPr lang="pt-BR" dirty="0"/>
              <a:t>se tornaram mais </a:t>
            </a:r>
            <a:r>
              <a:rPr lang="pt-BR" b="1" dirty="0"/>
              <a:t>comuns</a:t>
            </a:r>
            <a:r>
              <a:rPr lang="pt-BR" dirty="0"/>
              <a:t> e mais </a:t>
            </a:r>
            <a:r>
              <a:rPr lang="pt-BR" b="1" dirty="0"/>
              <a:t>complexos</a:t>
            </a:r>
            <a:r>
              <a:rPr lang="pt-BR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5B4991-8820-982B-1F24-B4318E78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49F2-7055-4161-95DD-10E25EDBBA77}" type="datetime1">
              <a:rPr lang="pt-BR" smtClean="0"/>
              <a:pPr/>
              <a:t>03/07/2023</a:t>
            </a:fld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3ECBFD-93DB-C70A-A530-C5CC9CD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3ABC86-1667-D0BB-9523-F827EC2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8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27B-5EA0-2331-7709-6BAD7C9E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429"/>
            <a:ext cx="10515600" cy="1745142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rgbClr val="147AD6"/>
                </a:solidFill>
              </a:rPr>
              <a:t>BANCOS DE DADOS RELACIONAIS</a:t>
            </a:r>
            <a:endParaRPr lang="pt-BR" b="1" dirty="0">
              <a:solidFill>
                <a:srgbClr val="147A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7DE8C-375E-4C39-58BF-4E10568F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8EAA-F886-4071-B538-69070034EF96}" type="datetime1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E85C-95DF-4395-DBA5-B96355FC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 DE DADOS - AULA 01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B252-265F-F607-710F-218EDFDF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5B8EA-030D-4269-8298-40ABFC97439D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78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2012</Words>
  <Application>Microsoft Office PowerPoint</Application>
  <PresentationFormat>Widescreen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Wingdings</vt:lpstr>
      <vt:lpstr>Office Theme</vt:lpstr>
      <vt:lpstr>TECNOLOGIA DE DADOS</vt:lpstr>
      <vt:lpstr>PowerPoint Presentation</vt:lpstr>
      <vt:lpstr>BANCOS DE DADOS</vt:lpstr>
      <vt:lpstr>Bancos de Dados</vt:lpstr>
      <vt:lpstr>Evolução dos Bancos de Dados</vt:lpstr>
      <vt:lpstr>Tipos de Bancos de Dados</vt:lpstr>
      <vt:lpstr>Tipos de Bancos de Dados</vt:lpstr>
      <vt:lpstr>Tipos de Bancos de Dados</vt:lpstr>
      <vt:lpstr>BANCOS DE DADOS RELACIONAIS</vt:lpstr>
      <vt:lpstr>Bancos de Dados Relacionais</vt:lpstr>
      <vt:lpstr>Exemplo de Banco de Dados Relacional</vt:lpstr>
      <vt:lpstr>Modelo Relacional</vt:lpstr>
      <vt:lpstr>Benefícios</vt:lpstr>
      <vt:lpstr>Consistência de Dados</vt:lpstr>
      <vt:lpstr>Propriedades ACID</vt:lpstr>
      <vt:lpstr>Procedimentos Armazenados</vt:lpstr>
      <vt:lpstr>Bloqueio e Simultaneidade</vt:lpstr>
      <vt:lpstr>SGBDR</vt:lpstr>
      <vt:lpstr>Oracle</vt:lpstr>
      <vt:lpstr>SQL Server</vt:lpstr>
      <vt:lpstr>MySQL</vt:lpstr>
      <vt:lpstr>PostgreSQL</vt:lpstr>
      <vt:lpstr>SQL</vt:lpstr>
      <vt:lpstr>SQL</vt:lpstr>
      <vt:lpstr>SQL - COMPONENTES</vt:lpstr>
      <vt:lpstr>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de Dados</dc:title>
  <dc:creator>Paulo Almeida Santos</dc:creator>
  <cp:lastModifiedBy>Paulo Almeida Santos</cp:lastModifiedBy>
  <cp:revision>98</cp:revision>
  <dcterms:created xsi:type="dcterms:W3CDTF">2022-09-22T23:42:05Z</dcterms:created>
  <dcterms:modified xsi:type="dcterms:W3CDTF">2023-07-03T18:19:53Z</dcterms:modified>
</cp:coreProperties>
</file>