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9" r:id="rId3"/>
    <p:sldId id="274" r:id="rId4"/>
    <p:sldId id="264" r:id="rId5"/>
    <p:sldId id="266" r:id="rId6"/>
    <p:sldId id="267" r:id="rId7"/>
    <p:sldId id="268" r:id="rId8"/>
    <p:sldId id="310" r:id="rId9"/>
    <p:sldId id="269" r:id="rId10"/>
    <p:sldId id="31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5" r:id="rId20"/>
    <p:sldId id="287" r:id="rId21"/>
    <p:sldId id="288" r:id="rId22"/>
    <p:sldId id="289" r:id="rId23"/>
    <p:sldId id="290" r:id="rId24"/>
    <p:sldId id="291" r:id="rId25"/>
    <p:sldId id="369" r:id="rId26"/>
    <p:sldId id="292" r:id="rId27"/>
    <p:sldId id="293" r:id="rId28"/>
    <p:sldId id="295" r:id="rId29"/>
    <p:sldId id="296" r:id="rId30"/>
    <p:sldId id="315" r:id="rId31"/>
    <p:sldId id="298" r:id="rId32"/>
    <p:sldId id="370" r:id="rId33"/>
    <p:sldId id="313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AD6"/>
    <a:srgbClr val="1C8BF1"/>
    <a:srgbClr val="1D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EFFD32-66E3-CE61-B99B-FE2A4EC8DD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19E70-A014-37F9-4ED6-6644F8344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8D9A-D391-4FF0-BDDE-8078A16490A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6E77-961B-070D-6995-2B514B7F7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77A94-01DB-AA88-DF35-D449394FE8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B8BC1-579B-4D63-B7B8-C06638B2ED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7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C2EEB-26B7-495D-802E-49316B3D26C9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CDE9-863C-4507-9059-DBAA861DD1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73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BB43-D296-D0D7-7C1B-6E70B68C6E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cap="none" spc="0">
                <a:ln w="0">
                  <a:noFill/>
                </a:ln>
                <a:solidFill>
                  <a:srgbClr val="1C8BF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8AADD-0861-2DBE-A64D-E58645D9D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DA28-CCA9-A42F-F1B6-1D30D0D8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552FBD-E0A9-44AC-938E-906CE7D1E5B8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89ED-2C1E-584B-BF09-4A36A1C9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510E-11FD-0FBA-EFB2-013DCE64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C5B8EA-030D-4269-8298-40ABFC97439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35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0F9673B-B21B-E609-967D-2903326C67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7315" r="75307" b="14423"/>
          <a:stretch/>
        </p:blipFill>
        <p:spPr bwMode="auto">
          <a:xfrm>
            <a:off x="11362426" y="60382"/>
            <a:ext cx="765645" cy="8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F20CD-65AA-E973-77EA-44DA403B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01D-3E94-3189-4D3C-8C46B9EE2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5F83-B739-1C5A-78BE-64CC3D6E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8E1E-00BA-420A-8B44-C57D8BAF087F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82A1-4706-BFA3-9590-764AF80B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BF38-B811-853E-3800-DAB1C61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0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1BD4B-EEC5-B999-CD82-08BB5E5E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07C75-482B-FCD8-268F-A384C0C3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0F98-BAF1-0D6A-426F-7365C41F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28CE-BC18-4292-88EF-9C59D500E121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2701-A770-298B-3EE0-A2EACCA0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3850-B673-81FC-A48B-992D6F0A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32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0F71005-B80B-A96B-62E0-98955A2D88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7315" r="75307" b="14423"/>
          <a:stretch/>
        </p:blipFill>
        <p:spPr bwMode="auto">
          <a:xfrm>
            <a:off x="11362426" y="60382"/>
            <a:ext cx="765645" cy="8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B1431-4524-9841-D6CC-FF8A31F66F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0"/>
                <a:solidFill>
                  <a:srgbClr val="1C8BF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CDD3-111E-0196-4C4F-DA988689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2B96-561F-AC65-2DFC-61035D93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8E4151-46DC-48E4-A875-D6D08782E05A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95E9-F21B-9005-BB9F-29A736A5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6410-5656-341E-2B71-FEA4D45F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C5B8EA-030D-4269-8298-40ABFC97439D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66B1BC-469A-F13D-5BAD-1CB985990DE3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71404"/>
            <a:ext cx="10515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CAD4-B647-927B-C660-6493A2E5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8FDCB-B444-89F7-09C5-612F491E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1714-9850-70F6-3447-946A011A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1A3-EE82-4DA3-83E1-5C36E435258D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6642-0B23-8727-99D4-BCFF6986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E177-D530-9E55-910F-79D869B6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9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2190-B285-F31E-BA99-A60807F5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23C2-A77B-149A-0D4F-A1FCB21F5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A7D6-2762-5817-6E1B-32882D40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C2EB1-7DA8-4C12-EA86-B247654E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4387-270F-48A9-89C6-36889766C835}" type="datetime1">
              <a:rPr lang="pt-BR" smtClean="0"/>
              <a:t>03/07/2023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75E8-7EA0-45B0-BE79-B11DEA09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F5560-BE36-E4F1-E4FC-1652FF18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3471378-67DE-CAEA-D7C0-BCFC300BB61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7315" r="75307" b="14423"/>
          <a:stretch/>
        </p:blipFill>
        <p:spPr bwMode="auto">
          <a:xfrm>
            <a:off x="11362426" y="60382"/>
            <a:ext cx="765645" cy="8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8171E12D-79D8-ED63-F17C-56945FC81F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7315" r="75307" b="14423"/>
          <a:stretch/>
        </p:blipFill>
        <p:spPr bwMode="auto">
          <a:xfrm>
            <a:off x="11362426" y="60382"/>
            <a:ext cx="765645" cy="8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FF867-9904-F332-E463-D521825F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9B3D3-DD93-DB0C-A68F-A9A05EE8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2490-DF1B-6283-DA03-6056C12C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C7ABC-978C-FBDF-F88F-ADC3FBAF4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F6F0B-BCA9-C1FB-6CCC-C516342BF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04DD0-0A8A-25FF-94E3-D3D3BF56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7ACF-2514-4433-8C13-43C3B48A88E8}" type="datetime1">
              <a:rPr lang="pt-BR" smtClean="0"/>
              <a:t>03/07/2023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A4E69-9D52-0867-9D5A-5D66AB7A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FBAB7-E8C0-3D01-B62D-1711193B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818955-1779-81A8-2C1E-6D82FAEB06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7315" r="75307" b="14423"/>
          <a:stretch/>
        </p:blipFill>
        <p:spPr bwMode="auto">
          <a:xfrm>
            <a:off x="11362426" y="60382"/>
            <a:ext cx="765645" cy="8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CD0F0-BCC1-ABF7-E857-16F2C935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D890A-7986-F705-C327-A570DFC0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7912-6B64-44D6-A85F-3740935DF958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D7835-3156-396D-FD9E-116B2154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E3D7-8683-E08E-493B-CB16A3AA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08CAB2C-B700-DB60-FB7F-41F9492E94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7315" r="75307" b="14423"/>
          <a:stretch/>
        </p:blipFill>
        <p:spPr bwMode="auto">
          <a:xfrm>
            <a:off x="11362426" y="60382"/>
            <a:ext cx="765645" cy="8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96A69-0348-8A54-9EE9-A69E3E9A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D28E-A318-4338-AE1E-F87A88E3A87C}" type="datetime1">
              <a:rPr lang="pt-BR" smtClean="0"/>
              <a:t>03/07/2023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88BDD-A7B9-CD59-8351-B764A708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F4B1A-160E-7094-ACD1-FA543888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0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68AD560-D9E8-5D25-B031-9CA7F6ABA3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7315" r="75307" b="14423"/>
          <a:stretch/>
        </p:blipFill>
        <p:spPr bwMode="auto">
          <a:xfrm>
            <a:off x="11362426" y="60382"/>
            <a:ext cx="765645" cy="8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12F06-C10A-9C4B-5F8C-070E8B4E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AC47-A785-D6CD-FB9B-011A642F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6CE1-E388-B55E-D8D3-E13C9624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E1800-CF3F-0389-05B0-FD224B5D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4EF5-9013-4674-A5E3-F7CC84AB79A9}" type="datetime1">
              <a:rPr lang="pt-BR" smtClean="0"/>
              <a:t>03/07/2023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64901-2E49-C353-A05E-B79F61B4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B1E28-2047-7C36-403E-2D71BA8E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28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A9AFA072-67FB-B393-9FA9-FBF3EC7318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7315" r="75307" b="14423"/>
          <a:stretch/>
        </p:blipFill>
        <p:spPr bwMode="auto">
          <a:xfrm>
            <a:off x="11362426" y="60382"/>
            <a:ext cx="765645" cy="8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32E8A-3757-6B33-2B42-CB07C660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B47AF-8FD9-84C3-16B5-1C17D4801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B8429-D440-007C-986A-9894B4090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85FA5-017E-0B96-E7FC-CDD1FCB1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5E2-361A-43D4-B391-B6C4A29CC0CA}" type="datetime1">
              <a:rPr lang="pt-BR" smtClean="0"/>
              <a:t>03/07/2023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57138-2FE6-D942-8CE5-7A652B21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A08D2-CF40-D597-B890-AB2FA364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89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6C0FF-57AD-D4A7-A8B3-03E4BB45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71A8-CE3E-D0C2-84AD-D1E45E3B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8A04-09ED-955E-BDAD-468D58B3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686903-E344-4036-AF74-1163F3324693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BD77-A2F2-256F-3B1B-F67437CAF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F0B9-A1A5-4EE1-1297-568748CEB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C5B8EA-030D-4269-8298-40ABFC97439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ACCC92C-847A-AA2D-E0A1-B7F062F77A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40962" r="10911" b="40962"/>
          <a:stretch/>
        </p:blipFill>
        <p:spPr>
          <a:xfrm>
            <a:off x="172525" y="152790"/>
            <a:ext cx="1159110" cy="2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D8BF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55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F2FC70-EBA1-D1ED-CF38-5C4C9F03B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pt-BR" sz="5800" b="1" dirty="0">
                <a:solidFill>
                  <a:srgbClr val="555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DE DADOS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609720-C1AD-0A0D-CEA7-64360565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pt-BR" sz="2000" dirty="0"/>
              <a:t>Paulo Almeida</a:t>
            </a:r>
          </a:p>
        </p:txBody>
      </p:sp>
      <p:pic>
        <p:nvPicPr>
          <p:cNvPr id="1026" name="Picture 2" descr="Tecnologia em Ciência de Dados">
            <a:extLst>
              <a:ext uri="{FF2B5EF4-FFF2-40B4-BE49-F238E27FC236}">
                <a16:creationId xmlns:a16="http://schemas.microsoft.com/office/drawing/2014/main" id="{0E579043-ED0C-0AA6-8D0E-1240B85E2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" r="1" b="1317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3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8170D-CEC9-01F2-531D-13AFEF7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585E-F6E8-4020-9E3D-0D10FEDD2485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B6EC-106D-E4DB-12B6-FF145627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5EAA-D921-7899-64C6-10B12F93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FE81C89-6A13-F885-85BE-CD61FD41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4CBE-33AE-5C88-8F9A-443EAA44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b="1" dirty="0"/>
              <a:t>SQL Server </a:t>
            </a:r>
            <a:r>
              <a:rPr lang="pt-BR" dirty="0"/>
              <a:t>usa a porta </a:t>
            </a:r>
            <a:r>
              <a:rPr lang="pt-BR" b="1" dirty="0"/>
              <a:t>1433</a:t>
            </a:r>
            <a:r>
              <a:rPr lang="pt-BR" dirty="0"/>
              <a:t> em </a:t>
            </a:r>
            <a:r>
              <a:rPr lang="pt-BR" b="1" dirty="0"/>
              <a:t>TCP/IP</a:t>
            </a:r>
            <a:r>
              <a:rPr lang="pt-BR" dirty="0"/>
              <a:t>.</a:t>
            </a:r>
          </a:p>
        </p:txBody>
      </p:sp>
      <p:pic>
        <p:nvPicPr>
          <p:cNvPr id="7" name="Imagem 10">
            <a:extLst>
              <a:ext uri="{FF2B5EF4-FFF2-40B4-BE49-F238E27FC236}">
                <a16:creationId xmlns:a16="http://schemas.microsoft.com/office/drawing/2014/main" id="{5F12FE5D-1521-6E66-7F56-707E7BBF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60" y="1660453"/>
            <a:ext cx="4527940" cy="3537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3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27B-5EA0-2331-7709-6BAD7C9E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45"/>
            <a:ext cx="10515600" cy="981704"/>
          </a:xfrm>
        </p:spPr>
        <p:txBody>
          <a:bodyPr anchor="ctr"/>
          <a:lstStyle/>
          <a:p>
            <a:pPr algn="ctr"/>
            <a:r>
              <a:rPr lang="pt-BR" b="1" dirty="0">
                <a:solidFill>
                  <a:srgbClr val="147A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PARA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7DE8C-375E-4C39-58BF-4E10568F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8EAA-F886-4071-B538-69070034EF96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5E85C-95DF-4395-DBA5-B96355FC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B252-265F-F607-710F-218EDFDF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8961A7F-1C8C-5747-47C8-2CDA24C15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1" b="40362"/>
          <a:stretch/>
        </p:blipFill>
        <p:spPr>
          <a:xfrm>
            <a:off x="2762305" y="3308222"/>
            <a:ext cx="6667390" cy="12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2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instalação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 Server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requer: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450215" algn="just">
              <a:lnSpc>
                <a:spcPct val="150000"/>
              </a:lnSpc>
              <a:spcAft>
                <a:spcPts val="10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.Net Framework;</a:t>
            </a:r>
          </a:p>
          <a:p>
            <a:pPr lvl="1" indent="450215" algn="just">
              <a:lnSpc>
                <a:spcPct val="150000"/>
              </a:lnSpc>
              <a:spcAft>
                <a:spcPts val="10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GB de memória RAM (recomendado);</a:t>
            </a:r>
          </a:p>
          <a:p>
            <a:pPr lvl="1" indent="450215" algn="just">
              <a:lnSpc>
                <a:spcPct val="150000"/>
              </a:lnSpc>
              <a:spcAft>
                <a:spcPts val="1000"/>
              </a:spcAft>
            </a:pPr>
            <a:r>
              <a:rPr lang="pt-BR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 GB de armazenamento (HD ou SSD);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450215" algn="just">
              <a:lnSpc>
                <a:spcPct val="150000"/>
              </a:lnSpc>
              <a:spcAft>
                <a:spcPts val="10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Formato de arquivo NTFS;</a:t>
            </a:r>
          </a:p>
          <a:p>
            <a:pPr lvl="1" indent="450215" algn="just">
              <a:lnSpc>
                <a:spcPct val="150000"/>
              </a:lnSpc>
              <a:spcAft>
                <a:spcPts val="1000"/>
              </a:spcAft>
            </a:pPr>
            <a:r>
              <a:rPr lang="pt-BR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Velocidade do Processador: 2 GHz (recomendado).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4A887-0A38-14B7-073C-FE3FA3B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D60-62E9-4A26-9082-A13ABAB2ABAB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D49F8-FBFC-0D73-F2BE-029FCCF6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C7D6E-A640-9AEB-97C3-7983B30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71B890-A3E7-7110-7676-84F29B3B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</p:spTree>
    <p:extLst>
      <p:ext uri="{BB962C8B-B14F-4D97-AF65-F5344CB8AC3E}">
        <p14:creationId xmlns:p14="http://schemas.microsoft.com/office/powerpoint/2010/main" val="196085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65C9-D0EE-73CA-61D9-0C891891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Etapa 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Download: 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https://www.microsoft.com/pt-br/sql-server/sql-server-downloads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Microsoft oferece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duas edições gratuitas de download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1. Developer: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todos os recursos que o servidor MS SQL oferece, mas não podemos usá-lo em produção. Do ponto de vista da aprendizagem, é ideal para começar;</a:t>
            </a:r>
          </a:p>
          <a:p>
            <a:pPr marL="457200" lvl="1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2. Express: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 também é uma versão gratuita para download do servidor SQL, mas com um conjunto limitado de recursos sem aplicativos de business intelligence.</a:t>
            </a: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Selecionaremos o download do servidor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MS SQL </a:t>
            </a:r>
            <a:r>
              <a:rPr lang="pt-BR" b="1" dirty="0"/>
              <a:t>Server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 edição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instalação.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83756-A09B-0B22-A634-74B78EAA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4BB-ADA9-4153-841C-B019EB994DC8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DDEC4-D6B1-88B6-7036-DBE034B4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08A0C-B48D-4371-3029-6D88F7C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E1CC0A6-2168-5551-AB21-6AE8F866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da Instalação do SQL Server</a:t>
            </a:r>
          </a:p>
        </p:txBody>
      </p:sp>
    </p:spTree>
    <p:extLst>
      <p:ext uri="{BB962C8B-B14F-4D97-AF65-F5344CB8AC3E}">
        <p14:creationId xmlns:p14="http://schemas.microsoft.com/office/powerpoint/2010/main" val="96630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65C9-D0EE-73CA-61D9-0C891891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Etapa 2</a:t>
            </a:r>
          </a:p>
          <a:p>
            <a:pPr marL="0" indent="0" algn="just">
              <a:buNone/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 em </a:t>
            </a: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pt-BR" b="1" dirty="0">
                <a:ea typeface="Calibri" panose="020F0502020204030204" pitchFamily="34" charset="0"/>
              </a:rPr>
              <a:t>Baixe</a:t>
            </a: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agora”</a:t>
            </a:r>
          </a:p>
          <a:p>
            <a:pPr marL="0" indent="0" algn="just">
              <a:buNone/>
            </a:pP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Salve o arquivo como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SQL2022-SSEI-Dev.exe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2F5D9-8668-BBBF-41A4-90D67DD3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DD93-2FCE-41E8-B33C-B91F6E894AD9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A12DE-BCCE-BBAF-3B51-27981C0A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 DE DADOS - AULA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B8F8-65AE-CBEC-E08A-EAA09CA0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15C766-9847-06D6-638D-E6E10D03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da Instalação do SQL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8C015-FF46-FB16-730F-DD6E28F5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91" y="2959872"/>
            <a:ext cx="8488218" cy="20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9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65C9-D0EE-73CA-61D9-0C891891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Etapa 1</a:t>
            </a:r>
          </a:p>
          <a:p>
            <a:pPr marL="0" indent="0" algn="just"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Clique duas vezes em 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“SQL2022-SSEI-Dev.exe”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just">
              <a:buNone/>
            </a:pPr>
            <a:endParaRPr lang="pt-BR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 o sistema operacional mostrar uma tela perguntando “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Deseja permitir que este aplicativo faça alterações no seu dispositivo?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”, clique em “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01AF7-8E2A-5338-1607-ACD70B242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17" y="2895082"/>
            <a:ext cx="3863166" cy="221242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6B1C3-4043-1015-C8F2-820A2A6D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6C52-C692-4CDD-9739-897527580446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FE94-8ECF-99FC-8157-70E0A8DD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860D-B7A4-B933-B222-30B740B9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90E065E-31DC-AF05-D3DF-A08071DE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SQL Server</a:t>
            </a:r>
          </a:p>
        </p:txBody>
      </p:sp>
    </p:spTree>
    <p:extLst>
      <p:ext uri="{BB962C8B-B14F-4D97-AF65-F5344CB8AC3E}">
        <p14:creationId xmlns:p14="http://schemas.microsoft.com/office/powerpoint/2010/main" val="257018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65C9-D0EE-73CA-61D9-0C891891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Etapa 2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Escolha a versão básica clicando na opção “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Básico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pois contém todas as configurações padrão necessárias para aprender MS SQL Server.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7CD2-39F1-E6EA-0436-E7DA66E1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0AB2-DDF0-4925-BC90-56731B556B43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54B4-F487-C0E7-9CE5-ED8D14F7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02D19-64F0-6BC9-036B-847F325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FC2AD1-090A-A875-D8E7-91C327D2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SQL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8664A-4123-7325-49CD-5BF4E783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39" y="3429000"/>
            <a:ext cx="3328322" cy="26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7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65C9-D0EE-73CA-61D9-0C891891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Etapa 3</a:t>
            </a:r>
          </a:p>
          <a:p>
            <a:pPr marL="0" indent="0" algn="just"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tela “Termos de Licença do Servidor Microsoft” aparecerá. Leia os Termos de Licença e clique em “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Aceitar</a:t>
            </a:r>
            <a:r>
              <a:rPr lang="pt-BR" b="1" dirty="0">
                <a:ea typeface="Calibri" panose="020F0502020204030204" pitchFamily="34" charset="0"/>
              </a:rPr>
              <a:t>”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D3AFE-5EC9-4200-837A-C243FC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9B61-0032-40F7-A493-C404266ACBEF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EAD8-052B-CE0D-23DA-0D8670EC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D5739-16DE-F1C0-CF8B-D3DEAD4D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8FF0CAA-6082-DB06-620D-65CB45E7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SQL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9A31A-DD1F-8BDB-2768-8003AF3B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047" y="2863273"/>
            <a:ext cx="4155905" cy="32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3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65C9-D0EE-73CA-61D9-0C891891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Etapa 4</a:t>
            </a:r>
          </a:p>
          <a:p>
            <a:pPr marL="0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janela “Local de instalação do servidor SQL” aparecerá.</a:t>
            </a: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local padrão é 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C:\Arquivos de programas\Microsoft SQL Server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 vez que o local é selecionado, clique o botão “Instalar”. </a:t>
            </a:r>
          </a:p>
          <a:p>
            <a:pPr marL="0" indent="0" algn="just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FA04C-5847-721D-B9BA-7C00FC6C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F0C7-DF32-4FB0-A56A-9FDF60D23451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3C181-B500-B9EC-C416-645CF392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907EA-CD26-AD5E-431C-60083699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A316264-B3A1-6C9E-18AF-8E44B656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SQL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6DEC3C-CCEC-079A-FEA8-1E5EB848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81" y="2866615"/>
            <a:ext cx="3609037" cy="287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4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65C9-D0EE-73CA-61D9-0C891891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Etapa 5</a:t>
            </a:r>
          </a:p>
          <a:p>
            <a:pPr marL="0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Aguarde até que o download do software SQL seja concluído.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Assim que o 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estiver concluído, o sistema iniciará a instalação do SQL Server.</a:t>
            </a:r>
          </a:p>
          <a:p>
            <a:pPr marL="0" indent="0" algn="just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8DDB4-195A-5E41-A2D7-6306744E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21D0-EE82-4892-A825-D62284FA6146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D0DE8-7523-A224-D457-EFE729DE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3C37-9A54-B73E-9FE2-885EE148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F689BF1-619E-2290-4EEB-49D45A5D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SQL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E8344-D5E6-5C9D-8574-2B8D5BF3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821" y="2828692"/>
            <a:ext cx="3718358" cy="29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7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27" y="2122098"/>
            <a:ext cx="4546121" cy="30341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ao SQL Server</a:t>
            </a:r>
          </a:p>
          <a:p>
            <a:r>
              <a:rPr lang="pt-BR" sz="2000" dirty="0"/>
              <a:t>SQL Server;</a:t>
            </a:r>
          </a:p>
          <a:p>
            <a:r>
              <a:rPr lang="pt-BR" sz="2000" dirty="0"/>
              <a:t>Instalação SQL Server para Windows;</a:t>
            </a:r>
          </a:p>
          <a:p>
            <a:r>
              <a:rPr lang="pt-BR" sz="2000" dirty="0"/>
              <a:t>Instalação SQL Server Management Studio.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1CA2388-0FBA-E9C1-9E80-C779CE53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89A4-8095-4566-BAAC-0EFC6DC8C807}" type="datetime1">
              <a:rPr lang="pt-BR" smtClean="0"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2C9408E-7042-1EB2-72A2-B83AF7C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CBC2BC-C0FB-FADE-DEF7-162FC217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DB931A6-9A11-801D-F253-9C132A75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3" y="1139220"/>
            <a:ext cx="3803473" cy="2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27B-5EA0-2331-7709-6BAD7C9E0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 algn="ctr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SQL SERVER MANAGEMENT STUDIO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462BA-FEFA-2A4A-F6B1-F8C574E9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CE2-5148-4A32-9093-55FF4D79D067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8DEC7-C4AC-9D8B-DE07-20469E03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A5378-A831-C804-3711-1ED075FB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511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SQL Server Management Studio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(SSMS) é um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que fornece uma interface gráfica para conectar e trabalhar com o servidor MS SQL Server. </a:t>
            </a:r>
          </a:p>
          <a:p>
            <a:pPr algn="just"/>
            <a:r>
              <a:rPr lang="pt-BR" dirty="0"/>
              <a:t>É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usado para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administrar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todos os componentes do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B6E36-9F1F-556F-8B9F-1CD8AAD3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05E1-F20A-4960-9971-4845A4004562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BFE9-DD33-AAE4-B176-00D2549C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16E20-FB79-66BD-B8C2-1B34F2F4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18A1AF7-51B8-E40A-45E4-C30CE8EF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1273678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Acesse o link</a:t>
            </a: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https://learn.microsoft.com/en-us/sql/ssms/download-sql-server-management-studio-ssms?view=sql-server-ver16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Download for SQL Server Management Studio (SSMS) 19.1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baixar o instalador do SSMS.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Salve o arquivo como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SSMS-Setup-PTB.exe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35E98-F773-6854-E1AB-C90EC38E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EFB5-6E38-4B4A-8985-1491EAFCA446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0E20-5850-A622-EA68-5C772F59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F163-B91D-8E53-F4AA-831C6A2C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AFE560C-4201-39A0-EA1E-0911531A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do SSMS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1E124-52B6-93F4-BD57-B83C242E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3063645"/>
            <a:ext cx="817359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6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Etapa 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Clique duas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vezes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arquivo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SSMS-Setup-PTB.exe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o sistema operacional mostrar uma tela perguntando “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Deseja permitir que este aplicativo faça alterações no seu dispositivo?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”, clique em “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61681-4A8E-3A62-4CF5-97C43F1F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77" y="2761090"/>
            <a:ext cx="3969646" cy="2289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D76DF-C693-0619-4C9B-DDF65DD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EC7D7-96E3-4758-AC79-70D794108E4D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970D-19D9-DF85-2DF5-C8B4245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FA6D-7712-80F5-F4E8-CF991B5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DCB2F2F-B69B-8E90-AC98-9D1EF85F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SSMS</a:t>
            </a:r>
          </a:p>
        </p:txBody>
      </p:sp>
    </p:spTree>
    <p:extLst>
      <p:ext uri="{BB962C8B-B14F-4D97-AF65-F5344CB8AC3E}">
        <p14:creationId xmlns:p14="http://schemas.microsoft.com/office/powerpoint/2010/main" val="1521279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Etapa 2</a:t>
            </a:r>
          </a:p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Clique em “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Instalar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Aguarde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instalação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DE5FC-E515-FC58-495A-058F01BC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F91-9087-4759-A991-BD0A3A09BAF6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788F-EA70-EE1C-BC17-5EC41E95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9B1E2-3CD5-5384-F7B7-6518325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64F825-7E3B-769F-7288-4809DB2C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SSMS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1204-4DE9-E240-B64C-F4C293B2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580" y="2780047"/>
            <a:ext cx="3946839" cy="33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68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27B-5EA0-2331-7709-6BAD7C9E0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 algn="ctr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pt-BR" sz="6000" dirty="0">
                <a:latin typeface="Arial" panose="020B0604020202020204" pitchFamily="34" charset="0"/>
              </a:rPr>
              <a:t> AO SSMS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4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Clique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ícone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Microsoft SQL Management Studio 19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menu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Iniciar</a:t>
            </a:r>
            <a:r>
              <a:rPr lang="en-US" b="1" dirty="0"/>
              <a:t>/Microsoft SQL Server Tools 19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Selecione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b="1" dirty="0" err="1"/>
              <a:t>tipo</a:t>
            </a:r>
            <a:r>
              <a:rPr lang="en-US" b="1" dirty="0"/>
              <a:t> de </a:t>
            </a:r>
            <a:r>
              <a:rPr lang="en-US" b="1" dirty="0" err="1"/>
              <a:t>autenticação</a:t>
            </a:r>
            <a:r>
              <a:rPr lang="en-US" dirty="0"/>
              <a:t>. Clique em </a:t>
            </a:r>
            <a:r>
              <a:rPr lang="en-US" b="1" dirty="0" err="1"/>
              <a:t>conectar</a:t>
            </a:r>
            <a:r>
              <a:rPr lang="en-US" dirty="0"/>
              <a:t>.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computador</a:t>
            </a:r>
            <a:r>
              <a:rPr lang="en-US" dirty="0"/>
              <a:t> no qual o SQL Server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instalado</a:t>
            </a:r>
            <a:r>
              <a:rPr lang="en-US" dirty="0"/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60EA3-4C21-E216-8B3A-62E26AF4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0F62-E76C-48E3-9E4D-DFA47E214434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4FB56-46D7-62BD-0CF9-0ACE1A47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02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F02E2-8287-4BB0-0712-EADB1B5A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B7F9134-0400-7AAB-DB4E-3F32C23B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ao SSMS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98BA-AF0B-076D-FA8C-60CCF399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386818"/>
            <a:ext cx="444879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4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A3C84-62E7-8AC4-42E5-A5AF35FB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F6D8-6B2B-491A-906A-76B790E9D996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61F5E-8F10-2529-E602-38CF7F8B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02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49A77-9C00-7948-486C-B1BD96BF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44AC195-EA4B-9E3F-1754-BFF5EA2E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IDE do SSMS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9EC03-06AF-1BEB-B14B-ABB99862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66" y="2519582"/>
            <a:ext cx="7312468" cy="29634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3057A-6A69-FEDF-50D4-2E4246EE15DA}"/>
              </a:ext>
            </a:extLst>
          </p:cNvPr>
          <p:cNvCxnSpPr>
            <a:cxnSpLocks/>
          </p:cNvCxnSpPr>
          <p:nvPr/>
        </p:nvCxnSpPr>
        <p:spPr>
          <a:xfrm>
            <a:off x="2087522" y="2968954"/>
            <a:ext cx="8525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EF8DC6-C851-821D-5169-5BC14BEC385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603630" y="2003107"/>
            <a:ext cx="876982" cy="72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B8F91-D8B6-189E-0A2E-1ED6C04A38FF}"/>
              </a:ext>
            </a:extLst>
          </p:cNvPr>
          <p:cNvSpPr/>
          <p:nvPr/>
        </p:nvSpPr>
        <p:spPr>
          <a:xfrm>
            <a:off x="1045233" y="2727682"/>
            <a:ext cx="1035170" cy="621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Lista Suspensa de Bancos de Dados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DB2024-740C-3206-A5C0-170C85010E2D}"/>
              </a:ext>
            </a:extLst>
          </p:cNvPr>
          <p:cNvSpPr/>
          <p:nvPr/>
        </p:nvSpPr>
        <p:spPr>
          <a:xfrm>
            <a:off x="5480612" y="1692556"/>
            <a:ext cx="1035170" cy="621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Cria Nova Consulta SQL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D6044F-6524-3A65-8F38-8D32DE9032ED}"/>
              </a:ext>
            </a:extLst>
          </p:cNvPr>
          <p:cNvSpPr/>
          <p:nvPr/>
        </p:nvSpPr>
        <p:spPr>
          <a:xfrm>
            <a:off x="2543338" y="1690688"/>
            <a:ext cx="1035170" cy="621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Executa Instruções SQL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5DC4D5-FE54-F151-A77D-77C462FE5004}"/>
              </a:ext>
            </a:extLst>
          </p:cNvPr>
          <p:cNvCxnSpPr>
            <a:cxnSpLocks/>
          </p:cNvCxnSpPr>
          <p:nvPr/>
        </p:nvCxnSpPr>
        <p:spPr>
          <a:xfrm>
            <a:off x="3581400" y="2207163"/>
            <a:ext cx="662867" cy="68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F74596-666F-94CD-398F-E1248C6F6288}"/>
              </a:ext>
            </a:extLst>
          </p:cNvPr>
          <p:cNvCxnSpPr>
            <a:cxnSpLocks/>
          </p:cNvCxnSpPr>
          <p:nvPr/>
        </p:nvCxnSpPr>
        <p:spPr>
          <a:xfrm flipH="1" flipV="1">
            <a:off x="7023340" y="3501812"/>
            <a:ext cx="790755" cy="1138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36F1394-BCC6-6CE0-3FFE-3DB041DB2C42}"/>
              </a:ext>
            </a:extLst>
          </p:cNvPr>
          <p:cNvSpPr/>
          <p:nvPr/>
        </p:nvSpPr>
        <p:spPr>
          <a:xfrm>
            <a:off x="7296510" y="4639859"/>
            <a:ext cx="1035170" cy="621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Editor de Consultas SQL</a:t>
            </a:r>
          </a:p>
        </p:txBody>
      </p:sp>
    </p:spTree>
    <p:extLst>
      <p:ext uri="{BB962C8B-B14F-4D97-AF65-F5344CB8AC3E}">
        <p14:creationId xmlns:p14="http://schemas.microsoft.com/office/powerpoint/2010/main" val="3839344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DCCC9BF-E462-F1EA-9134-39AB9651A67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pt-BR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 falha do sistema pode causar perda inesperada de dados</a:t>
            </a:r>
            <a:r>
              <a:rPr lang="pt-BR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Defina a opção “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Recuperação automática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 marcada para 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minimizar a perda de dados</a:t>
            </a:r>
            <a:r>
              <a:rPr lang="pt-B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285750" algn="just">
              <a:lnSpc>
                <a:spcPct val="150000"/>
              </a:lnSpc>
              <a:spcAft>
                <a:spcPts val="1000"/>
              </a:spcAft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Ferramentas &gt; Opções &gt; Ambiente &gt; AutoRecuperação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AD55-F5BF-932F-030C-B2A29B9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384F-E6CD-4A84-ABC6-1E01EB2C902C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274E-1DF6-F02D-18D7-E0984C7E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02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131C-194D-CCF9-0951-E40790F5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123897D-75CF-F99A-7FFB-64225807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Recuperação Automática</a:t>
            </a:r>
          </a:p>
        </p:txBody>
      </p:sp>
    </p:spTree>
    <p:extLst>
      <p:ext uri="{BB962C8B-B14F-4D97-AF65-F5344CB8AC3E}">
        <p14:creationId xmlns:p14="http://schemas.microsoft.com/office/powerpoint/2010/main" val="3592309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6EE72-BCA1-7CA7-A80A-4C20F22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28E2-2CE3-40A7-BFD2-7C649146D8E6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17D06-7F9C-7A28-AF13-A489F7F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02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48E9-EC5F-9FD3-21F5-7FF2C1E2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334A3EA-712B-90EE-B82D-DF2B730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Recuperação Automática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4C56B-2F64-5046-88D4-A79A74F9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1667020"/>
            <a:ext cx="714474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3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025100A-884F-1F76-F54F-137DCD24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748"/>
            <a:ext cx="12192000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D0C8A-FE1A-BCF9-A0D2-9D31B5AB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EB54-A893-45BE-B012-DC965CC9D111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357C1-F632-072E-00DF-3C476870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B5CE-86B4-91A9-3E69-05C482E8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646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6EE72-BCA1-7CA7-A80A-4C20F22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168D-B244-4CD8-A013-4E0429EEAD39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17D06-7F9C-7A28-AF13-A489F7F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02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48E9-EC5F-9FD3-21F5-7FF2C1E2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334A3EA-712B-90EE-B82D-DF2B730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de Ambiente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E82D4-FB32-9839-3EE2-AAA1E49A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1825625"/>
            <a:ext cx="712569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5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0DB76-12D3-78C7-4228-98B42F5D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85D2-C1D6-49F9-B61D-3E4969479559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2B8AF-AE00-3E0B-5426-5BFC4859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02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D6F0-4233-73D2-940C-FDDA7D0C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48E4899-CDCF-22BA-3F39-8B696A59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Salvando um Código 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3AF43-D680-194B-A657-D85F626C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23" y="2351325"/>
            <a:ext cx="7187153" cy="32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4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F48BC36-05C5-C287-7AD5-997E6BC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0DB76-12D3-78C7-4228-98B42F5D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85D2-C1D6-49F9-B61D-3E4969479559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2B8AF-AE00-3E0B-5426-5BFC4859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02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D6F0-4233-73D2-940C-FDDA7D0C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48E4899-CDCF-22BA-3F39-8B696A59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de Idiomas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09B50-D6CA-BB01-1591-5965AB4F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79" y="1646238"/>
            <a:ext cx="7287041" cy="41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1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27B-5EA0-2331-7709-6BAD7C9E0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 algn="ctr"/>
            <a:r>
              <a:rPr lang="pt-BR" sz="6000" dirty="0"/>
              <a:t>OBRIGADO.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462BA-FEFA-2A4A-F6B1-F8C574E9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CE2-5148-4A32-9093-55FF4D79D067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8DEC7-C4AC-9D8B-DE07-20469E03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A5378-A831-C804-3711-1ED075FB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72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</a:t>
            </a:r>
            <a:r>
              <a:rPr lang="pt-BR" b="1" dirty="0"/>
              <a:t>sistema de gerenciamento de banco de dados relacional </a:t>
            </a:r>
            <a:r>
              <a:rPr lang="pt-BR" dirty="0"/>
              <a:t>(SGBDR) desenvolvido pela </a:t>
            </a:r>
            <a:r>
              <a:rPr lang="pt-BR" b="1" dirty="0"/>
              <a:t>Microsoft</a:t>
            </a:r>
            <a:r>
              <a:rPr lang="pt-BR" dirty="0"/>
              <a:t>;</a:t>
            </a:r>
          </a:p>
          <a:p>
            <a:r>
              <a:rPr lang="pt-BR" dirty="0"/>
              <a:t>Oferece suporte a </a:t>
            </a:r>
            <a:r>
              <a:rPr lang="pt-BR" b="1" dirty="0"/>
              <a:t>ANSI SQL</a:t>
            </a:r>
            <a:r>
              <a:rPr lang="pt-BR" dirty="0"/>
              <a:t>, que é a </a:t>
            </a:r>
            <a:r>
              <a:rPr lang="pt-BR" b="1" dirty="0"/>
              <a:t>linguagem padrão SQL</a:t>
            </a:r>
            <a:r>
              <a:rPr lang="pt-BR" dirty="0"/>
              <a:t>;</a:t>
            </a:r>
          </a:p>
          <a:p>
            <a:r>
              <a:rPr lang="pt-BR" dirty="0"/>
              <a:t>O </a:t>
            </a:r>
            <a:r>
              <a:rPr lang="pt-BR" b="1" dirty="0"/>
              <a:t>SQL Serve</a:t>
            </a:r>
            <a:r>
              <a:rPr lang="pt-BR" dirty="0"/>
              <a:t>r vem com sua </a:t>
            </a:r>
            <a:r>
              <a:rPr lang="pt-BR" b="1" dirty="0"/>
              <a:t>própria implementação </a:t>
            </a:r>
            <a:r>
              <a:rPr lang="pt-BR" dirty="0"/>
              <a:t>da linguagem SQL, </a:t>
            </a:r>
            <a:r>
              <a:rPr lang="pt-BR" b="1" dirty="0"/>
              <a:t>T-SQL</a:t>
            </a:r>
            <a:r>
              <a:rPr lang="pt-BR" dirty="0"/>
              <a:t> (Transact-SQL);</a:t>
            </a:r>
          </a:p>
          <a:p>
            <a:r>
              <a:rPr lang="pt-BR" b="1" dirty="0"/>
              <a:t>T-SQL</a:t>
            </a:r>
            <a:r>
              <a:rPr lang="pt-BR" dirty="0"/>
              <a:t> é uma linguagem de propriedade da </a:t>
            </a:r>
            <a:r>
              <a:rPr lang="pt-BR" b="1" dirty="0"/>
              <a:t>Microsoft </a:t>
            </a:r>
            <a:r>
              <a:rPr lang="pt-BR" dirty="0"/>
              <a:t>e</a:t>
            </a:r>
            <a:r>
              <a:rPr lang="pt-BR" b="1" dirty="0"/>
              <a:t> </a:t>
            </a:r>
            <a:r>
              <a:rPr lang="pt-BR" dirty="0"/>
              <a:t>fornece mais recursos de </a:t>
            </a:r>
            <a:r>
              <a:rPr lang="pt-BR" b="1" dirty="0"/>
              <a:t>declaração de variável</a:t>
            </a:r>
            <a:r>
              <a:rPr lang="pt-BR" dirty="0"/>
              <a:t>, </a:t>
            </a:r>
            <a:r>
              <a:rPr lang="pt-BR" b="1" dirty="0"/>
              <a:t>tratamento de exceção</a:t>
            </a:r>
            <a:r>
              <a:rPr lang="pt-BR" dirty="0"/>
              <a:t>, </a:t>
            </a:r>
            <a:r>
              <a:rPr lang="pt-BR" b="1" dirty="0"/>
              <a:t>procedimento armazenado</a:t>
            </a:r>
            <a:r>
              <a:rPr lang="pt-BR" dirty="0"/>
              <a:t>, etc;</a:t>
            </a:r>
          </a:p>
          <a:p>
            <a:r>
              <a:rPr lang="pt-BR" dirty="0"/>
              <a:t>O </a:t>
            </a:r>
            <a:r>
              <a:rPr lang="pt-BR" b="1" dirty="0"/>
              <a:t>SQL Server Management Studio </a:t>
            </a:r>
            <a:r>
              <a:rPr lang="pt-BR" dirty="0"/>
              <a:t>(SSMS) é a </a:t>
            </a:r>
            <a:r>
              <a:rPr lang="pt-BR" b="1" dirty="0"/>
              <a:t>principal ferramenta de interface </a:t>
            </a:r>
            <a:r>
              <a:rPr lang="pt-BR" dirty="0"/>
              <a:t>do </a:t>
            </a:r>
            <a:r>
              <a:rPr lang="pt-BR" b="1" dirty="0"/>
              <a:t>SQL Server </a:t>
            </a:r>
            <a:r>
              <a:rPr lang="pt-BR" dirty="0"/>
              <a:t>e oferece suporte a ambientes de 32 e 64 bits.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0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SQL Server Enterprise: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usado em negócios de ponta, grande escala e missão crítica. Ele fornece segurança de ponta, análise avançada</a:t>
            </a:r>
            <a:r>
              <a:rPr lang="pt-BR" dirty="0"/>
              <a:t> 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aprendizado de máquina, etc</a:t>
            </a:r>
            <a:r>
              <a:rPr lang="pt-BR" dirty="0"/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SQL Server Developer: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semelhante a uma edição corporativa para o ambiente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não produção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É usado principalmente para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teste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  <a:r>
              <a:rPr lang="pt-BR" dirty="0"/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SQL Server Express: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para aplicativos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pequena escala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de uso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gratuito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(limitado a 10GB de armazenamento).</a:t>
            </a:r>
          </a:p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r>
              <a:rPr lang="pt-BR" b="1" dirty="0"/>
              <a:t>ções e Recursos SQL Server: </a:t>
            </a:r>
            <a:r>
              <a:rPr lang="pt-BR" dirty="0"/>
              <a:t>https://learn.microsoft.com/pt-br/sql/sql-server/editions-and-components-of-sql-server-2022?view=sql-server-ver16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8BDAB7-49FB-EE3B-B875-17D6DA5F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403-6FFE-4710-8441-940934EF1AD1}" type="datetime1">
              <a:rPr lang="pt-BR" smtClean="0"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4099E-D7E4-4882-833C-BF487F58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555AD77-08B3-71A7-452D-60D46687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D853CE-4C41-8E96-DED5-B4359ABA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Edições SQL Server</a:t>
            </a:r>
          </a:p>
        </p:txBody>
      </p:sp>
    </p:spTree>
    <p:extLst>
      <p:ext uri="{BB962C8B-B14F-4D97-AF65-F5344CB8AC3E}">
        <p14:creationId xmlns:p14="http://schemas.microsoft.com/office/powerpoint/2010/main" val="8140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permite </a:t>
            </a:r>
            <a:r>
              <a:rPr lang="pt-BR" dirty="0"/>
              <a:t>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execução de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vários serviços simultâneos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com cada serviço tendo logins, portas, bancos de dados separados, etc. 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dirty="0"/>
              <a:t>conectar a uma </a:t>
            </a:r>
            <a:r>
              <a:rPr lang="pt-BR" b="1" dirty="0"/>
              <a:t>instância</a:t>
            </a:r>
            <a:r>
              <a:rPr lang="pt-BR" dirty="0"/>
              <a:t> é possível utilizar o </a:t>
            </a:r>
            <a:r>
              <a:rPr lang="pt-BR" b="1" dirty="0"/>
              <a:t>nome do servidor </a:t>
            </a:r>
            <a:r>
              <a:rPr lang="pt-BR" dirty="0"/>
              <a:t>ou </a:t>
            </a:r>
            <a:r>
              <a:rPr lang="pt-BR" b="1" dirty="0"/>
              <a:t>endereço IP. Exemplo: </a:t>
            </a:r>
            <a:r>
              <a:rPr lang="pt-BR" dirty="0"/>
              <a:t>localhost\SQLSERVER01;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/>
              <a:t>É possível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executar até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50 instâncias simultaneamente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 um servidor;</a:t>
            </a:r>
          </a:p>
          <a:p>
            <a:pPr algn="just"/>
            <a:r>
              <a:rPr lang="pt-BR" b="1" dirty="0"/>
              <a:t>Apenas uma instância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deve ser 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instância padrão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enquanto </a:t>
            </a:r>
            <a:r>
              <a:rPr lang="pt-BR" dirty="0"/>
              <a:t>as demais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devem ser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instâncias nomeadas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É possível executar todas as instâncias simultaneamente e cada instância é executada de forma independente.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81554-51BF-5882-E4EC-93664AB5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867F-B548-4A8C-99AF-A658876F2516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1AA1-C9FB-E215-1234-8CC46D10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3ACA-06B6-4FF0-B78D-2E53648E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E66A81-36AE-0B87-CC3E-5351E803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Instâncias SQL Server</a:t>
            </a:r>
          </a:p>
        </p:txBody>
      </p:sp>
    </p:spTree>
    <p:extLst>
      <p:ext uri="{BB962C8B-B14F-4D97-AF65-F5344CB8AC3E}">
        <p14:creationId xmlns:p14="http://schemas.microsoft.com/office/powerpoint/2010/main" val="232989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1. Para instalação de diferentes versões em uma máquina: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É possível ter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diferentes versões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em uma única máquina. Cada instalação funciona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independentemente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outras instalações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2. Para redução de custos: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As instâncias podem ajudar 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reduzir os custos de operação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do SQL Server, especialmente na compra da licença do SQL Server. É possível obter serviços diferentes </a:t>
            </a:r>
            <a:r>
              <a:rPr lang="pt-BR" dirty="0"/>
              <a:t>para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instâncias diferentes;</a:t>
            </a:r>
          </a:p>
          <a:p>
            <a:pPr marL="0" indent="0" algn="just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3. Para manutenção de ambientes de desenvolvimento, produção e teste separadamente: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Este é o principal benefício de ter várias instâncias do SQL Server em uma única máquina. É possível usar diferentes instâncias para fins de desenvolvimento, produção e teste</a:t>
            </a:r>
            <a:r>
              <a:rPr lang="pt-BR" dirty="0"/>
              <a:t>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58ED18-A65F-A1D5-8F62-9489160A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DAA-7C9C-44A1-9589-8B7E141D580A}" type="datetime1">
              <a:rPr lang="pt-BR" smtClean="0"/>
              <a:t>03/07/2023</a:t>
            </a:fld>
            <a:endParaRPr lang="pt-B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86E748-DEE7-B163-EA90-DB264CB6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40C9BE-8E60-A5BF-1D4F-FDDC5F6A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15FA5A4-D66C-2DE1-525B-07229CED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Importância das Instâncias do SQL Server</a:t>
            </a:r>
          </a:p>
        </p:txBody>
      </p:sp>
    </p:spTree>
    <p:extLst>
      <p:ext uri="{BB962C8B-B14F-4D97-AF65-F5344CB8AC3E}">
        <p14:creationId xmlns:p14="http://schemas.microsoft.com/office/powerpoint/2010/main" val="345380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4. Para reduzir problemas temporários de banco de dados: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todos os serviços em execução estão em uma única instância do SQL Server, </a:t>
            </a:r>
            <a:r>
              <a:rPr lang="pt-BR" dirty="0"/>
              <a:t>existem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grandes chances de haver problemas, especialmente aqueles que se repetem continuamente. Quando esses serviços são executados em instâncias diferentes, </a:t>
            </a:r>
            <a:r>
              <a:rPr lang="pt-BR" dirty="0"/>
              <a:t>é possível evitá-los;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5. Para separar privilégios de segurança: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diferentes serviços estão sendo executados em diferentes instâncias do SQL Server, </a:t>
            </a:r>
            <a:r>
              <a:rPr lang="pt-BR" dirty="0"/>
              <a:t>é possível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 concentrar em proteger a instância que executa o serviço mais confidencial</a:t>
            </a:r>
            <a:r>
              <a:rPr lang="pt-BR" dirty="0"/>
              <a:t>;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6. Para manter um servidor em espera: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Uma instância do SQL Server pode falhar, levando à interrupção dos serviços. Isso explica a importância de ter um servidor em espera para ser ativado se o servidor atual falhar.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58ED18-A65F-A1D5-8F62-9489160A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DAA-7C9C-44A1-9589-8B7E141D580A}" type="datetime1">
              <a:rPr lang="pt-BR" smtClean="0"/>
              <a:t>03/07/2023</a:t>
            </a:fld>
            <a:endParaRPr lang="pt-B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86E748-DEE7-B163-EA90-DB264CB6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40C9BE-8E60-A5BF-1D4F-FDDC5F6A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15FA5A4-D66C-2DE1-525B-07229CED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Importância das Instâncias do SQL Server</a:t>
            </a:r>
          </a:p>
        </p:txBody>
      </p:sp>
    </p:spTree>
    <p:extLst>
      <p:ext uri="{BB962C8B-B14F-4D97-AF65-F5344CB8AC3E}">
        <p14:creationId xmlns:p14="http://schemas.microsoft.com/office/powerpoint/2010/main" val="197071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MS SQL Server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é uma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arquitetura cliente-servidor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processo do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MS SQL Server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começa com o aplicativo cliente enviando uma solicitação. Ele aceita, processa e responde à solicitação com os dados processados. 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Existem três componentes principais na arquitetura do SQL Server: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Camada de protocolo;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Motor de Relacionamento (Relational Engine);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Motor de Armazenamento (Storage Engine).</a:t>
            </a: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8170D-CEC9-01F2-531D-13AFEF7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585E-F6E8-4020-9E3D-0D10FEDD2485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B6EC-106D-E4DB-12B6-FF145627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5EAA-D921-7899-64C6-10B12F93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FE81C89-6A13-F885-85BE-CD61FD41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SQL Server</a:t>
            </a:r>
          </a:p>
        </p:txBody>
      </p:sp>
    </p:spTree>
    <p:extLst>
      <p:ext uri="{BB962C8B-B14F-4D97-AF65-F5344CB8AC3E}">
        <p14:creationId xmlns:p14="http://schemas.microsoft.com/office/powerpoint/2010/main" val="72482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1573</Words>
  <Application>Microsoft Office PowerPoint</Application>
  <PresentationFormat>Widescreen</PresentationFormat>
  <Paragraphs>362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Arial Black</vt:lpstr>
      <vt:lpstr>Calibri</vt:lpstr>
      <vt:lpstr>Office Theme</vt:lpstr>
      <vt:lpstr>TECNOLOGIA DE DADOS</vt:lpstr>
      <vt:lpstr>PowerPoint Presentation</vt:lpstr>
      <vt:lpstr>PowerPoint Presentation</vt:lpstr>
      <vt:lpstr>SQL Server</vt:lpstr>
      <vt:lpstr>Edições SQL Server</vt:lpstr>
      <vt:lpstr>Instâncias SQL Server</vt:lpstr>
      <vt:lpstr>Importância das Instâncias do SQL Server</vt:lpstr>
      <vt:lpstr>Importância das Instâncias do SQL Server</vt:lpstr>
      <vt:lpstr>Arquitetura do SQL Server</vt:lpstr>
      <vt:lpstr>Arquitetura do SQL Server</vt:lpstr>
      <vt:lpstr>SQL SERVER PARA</vt:lpstr>
      <vt:lpstr>Pré-Requisitos</vt:lpstr>
      <vt:lpstr>Download da Instalação do SQL Server</vt:lpstr>
      <vt:lpstr>Download da Instalação do SQL Server</vt:lpstr>
      <vt:lpstr>Instalação do SQL Server</vt:lpstr>
      <vt:lpstr>Instalação do SQL Server</vt:lpstr>
      <vt:lpstr>Instalação do SQL Server</vt:lpstr>
      <vt:lpstr>Instalação do SQL Server</vt:lpstr>
      <vt:lpstr>Instalação do SQL Server</vt:lpstr>
      <vt:lpstr>SQL SERVER MANAGEMENT STUDIO</vt:lpstr>
      <vt:lpstr>SQL Server Management Studio</vt:lpstr>
      <vt:lpstr>Download do SSMS</vt:lpstr>
      <vt:lpstr>Instalação do SSMS</vt:lpstr>
      <vt:lpstr>Instalação do SSMS</vt:lpstr>
      <vt:lpstr>ACESSO AO SSMS</vt:lpstr>
      <vt:lpstr>Acesso ao SSMS</vt:lpstr>
      <vt:lpstr>Introdução à IDE do SSMS</vt:lpstr>
      <vt:lpstr>Recuperação Automática</vt:lpstr>
      <vt:lpstr>Recuperação Automática</vt:lpstr>
      <vt:lpstr>Configuração de Ambiente</vt:lpstr>
      <vt:lpstr>Salvando um Código SQL</vt:lpstr>
      <vt:lpstr>Configurações de Idiomas</vt:lpstr>
      <vt:lpstr>OBRIGADO.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de Dados</dc:title>
  <dc:creator>Paulo Almeida Santos</dc:creator>
  <cp:lastModifiedBy>Paulo Almeida Santos</cp:lastModifiedBy>
  <cp:revision>93</cp:revision>
  <dcterms:created xsi:type="dcterms:W3CDTF">2022-09-22T23:42:05Z</dcterms:created>
  <dcterms:modified xsi:type="dcterms:W3CDTF">2023-07-03T23:54:52Z</dcterms:modified>
</cp:coreProperties>
</file>