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League Gothic" charset="1" panose="00000500000000000000"/>
      <p:regular r:id="rId10"/>
    </p:embeddedFont>
    <p:embeddedFont>
      <p:font typeface="League Gothic Italics" charset="1" panose="00000500000000000000"/>
      <p:regular r:id="rId11"/>
    </p:embeddedFont>
    <p:embeddedFont>
      <p:font typeface="Arimo" charset="1" panose="020B0604020202020204"/>
      <p:regular r:id="rId12"/>
    </p:embeddedFont>
    <p:embeddedFont>
      <p:font typeface="Arimo Bold" charset="1" panose="020B0704020202020204"/>
      <p:regular r:id="rId13"/>
    </p:embeddedFont>
    <p:embeddedFont>
      <p:font typeface="Arimo Italics" charset="1" panose="020B0604020202090204"/>
      <p:regular r:id="rId14"/>
    </p:embeddedFont>
    <p:embeddedFont>
      <p:font typeface="Arimo Bold Italics" charset="1" panose="020B0704020202090204"/>
      <p:regular r:id="rId15"/>
    </p:embeddedFont>
    <p:embeddedFont>
      <p:font typeface="Bebas Neue Cyrillic" charset="1" panose="02000506000000020004"/>
      <p:regular r:id="rId16"/>
    </p:embeddedFont>
    <p:embeddedFont>
      <p:font typeface="Amsterdam Four" charset="1" panose="02000500000000000000"/>
      <p:regular r:id="rId17"/>
    </p:embeddedFont>
    <p:embeddedFont>
      <p:font typeface="Amsterdam Four Italics" charset="1" panose="02000500000000000000"/>
      <p:regular r:id="rId18"/>
    </p:embeddedFont>
    <p:embeddedFont>
      <p:font typeface="Ananias" charset="1" panose="00000200000000000000"/>
      <p:regular r:id="rId19"/>
    </p:embeddedFont>
    <p:embeddedFont>
      <p:font typeface="Ananias Bold"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27" Target="slides/slide7.xml" Type="http://schemas.openxmlformats.org/officeDocument/2006/relationships/slide"/><Relationship Id="rId28" Target="slides/slide8.xml" Type="http://schemas.openxmlformats.org/officeDocument/2006/relationships/slide"/><Relationship Id="rId29" Target="slides/slide9.xml" Type="http://schemas.openxmlformats.org/officeDocument/2006/relationships/slide"/><Relationship Id="rId3" Target="viewProps.xml" Type="http://schemas.openxmlformats.org/officeDocument/2006/relationships/viewProps"/><Relationship Id="rId30" Target="slides/slide10.xml" Type="http://schemas.openxmlformats.org/officeDocument/2006/relationships/slide"/><Relationship Id="rId31" Target="slides/slide11.xml" Type="http://schemas.openxmlformats.org/officeDocument/2006/relationships/slide"/><Relationship Id="rId32" Target="slides/slide12.xml" Type="http://schemas.openxmlformats.org/officeDocument/2006/relationships/slide"/><Relationship Id="rId33" Target="slides/slide13.xml" Type="http://schemas.openxmlformats.org/officeDocument/2006/relationships/slide"/><Relationship Id="rId34" Target="slides/slide14.xml" Type="http://schemas.openxmlformats.org/officeDocument/2006/relationships/slide"/><Relationship Id="rId35" Target="slides/slide1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7.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11.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https://nodejs.org/" TargetMode="External" Type="http://schemas.openxmlformats.org/officeDocument/2006/relationships/hyperlink"/><Relationship Id="rId6" Target="../media/image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115925"/>
            <a:ext cx="18288000" cy="2171075"/>
          </a:xfrm>
          <a:custGeom>
            <a:avLst/>
            <a:gdLst/>
            <a:ahLst/>
            <a:cxnLst/>
            <a:rect r="r" b="b" t="t" l="l"/>
            <a:pathLst>
              <a:path h="2171075" w="18288000">
                <a:moveTo>
                  <a:pt x="0" y="0"/>
                </a:moveTo>
                <a:lnTo>
                  <a:pt x="18288000" y="0"/>
                </a:lnTo>
                <a:lnTo>
                  <a:pt x="18288000" y="2171075"/>
                </a:lnTo>
                <a:lnTo>
                  <a:pt x="0" y="2171075"/>
                </a:lnTo>
                <a:lnTo>
                  <a:pt x="0" y="0"/>
                </a:lnTo>
                <a:close/>
              </a:path>
            </a:pathLst>
          </a:custGeom>
          <a:blipFill>
            <a:blip r:embed="rId2">
              <a:alphaModFix amt="23000"/>
            </a:blip>
            <a:stretch>
              <a:fillRect l="-5053" t="-198791" r="-5053" b="-34853"/>
            </a:stretch>
          </a:blipFill>
        </p:spPr>
      </p:sp>
      <p:sp>
        <p:nvSpPr>
          <p:cNvPr name="Freeform 3" id="3"/>
          <p:cNvSpPr/>
          <p:nvPr/>
        </p:nvSpPr>
        <p:spPr>
          <a:xfrm flipH="false" flipV="false" rot="0">
            <a:off x="0" y="-2353736"/>
            <a:ext cx="18288000" cy="5281377"/>
          </a:xfrm>
          <a:custGeom>
            <a:avLst/>
            <a:gdLst/>
            <a:ahLst/>
            <a:cxnLst/>
            <a:rect r="r" b="b" t="t" l="l"/>
            <a:pathLst>
              <a:path h="5281377" w="18288000">
                <a:moveTo>
                  <a:pt x="0" y="0"/>
                </a:moveTo>
                <a:lnTo>
                  <a:pt x="18288000" y="0"/>
                </a:lnTo>
                <a:lnTo>
                  <a:pt x="18288000" y="5281377"/>
                </a:lnTo>
                <a:lnTo>
                  <a:pt x="0" y="5281377"/>
                </a:lnTo>
                <a:lnTo>
                  <a:pt x="0" y="0"/>
                </a:lnTo>
                <a:close/>
              </a:path>
            </a:pathLst>
          </a:custGeom>
          <a:blipFill>
            <a:blip r:embed="rId2">
              <a:alphaModFix amt="23000"/>
            </a:blip>
            <a:stretch>
              <a:fillRect l="-1593" t="-28535" r="-1593" b="0"/>
            </a:stretch>
          </a:blipFill>
        </p:spPr>
      </p:sp>
      <p:sp>
        <p:nvSpPr>
          <p:cNvPr name="Freeform 4" id="4"/>
          <p:cNvSpPr/>
          <p:nvPr/>
        </p:nvSpPr>
        <p:spPr>
          <a:xfrm flipH="false" flipV="false" rot="0">
            <a:off x="238879" y="9296432"/>
            <a:ext cx="1792820" cy="914830"/>
          </a:xfrm>
          <a:custGeom>
            <a:avLst/>
            <a:gdLst/>
            <a:ahLst/>
            <a:cxnLst/>
            <a:rect r="r" b="b" t="t" l="l"/>
            <a:pathLst>
              <a:path h="914830" w="1792820">
                <a:moveTo>
                  <a:pt x="0" y="0"/>
                </a:moveTo>
                <a:lnTo>
                  <a:pt x="1792820" y="0"/>
                </a:lnTo>
                <a:lnTo>
                  <a:pt x="1792820" y="914830"/>
                </a:lnTo>
                <a:lnTo>
                  <a:pt x="0" y="914830"/>
                </a:lnTo>
                <a:lnTo>
                  <a:pt x="0" y="0"/>
                </a:lnTo>
                <a:close/>
              </a:path>
            </a:pathLst>
          </a:custGeom>
          <a:blipFill>
            <a:blip r:embed="rId3"/>
            <a:stretch>
              <a:fillRect l="0" t="0" r="0" b="0"/>
            </a:stretch>
          </a:blipFill>
        </p:spPr>
      </p:sp>
      <p:sp>
        <p:nvSpPr>
          <p:cNvPr name="Freeform 5" id="5"/>
          <p:cNvSpPr/>
          <p:nvPr/>
        </p:nvSpPr>
        <p:spPr>
          <a:xfrm flipH="false" flipV="false" rot="0">
            <a:off x="5814936" y="1814436"/>
            <a:ext cx="6658127" cy="6658127"/>
          </a:xfrm>
          <a:custGeom>
            <a:avLst/>
            <a:gdLst/>
            <a:ahLst/>
            <a:cxnLst/>
            <a:rect r="r" b="b" t="t" l="l"/>
            <a:pathLst>
              <a:path h="6658127" w="6658127">
                <a:moveTo>
                  <a:pt x="0" y="0"/>
                </a:moveTo>
                <a:lnTo>
                  <a:pt x="6658128" y="0"/>
                </a:lnTo>
                <a:lnTo>
                  <a:pt x="6658128" y="6658128"/>
                </a:lnTo>
                <a:lnTo>
                  <a:pt x="0" y="6658128"/>
                </a:lnTo>
                <a:lnTo>
                  <a:pt x="0" y="0"/>
                </a:lnTo>
                <a:close/>
              </a:path>
            </a:pathLst>
          </a:custGeom>
          <a:blipFill>
            <a:blip r:embed="rId4"/>
            <a:stretch>
              <a:fillRect l="0" t="0" r="0" b="0"/>
            </a:stretch>
          </a:blipFill>
        </p:spPr>
      </p:sp>
      <p:grpSp>
        <p:nvGrpSpPr>
          <p:cNvPr name="Group 6" id="6"/>
          <p:cNvGrpSpPr/>
          <p:nvPr/>
        </p:nvGrpSpPr>
        <p:grpSpPr>
          <a:xfrm rot="0">
            <a:off x="238879" y="158836"/>
            <a:ext cx="8765031" cy="1066165"/>
            <a:chOff x="0" y="0"/>
            <a:chExt cx="11686708" cy="1421553"/>
          </a:xfrm>
        </p:grpSpPr>
        <p:sp>
          <p:nvSpPr>
            <p:cNvPr name="TextBox 7" id="7"/>
            <p:cNvSpPr txBox="true"/>
            <p:nvPr/>
          </p:nvSpPr>
          <p:spPr>
            <a:xfrm rot="0">
              <a:off x="8790758" y="191135"/>
              <a:ext cx="2895951" cy="1230418"/>
            </a:xfrm>
            <a:prstGeom prst="rect">
              <a:avLst/>
            </a:prstGeom>
          </p:spPr>
          <p:txBody>
            <a:bodyPr anchor="t" rtlCol="false" tIns="0" lIns="0" bIns="0" rIns="0">
              <a:spAutoFit/>
            </a:bodyPr>
            <a:lstStyle/>
            <a:p>
              <a:pPr>
                <a:lnSpc>
                  <a:spcPts val="6439"/>
                </a:lnSpc>
              </a:pPr>
              <a:r>
                <a:rPr lang="en-US" sz="6999">
                  <a:solidFill>
                    <a:srgbClr val="8CC64D"/>
                  </a:solidFill>
                  <a:latin typeface="League Gothic"/>
                </a:rPr>
                <a:t>NODE.JS</a:t>
              </a:r>
            </a:p>
          </p:txBody>
        </p:sp>
        <p:sp>
          <p:nvSpPr>
            <p:cNvPr name="TextBox 8" id="8"/>
            <p:cNvSpPr txBox="true"/>
            <p:nvPr/>
          </p:nvSpPr>
          <p:spPr>
            <a:xfrm rot="0">
              <a:off x="0" y="200025"/>
              <a:ext cx="8588251" cy="1221528"/>
            </a:xfrm>
            <a:prstGeom prst="rect">
              <a:avLst/>
            </a:prstGeom>
          </p:spPr>
          <p:txBody>
            <a:bodyPr anchor="t" rtlCol="false" tIns="0" lIns="0" bIns="0" rIns="0">
              <a:spAutoFit/>
            </a:bodyPr>
            <a:lstStyle/>
            <a:p>
              <a:pPr>
                <a:lnSpc>
                  <a:spcPts val="6229"/>
                </a:lnSpc>
              </a:pPr>
              <a:r>
                <a:rPr lang="en-US" sz="6999">
                  <a:solidFill>
                    <a:srgbClr val="000000">
                      <a:alpha val="40000"/>
                    </a:srgbClr>
                  </a:solidFill>
                  <a:latin typeface="League Gothic"/>
                </a:rPr>
                <a:t>CAFÉ</a:t>
              </a:r>
              <a:r>
                <a:rPr lang="en-US" sz="6999">
                  <a:solidFill>
                    <a:srgbClr val="000000">
                      <a:alpha val="40000"/>
                    </a:srgbClr>
                  </a:solidFill>
                  <a:latin typeface="League Gothic"/>
                </a:rPr>
                <a:t>,DESENVOLVIMENTO &amp;</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115925"/>
            <a:ext cx="18288000" cy="2171075"/>
          </a:xfrm>
          <a:custGeom>
            <a:avLst/>
            <a:gdLst/>
            <a:ahLst/>
            <a:cxnLst/>
            <a:rect r="r" b="b" t="t" l="l"/>
            <a:pathLst>
              <a:path h="2171075" w="18288000">
                <a:moveTo>
                  <a:pt x="0" y="0"/>
                </a:moveTo>
                <a:lnTo>
                  <a:pt x="18288000" y="0"/>
                </a:lnTo>
                <a:lnTo>
                  <a:pt x="18288000" y="2171075"/>
                </a:lnTo>
                <a:lnTo>
                  <a:pt x="0" y="2171075"/>
                </a:lnTo>
                <a:lnTo>
                  <a:pt x="0" y="0"/>
                </a:lnTo>
                <a:close/>
              </a:path>
            </a:pathLst>
          </a:custGeom>
          <a:blipFill>
            <a:blip r:embed="rId2">
              <a:alphaModFix amt="23000"/>
            </a:blip>
            <a:stretch>
              <a:fillRect l="-5053" t="-198791" r="-5053" b="-34853"/>
            </a:stretch>
          </a:blipFill>
        </p:spPr>
      </p:sp>
      <p:sp>
        <p:nvSpPr>
          <p:cNvPr name="Freeform 3" id="3"/>
          <p:cNvSpPr/>
          <p:nvPr/>
        </p:nvSpPr>
        <p:spPr>
          <a:xfrm flipH="false" flipV="false" rot="0">
            <a:off x="0" y="-2353736"/>
            <a:ext cx="18288000" cy="5281377"/>
          </a:xfrm>
          <a:custGeom>
            <a:avLst/>
            <a:gdLst/>
            <a:ahLst/>
            <a:cxnLst/>
            <a:rect r="r" b="b" t="t" l="l"/>
            <a:pathLst>
              <a:path h="5281377" w="18288000">
                <a:moveTo>
                  <a:pt x="0" y="0"/>
                </a:moveTo>
                <a:lnTo>
                  <a:pt x="18288000" y="0"/>
                </a:lnTo>
                <a:lnTo>
                  <a:pt x="18288000" y="5281377"/>
                </a:lnTo>
                <a:lnTo>
                  <a:pt x="0" y="5281377"/>
                </a:lnTo>
                <a:lnTo>
                  <a:pt x="0" y="0"/>
                </a:lnTo>
                <a:close/>
              </a:path>
            </a:pathLst>
          </a:custGeom>
          <a:blipFill>
            <a:blip r:embed="rId2">
              <a:alphaModFix amt="23000"/>
            </a:blip>
            <a:stretch>
              <a:fillRect l="-1593" t="-28535" r="-1593" b="0"/>
            </a:stretch>
          </a:blipFill>
        </p:spPr>
      </p:sp>
      <p:sp>
        <p:nvSpPr>
          <p:cNvPr name="Freeform 4" id="4"/>
          <p:cNvSpPr/>
          <p:nvPr/>
        </p:nvSpPr>
        <p:spPr>
          <a:xfrm flipH="false" flipV="false" rot="0">
            <a:off x="238879" y="9296432"/>
            <a:ext cx="1792820" cy="914830"/>
          </a:xfrm>
          <a:custGeom>
            <a:avLst/>
            <a:gdLst/>
            <a:ahLst/>
            <a:cxnLst/>
            <a:rect r="r" b="b" t="t" l="l"/>
            <a:pathLst>
              <a:path h="914830" w="1792820">
                <a:moveTo>
                  <a:pt x="0" y="0"/>
                </a:moveTo>
                <a:lnTo>
                  <a:pt x="1792820" y="0"/>
                </a:lnTo>
                <a:lnTo>
                  <a:pt x="1792820" y="914830"/>
                </a:lnTo>
                <a:lnTo>
                  <a:pt x="0" y="914830"/>
                </a:lnTo>
                <a:lnTo>
                  <a:pt x="0" y="0"/>
                </a:lnTo>
                <a:close/>
              </a:path>
            </a:pathLst>
          </a:custGeom>
          <a:blipFill>
            <a:blip r:embed="rId3"/>
            <a:stretch>
              <a:fillRect l="0" t="0" r="0" b="0"/>
            </a:stretch>
          </a:blipFill>
        </p:spPr>
      </p:sp>
      <p:sp>
        <p:nvSpPr>
          <p:cNvPr name="Freeform 5" id="5"/>
          <p:cNvSpPr/>
          <p:nvPr/>
        </p:nvSpPr>
        <p:spPr>
          <a:xfrm flipH="false" flipV="false" rot="0">
            <a:off x="15617778" y="-551186"/>
            <a:ext cx="2831562" cy="2831562"/>
          </a:xfrm>
          <a:custGeom>
            <a:avLst/>
            <a:gdLst/>
            <a:ahLst/>
            <a:cxnLst/>
            <a:rect r="r" b="b" t="t" l="l"/>
            <a:pathLst>
              <a:path h="2831562" w="2831562">
                <a:moveTo>
                  <a:pt x="0" y="0"/>
                </a:moveTo>
                <a:lnTo>
                  <a:pt x="2831563" y="0"/>
                </a:lnTo>
                <a:lnTo>
                  <a:pt x="2831563" y="2831562"/>
                </a:lnTo>
                <a:lnTo>
                  <a:pt x="0" y="2831562"/>
                </a:lnTo>
                <a:lnTo>
                  <a:pt x="0" y="0"/>
                </a:lnTo>
                <a:close/>
              </a:path>
            </a:pathLst>
          </a:custGeom>
          <a:blipFill>
            <a:blip r:embed="rId4"/>
            <a:stretch>
              <a:fillRect l="0" t="0" r="0" b="0"/>
            </a:stretch>
          </a:blipFill>
        </p:spPr>
      </p:sp>
      <p:sp>
        <p:nvSpPr>
          <p:cNvPr name="TextBox 6" id="6"/>
          <p:cNvSpPr txBox="true"/>
          <p:nvPr/>
        </p:nvSpPr>
        <p:spPr>
          <a:xfrm rot="0">
            <a:off x="238879" y="2232751"/>
            <a:ext cx="17782087" cy="1054188"/>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Se você deseja adicionar ingredientes especiais ao seu restaurante (ou seja, bibliotecas externas), pode instalá-los usando o npm. Por exemplo, se você deseja adicionar o Express.js ao seu cardápio para criar um servidor web, execute:</a:t>
            </a:r>
          </a:p>
          <a:p>
            <a:pPr>
              <a:lnSpc>
                <a:spcPts val="2795"/>
              </a:lnSpc>
            </a:pPr>
            <a:r>
              <a:rPr lang="en-US" sz="1996" spc="39">
                <a:solidFill>
                  <a:srgbClr val="545454"/>
                </a:solidFill>
                <a:latin typeface="Glacial Indifference Bold"/>
              </a:rPr>
              <a:t>npm install express</a:t>
            </a:r>
          </a:p>
        </p:txBody>
      </p:sp>
      <p:grpSp>
        <p:nvGrpSpPr>
          <p:cNvPr name="Group 7" id="7"/>
          <p:cNvGrpSpPr/>
          <p:nvPr/>
        </p:nvGrpSpPr>
        <p:grpSpPr>
          <a:xfrm rot="0">
            <a:off x="238879" y="158836"/>
            <a:ext cx="8765031" cy="1066165"/>
            <a:chOff x="0" y="0"/>
            <a:chExt cx="11686708" cy="1421553"/>
          </a:xfrm>
        </p:grpSpPr>
        <p:sp>
          <p:nvSpPr>
            <p:cNvPr name="TextBox 8" id="8"/>
            <p:cNvSpPr txBox="true"/>
            <p:nvPr/>
          </p:nvSpPr>
          <p:spPr>
            <a:xfrm rot="0">
              <a:off x="8790758" y="191135"/>
              <a:ext cx="2895951" cy="1230418"/>
            </a:xfrm>
            <a:prstGeom prst="rect">
              <a:avLst/>
            </a:prstGeom>
          </p:spPr>
          <p:txBody>
            <a:bodyPr anchor="t" rtlCol="false" tIns="0" lIns="0" bIns="0" rIns="0">
              <a:spAutoFit/>
            </a:bodyPr>
            <a:lstStyle/>
            <a:p>
              <a:pPr>
                <a:lnSpc>
                  <a:spcPts val="6439"/>
                </a:lnSpc>
              </a:pPr>
              <a:r>
                <a:rPr lang="en-US" sz="6999">
                  <a:solidFill>
                    <a:srgbClr val="8CC64D"/>
                  </a:solidFill>
                  <a:latin typeface="League Gothic"/>
                </a:rPr>
                <a:t>NODE.JS</a:t>
              </a:r>
            </a:p>
          </p:txBody>
        </p:sp>
        <p:sp>
          <p:nvSpPr>
            <p:cNvPr name="TextBox 9" id="9"/>
            <p:cNvSpPr txBox="true"/>
            <p:nvPr/>
          </p:nvSpPr>
          <p:spPr>
            <a:xfrm rot="0">
              <a:off x="0" y="200025"/>
              <a:ext cx="8588251" cy="1221528"/>
            </a:xfrm>
            <a:prstGeom prst="rect">
              <a:avLst/>
            </a:prstGeom>
          </p:spPr>
          <p:txBody>
            <a:bodyPr anchor="t" rtlCol="false" tIns="0" lIns="0" bIns="0" rIns="0">
              <a:spAutoFit/>
            </a:bodyPr>
            <a:lstStyle/>
            <a:p>
              <a:pPr>
                <a:lnSpc>
                  <a:spcPts val="6229"/>
                </a:lnSpc>
              </a:pPr>
              <a:r>
                <a:rPr lang="en-US" sz="6999">
                  <a:solidFill>
                    <a:srgbClr val="000000">
                      <a:alpha val="40000"/>
                    </a:srgbClr>
                  </a:solidFill>
                  <a:latin typeface="League Gothic"/>
                </a:rPr>
                <a:t>CAFÉ</a:t>
              </a:r>
              <a:r>
                <a:rPr lang="en-US" sz="6999">
                  <a:solidFill>
                    <a:srgbClr val="000000">
                      <a:alpha val="40000"/>
                    </a:srgbClr>
                  </a:solidFill>
                  <a:latin typeface="League Gothic"/>
                </a:rPr>
                <a:t>,DESENVOLVIMENTO &amp;</a:t>
              </a:r>
            </a:p>
          </p:txBody>
        </p:sp>
      </p:grpSp>
      <p:grpSp>
        <p:nvGrpSpPr>
          <p:cNvPr name="Group 10" id="10"/>
          <p:cNvGrpSpPr/>
          <p:nvPr/>
        </p:nvGrpSpPr>
        <p:grpSpPr>
          <a:xfrm rot="0">
            <a:off x="10342511" y="9017091"/>
            <a:ext cx="8928608" cy="1059229"/>
            <a:chOff x="0" y="0"/>
            <a:chExt cx="11904810" cy="1412306"/>
          </a:xfrm>
        </p:grpSpPr>
        <p:grpSp>
          <p:nvGrpSpPr>
            <p:cNvPr name="Group 11" id="11"/>
            <p:cNvGrpSpPr>
              <a:grpSpLocks noChangeAspect="true"/>
            </p:cNvGrpSpPr>
            <p:nvPr/>
          </p:nvGrpSpPr>
          <p:grpSpPr>
            <a:xfrm rot="0">
              <a:off x="8722307" y="0"/>
              <a:ext cx="1412312" cy="1412306"/>
              <a:chOff x="0" y="0"/>
              <a:chExt cx="6350000" cy="6349975"/>
            </a:xfrm>
          </p:grpSpPr>
          <p:sp>
            <p:nvSpPr>
              <p:cNvPr name="Freeform 12" id="12"/>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0" t="0" r="0" b="0"/>
                </a:stretch>
              </a:blipFill>
            </p:spPr>
          </p:sp>
        </p:grpSp>
        <p:sp>
          <p:nvSpPr>
            <p:cNvPr name="TextBox 13" id="13"/>
            <p:cNvSpPr txBox="true"/>
            <p:nvPr/>
          </p:nvSpPr>
          <p:spPr>
            <a:xfrm rot="0">
              <a:off x="839403" y="822144"/>
              <a:ext cx="4027988"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www.amigoni.com.br</a:t>
              </a:r>
            </a:p>
          </p:txBody>
        </p:sp>
        <p:sp>
          <p:nvSpPr>
            <p:cNvPr name="TextBox 14" id="14"/>
            <p:cNvSpPr txBox="true"/>
            <p:nvPr/>
          </p:nvSpPr>
          <p:spPr>
            <a:xfrm rot="0">
              <a:off x="0" y="1149060"/>
              <a:ext cx="5099356"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paulo.amigoni@gmail.com.br</a:t>
              </a:r>
            </a:p>
          </p:txBody>
        </p:sp>
        <p:sp>
          <p:nvSpPr>
            <p:cNvPr name="TextBox 15" id="15"/>
            <p:cNvSpPr txBox="true"/>
            <p:nvPr/>
          </p:nvSpPr>
          <p:spPr>
            <a:xfrm rot="0">
              <a:off x="5035856" y="1136360"/>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github.com/pauloamigoni/</a:t>
              </a:r>
            </a:p>
          </p:txBody>
        </p:sp>
        <p:sp>
          <p:nvSpPr>
            <p:cNvPr name="TextBox 16" id="16"/>
            <p:cNvSpPr txBox="true"/>
            <p:nvPr/>
          </p:nvSpPr>
          <p:spPr>
            <a:xfrm rot="0">
              <a:off x="3598483" y="-43227"/>
              <a:ext cx="8306328" cy="586804"/>
            </a:xfrm>
            <a:prstGeom prst="rect">
              <a:avLst/>
            </a:prstGeom>
          </p:spPr>
          <p:txBody>
            <a:bodyPr anchor="t" rtlCol="false" tIns="0" lIns="0" bIns="0" rIns="0">
              <a:spAutoFit/>
            </a:bodyPr>
            <a:lstStyle/>
            <a:p>
              <a:pPr>
                <a:lnSpc>
                  <a:spcPts val="4106"/>
                </a:lnSpc>
              </a:pPr>
              <a:r>
                <a:rPr lang="en-US" sz="2231" spc="178">
                  <a:solidFill>
                    <a:srgbClr val="000000">
                      <a:alpha val="54902"/>
                    </a:srgbClr>
                  </a:solidFill>
                  <a:latin typeface="Amsterdam Four"/>
                </a:rPr>
                <a:t>Paulo Henrique Amigoni</a:t>
              </a:r>
            </a:p>
          </p:txBody>
        </p:sp>
        <p:sp>
          <p:nvSpPr>
            <p:cNvPr name="TextBox 17" id="17"/>
            <p:cNvSpPr txBox="true"/>
            <p:nvPr/>
          </p:nvSpPr>
          <p:spPr>
            <a:xfrm rot="0">
              <a:off x="4590745" y="822144"/>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linkedin.com/in/pauloamigoni/</a:t>
              </a:r>
            </a:p>
          </p:txBody>
        </p:sp>
      </p:grpSp>
      <p:sp>
        <p:nvSpPr>
          <p:cNvPr name="TextBox 18" id="18"/>
          <p:cNvSpPr txBox="true"/>
          <p:nvPr/>
        </p:nvSpPr>
        <p:spPr>
          <a:xfrm rot="0">
            <a:off x="238879" y="1680301"/>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PASSO 4: ESTOQUE DE INGREDIENTES - INSTALE DEPENDÊNCIAS (OPCIONAL)</a:t>
            </a:r>
          </a:p>
        </p:txBody>
      </p:sp>
      <p:sp>
        <p:nvSpPr>
          <p:cNvPr name="TextBox 19" id="19"/>
          <p:cNvSpPr txBox="true"/>
          <p:nvPr/>
        </p:nvSpPr>
        <p:spPr>
          <a:xfrm rot="0">
            <a:off x="238879" y="4130937"/>
            <a:ext cx="17782087" cy="701763"/>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Agora é hora de contratar um chef talentoso (você) para começar a criar pratos incríveis (ou seja, escrever código). </a:t>
            </a:r>
          </a:p>
          <a:p>
            <a:pPr>
              <a:lnSpc>
                <a:spcPts val="2795"/>
              </a:lnSpc>
            </a:pPr>
            <a:r>
              <a:rPr lang="en-US" sz="1996" spc="39">
                <a:solidFill>
                  <a:srgbClr val="545454"/>
                </a:solidFill>
                <a:latin typeface="Glacial Indifference"/>
              </a:rPr>
              <a:t>Abra o arquivo "index.js" no seu editor de código favorito e comece a codificar as funcionalidades do seu restaurante.</a:t>
            </a:r>
          </a:p>
        </p:txBody>
      </p:sp>
      <p:sp>
        <p:nvSpPr>
          <p:cNvPr name="TextBox 20" id="20"/>
          <p:cNvSpPr txBox="true"/>
          <p:nvPr/>
        </p:nvSpPr>
        <p:spPr>
          <a:xfrm rot="0">
            <a:off x="238879" y="3578487"/>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PASSO 5: CONTRATE O CHEF - COMECE A CODIFICAR</a:t>
            </a:r>
          </a:p>
        </p:txBody>
      </p:sp>
      <p:sp>
        <p:nvSpPr>
          <p:cNvPr name="TextBox 21" id="21"/>
          <p:cNvSpPr txBox="true"/>
          <p:nvPr/>
        </p:nvSpPr>
        <p:spPr>
          <a:xfrm rot="0">
            <a:off x="238879" y="5680425"/>
            <a:ext cx="17782087" cy="2463888"/>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Um restaurante está pronto para abrir quando você abre as portas para os clientes. No nosso caso, você pode executar o seu restaurante Node.js com o seguinte comando:</a:t>
            </a:r>
          </a:p>
          <a:p>
            <a:pPr>
              <a:lnSpc>
                <a:spcPts val="2795"/>
              </a:lnSpc>
            </a:pPr>
            <a:r>
              <a:rPr lang="en-US" sz="1996" spc="39">
                <a:solidFill>
                  <a:srgbClr val="545454"/>
                </a:solidFill>
                <a:latin typeface="Glacial Indifference Bold"/>
              </a:rPr>
              <a:t>node index.js</a:t>
            </a:r>
          </a:p>
          <a:p>
            <a:pPr>
              <a:lnSpc>
                <a:spcPts val="2795"/>
              </a:lnSpc>
            </a:pPr>
            <a:r>
              <a:rPr lang="en-US" sz="1996" spc="39">
                <a:solidFill>
                  <a:srgbClr val="545454"/>
                </a:solidFill>
                <a:latin typeface="Glacial Indifference"/>
              </a:rPr>
              <a:t>Isso permite que o "Node Café" comece a atender clientes (ou seja, responder a solicitações da web).</a:t>
            </a:r>
          </a:p>
          <a:p>
            <a:pPr>
              <a:lnSpc>
                <a:spcPts val="2795"/>
              </a:lnSpc>
            </a:pPr>
            <a:r>
              <a:rPr lang="en-US" sz="1996" spc="39">
                <a:solidFill>
                  <a:srgbClr val="545454"/>
                </a:solidFill>
                <a:latin typeface="Glacial Indifference"/>
              </a:rPr>
              <a:t>Agora, você está pronto para abrir o "Restaurante Node Café" e começar a servir pratos deliciosos de código com Node.js! 🍽️🚀</a:t>
            </a:r>
          </a:p>
          <a:p>
            <a:pPr>
              <a:lnSpc>
                <a:spcPts val="2795"/>
              </a:lnSpc>
            </a:pPr>
            <a:r>
              <a:rPr lang="en-US" sz="1996" spc="39">
                <a:solidFill>
                  <a:srgbClr val="545454"/>
                </a:solidFill>
                <a:latin typeface="Glacial Indifference"/>
              </a:rPr>
              <a:t>Na próxima etapa, entraremos na cozinha e criaremos alguns exemplos divertidos relacionados ao restaurante usando o projeto recém-criado.</a:t>
            </a:r>
          </a:p>
          <a:p>
            <a:pPr>
              <a:lnSpc>
                <a:spcPts val="2795"/>
              </a:lnSpc>
            </a:pPr>
          </a:p>
        </p:txBody>
      </p:sp>
      <p:sp>
        <p:nvSpPr>
          <p:cNvPr name="TextBox 22" id="22"/>
          <p:cNvSpPr txBox="true"/>
          <p:nvPr/>
        </p:nvSpPr>
        <p:spPr>
          <a:xfrm rot="0">
            <a:off x="238879" y="5127975"/>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PASSO 6: ABRA AS PORTAS - EXECUTE O RESTAURANTE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115925"/>
            <a:ext cx="18288000" cy="2171075"/>
          </a:xfrm>
          <a:custGeom>
            <a:avLst/>
            <a:gdLst/>
            <a:ahLst/>
            <a:cxnLst/>
            <a:rect r="r" b="b" t="t" l="l"/>
            <a:pathLst>
              <a:path h="2171075" w="18288000">
                <a:moveTo>
                  <a:pt x="0" y="0"/>
                </a:moveTo>
                <a:lnTo>
                  <a:pt x="18288000" y="0"/>
                </a:lnTo>
                <a:lnTo>
                  <a:pt x="18288000" y="2171075"/>
                </a:lnTo>
                <a:lnTo>
                  <a:pt x="0" y="2171075"/>
                </a:lnTo>
                <a:lnTo>
                  <a:pt x="0" y="0"/>
                </a:lnTo>
                <a:close/>
              </a:path>
            </a:pathLst>
          </a:custGeom>
          <a:blipFill>
            <a:blip r:embed="rId2">
              <a:alphaModFix amt="23000"/>
            </a:blip>
            <a:stretch>
              <a:fillRect l="-5053" t="-198791" r="-5053" b="-34853"/>
            </a:stretch>
          </a:blipFill>
        </p:spPr>
      </p:sp>
      <p:sp>
        <p:nvSpPr>
          <p:cNvPr name="Freeform 3" id="3"/>
          <p:cNvSpPr/>
          <p:nvPr/>
        </p:nvSpPr>
        <p:spPr>
          <a:xfrm flipH="false" flipV="false" rot="0">
            <a:off x="0" y="-2353736"/>
            <a:ext cx="18288000" cy="5281377"/>
          </a:xfrm>
          <a:custGeom>
            <a:avLst/>
            <a:gdLst/>
            <a:ahLst/>
            <a:cxnLst/>
            <a:rect r="r" b="b" t="t" l="l"/>
            <a:pathLst>
              <a:path h="5281377" w="18288000">
                <a:moveTo>
                  <a:pt x="0" y="0"/>
                </a:moveTo>
                <a:lnTo>
                  <a:pt x="18288000" y="0"/>
                </a:lnTo>
                <a:lnTo>
                  <a:pt x="18288000" y="5281377"/>
                </a:lnTo>
                <a:lnTo>
                  <a:pt x="0" y="5281377"/>
                </a:lnTo>
                <a:lnTo>
                  <a:pt x="0" y="0"/>
                </a:lnTo>
                <a:close/>
              </a:path>
            </a:pathLst>
          </a:custGeom>
          <a:blipFill>
            <a:blip r:embed="rId2">
              <a:alphaModFix amt="23000"/>
            </a:blip>
            <a:stretch>
              <a:fillRect l="-1593" t="-28535" r="-1593" b="0"/>
            </a:stretch>
          </a:blipFill>
        </p:spPr>
      </p:sp>
      <p:sp>
        <p:nvSpPr>
          <p:cNvPr name="Freeform 4" id="4"/>
          <p:cNvSpPr/>
          <p:nvPr/>
        </p:nvSpPr>
        <p:spPr>
          <a:xfrm flipH="false" flipV="false" rot="0">
            <a:off x="238879" y="9296432"/>
            <a:ext cx="1792820" cy="914830"/>
          </a:xfrm>
          <a:custGeom>
            <a:avLst/>
            <a:gdLst/>
            <a:ahLst/>
            <a:cxnLst/>
            <a:rect r="r" b="b" t="t" l="l"/>
            <a:pathLst>
              <a:path h="914830" w="1792820">
                <a:moveTo>
                  <a:pt x="0" y="0"/>
                </a:moveTo>
                <a:lnTo>
                  <a:pt x="1792820" y="0"/>
                </a:lnTo>
                <a:lnTo>
                  <a:pt x="1792820" y="914830"/>
                </a:lnTo>
                <a:lnTo>
                  <a:pt x="0" y="914830"/>
                </a:lnTo>
                <a:lnTo>
                  <a:pt x="0" y="0"/>
                </a:lnTo>
                <a:close/>
              </a:path>
            </a:pathLst>
          </a:custGeom>
          <a:blipFill>
            <a:blip r:embed="rId3"/>
            <a:stretch>
              <a:fillRect l="0" t="0" r="0" b="0"/>
            </a:stretch>
          </a:blipFill>
        </p:spPr>
      </p:sp>
      <p:sp>
        <p:nvSpPr>
          <p:cNvPr name="Freeform 5" id="5"/>
          <p:cNvSpPr/>
          <p:nvPr/>
        </p:nvSpPr>
        <p:spPr>
          <a:xfrm flipH="false" flipV="false" rot="0">
            <a:off x="15617778" y="-551186"/>
            <a:ext cx="2831562" cy="2831562"/>
          </a:xfrm>
          <a:custGeom>
            <a:avLst/>
            <a:gdLst/>
            <a:ahLst/>
            <a:cxnLst/>
            <a:rect r="r" b="b" t="t" l="l"/>
            <a:pathLst>
              <a:path h="2831562" w="2831562">
                <a:moveTo>
                  <a:pt x="0" y="0"/>
                </a:moveTo>
                <a:lnTo>
                  <a:pt x="2831563" y="0"/>
                </a:lnTo>
                <a:lnTo>
                  <a:pt x="2831563" y="2831562"/>
                </a:lnTo>
                <a:lnTo>
                  <a:pt x="0" y="2831562"/>
                </a:lnTo>
                <a:lnTo>
                  <a:pt x="0" y="0"/>
                </a:lnTo>
                <a:close/>
              </a:path>
            </a:pathLst>
          </a:custGeom>
          <a:blipFill>
            <a:blip r:embed="rId4"/>
            <a:stretch>
              <a:fillRect l="0" t="0" r="0" b="0"/>
            </a:stretch>
          </a:blipFill>
        </p:spPr>
      </p:sp>
      <p:grpSp>
        <p:nvGrpSpPr>
          <p:cNvPr name="Group 6" id="6"/>
          <p:cNvGrpSpPr/>
          <p:nvPr/>
        </p:nvGrpSpPr>
        <p:grpSpPr>
          <a:xfrm rot="0">
            <a:off x="10342511" y="9017091"/>
            <a:ext cx="8928608" cy="1059229"/>
            <a:chOff x="0" y="0"/>
            <a:chExt cx="11904810" cy="1412306"/>
          </a:xfrm>
        </p:grpSpPr>
        <p:grpSp>
          <p:nvGrpSpPr>
            <p:cNvPr name="Group 7" id="7"/>
            <p:cNvGrpSpPr>
              <a:grpSpLocks noChangeAspect="true"/>
            </p:cNvGrpSpPr>
            <p:nvPr/>
          </p:nvGrpSpPr>
          <p:grpSpPr>
            <a:xfrm rot="0">
              <a:off x="8722307" y="0"/>
              <a:ext cx="1412312" cy="1412306"/>
              <a:chOff x="0" y="0"/>
              <a:chExt cx="6350000" cy="6349975"/>
            </a:xfrm>
          </p:grpSpPr>
          <p:sp>
            <p:nvSpPr>
              <p:cNvPr name="Freeform 8" id="8"/>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0" t="0" r="0" b="0"/>
                </a:stretch>
              </a:blipFill>
            </p:spPr>
          </p:sp>
        </p:grpSp>
        <p:sp>
          <p:nvSpPr>
            <p:cNvPr name="TextBox 9" id="9"/>
            <p:cNvSpPr txBox="true"/>
            <p:nvPr/>
          </p:nvSpPr>
          <p:spPr>
            <a:xfrm rot="0">
              <a:off x="839403" y="822144"/>
              <a:ext cx="4027988"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www.amigoni.com.br</a:t>
              </a:r>
            </a:p>
          </p:txBody>
        </p:sp>
        <p:sp>
          <p:nvSpPr>
            <p:cNvPr name="TextBox 10" id="10"/>
            <p:cNvSpPr txBox="true"/>
            <p:nvPr/>
          </p:nvSpPr>
          <p:spPr>
            <a:xfrm rot="0">
              <a:off x="0" y="1149060"/>
              <a:ext cx="5099356"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paulo.amigoni@gmail.com.br</a:t>
              </a:r>
            </a:p>
          </p:txBody>
        </p:sp>
        <p:sp>
          <p:nvSpPr>
            <p:cNvPr name="TextBox 11" id="11"/>
            <p:cNvSpPr txBox="true"/>
            <p:nvPr/>
          </p:nvSpPr>
          <p:spPr>
            <a:xfrm rot="0">
              <a:off x="5035856" y="1136360"/>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github.com/pauloamigoni/</a:t>
              </a:r>
            </a:p>
          </p:txBody>
        </p:sp>
        <p:sp>
          <p:nvSpPr>
            <p:cNvPr name="TextBox 12" id="12"/>
            <p:cNvSpPr txBox="true"/>
            <p:nvPr/>
          </p:nvSpPr>
          <p:spPr>
            <a:xfrm rot="0">
              <a:off x="3598483" y="-43227"/>
              <a:ext cx="8306328" cy="586804"/>
            </a:xfrm>
            <a:prstGeom prst="rect">
              <a:avLst/>
            </a:prstGeom>
          </p:spPr>
          <p:txBody>
            <a:bodyPr anchor="t" rtlCol="false" tIns="0" lIns="0" bIns="0" rIns="0">
              <a:spAutoFit/>
            </a:bodyPr>
            <a:lstStyle/>
            <a:p>
              <a:pPr>
                <a:lnSpc>
                  <a:spcPts val="4106"/>
                </a:lnSpc>
              </a:pPr>
              <a:r>
                <a:rPr lang="en-US" sz="2231" spc="178">
                  <a:solidFill>
                    <a:srgbClr val="000000">
                      <a:alpha val="54902"/>
                    </a:srgbClr>
                  </a:solidFill>
                  <a:latin typeface="Amsterdam Four"/>
                </a:rPr>
                <a:t>Paulo Henrique Amigoni</a:t>
              </a:r>
            </a:p>
          </p:txBody>
        </p:sp>
        <p:sp>
          <p:nvSpPr>
            <p:cNvPr name="TextBox 13" id="13"/>
            <p:cNvSpPr txBox="true"/>
            <p:nvPr/>
          </p:nvSpPr>
          <p:spPr>
            <a:xfrm rot="0">
              <a:off x="4590745" y="822144"/>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linkedin.com/in/pauloamigoni/</a:t>
              </a:r>
            </a:p>
          </p:txBody>
        </p:sp>
      </p:grpSp>
      <p:sp>
        <p:nvSpPr>
          <p:cNvPr name="Freeform 14" id="14"/>
          <p:cNvSpPr/>
          <p:nvPr/>
        </p:nvSpPr>
        <p:spPr>
          <a:xfrm flipH="false" flipV="false" rot="0">
            <a:off x="252957" y="3323531"/>
            <a:ext cx="10089554" cy="3600171"/>
          </a:xfrm>
          <a:custGeom>
            <a:avLst/>
            <a:gdLst/>
            <a:ahLst/>
            <a:cxnLst/>
            <a:rect r="r" b="b" t="t" l="l"/>
            <a:pathLst>
              <a:path h="3600171" w="10089554">
                <a:moveTo>
                  <a:pt x="0" y="0"/>
                </a:moveTo>
                <a:lnTo>
                  <a:pt x="10089554" y="0"/>
                </a:lnTo>
                <a:lnTo>
                  <a:pt x="10089554" y="3600171"/>
                </a:lnTo>
                <a:lnTo>
                  <a:pt x="0" y="3600171"/>
                </a:lnTo>
                <a:lnTo>
                  <a:pt x="0" y="0"/>
                </a:lnTo>
                <a:close/>
              </a:path>
            </a:pathLst>
          </a:custGeom>
          <a:blipFill>
            <a:blip r:embed="rId6"/>
            <a:stretch>
              <a:fillRect l="0" t="0" r="0" b="0"/>
            </a:stretch>
          </a:blipFill>
        </p:spPr>
      </p:sp>
      <p:sp>
        <p:nvSpPr>
          <p:cNvPr name="Freeform 15" id="15"/>
          <p:cNvSpPr/>
          <p:nvPr/>
        </p:nvSpPr>
        <p:spPr>
          <a:xfrm flipH="false" flipV="false" rot="0">
            <a:off x="10663534" y="5288717"/>
            <a:ext cx="7357432" cy="1634985"/>
          </a:xfrm>
          <a:custGeom>
            <a:avLst/>
            <a:gdLst/>
            <a:ahLst/>
            <a:cxnLst/>
            <a:rect r="r" b="b" t="t" l="l"/>
            <a:pathLst>
              <a:path h="1634985" w="7357432">
                <a:moveTo>
                  <a:pt x="0" y="0"/>
                </a:moveTo>
                <a:lnTo>
                  <a:pt x="7357432" y="0"/>
                </a:lnTo>
                <a:lnTo>
                  <a:pt x="7357432" y="1634985"/>
                </a:lnTo>
                <a:lnTo>
                  <a:pt x="0" y="1634985"/>
                </a:lnTo>
                <a:lnTo>
                  <a:pt x="0" y="0"/>
                </a:lnTo>
                <a:close/>
              </a:path>
            </a:pathLst>
          </a:custGeom>
          <a:blipFill>
            <a:blip r:embed="rId7"/>
            <a:stretch>
              <a:fillRect l="0" t="0" r="0" b="0"/>
            </a:stretch>
          </a:blipFill>
        </p:spPr>
      </p:sp>
      <p:sp>
        <p:nvSpPr>
          <p:cNvPr name="TextBox 16" id="16"/>
          <p:cNvSpPr txBox="true"/>
          <p:nvPr/>
        </p:nvSpPr>
        <p:spPr>
          <a:xfrm rot="0">
            <a:off x="238879" y="1645287"/>
            <a:ext cx="17782087" cy="349338"/>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Agora que estamos dentro da cozinha vamos para nossas receitinhas</a:t>
            </a:r>
          </a:p>
        </p:txBody>
      </p:sp>
      <p:grpSp>
        <p:nvGrpSpPr>
          <p:cNvPr name="Group 17" id="17"/>
          <p:cNvGrpSpPr/>
          <p:nvPr/>
        </p:nvGrpSpPr>
        <p:grpSpPr>
          <a:xfrm rot="0">
            <a:off x="238879" y="158836"/>
            <a:ext cx="8765031" cy="1066165"/>
            <a:chOff x="0" y="0"/>
            <a:chExt cx="11686708" cy="1421553"/>
          </a:xfrm>
        </p:grpSpPr>
        <p:sp>
          <p:nvSpPr>
            <p:cNvPr name="TextBox 18" id="18"/>
            <p:cNvSpPr txBox="true"/>
            <p:nvPr/>
          </p:nvSpPr>
          <p:spPr>
            <a:xfrm rot="0">
              <a:off x="8790758" y="191135"/>
              <a:ext cx="2895951" cy="1230418"/>
            </a:xfrm>
            <a:prstGeom prst="rect">
              <a:avLst/>
            </a:prstGeom>
          </p:spPr>
          <p:txBody>
            <a:bodyPr anchor="t" rtlCol="false" tIns="0" lIns="0" bIns="0" rIns="0">
              <a:spAutoFit/>
            </a:bodyPr>
            <a:lstStyle/>
            <a:p>
              <a:pPr>
                <a:lnSpc>
                  <a:spcPts val="6439"/>
                </a:lnSpc>
              </a:pPr>
              <a:r>
                <a:rPr lang="en-US" sz="6999">
                  <a:solidFill>
                    <a:srgbClr val="8CC64D"/>
                  </a:solidFill>
                  <a:latin typeface="League Gothic"/>
                </a:rPr>
                <a:t>NODE.JS</a:t>
              </a:r>
            </a:p>
          </p:txBody>
        </p:sp>
        <p:sp>
          <p:nvSpPr>
            <p:cNvPr name="TextBox 19" id="19"/>
            <p:cNvSpPr txBox="true"/>
            <p:nvPr/>
          </p:nvSpPr>
          <p:spPr>
            <a:xfrm rot="0">
              <a:off x="0" y="200025"/>
              <a:ext cx="8588251" cy="1221528"/>
            </a:xfrm>
            <a:prstGeom prst="rect">
              <a:avLst/>
            </a:prstGeom>
          </p:spPr>
          <p:txBody>
            <a:bodyPr anchor="t" rtlCol="false" tIns="0" lIns="0" bIns="0" rIns="0">
              <a:spAutoFit/>
            </a:bodyPr>
            <a:lstStyle/>
            <a:p>
              <a:pPr>
                <a:lnSpc>
                  <a:spcPts val="6229"/>
                </a:lnSpc>
              </a:pPr>
              <a:r>
                <a:rPr lang="en-US" sz="6999">
                  <a:solidFill>
                    <a:srgbClr val="000000">
                      <a:alpha val="40000"/>
                    </a:srgbClr>
                  </a:solidFill>
                  <a:latin typeface="League Gothic"/>
                </a:rPr>
                <a:t>CAFÉ</a:t>
              </a:r>
              <a:r>
                <a:rPr lang="en-US" sz="6999">
                  <a:solidFill>
                    <a:srgbClr val="000000">
                      <a:alpha val="40000"/>
                    </a:srgbClr>
                  </a:solidFill>
                  <a:latin typeface="League Gothic"/>
                </a:rPr>
                <a:t>,DESENVOLVIMENTO &amp;</a:t>
              </a:r>
            </a:p>
          </p:txBody>
        </p:sp>
      </p:grpSp>
      <p:sp>
        <p:nvSpPr>
          <p:cNvPr name="TextBox 20" id="20"/>
          <p:cNvSpPr txBox="true"/>
          <p:nvPr/>
        </p:nvSpPr>
        <p:spPr>
          <a:xfrm rot="0">
            <a:off x="252957" y="2766151"/>
            <a:ext cx="17782087" cy="349338"/>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Em nosso restaurante, vamos criar um "Cardápio do Dia" que lista os pratos disponíveis.</a:t>
            </a:r>
          </a:p>
        </p:txBody>
      </p:sp>
      <p:sp>
        <p:nvSpPr>
          <p:cNvPr name="TextBox 21" id="21"/>
          <p:cNvSpPr txBox="true"/>
          <p:nvPr/>
        </p:nvSpPr>
        <p:spPr>
          <a:xfrm rot="0">
            <a:off x="252957" y="2213701"/>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EXEMPLO 1: "CARDÁPIO DO DIA" - LISTAGEM DE PRATOS DISPONÍVEIS</a:t>
            </a:r>
          </a:p>
        </p:txBody>
      </p:sp>
      <p:sp>
        <p:nvSpPr>
          <p:cNvPr name="TextBox 22" id="22"/>
          <p:cNvSpPr txBox="true"/>
          <p:nvPr/>
        </p:nvSpPr>
        <p:spPr>
          <a:xfrm rot="0">
            <a:off x="10663534" y="3948779"/>
            <a:ext cx="7357432" cy="1054188"/>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Ao executar o código ao lado, você verá o cardápio do dia com pratos e preços., você verá o cardápio do dia com pratos e preços.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115925"/>
            <a:ext cx="18288000" cy="2171075"/>
          </a:xfrm>
          <a:custGeom>
            <a:avLst/>
            <a:gdLst/>
            <a:ahLst/>
            <a:cxnLst/>
            <a:rect r="r" b="b" t="t" l="l"/>
            <a:pathLst>
              <a:path h="2171075" w="18288000">
                <a:moveTo>
                  <a:pt x="0" y="0"/>
                </a:moveTo>
                <a:lnTo>
                  <a:pt x="18288000" y="0"/>
                </a:lnTo>
                <a:lnTo>
                  <a:pt x="18288000" y="2171075"/>
                </a:lnTo>
                <a:lnTo>
                  <a:pt x="0" y="2171075"/>
                </a:lnTo>
                <a:lnTo>
                  <a:pt x="0" y="0"/>
                </a:lnTo>
                <a:close/>
              </a:path>
            </a:pathLst>
          </a:custGeom>
          <a:blipFill>
            <a:blip r:embed="rId2">
              <a:alphaModFix amt="23000"/>
            </a:blip>
            <a:stretch>
              <a:fillRect l="-5053" t="-198791" r="-5053" b="-34853"/>
            </a:stretch>
          </a:blipFill>
        </p:spPr>
      </p:sp>
      <p:sp>
        <p:nvSpPr>
          <p:cNvPr name="Freeform 3" id="3"/>
          <p:cNvSpPr/>
          <p:nvPr/>
        </p:nvSpPr>
        <p:spPr>
          <a:xfrm flipH="false" flipV="false" rot="0">
            <a:off x="0" y="-2353736"/>
            <a:ext cx="18288000" cy="5281377"/>
          </a:xfrm>
          <a:custGeom>
            <a:avLst/>
            <a:gdLst/>
            <a:ahLst/>
            <a:cxnLst/>
            <a:rect r="r" b="b" t="t" l="l"/>
            <a:pathLst>
              <a:path h="5281377" w="18288000">
                <a:moveTo>
                  <a:pt x="0" y="0"/>
                </a:moveTo>
                <a:lnTo>
                  <a:pt x="18288000" y="0"/>
                </a:lnTo>
                <a:lnTo>
                  <a:pt x="18288000" y="5281377"/>
                </a:lnTo>
                <a:lnTo>
                  <a:pt x="0" y="5281377"/>
                </a:lnTo>
                <a:lnTo>
                  <a:pt x="0" y="0"/>
                </a:lnTo>
                <a:close/>
              </a:path>
            </a:pathLst>
          </a:custGeom>
          <a:blipFill>
            <a:blip r:embed="rId2">
              <a:alphaModFix amt="23000"/>
            </a:blip>
            <a:stretch>
              <a:fillRect l="-1593" t="-28535" r="-1593" b="0"/>
            </a:stretch>
          </a:blipFill>
        </p:spPr>
      </p:sp>
      <p:sp>
        <p:nvSpPr>
          <p:cNvPr name="Freeform 4" id="4"/>
          <p:cNvSpPr/>
          <p:nvPr/>
        </p:nvSpPr>
        <p:spPr>
          <a:xfrm flipH="false" flipV="false" rot="0">
            <a:off x="238879" y="9296432"/>
            <a:ext cx="1792820" cy="914830"/>
          </a:xfrm>
          <a:custGeom>
            <a:avLst/>
            <a:gdLst/>
            <a:ahLst/>
            <a:cxnLst/>
            <a:rect r="r" b="b" t="t" l="l"/>
            <a:pathLst>
              <a:path h="914830" w="1792820">
                <a:moveTo>
                  <a:pt x="0" y="0"/>
                </a:moveTo>
                <a:lnTo>
                  <a:pt x="1792820" y="0"/>
                </a:lnTo>
                <a:lnTo>
                  <a:pt x="1792820" y="914830"/>
                </a:lnTo>
                <a:lnTo>
                  <a:pt x="0" y="914830"/>
                </a:lnTo>
                <a:lnTo>
                  <a:pt x="0" y="0"/>
                </a:lnTo>
                <a:close/>
              </a:path>
            </a:pathLst>
          </a:custGeom>
          <a:blipFill>
            <a:blip r:embed="rId3"/>
            <a:stretch>
              <a:fillRect l="0" t="0" r="0" b="0"/>
            </a:stretch>
          </a:blipFill>
        </p:spPr>
      </p:sp>
      <p:sp>
        <p:nvSpPr>
          <p:cNvPr name="Freeform 5" id="5"/>
          <p:cNvSpPr/>
          <p:nvPr/>
        </p:nvSpPr>
        <p:spPr>
          <a:xfrm flipH="false" flipV="false" rot="0">
            <a:off x="15617778" y="-551186"/>
            <a:ext cx="2831562" cy="2831562"/>
          </a:xfrm>
          <a:custGeom>
            <a:avLst/>
            <a:gdLst/>
            <a:ahLst/>
            <a:cxnLst/>
            <a:rect r="r" b="b" t="t" l="l"/>
            <a:pathLst>
              <a:path h="2831562" w="2831562">
                <a:moveTo>
                  <a:pt x="0" y="0"/>
                </a:moveTo>
                <a:lnTo>
                  <a:pt x="2831563" y="0"/>
                </a:lnTo>
                <a:lnTo>
                  <a:pt x="2831563" y="2831562"/>
                </a:lnTo>
                <a:lnTo>
                  <a:pt x="0" y="2831562"/>
                </a:lnTo>
                <a:lnTo>
                  <a:pt x="0" y="0"/>
                </a:lnTo>
                <a:close/>
              </a:path>
            </a:pathLst>
          </a:custGeom>
          <a:blipFill>
            <a:blip r:embed="rId4"/>
            <a:stretch>
              <a:fillRect l="0" t="0" r="0" b="0"/>
            </a:stretch>
          </a:blipFill>
        </p:spPr>
      </p:sp>
      <p:grpSp>
        <p:nvGrpSpPr>
          <p:cNvPr name="Group 6" id="6"/>
          <p:cNvGrpSpPr/>
          <p:nvPr/>
        </p:nvGrpSpPr>
        <p:grpSpPr>
          <a:xfrm rot="0">
            <a:off x="10342511" y="9017091"/>
            <a:ext cx="8928608" cy="1059229"/>
            <a:chOff x="0" y="0"/>
            <a:chExt cx="11904810" cy="1412306"/>
          </a:xfrm>
        </p:grpSpPr>
        <p:grpSp>
          <p:nvGrpSpPr>
            <p:cNvPr name="Group 7" id="7"/>
            <p:cNvGrpSpPr>
              <a:grpSpLocks noChangeAspect="true"/>
            </p:cNvGrpSpPr>
            <p:nvPr/>
          </p:nvGrpSpPr>
          <p:grpSpPr>
            <a:xfrm rot="0">
              <a:off x="8722307" y="0"/>
              <a:ext cx="1412312" cy="1412306"/>
              <a:chOff x="0" y="0"/>
              <a:chExt cx="6350000" cy="6349975"/>
            </a:xfrm>
          </p:grpSpPr>
          <p:sp>
            <p:nvSpPr>
              <p:cNvPr name="Freeform 8" id="8"/>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0" t="0" r="0" b="0"/>
                </a:stretch>
              </a:blipFill>
            </p:spPr>
          </p:sp>
        </p:grpSp>
        <p:sp>
          <p:nvSpPr>
            <p:cNvPr name="TextBox 9" id="9"/>
            <p:cNvSpPr txBox="true"/>
            <p:nvPr/>
          </p:nvSpPr>
          <p:spPr>
            <a:xfrm rot="0">
              <a:off x="839403" y="822144"/>
              <a:ext cx="4027988"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www.amigoni.com.br</a:t>
              </a:r>
            </a:p>
          </p:txBody>
        </p:sp>
        <p:sp>
          <p:nvSpPr>
            <p:cNvPr name="TextBox 10" id="10"/>
            <p:cNvSpPr txBox="true"/>
            <p:nvPr/>
          </p:nvSpPr>
          <p:spPr>
            <a:xfrm rot="0">
              <a:off x="0" y="1149060"/>
              <a:ext cx="5099356"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paulo.amigoni@gmail.com.br</a:t>
              </a:r>
            </a:p>
          </p:txBody>
        </p:sp>
        <p:sp>
          <p:nvSpPr>
            <p:cNvPr name="TextBox 11" id="11"/>
            <p:cNvSpPr txBox="true"/>
            <p:nvPr/>
          </p:nvSpPr>
          <p:spPr>
            <a:xfrm rot="0">
              <a:off x="5035856" y="1136360"/>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github.com/pauloamigoni/</a:t>
              </a:r>
            </a:p>
          </p:txBody>
        </p:sp>
        <p:sp>
          <p:nvSpPr>
            <p:cNvPr name="TextBox 12" id="12"/>
            <p:cNvSpPr txBox="true"/>
            <p:nvPr/>
          </p:nvSpPr>
          <p:spPr>
            <a:xfrm rot="0">
              <a:off x="3598483" y="-43227"/>
              <a:ext cx="8306328" cy="586804"/>
            </a:xfrm>
            <a:prstGeom prst="rect">
              <a:avLst/>
            </a:prstGeom>
          </p:spPr>
          <p:txBody>
            <a:bodyPr anchor="t" rtlCol="false" tIns="0" lIns="0" bIns="0" rIns="0">
              <a:spAutoFit/>
            </a:bodyPr>
            <a:lstStyle/>
            <a:p>
              <a:pPr>
                <a:lnSpc>
                  <a:spcPts val="4106"/>
                </a:lnSpc>
              </a:pPr>
              <a:r>
                <a:rPr lang="en-US" sz="2231" spc="178">
                  <a:solidFill>
                    <a:srgbClr val="000000">
                      <a:alpha val="54902"/>
                    </a:srgbClr>
                  </a:solidFill>
                  <a:latin typeface="Amsterdam Four"/>
                </a:rPr>
                <a:t>Paulo Henrique Amigoni</a:t>
              </a:r>
            </a:p>
          </p:txBody>
        </p:sp>
        <p:sp>
          <p:nvSpPr>
            <p:cNvPr name="TextBox 13" id="13"/>
            <p:cNvSpPr txBox="true"/>
            <p:nvPr/>
          </p:nvSpPr>
          <p:spPr>
            <a:xfrm rot="0">
              <a:off x="4590745" y="822144"/>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linkedin.com/in/pauloamigoni/</a:t>
              </a:r>
            </a:p>
          </p:txBody>
        </p:sp>
      </p:grpSp>
      <p:sp>
        <p:nvSpPr>
          <p:cNvPr name="Freeform 14" id="14"/>
          <p:cNvSpPr/>
          <p:nvPr/>
        </p:nvSpPr>
        <p:spPr>
          <a:xfrm flipH="false" flipV="false" rot="0">
            <a:off x="252957" y="3323531"/>
            <a:ext cx="10089554" cy="2994414"/>
          </a:xfrm>
          <a:custGeom>
            <a:avLst/>
            <a:gdLst/>
            <a:ahLst/>
            <a:cxnLst/>
            <a:rect r="r" b="b" t="t" l="l"/>
            <a:pathLst>
              <a:path h="2994414" w="10089554">
                <a:moveTo>
                  <a:pt x="0" y="0"/>
                </a:moveTo>
                <a:lnTo>
                  <a:pt x="10089554" y="0"/>
                </a:lnTo>
                <a:lnTo>
                  <a:pt x="10089554" y="2994414"/>
                </a:lnTo>
                <a:lnTo>
                  <a:pt x="0" y="2994414"/>
                </a:lnTo>
                <a:lnTo>
                  <a:pt x="0" y="0"/>
                </a:lnTo>
                <a:close/>
              </a:path>
            </a:pathLst>
          </a:custGeom>
          <a:blipFill>
            <a:blip r:embed="rId6"/>
            <a:stretch>
              <a:fillRect l="0" t="0" r="0" b="0"/>
            </a:stretch>
          </a:blipFill>
        </p:spPr>
      </p:sp>
      <p:sp>
        <p:nvSpPr>
          <p:cNvPr name="Freeform 15" id="15"/>
          <p:cNvSpPr/>
          <p:nvPr/>
        </p:nvSpPr>
        <p:spPr>
          <a:xfrm flipH="false" flipV="false" rot="0">
            <a:off x="10663534" y="5282341"/>
            <a:ext cx="7357432" cy="1035605"/>
          </a:xfrm>
          <a:custGeom>
            <a:avLst/>
            <a:gdLst/>
            <a:ahLst/>
            <a:cxnLst/>
            <a:rect r="r" b="b" t="t" l="l"/>
            <a:pathLst>
              <a:path h="1035605" w="7357432">
                <a:moveTo>
                  <a:pt x="0" y="0"/>
                </a:moveTo>
                <a:lnTo>
                  <a:pt x="7357432" y="0"/>
                </a:lnTo>
                <a:lnTo>
                  <a:pt x="7357432" y="1035604"/>
                </a:lnTo>
                <a:lnTo>
                  <a:pt x="0" y="1035604"/>
                </a:lnTo>
                <a:lnTo>
                  <a:pt x="0" y="0"/>
                </a:lnTo>
                <a:close/>
              </a:path>
            </a:pathLst>
          </a:custGeom>
          <a:blipFill>
            <a:blip r:embed="rId7"/>
            <a:stretch>
              <a:fillRect l="0" t="0" r="0" b="0"/>
            </a:stretch>
          </a:blipFill>
        </p:spPr>
      </p:sp>
      <p:grpSp>
        <p:nvGrpSpPr>
          <p:cNvPr name="Group 16" id="16"/>
          <p:cNvGrpSpPr/>
          <p:nvPr/>
        </p:nvGrpSpPr>
        <p:grpSpPr>
          <a:xfrm rot="0">
            <a:off x="238879" y="158836"/>
            <a:ext cx="8765031" cy="1066165"/>
            <a:chOff x="0" y="0"/>
            <a:chExt cx="11686708" cy="1421553"/>
          </a:xfrm>
        </p:grpSpPr>
        <p:sp>
          <p:nvSpPr>
            <p:cNvPr name="TextBox 17" id="17"/>
            <p:cNvSpPr txBox="true"/>
            <p:nvPr/>
          </p:nvSpPr>
          <p:spPr>
            <a:xfrm rot="0">
              <a:off x="8790758" y="191135"/>
              <a:ext cx="2895951" cy="1230418"/>
            </a:xfrm>
            <a:prstGeom prst="rect">
              <a:avLst/>
            </a:prstGeom>
          </p:spPr>
          <p:txBody>
            <a:bodyPr anchor="t" rtlCol="false" tIns="0" lIns="0" bIns="0" rIns="0">
              <a:spAutoFit/>
            </a:bodyPr>
            <a:lstStyle/>
            <a:p>
              <a:pPr>
                <a:lnSpc>
                  <a:spcPts val="6439"/>
                </a:lnSpc>
              </a:pPr>
              <a:r>
                <a:rPr lang="en-US" sz="6999">
                  <a:solidFill>
                    <a:srgbClr val="8CC64D"/>
                  </a:solidFill>
                  <a:latin typeface="League Gothic"/>
                </a:rPr>
                <a:t>NODE.JS</a:t>
              </a:r>
            </a:p>
          </p:txBody>
        </p:sp>
        <p:sp>
          <p:nvSpPr>
            <p:cNvPr name="TextBox 18" id="18"/>
            <p:cNvSpPr txBox="true"/>
            <p:nvPr/>
          </p:nvSpPr>
          <p:spPr>
            <a:xfrm rot="0">
              <a:off x="0" y="200025"/>
              <a:ext cx="8588251" cy="1221528"/>
            </a:xfrm>
            <a:prstGeom prst="rect">
              <a:avLst/>
            </a:prstGeom>
          </p:spPr>
          <p:txBody>
            <a:bodyPr anchor="t" rtlCol="false" tIns="0" lIns="0" bIns="0" rIns="0">
              <a:spAutoFit/>
            </a:bodyPr>
            <a:lstStyle/>
            <a:p>
              <a:pPr>
                <a:lnSpc>
                  <a:spcPts val="6229"/>
                </a:lnSpc>
              </a:pPr>
              <a:r>
                <a:rPr lang="en-US" sz="6999">
                  <a:solidFill>
                    <a:srgbClr val="000000">
                      <a:alpha val="40000"/>
                    </a:srgbClr>
                  </a:solidFill>
                  <a:latin typeface="League Gothic"/>
                </a:rPr>
                <a:t>CAFÉ</a:t>
              </a:r>
              <a:r>
                <a:rPr lang="en-US" sz="6999">
                  <a:solidFill>
                    <a:srgbClr val="000000">
                      <a:alpha val="40000"/>
                    </a:srgbClr>
                  </a:solidFill>
                  <a:latin typeface="League Gothic"/>
                </a:rPr>
                <a:t>,DESENVOLVIMENTO &amp;</a:t>
              </a:r>
            </a:p>
          </p:txBody>
        </p:sp>
      </p:grpSp>
      <p:sp>
        <p:nvSpPr>
          <p:cNvPr name="TextBox 19" id="19"/>
          <p:cNvSpPr txBox="true"/>
          <p:nvPr/>
        </p:nvSpPr>
        <p:spPr>
          <a:xfrm rot="0">
            <a:off x="252957" y="2766151"/>
            <a:ext cx="17782087" cy="349338"/>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Vamos criar um exemplo em que preparamos uma "Receita Especial" do dia, como um "Risoto de Cogumelos".</a:t>
            </a:r>
          </a:p>
        </p:txBody>
      </p:sp>
      <p:sp>
        <p:nvSpPr>
          <p:cNvPr name="TextBox 20" id="20"/>
          <p:cNvSpPr txBox="true"/>
          <p:nvPr/>
        </p:nvSpPr>
        <p:spPr>
          <a:xfrm rot="0">
            <a:off x="252957" y="2213701"/>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EXEMPLO 2: "RECEITA ESPECIAL" - PREPARAÇÃO DE UM PRATO ESPECIAL</a:t>
            </a:r>
          </a:p>
        </p:txBody>
      </p:sp>
      <p:sp>
        <p:nvSpPr>
          <p:cNvPr name="TextBox 21" id="21"/>
          <p:cNvSpPr txBox="true"/>
          <p:nvPr/>
        </p:nvSpPr>
        <p:spPr>
          <a:xfrm rot="0">
            <a:off x="10677612" y="4441737"/>
            <a:ext cx="7357432" cy="701763"/>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Este código chama a função prepararReceitaEspecial() que exibe instruções do chef para preparar o prato especial.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115925"/>
            <a:ext cx="18288000" cy="2171075"/>
          </a:xfrm>
          <a:custGeom>
            <a:avLst/>
            <a:gdLst/>
            <a:ahLst/>
            <a:cxnLst/>
            <a:rect r="r" b="b" t="t" l="l"/>
            <a:pathLst>
              <a:path h="2171075" w="18288000">
                <a:moveTo>
                  <a:pt x="0" y="0"/>
                </a:moveTo>
                <a:lnTo>
                  <a:pt x="18288000" y="0"/>
                </a:lnTo>
                <a:lnTo>
                  <a:pt x="18288000" y="2171075"/>
                </a:lnTo>
                <a:lnTo>
                  <a:pt x="0" y="2171075"/>
                </a:lnTo>
                <a:lnTo>
                  <a:pt x="0" y="0"/>
                </a:lnTo>
                <a:close/>
              </a:path>
            </a:pathLst>
          </a:custGeom>
          <a:blipFill>
            <a:blip r:embed="rId2">
              <a:alphaModFix amt="23000"/>
            </a:blip>
            <a:stretch>
              <a:fillRect l="-5053" t="-198791" r="-5053" b="-34853"/>
            </a:stretch>
          </a:blipFill>
        </p:spPr>
      </p:sp>
      <p:sp>
        <p:nvSpPr>
          <p:cNvPr name="Freeform 3" id="3"/>
          <p:cNvSpPr/>
          <p:nvPr/>
        </p:nvSpPr>
        <p:spPr>
          <a:xfrm flipH="false" flipV="false" rot="0">
            <a:off x="0" y="-2353736"/>
            <a:ext cx="18288000" cy="5281377"/>
          </a:xfrm>
          <a:custGeom>
            <a:avLst/>
            <a:gdLst/>
            <a:ahLst/>
            <a:cxnLst/>
            <a:rect r="r" b="b" t="t" l="l"/>
            <a:pathLst>
              <a:path h="5281377" w="18288000">
                <a:moveTo>
                  <a:pt x="0" y="0"/>
                </a:moveTo>
                <a:lnTo>
                  <a:pt x="18288000" y="0"/>
                </a:lnTo>
                <a:lnTo>
                  <a:pt x="18288000" y="5281377"/>
                </a:lnTo>
                <a:lnTo>
                  <a:pt x="0" y="5281377"/>
                </a:lnTo>
                <a:lnTo>
                  <a:pt x="0" y="0"/>
                </a:lnTo>
                <a:close/>
              </a:path>
            </a:pathLst>
          </a:custGeom>
          <a:blipFill>
            <a:blip r:embed="rId2">
              <a:alphaModFix amt="23000"/>
            </a:blip>
            <a:stretch>
              <a:fillRect l="-1593" t="-28535" r="-1593" b="0"/>
            </a:stretch>
          </a:blipFill>
        </p:spPr>
      </p:sp>
      <p:sp>
        <p:nvSpPr>
          <p:cNvPr name="Freeform 4" id="4"/>
          <p:cNvSpPr/>
          <p:nvPr/>
        </p:nvSpPr>
        <p:spPr>
          <a:xfrm flipH="false" flipV="false" rot="0">
            <a:off x="238879" y="9296432"/>
            <a:ext cx="1792820" cy="914830"/>
          </a:xfrm>
          <a:custGeom>
            <a:avLst/>
            <a:gdLst/>
            <a:ahLst/>
            <a:cxnLst/>
            <a:rect r="r" b="b" t="t" l="l"/>
            <a:pathLst>
              <a:path h="914830" w="1792820">
                <a:moveTo>
                  <a:pt x="0" y="0"/>
                </a:moveTo>
                <a:lnTo>
                  <a:pt x="1792820" y="0"/>
                </a:lnTo>
                <a:lnTo>
                  <a:pt x="1792820" y="914830"/>
                </a:lnTo>
                <a:lnTo>
                  <a:pt x="0" y="914830"/>
                </a:lnTo>
                <a:lnTo>
                  <a:pt x="0" y="0"/>
                </a:lnTo>
                <a:close/>
              </a:path>
            </a:pathLst>
          </a:custGeom>
          <a:blipFill>
            <a:blip r:embed="rId3"/>
            <a:stretch>
              <a:fillRect l="0" t="0" r="0" b="0"/>
            </a:stretch>
          </a:blipFill>
        </p:spPr>
      </p:sp>
      <p:sp>
        <p:nvSpPr>
          <p:cNvPr name="Freeform 5" id="5"/>
          <p:cNvSpPr/>
          <p:nvPr/>
        </p:nvSpPr>
        <p:spPr>
          <a:xfrm flipH="false" flipV="false" rot="0">
            <a:off x="15617778" y="-551186"/>
            <a:ext cx="2831562" cy="2831562"/>
          </a:xfrm>
          <a:custGeom>
            <a:avLst/>
            <a:gdLst/>
            <a:ahLst/>
            <a:cxnLst/>
            <a:rect r="r" b="b" t="t" l="l"/>
            <a:pathLst>
              <a:path h="2831562" w="2831562">
                <a:moveTo>
                  <a:pt x="0" y="0"/>
                </a:moveTo>
                <a:lnTo>
                  <a:pt x="2831563" y="0"/>
                </a:lnTo>
                <a:lnTo>
                  <a:pt x="2831563" y="2831562"/>
                </a:lnTo>
                <a:lnTo>
                  <a:pt x="0" y="2831562"/>
                </a:lnTo>
                <a:lnTo>
                  <a:pt x="0" y="0"/>
                </a:lnTo>
                <a:close/>
              </a:path>
            </a:pathLst>
          </a:custGeom>
          <a:blipFill>
            <a:blip r:embed="rId4"/>
            <a:stretch>
              <a:fillRect l="0" t="0" r="0" b="0"/>
            </a:stretch>
          </a:blipFill>
        </p:spPr>
      </p:sp>
      <p:grpSp>
        <p:nvGrpSpPr>
          <p:cNvPr name="Group 6" id="6"/>
          <p:cNvGrpSpPr/>
          <p:nvPr/>
        </p:nvGrpSpPr>
        <p:grpSpPr>
          <a:xfrm rot="0">
            <a:off x="10342511" y="9017091"/>
            <a:ext cx="8928608" cy="1059229"/>
            <a:chOff x="0" y="0"/>
            <a:chExt cx="11904810" cy="1412306"/>
          </a:xfrm>
        </p:grpSpPr>
        <p:grpSp>
          <p:nvGrpSpPr>
            <p:cNvPr name="Group 7" id="7"/>
            <p:cNvGrpSpPr>
              <a:grpSpLocks noChangeAspect="true"/>
            </p:cNvGrpSpPr>
            <p:nvPr/>
          </p:nvGrpSpPr>
          <p:grpSpPr>
            <a:xfrm rot="0">
              <a:off x="8722307" y="0"/>
              <a:ext cx="1412312" cy="1412306"/>
              <a:chOff x="0" y="0"/>
              <a:chExt cx="6350000" cy="6349975"/>
            </a:xfrm>
          </p:grpSpPr>
          <p:sp>
            <p:nvSpPr>
              <p:cNvPr name="Freeform 8" id="8"/>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0" t="0" r="0" b="0"/>
                </a:stretch>
              </a:blipFill>
            </p:spPr>
          </p:sp>
        </p:grpSp>
        <p:sp>
          <p:nvSpPr>
            <p:cNvPr name="TextBox 9" id="9"/>
            <p:cNvSpPr txBox="true"/>
            <p:nvPr/>
          </p:nvSpPr>
          <p:spPr>
            <a:xfrm rot="0">
              <a:off x="839403" y="822144"/>
              <a:ext cx="4027988"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www.amigoni.com.br</a:t>
              </a:r>
            </a:p>
          </p:txBody>
        </p:sp>
        <p:sp>
          <p:nvSpPr>
            <p:cNvPr name="TextBox 10" id="10"/>
            <p:cNvSpPr txBox="true"/>
            <p:nvPr/>
          </p:nvSpPr>
          <p:spPr>
            <a:xfrm rot="0">
              <a:off x="0" y="1149060"/>
              <a:ext cx="5099356"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paulo.amigoni@gmail.com.br</a:t>
              </a:r>
            </a:p>
          </p:txBody>
        </p:sp>
        <p:sp>
          <p:nvSpPr>
            <p:cNvPr name="TextBox 11" id="11"/>
            <p:cNvSpPr txBox="true"/>
            <p:nvPr/>
          </p:nvSpPr>
          <p:spPr>
            <a:xfrm rot="0">
              <a:off x="5035856" y="1136360"/>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github.com/pauloamigoni/</a:t>
              </a:r>
            </a:p>
          </p:txBody>
        </p:sp>
        <p:sp>
          <p:nvSpPr>
            <p:cNvPr name="TextBox 12" id="12"/>
            <p:cNvSpPr txBox="true"/>
            <p:nvPr/>
          </p:nvSpPr>
          <p:spPr>
            <a:xfrm rot="0">
              <a:off x="3598483" y="-43227"/>
              <a:ext cx="8306328" cy="586804"/>
            </a:xfrm>
            <a:prstGeom prst="rect">
              <a:avLst/>
            </a:prstGeom>
          </p:spPr>
          <p:txBody>
            <a:bodyPr anchor="t" rtlCol="false" tIns="0" lIns="0" bIns="0" rIns="0">
              <a:spAutoFit/>
            </a:bodyPr>
            <a:lstStyle/>
            <a:p>
              <a:pPr>
                <a:lnSpc>
                  <a:spcPts val="4106"/>
                </a:lnSpc>
              </a:pPr>
              <a:r>
                <a:rPr lang="en-US" sz="2231" spc="178">
                  <a:solidFill>
                    <a:srgbClr val="000000">
                      <a:alpha val="54902"/>
                    </a:srgbClr>
                  </a:solidFill>
                  <a:latin typeface="Amsterdam Four"/>
                </a:rPr>
                <a:t>Paulo Henrique Amigoni</a:t>
              </a:r>
            </a:p>
          </p:txBody>
        </p:sp>
        <p:sp>
          <p:nvSpPr>
            <p:cNvPr name="TextBox 13" id="13"/>
            <p:cNvSpPr txBox="true"/>
            <p:nvPr/>
          </p:nvSpPr>
          <p:spPr>
            <a:xfrm rot="0">
              <a:off x="4590745" y="822144"/>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linkedin.com/in/pauloamigoni/</a:t>
              </a:r>
            </a:p>
          </p:txBody>
        </p:sp>
      </p:grpSp>
      <p:sp>
        <p:nvSpPr>
          <p:cNvPr name="Freeform 14" id="14"/>
          <p:cNvSpPr/>
          <p:nvPr/>
        </p:nvSpPr>
        <p:spPr>
          <a:xfrm flipH="false" flipV="false" rot="0">
            <a:off x="252957" y="3323531"/>
            <a:ext cx="10089554" cy="2994414"/>
          </a:xfrm>
          <a:custGeom>
            <a:avLst/>
            <a:gdLst/>
            <a:ahLst/>
            <a:cxnLst/>
            <a:rect r="r" b="b" t="t" l="l"/>
            <a:pathLst>
              <a:path h="2994414" w="10089554">
                <a:moveTo>
                  <a:pt x="0" y="0"/>
                </a:moveTo>
                <a:lnTo>
                  <a:pt x="10089554" y="0"/>
                </a:lnTo>
                <a:lnTo>
                  <a:pt x="10089554" y="2994414"/>
                </a:lnTo>
                <a:lnTo>
                  <a:pt x="0" y="2994414"/>
                </a:lnTo>
                <a:lnTo>
                  <a:pt x="0" y="0"/>
                </a:lnTo>
                <a:close/>
              </a:path>
            </a:pathLst>
          </a:custGeom>
          <a:blipFill>
            <a:blip r:embed="rId6"/>
            <a:stretch>
              <a:fillRect l="0" t="0" r="0" b="0"/>
            </a:stretch>
          </a:blipFill>
        </p:spPr>
      </p:sp>
      <p:sp>
        <p:nvSpPr>
          <p:cNvPr name="Freeform 15" id="15"/>
          <p:cNvSpPr/>
          <p:nvPr/>
        </p:nvSpPr>
        <p:spPr>
          <a:xfrm flipH="false" flipV="false" rot="0">
            <a:off x="252957" y="3268348"/>
            <a:ext cx="10089554" cy="4376747"/>
          </a:xfrm>
          <a:custGeom>
            <a:avLst/>
            <a:gdLst/>
            <a:ahLst/>
            <a:cxnLst/>
            <a:rect r="r" b="b" t="t" l="l"/>
            <a:pathLst>
              <a:path h="4376747" w="10089554">
                <a:moveTo>
                  <a:pt x="0" y="0"/>
                </a:moveTo>
                <a:lnTo>
                  <a:pt x="10089554" y="0"/>
                </a:lnTo>
                <a:lnTo>
                  <a:pt x="10089554" y="4376747"/>
                </a:lnTo>
                <a:lnTo>
                  <a:pt x="0" y="4376747"/>
                </a:lnTo>
                <a:lnTo>
                  <a:pt x="0" y="0"/>
                </a:lnTo>
                <a:close/>
              </a:path>
            </a:pathLst>
          </a:custGeom>
          <a:blipFill>
            <a:blip r:embed="rId7"/>
            <a:stretch>
              <a:fillRect l="0" t="0" r="0" b="0"/>
            </a:stretch>
          </a:blipFill>
        </p:spPr>
      </p:sp>
      <p:sp>
        <p:nvSpPr>
          <p:cNvPr name="Freeform 16" id="16"/>
          <p:cNvSpPr/>
          <p:nvPr/>
        </p:nvSpPr>
        <p:spPr>
          <a:xfrm flipH="false" flipV="false" rot="0">
            <a:off x="10663534" y="6926296"/>
            <a:ext cx="7371509" cy="718799"/>
          </a:xfrm>
          <a:custGeom>
            <a:avLst/>
            <a:gdLst/>
            <a:ahLst/>
            <a:cxnLst/>
            <a:rect r="r" b="b" t="t" l="l"/>
            <a:pathLst>
              <a:path h="718799" w="7371509">
                <a:moveTo>
                  <a:pt x="0" y="0"/>
                </a:moveTo>
                <a:lnTo>
                  <a:pt x="7371509" y="0"/>
                </a:lnTo>
                <a:lnTo>
                  <a:pt x="7371509" y="718799"/>
                </a:lnTo>
                <a:lnTo>
                  <a:pt x="0" y="718799"/>
                </a:lnTo>
                <a:lnTo>
                  <a:pt x="0" y="0"/>
                </a:lnTo>
                <a:close/>
              </a:path>
            </a:pathLst>
          </a:custGeom>
          <a:blipFill>
            <a:blip r:embed="rId8"/>
            <a:stretch>
              <a:fillRect l="0" t="0" r="0" b="0"/>
            </a:stretch>
          </a:blipFill>
        </p:spPr>
      </p:sp>
      <p:grpSp>
        <p:nvGrpSpPr>
          <p:cNvPr name="Group 17" id="17"/>
          <p:cNvGrpSpPr/>
          <p:nvPr/>
        </p:nvGrpSpPr>
        <p:grpSpPr>
          <a:xfrm rot="0">
            <a:off x="238879" y="158836"/>
            <a:ext cx="8765031" cy="1066165"/>
            <a:chOff x="0" y="0"/>
            <a:chExt cx="11686708" cy="1421553"/>
          </a:xfrm>
        </p:grpSpPr>
        <p:sp>
          <p:nvSpPr>
            <p:cNvPr name="TextBox 18" id="18"/>
            <p:cNvSpPr txBox="true"/>
            <p:nvPr/>
          </p:nvSpPr>
          <p:spPr>
            <a:xfrm rot="0">
              <a:off x="8790758" y="191135"/>
              <a:ext cx="2895951" cy="1230418"/>
            </a:xfrm>
            <a:prstGeom prst="rect">
              <a:avLst/>
            </a:prstGeom>
          </p:spPr>
          <p:txBody>
            <a:bodyPr anchor="t" rtlCol="false" tIns="0" lIns="0" bIns="0" rIns="0">
              <a:spAutoFit/>
            </a:bodyPr>
            <a:lstStyle/>
            <a:p>
              <a:pPr>
                <a:lnSpc>
                  <a:spcPts val="6439"/>
                </a:lnSpc>
              </a:pPr>
              <a:r>
                <a:rPr lang="en-US" sz="6999">
                  <a:solidFill>
                    <a:srgbClr val="8CC64D"/>
                  </a:solidFill>
                  <a:latin typeface="League Gothic"/>
                </a:rPr>
                <a:t>NODE.JS</a:t>
              </a:r>
            </a:p>
          </p:txBody>
        </p:sp>
        <p:sp>
          <p:nvSpPr>
            <p:cNvPr name="TextBox 19" id="19"/>
            <p:cNvSpPr txBox="true"/>
            <p:nvPr/>
          </p:nvSpPr>
          <p:spPr>
            <a:xfrm rot="0">
              <a:off x="0" y="200025"/>
              <a:ext cx="8588251" cy="1221528"/>
            </a:xfrm>
            <a:prstGeom prst="rect">
              <a:avLst/>
            </a:prstGeom>
          </p:spPr>
          <p:txBody>
            <a:bodyPr anchor="t" rtlCol="false" tIns="0" lIns="0" bIns="0" rIns="0">
              <a:spAutoFit/>
            </a:bodyPr>
            <a:lstStyle/>
            <a:p>
              <a:pPr>
                <a:lnSpc>
                  <a:spcPts val="6229"/>
                </a:lnSpc>
              </a:pPr>
              <a:r>
                <a:rPr lang="en-US" sz="6999">
                  <a:solidFill>
                    <a:srgbClr val="000000">
                      <a:alpha val="40000"/>
                    </a:srgbClr>
                  </a:solidFill>
                  <a:latin typeface="League Gothic"/>
                </a:rPr>
                <a:t>CAFÉ</a:t>
              </a:r>
              <a:r>
                <a:rPr lang="en-US" sz="6999">
                  <a:solidFill>
                    <a:srgbClr val="000000">
                      <a:alpha val="40000"/>
                    </a:srgbClr>
                  </a:solidFill>
                  <a:latin typeface="League Gothic"/>
                </a:rPr>
                <a:t>,DESENVOLVIMENTO &amp;</a:t>
              </a:r>
            </a:p>
          </p:txBody>
        </p:sp>
      </p:grpSp>
      <p:sp>
        <p:nvSpPr>
          <p:cNvPr name="TextBox 20" id="20"/>
          <p:cNvSpPr txBox="true"/>
          <p:nvPr/>
        </p:nvSpPr>
        <p:spPr>
          <a:xfrm rot="0">
            <a:off x="252957" y="2766151"/>
            <a:ext cx="17782087" cy="349338"/>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Vamos criar um servidor web simples para lidar com os pedidos online dos clientes.</a:t>
            </a:r>
          </a:p>
        </p:txBody>
      </p:sp>
      <p:sp>
        <p:nvSpPr>
          <p:cNvPr name="TextBox 21" id="21"/>
          <p:cNvSpPr txBox="true"/>
          <p:nvPr/>
        </p:nvSpPr>
        <p:spPr>
          <a:xfrm rot="0">
            <a:off x="252957" y="2213701"/>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EXEMPLO 3: "PEDIDOS ONLINE" - SERVIDOR WEB SIMPLES</a:t>
            </a:r>
          </a:p>
        </p:txBody>
      </p:sp>
      <p:sp>
        <p:nvSpPr>
          <p:cNvPr name="TextBox 22" id="22"/>
          <p:cNvSpPr txBox="true"/>
          <p:nvPr/>
        </p:nvSpPr>
        <p:spPr>
          <a:xfrm rot="0">
            <a:off x="10677612" y="6114824"/>
            <a:ext cx="7357432" cy="701763"/>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Ao executar este código, você terá um servidor web pronto para receber pedidos online dos clientes.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115925"/>
            <a:ext cx="18288000" cy="2171075"/>
          </a:xfrm>
          <a:custGeom>
            <a:avLst/>
            <a:gdLst/>
            <a:ahLst/>
            <a:cxnLst/>
            <a:rect r="r" b="b" t="t" l="l"/>
            <a:pathLst>
              <a:path h="2171075" w="18288000">
                <a:moveTo>
                  <a:pt x="0" y="0"/>
                </a:moveTo>
                <a:lnTo>
                  <a:pt x="18288000" y="0"/>
                </a:lnTo>
                <a:lnTo>
                  <a:pt x="18288000" y="2171075"/>
                </a:lnTo>
                <a:lnTo>
                  <a:pt x="0" y="2171075"/>
                </a:lnTo>
                <a:lnTo>
                  <a:pt x="0" y="0"/>
                </a:lnTo>
                <a:close/>
              </a:path>
            </a:pathLst>
          </a:custGeom>
          <a:blipFill>
            <a:blip r:embed="rId2">
              <a:alphaModFix amt="23000"/>
            </a:blip>
            <a:stretch>
              <a:fillRect l="-5053" t="-198791" r="-5053" b="-34853"/>
            </a:stretch>
          </a:blipFill>
        </p:spPr>
      </p:sp>
      <p:sp>
        <p:nvSpPr>
          <p:cNvPr name="Freeform 3" id="3"/>
          <p:cNvSpPr/>
          <p:nvPr/>
        </p:nvSpPr>
        <p:spPr>
          <a:xfrm flipH="false" flipV="false" rot="0">
            <a:off x="0" y="-2353736"/>
            <a:ext cx="18288000" cy="5281377"/>
          </a:xfrm>
          <a:custGeom>
            <a:avLst/>
            <a:gdLst/>
            <a:ahLst/>
            <a:cxnLst/>
            <a:rect r="r" b="b" t="t" l="l"/>
            <a:pathLst>
              <a:path h="5281377" w="18288000">
                <a:moveTo>
                  <a:pt x="0" y="0"/>
                </a:moveTo>
                <a:lnTo>
                  <a:pt x="18288000" y="0"/>
                </a:lnTo>
                <a:lnTo>
                  <a:pt x="18288000" y="5281377"/>
                </a:lnTo>
                <a:lnTo>
                  <a:pt x="0" y="5281377"/>
                </a:lnTo>
                <a:lnTo>
                  <a:pt x="0" y="0"/>
                </a:lnTo>
                <a:close/>
              </a:path>
            </a:pathLst>
          </a:custGeom>
          <a:blipFill>
            <a:blip r:embed="rId2">
              <a:alphaModFix amt="23000"/>
            </a:blip>
            <a:stretch>
              <a:fillRect l="-1593" t="-28535" r="-1593" b="0"/>
            </a:stretch>
          </a:blipFill>
        </p:spPr>
      </p:sp>
      <p:sp>
        <p:nvSpPr>
          <p:cNvPr name="Freeform 4" id="4"/>
          <p:cNvSpPr/>
          <p:nvPr/>
        </p:nvSpPr>
        <p:spPr>
          <a:xfrm flipH="false" flipV="false" rot="0">
            <a:off x="238879" y="9296432"/>
            <a:ext cx="1792820" cy="914830"/>
          </a:xfrm>
          <a:custGeom>
            <a:avLst/>
            <a:gdLst/>
            <a:ahLst/>
            <a:cxnLst/>
            <a:rect r="r" b="b" t="t" l="l"/>
            <a:pathLst>
              <a:path h="914830" w="1792820">
                <a:moveTo>
                  <a:pt x="0" y="0"/>
                </a:moveTo>
                <a:lnTo>
                  <a:pt x="1792820" y="0"/>
                </a:lnTo>
                <a:lnTo>
                  <a:pt x="1792820" y="914830"/>
                </a:lnTo>
                <a:lnTo>
                  <a:pt x="0" y="914830"/>
                </a:lnTo>
                <a:lnTo>
                  <a:pt x="0" y="0"/>
                </a:lnTo>
                <a:close/>
              </a:path>
            </a:pathLst>
          </a:custGeom>
          <a:blipFill>
            <a:blip r:embed="rId3"/>
            <a:stretch>
              <a:fillRect l="0" t="0" r="0" b="0"/>
            </a:stretch>
          </a:blipFill>
        </p:spPr>
      </p:sp>
      <p:sp>
        <p:nvSpPr>
          <p:cNvPr name="Freeform 5" id="5"/>
          <p:cNvSpPr/>
          <p:nvPr/>
        </p:nvSpPr>
        <p:spPr>
          <a:xfrm flipH="false" flipV="false" rot="0">
            <a:off x="15617778" y="-551186"/>
            <a:ext cx="2831562" cy="2831562"/>
          </a:xfrm>
          <a:custGeom>
            <a:avLst/>
            <a:gdLst/>
            <a:ahLst/>
            <a:cxnLst/>
            <a:rect r="r" b="b" t="t" l="l"/>
            <a:pathLst>
              <a:path h="2831562" w="2831562">
                <a:moveTo>
                  <a:pt x="0" y="0"/>
                </a:moveTo>
                <a:lnTo>
                  <a:pt x="2831563" y="0"/>
                </a:lnTo>
                <a:lnTo>
                  <a:pt x="2831563" y="2831562"/>
                </a:lnTo>
                <a:lnTo>
                  <a:pt x="0" y="2831562"/>
                </a:lnTo>
                <a:lnTo>
                  <a:pt x="0" y="0"/>
                </a:lnTo>
                <a:close/>
              </a:path>
            </a:pathLst>
          </a:custGeom>
          <a:blipFill>
            <a:blip r:embed="rId4"/>
            <a:stretch>
              <a:fillRect l="0" t="0" r="0" b="0"/>
            </a:stretch>
          </a:blipFill>
        </p:spPr>
      </p:sp>
      <p:grpSp>
        <p:nvGrpSpPr>
          <p:cNvPr name="Group 6" id="6"/>
          <p:cNvGrpSpPr/>
          <p:nvPr/>
        </p:nvGrpSpPr>
        <p:grpSpPr>
          <a:xfrm rot="0">
            <a:off x="10342511" y="9017091"/>
            <a:ext cx="8928608" cy="1059229"/>
            <a:chOff x="0" y="0"/>
            <a:chExt cx="11904810" cy="1412306"/>
          </a:xfrm>
        </p:grpSpPr>
        <p:grpSp>
          <p:nvGrpSpPr>
            <p:cNvPr name="Group 7" id="7"/>
            <p:cNvGrpSpPr>
              <a:grpSpLocks noChangeAspect="true"/>
            </p:cNvGrpSpPr>
            <p:nvPr/>
          </p:nvGrpSpPr>
          <p:grpSpPr>
            <a:xfrm rot="0">
              <a:off x="8722307" y="0"/>
              <a:ext cx="1412312" cy="1412306"/>
              <a:chOff x="0" y="0"/>
              <a:chExt cx="6350000" cy="6349975"/>
            </a:xfrm>
          </p:grpSpPr>
          <p:sp>
            <p:nvSpPr>
              <p:cNvPr name="Freeform 8" id="8"/>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0" t="0" r="0" b="0"/>
                </a:stretch>
              </a:blipFill>
            </p:spPr>
          </p:sp>
        </p:grpSp>
        <p:sp>
          <p:nvSpPr>
            <p:cNvPr name="TextBox 9" id="9"/>
            <p:cNvSpPr txBox="true"/>
            <p:nvPr/>
          </p:nvSpPr>
          <p:spPr>
            <a:xfrm rot="0">
              <a:off x="839403" y="822144"/>
              <a:ext cx="4027988"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www.amigoni.com.br</a:t>
              </a:r>
            </a:p>
          </p:txBody>
        </p:sp>
        <p:sp>
          <p:nvSpPr>
            <p:cNvPr name="TextBox 10" id="10"/>
            <p:cNvSpPr txBox="true"/>
            <p:nvPr/>
          </p:nvSpPr>
          <p:spPr>
            <a:xfrm rot="0">
              <a:off x="0" y="1149060"/>
              <a:ext cx="5099356"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paulo.amigoni@gmail.com.br</a:t>
              </a:r>
            </a:p>
          </p:txBody>
        </p:sp>
        <p:sp>
          <p:nvSpPr>
            <p:cNvPr name="TextBox 11" id="11"/>
            <p:cNvSpPr txBox="true"/>
            <p:nvPr/>
          </p:nvSpPr>
          <p:spPr>
            <a:xfrm rot="0">
              <a:off x="5035856" y="1136360"/>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github.com/pauloamigoni/</a:t>
              </a:r>
            </a:p>
          </p:txBody>
        </p:sp>
        <p:sp>
          <p:nvSpPr>
            <p:cNvPr name="TextBox 12" id="12"/>
            <p:cNvSpPr txBox="true"/>
            <p:nvPr/>
          </p:nvSpPr>
          <p:spPr>
            <a:xfrm rot="0">
              <a:off x="3598483" y="-43227"/>
              <a:ext cx="8306328" cy="586804"/>
            </a:xfrm>
            <a:prstGeom prst="rect">
              <a:avLst/>
            </a:prstGeom>
          </p:spPr>
          <p:txBody>
            <a:bodyPr anchor="t" rtlCol="false" tIns="0" lIns="0" bIns="0" rIns="0">
              <a:spAutoFit/>
            </a:bodyPr>
            <a:lstStyle/>
            <a:p>
              <a:pPr>
                <a:lnSpc>
                  <a:spcPts val="4106"/>
                </a:lnSpc>
              </a:pPr>
              <a:r>
                <a:rPr lang="en-US" sz="2231" spc="178">
                  <a:solidFill>
                    <a:srgbClr val="000000">
                      <a:alpha val="54902"/>
                    </a:srgbClr>
                  </a:solidFill>
                  <a:latin typeface="Amsterdam Four"/>
                </a:rPr>
                <a:t>Paulo Henrique Amigoni</a:t>
              </a:r>
            </a:p>
          </p:txBody>
        </p:sp>
        <p:sp>
          <p:nvSpPr>
            <p:cNvPr name="TextBox 13" id="13"/>
            <p:cNvSpPr txBox="true"/>
            <p:nvPr/>
          </p:nvSpPr>
          <p:spPr>
            <a:xfrm rot="0">
              <a:off x="4590745" y="822144"/>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linkedin.com/in/pauloamigoni/</a:t>
              </a:r>
            </a:p>
          </p:txBody>
        </p:sp>
      </p:grpSp>
      <p:sp>
        <p:nvSpPr>
          <p:cNvPr name="Freeform 14" id="14"/>
          <p:cNvSpPr/>
          <p:nvPr/>
        </p:nvSpPr>
        <p:spPr>
          <a:xfrm flipH="false" flipV="false" rot="0">
            <a:off x="252957" y="2280376"/>
            <a:ext cx="7569952" cy="2054701"/>
          </a:xfrm>
          <a:custGeom>
            <a:avLst/>
            <a:gdLst/>
            <a:ahLst/>
            <a:cxnLst/>
            <a:rect r="r" b="b" t="t" l="l"/>
            <a:pathLst>
              <a:path h="2054701" w="7569952">
                <a:moveTo>
                  <a:pt x="0" y="0"/>
                </a:moveTo>
                <a:lnTo>
                  <a:pt x="7569952" y="0"/>
                </a:lnTo>
                <a:lnTo>
                  <a:pt x="7569952" y="2054701"/>
                </a:lnTo>
                <a:lnTo>
                  <a:pt x="0" y="2054701"/>
                </a:lnTo>
                <a:lnTo>
                  <a:pt x="0" y="0"/>
                </a:lnTo>
                <a:close/>
              </a:path>
            </a:pathLst>
          </a:custGeom>
          <a:blipFill>
            <a:blip r:embed="rId6"/>
            <a:stretch>
              <a:fillRect l="0" t="0" r="0" b="0"/>
            </a:stretch>
          </a:blipFill>
        </p:spPr>
      </p:sp>
      <p:grpSp>
        <p:nvGrpSpPr>
          <p:cNvPr name="Group 15" id="15"/>
          <p:cNvGrpSpPr/>
          <p:nvPr/>
        </p:nvGrpSpPr>
        <p:grpSpPr>
          <a:xfrm rot="0">
            <a:off x="238879" y="158836"/>
            <a:ext cx="8765031" cy="1066165"/>
            <a:chOff x="0" y="0"/>
            <a:chExt cx="11686708" cy="1421553"/>
          </a:xfrm>
        </p:grpSpPr>
        <p:sp>
          <p:nvSpPr>
            <p:cNvPr name="TextBox 16" id="16"/>
            <p:cNvSpPr txBox="true"/>
            <p:nvPr/>
          </p:nvSpPr>
          <p:spPr>
            <a:xfrm rot="0">
              <a:off x="8790758" y="191135"/>
              <a:ext cx="2895951" cy="1230418"/>
            </a:xfrm>
            <a:prstGeom prst="rect">
              <a:avLst/>
            </a:prstGeom>
          </p:spPr>
          <p:txBody>
            <a:bodyPr anchor="t" rtlCol="false" tIns="0" lIns="0" bIns="0" rIns="0">
              <a:spAutoFit/>
            </a:bodyPr>
            <a:lstStyle/>
            <a:p>
              <a:pPr>
                <a:lnSpc>
                  <a:spcPts val="6439"/>
                </a:lnSpc>
              </a:pPr>
              <a:r>
                <a:rPr lang="en-US" sz="6999">
                  <a:solidFill>
                    <a:srgbClr val="8CC64D"/>
                  </a:solidFill>
                  <a:latin typeface="League Gothic"/>
                </a:rPr>
                <a:t>NODE.JS</a:t>
              </a:r>
            </a:p>
          </p:txBody>
        </p:sp>
        <p:sp>
          <p:nvSpPr>
            <p:cNvPr name="TextBox 17" id="17"/>
            <p:cNvSpPr txBox="true"/>
            <p:nvPr/>
          </p:nvSpPr>
          <p:spPr>
            <a:xfrm rot="0">
              <a:off x="0" y="200025"/>
              <a:ext cx="8588251" cy="1221528"/>
            </a:xfrm>
            <a:prstGeom prst="rect">
              <a:avLst/>
            </a:prstGeom>
          </p:spPr>
          <p:txBody>
            <a:bodyPr anchor="t" rtlCol="false" tIns="0" lIns="0" bIns="0" rIns="0">
              <a:spAutoFit/>
            </a:bodyPr>
            <a:lstStyle/>
            <a:p>
              <a:pPr>
                <a:lnSpc>
                  <a:spcPts val="6229"/>
                </a:lnSpc>
              </a:pPr>
              <a:r>
                <a:rPr lang="en-US" sz="6999">
                  <a:solidFill>
                    <a:srgbClr val="000000">
                      <a:alpha val="40000"/>
                    </a:srgbClr>
                  </a:solidFill>
                  <a:latin typeface="League Gothic"/>
                </a:rPr>
                <a:t>CAFÉ</a:t>
              </a:r>
              <a:r>
                <a:rPr lang="en-US" sz="6999">
                  <a:solidFill>
                    <a:srgbClr val="000000">
                      <a:alpha val="40000"/>
                    </a:srgbClr>
                  </a:solidFill>
                  <a:latin typeface="League Gothic"/>
                </a:rPr>
                <a:t>,DESENVOLVIMENTO &amp;</a:t>
              </a:r>
            </a:p>
          </p:txBody>
        </p:sp>
      </p:grpSp>
      <p:sp>
        <p:nvSpPr>
          <p:cNvPr name="TextBox 18" id="18"/>
          <p:cNvSpPr txBox="true"/>
          <p:nvPr/>
        </p:nvSpPr>
        <p:spPr>
          <a:xfrm rot="0">
            <a:off x="252957" y="4532647"/>
            <a:ext cx="17782087" cy="1054188"/>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Ao executar este código, você terá um servidor web pronto para receber pedidos online dos clientes.</a:t>
            </a:r>
          </a:p>
          <a:p>
            <a:pPr>
              <a:lnSpc>
                <a:spcPts val="2795"/>
              </a:lnSpc>
            </a:pPr>
          </a:p>
          <a:p>
            <a:pPr>
              <a:lnSpc>
                <a:spcPts val="2795"/>
              </a:lnSpc>
            </a:pPr>
            <a:r>
              <a:rPr lang="en-US" sz="1996" spc="39">
                <a:solidFill>
                  <a:srgbClr val="545454"/>
                </a:solidFill>
                <a:latin typeface="Glacial Indifference"/>
              </a:rPr>
              <a:t>Agora você está criando exemplos divertidos na cozinha do "Restaurante Node Café" usando o seu projeto Node.js!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115925"/>
            <a:ext cx="18288000" cy="2171075"/>
          </a:xfrm>
          <a:custGeom>
            <a:avLst/>
            <a:gdLst/>
            <a:ahLst/>
            <a:cxnLst/>
            <a:rect r="r" b="b" t="t" l="l"/>
            <a:pathLst>
              <a:path h="2171075" w="18288000">
                <a:moveTo>
                  <a:pt x="0" y="0"/>
                </a:moveTo>
                <a:lnTo>
                  <a:pt x="18288000" y="0"/>
                </a:lnTo>
                <a:lnTo>
                  <a:pt x="18288000" y="2171075"/>
                </a:lnTo>
                <a:lnTo>
                  <a:pt x="0" y="2171075"/>
                </a:lnTo>
                <a:lnTo>
                  <a:pt x="0" y="0"/>
                </a:lnTo>
                <a:close/>
              </a:path>
            </a:pathLst>
          </a:custGeom>
          <a:blipFill>
            <a:blip r:embed="rId2">
              <a:alphaModFix amt="23000"/>
            </a:blip>
            <a:stretch>
              <a:fillRect l="-5053" t="-198791" r="-5053" b="-34853"/>
            </a:stretch>
          </a:blipFill>
        </p:spPr>
      </p:sp>
      <p:sp>
        <p:nvSpPr>
          <p:cNvPr name="Freeform 3" id="3"/>
          <p:cNvSpPr/>
          <p:nvPr/>
        </p:nvSpPr>
        <p:spPr>
          <a:xfrm flipH="false" flipV="false" rot="0">
            <a:off x="0" y="-2353736"/>
            <a:ext cx="18288000" cy="5281377"/>
          </a:xfrm>
          <a:custGeom>
            <a:avLst/>
            <a:gdLst/>
            <a:ahLst/>
            <a:cxnLst/>
            <a:rect r="r" b="b" t="t" l="l"/>
            <a:pathLst>
              <a:path h="5281377" w="18288000">
                <a:moveTo>
                  <a:pt x="0" y="0"/>
                </a:moveTo>
                <a:lnTo>
                  <a:pt x="18288000" y="0"/>
                </a:lnTo>
                <a:lnTo>
                  <a:pt x="18288000" y="5281377"/>
                </a:lnTo>
                <a:lnTo>
                  <a:pt x="0" y="5281377"/>
                </a:lnTo>
                <a:lnTo>
                  <a:pt x="0" y="0"/>
                </a:lnTo>
                <a:close/>
              </a:path>
            </a:pathLst>
          </a:custGeom>
          <a:blipFill>
            <a:blip r:embed="rId2">
              <a:alphaModFix amt="23000"/>
            </a:blip>
            <a:stretch>
              <a:fillRect l="-1593" t="-28535" r="-1593" b="0"/>
            </a:stretch>
          </a:blipFill>
        </p:spPr>
      </p:sp>
      <p:sp>
        <p:nvSpPr>
          <p:cNvPr name="Freeform 4" id="4"/>
          <p:cNvSpPr/>
          <p:nvPr/>
        </p:nvSpPr>
        <p:spPr>
          <a:xfrm flipH="false" flipV="false" rot="0">
            <a:off x="238879" y="9296432"/>
            <a:ext cx="1792820" cy="914830"/>
          </a:xfrm>
          <a:custGeom>
            <a:avLst/>
            <a:gdLst/>
            <a:ahLst/>
            <a:cxnLst/>
            <a:rect r="r" b="b" t="t" l="l"/>
            <a:pathLst>
              <a:path h="914830" w="1792820">
                <a:moveTo>
                  <a:pt x="0" y="0"/>
                </a:moveTo>
                <a:lnTo>
                  <a:pt x="1792820" y="0"/>
                </a:lnTo>
                <a:lnTo>
                  <a:pt x="1792820" y="914830"/>
                </a:lnTo>
                <a:lnTo>
                  <a:pt x="0" y="914830"/>
                </a:lnTo>
                <a:lnTo>
                  <a:pt x="0" y="0"/>
                </a:lnTo>
                <a:close/>
              </a:path>
            </a:pathLst>
          </a:custGeom>
          <a:blipFill>
            <a:blip r:embed="rId3"/>
            <a:stretch>
              <a:fillRect l="0" t="0" r="0" b="0"/>
            </a:stretch>
          </a:blipFill>
        </p:spPr>
      </p:sp>
      <p:sp>
        <p:nvSpPr>
          <p:cNvPr name="Freeform 5" id="5"/>
          <p:cNvSpPr/>
          <p:nvPr/>
        </p:nvSpPr>
        <p:spPr>
          <a:xfrm flipH="false" flipV="false" rot="0">
            <a:off x="15617778" y="-551186"/>
            <a:ext cx="2831562" cy="2831562"/>
          </a:xfrm>
          <a:custGeom>
            <a:avLst/>
            <a:gdLst/>
            <a:ahLst/>
            <a:cxnLst/>
            <a:rect r="r" b="b" t="t" l="l"/>
            <a:pathLst>
              <a:path h="2831562" w="2831562">
                <a:moveTo>
                  <a:pt x="0" y="0"/>
                </a:moveTo>
                <a:lnTo>
                  <a:pt x="2831563" y="0"/>
                </a:lnTo>
                <a:lnTo>
                  <a:pt x="2831563" y="2831562"/>
                </a:lnTo>
                <a:lnTo>
                  <a:pt x="0" y="2831562"/>
                </a:lnTo>
                <a:lnTo>
                  <a:pt x="0" y="0"/>
                </a:lnTo>
                <a:close/>
              </a:path>
            </a:pathLst>
          </a:custGeom>
          <a:blipFill>
            <a:blip r:embed="rId4"/>
            <a:stretch>
              <a:fillRect l="0" t="0" r="0" b="0"/>
            </a:stretch>
          </a:blipFill>
        </p:spPr>
      </p:sp>
      <p:grpSp>
        <p:nvGrpSpPr>
          <p:cNvPr name="Group 6" id="6"/>
          <p:cNvGrpSpPr/>
          <p:nvPr/>
        </p:nvGrpSpPr>
        <p:grpSpPr>
          <a:xfrm rot="0">
            <a:off x="450892" y="5627513"/>
            <a:ext cx="20140944" cy="2389385"/>
            <a:chOff x="0" y="0"/>
            <a:chExt cx="26854592" cy="3185847"/>
          </a:xfrm>
        </p:grpSpPr>
        <p:grpSp>
          <p:nvGrpSpPr>
            <p:cNvPr name="Group 7" id="7"/>
            <p:cNvGrpSpPr>
              <a:grpSpLocks noChangeAspect="true"/>
            </p:cNvGrpSpPr>
            <p:nvPr/>
          </p:nvGrpSpPr>
          <p:grpSpPr>
            <a:xfrm rot="0">
              <a:off x="19675577" y="0"/>
              <a:ext cx="3185859" cy="3185847"/>
              <a:chOff x="0" y="0"/>
              <a:chExt cx="6350000" cy="6349975"/>
            </a:xfrm>
          </p:grpSpPr>
          <p:sp>
            <p:nvSpPr>
              <p:cNvPr name="Freeform 8" id="8"/>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0" t="0" r="0" b="0"/>
                </a:stretch>
              </a:blipFill>
            </p:spPr>
          </p:sp>
        </p:grpSp>
        <p:sp>
          <p:nvSpPr>
            <p:cNvPr name="TextBox 9" id="9"/>
            <p:cNvSpPr txBox="true"/>
            <p:nvPr/>
          </p:nvSpPr>
          <p:spPr>
            <a:xfrm rot="0">
              <a:off x="1893506" y="1840615"/>
              <a:ext cx="9086241" cy="607782"/>
            </a:xfrm>
            <a:prstGeom prst="rect">
              <a:avLst/>
            </a:prstGeom>
          </p:spPr>
          <p:txBody>
            <a:bodyPr anchor="t" rtlCol="false" tIns="0" lIns="0" bIns="0" rIns="0">
              <a:spAutoFit/>
            </a:bodyPr>
            <a:lstStyle/>
            <a:p>
              <a:pPr>
                <a:lnSpc>
                  <a:spcPts val="4266"/>
                </a:lnSpc>
              </a:pPr>
              <a:r>
                <a:rPr lang="en-US" sz="2318" spc="185">
                  <a:solidFill>
                    <a:srgbClr val="17578D">
                      <a:alpha val="54902"/>
                    </a:srgbClr>
                  </a:solidFill>
                  <a:latin typeface="Ananias"/>
                </a:rPr>
                <a:t>www.amigoni.com.br</a:t>
              </a:r>
            </a:p>
          </p:txBody>
        </p:sp>
        <p:sp>
          <p:nvSpPr>
            <p:cNvPr name="TextBox 10" id="10"/>
            <p:cNvSpPr txBox="true"/>
            <p:nvPr/>
          </p:nvSpPr>
          <p:spPr>
            <a:xfrm rot="0">
              <a:off x="0" y="2578065"/>
              <a:ext cx="11503008" cy="607782"/>
            </a:xfrm>
            <a:prstGeom prst="rect">
              <a:avLst/>
            </a:prstGeom>
          </p:spPr>
          <p:txBody>
            <a:bodyPr anchor="t" rtlCol="false" tIns="0" lIns="0" bIns="0" rIns="0">
              <a:spAutoFit/>
            </a:bodyPr>
            <a:lstStyle/>
            <a:p>
              <a:pPr>
                <a:lnSpc>
                  <a:spcPts val="4266"/>
                </a:lnSpc>
              </a:pPr>
              <a:r>
                <a:rPr lang="en-US" sz="2318" spc="185">
                  <a:solidFill>
                    <a:srgbClr val="17578D">
                      <a:alpha val="54902"/>
                    </a:srgbClr>
                  </a:solidFill>
                  <a:latin typeface="Ananias"/>
                </a:rPr>
                <a:t>paulo.amigoni@gmail.com.br</a:t>
              </a:r>
            </a:p>
          </p:txBody>
        </p:sp>
        <p:sp>
          <p:nvSpPr>
            <p:cNvPr name="TextBox 11" id="11"/>
            <p:cNvSpPr txBox="true"/>
            <p:nvPr/>
          </p:nvSpPr>
          <p:spPr>
            <a:xfrm rot="0">
              <a:off x="11359766" y="2549417"/>
              <a:ext cx="8315811" cy="607782"/>
            </a:xfrm>
            <a:prstGeom prst="rect">
              <a:avLst/>
            </a:prstGeom>
          </p:spPr>
          <p:txBody>
            <a:bodyPr anchor="t" rtlCol="false" tIns="0" lIns="0" bIns="0" rIns="0">
              <a:spAutoFit/>
            </a:bodyPr>
            <a:lstStyle/>
            <a:p>
              <a:pPr>
                <a:lnSpc>
                  <a:spcPts val="4266"/>
                </a:lnSpc>
              </a:pPr>
              <a:r>
                <a:rPr lang="en-US" sz="2318" spc="185">
                  <a:solidFill>
                    <a:srgbClr val="17578D">
                      <a:alpha val="54902"/>
                    </a:srgbClr>
                  </a:solidFill>
                  <a:latin typeface="Ananias"/>
                </a:rPr>
                <a:t>github.com/pauloamigoni/</a:t>
              </a:r>
            </a:p>
          </p:txBody>
        </p:sp>
        <p:sp>
          <p:nvSpPr>
            <p:cNvPr name="TextBox 12" id="12"/>
            <p:cNvSpPr txBox="true"/>
            <p:nvPr/>
          </p:nvSpPr>
          <p:spPr>
            <a:xfrm rot="0">
              <a:off x="8117373" y="-80017"/>
              <a:ext cx="18737219" cy="1306206"/>
            </a:xfrm>
            <a:prstGeom prst="rect">
              <a:avLst/>
            </a:prstGeom>
          </p:spPr>
          <p:txBody>
            <a:bodyPr anchor="t" rtlCol="false" tIns="0" lIns="0" bIns="0" rIns="0">
              <a:spAutoFit/>
            </a:bodyPr>
            <a:lstStyle/>
            <a:p>
              <a:pPr>
                <a:lnSpc>
                  <a:spcPts val="9263"/>
                </a:lnSpc>
              </a:pPr>
              <a:r>
                <a:rPr lang="en-US" sz="5034" spc="402">
                  <a:solidFill>
                    <a:srgbClr val="000000">
                      <a:alpha val="54902"/>
                    </a:srgbClr>
                  </a:solidFill>
                  <a:latin typeface="Amsterdam Four"/>
                </a:rPr>
                <a:t>Paulo Henrique Amigoni</a:t>
              </a:r>
            </a:p>
          </p:txBody>
        </p:sp>
        <p:sp>
          <p:nvSpPr>
            <p:cNvPr name="TextBox 13" id="13"/>
            <p:cNvSpPr txBox="true"/>
            <p:nvPr/>
          </p:nvSpPr>
          <p:spPr>
            <a:xfrm rot="0">
              <a:off x="10355696" y="1840615"/>
              <a:ext cx="8315811" cy="607782"/>
            </a:xfrm>
            <a:prstGeom prst="rect">
              <a:avLst/>
            </a:prstGeom>
          </p:spPr>
          <p:txBody>
            <a:bodyPr anchor="t" rtlCol="false" tIns="0" lIns="0" bIns="0" rIns="0">
              <a:spAutoFit/>
            </a:bodyPr>
            <a:lstStyle/>
            <a:p>
              <a:pPr>
                <a:lnSpc>
                  <a:spcPts val="4266"/>
                </a:lnSpc>
              </a:pPr>
              <a:r>
                <a:rPr lang="en-US" sz="2318" spc="185">
                  <a:solidFill>
                    <a:srgbClr val="17578D">
                      <a:alpha val="54902"/>
                    </a:srgbClr>
                  </a:solidFill>
                  <a:latin typeface="Ananias"/>
                </a:rPr>
                <a:t>linkedin.com/in/pauloamigoni/</a:t>
              </a:r>
            </a:p>
          </p:txBody>
        </p:sp>
      </p:grpSp>
      <p:grpSp>
        <p:nvGrpSpPr>
          <p:cNvPr name="Group 14" id="14"/>
          <p:cNvGrpSpPr/>
          <p:nvPr/>
        </p:nvGrpSpPr>
        <p:grpSpPr>
          <a:xfrm rot="0">
            <a:off x="238879" y="158836"/>
            <a:ext cx="8765031" cy="1066165"/>
            <a:chOff x="0" y="0"/>
            <a:chExt cx="11686708" cy="1421553"/>
          </a:xfrm>
        </p:grpSpPr>
        <p:sp>
          <p:nvSpPr>
            <p:cNvPr name="TextBox 15" id="15"/>
            <p:cNvSpPr txBox="true"/>
            <p:nvPr/>
          </p:nvSpPr>
          <p:spPr>
            <a:xfrm rot="0">
              <a:off x="8790758" y="191135"/>
              <a:ext cx="2895951" cy="1230418"/>
            </a:xfrm>
            <a:prstGeom prst="rect">
              <a:avLst/>
            </a:prstGeom>
          </p:spPr>
          <p:txBody>
            <a:bodyPr anchor="t" rtlCol="false" tIns="0" lIns="0" bIns="0" rIns="0">
              <a:spAutoFit/>
            </a:bodyPr>
            <a:lstStyle/>
            <a:p>
              <a:pPr>
                <a:lnSpc>
                  <a:spcPts val="6439"/>
                </a:lnSpc>
              </a:pPr>
              <a:r>
                <a:rPr lang="en-US" sz="6999">
                  <a:solidFill>
                    <a:srgbClr val="8CC64D"/>
                  </a:solidFill>
                  <a:latin typeface="League Gothic"/>
                </a:rPr>
                <a:t>NODE.JS</a:t>
              </a:r>
            </a:p>
          </p:txBody>
        </p:sp>
        <p:sp>
          <p:nvSpPr>
            <p:cNvPr name="TextBox 16" id="16"/>
            <p:cNvSpPr txBox="true"/>
            <p:nvPr/>
          </p:nvSpPr>
          <p:spPr>
            <a:xfrm rot="0">
              <a:off x="0" y="200025"/>
              <a:ext cx="8588251" cy="1221528"/>
            </a:xfrm>
            <a:prstGeom prst="rect">
              <a:avLst/>
            </a:prstGeom>
          </p:spPr>
          <p:txBody>
            <a:bodyPr anchor="t" rtlCol="false" tIns="0" lIns="0" bIns="0" rIns="0">
              <a:spAutoFit/>
            </a:bodyPr>
            <a:lstStyle/>
            <a:p>
              <a:pPr>
                <a:lnSpc>
                  <a:spcPts val="6229"/>
                </a:lnSpc>
              </a:pPr>
              <a:r>
                <a:rPr lang="en-US" sz="6999">
                  <a:solidFill>
                    <a:srgbClr val="000000">
                      <a:alpha val="40000"/>
                    </a:srgbClr>
                  </a:solidFill>
                  <a:latin typeface="League Gothic"/>
                </a:rPr>
                <a:t>CAFÉ</a:t>
              </a:r>
              <a:r>
                <a:rPr lang="en-US" sz="6999">
                  <a:solidFill>
                    <a:srgbClr val="000000">
                      <a:alpha val="40000"/>
                    </a:srgbClr>
                  </a:solidFill>
                  <a:latin typeface="League Gothic"/>
                </a:rPr>
                <a:t>,DESENVOLVIMENTO &amp;</a:t>
              </a:r>
            </a:p>
          </p:txBody>
        </p:sp>
      </p:grpSp>
      <p:sp>
        <p:nvSpPr>
          <p:cNvPr name="TextBox 17" id="17"/>
          <p:cNvSpPr txBox="true"/>
          <p:nvPr/>
        </p:nvSpPr>
        <p:spPr>
          <a:xfrm rot="0">
            <a:off x="0" y="3576463"/>
            <a:ext cx="17782087"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League Gothic"/>
              </a:rPr>
              <a:t>SE TIVER OUTRAS IDEIAS DE PRATOS (EXEMPLOS), SINTA-SE À VONTADE PARA PERGUNTAR.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115925"/>
            <a:ext cx="18288000" cy="2171075"/>
          </a:xfrm>
          <a:custGeom>
            <a:avLst/>
            <a:gdLst/>
            <a:ahLst/>
            <a:cxnLst/>
            <a:rect r="r" b="b" t="t" l="l"/>
            <a:pathLst>
              <a:path h="2171075" w="18288000">
                <a:moveTo>
                  <a:pt x="0" y="0"/>
                </a:moveTo>
                <a:lnTo>
                  <a:pt x="18288000" y="0"/>
                </a:lnTo>
                <a:lnTo>
                  <a:pt x="18288000" y="2171075"/>
                </a:lnTo>
                <a:lnTo>
                  <a:pt x="0" y="2171075"/>
                </a:lnTo>
                <a:lnTo>
                  <a:pt x="0" y="0"/>
                </a:lnTo>
                <a:close/>
              </a:path>
            </a:pathLst>
          </a:custGeom>
          <a:blipFill>
            <a:blip r:embed="rId2">
              <a:alphaModFix amt="23000"/>
            </a:blip>
            <a:stretch>
              <a:fillRect l="-5053" t="-198791" r="-5053" b="-34853"/>
            </a:stretch>
          </a:blipFill>
        </p:spPr>
      </p:sp>
      <p:sp>
        <p:nvSpPr>
          <p:cNvPr name="Freeform 3" id="3"/>
          <p:cNvSpPr/>
          <p:nvPr/>
        </p:nvSpPr>
        <p:spPr>
          <a:xfrm flipH="false" flipV="false" rot="0">
            <a:off x="0" y="-2353736"/>
            <a:ext cx="18288000" cy="5281377"/>
          </a:xfrm>
          <a:custGeom>
            <a:avLst/>
            <a:gdLst/>
            <a:ahLst/>
            <a:cxnLst/>
            <a:rect r="r" b="b" t="t" l="l"/>
            <a:pathLst>
              <a:path h="5281377" w="18288000">
                <a:moveTo>
                  <a:pt x="0" y="0"/>
                </a:moveTo>
                <a:lnTo>
                  <a:pt x="18288000" y="0"/>
                </a:lnTo>
                <a:lnTo>
                  <a:pt x="18288000" y="5281377"/>
                </a:lnTo>
                <a:lnTo>
                  <a:pt x="0" y="5281377"/>
                </a:lnTo>
                <a:lnTo>
                  <a:pt x="0" y="0"/>
                </a:lnTo>
                <a:close/>
              </a:path>
            </a:pathLst>
          </a:custGeom>
          <a:blipFill>
            <a:blip r:embed="rId2">
              <a:alphaModFix amt="23000"/>
            </a:blip>
            <a:stretch>
              <a:fillRect l="-1593" t="-28535" r="-1593" b="0"/>
            </a:stretch>
          </a:blipFill>
        </p:spPr>
      </p:sp>
      <p:sp>
        <p:nvSpPr>
          <p:cNvPr name="Freeform 4" id="4"/>
          <p:cNvSpPr/>
          <p:nvPr/>
        </p:nvSpPr>
        <p:spPr>
          <a:xfrm flipH="false" flipV="false" rot="0">
            <a:off x="238879" y="9296432"/>
            <a:ext cx="1792820" cy="914830"/>
          </a:xfrm>
          <a:custGeom>
            <a:avLst/>
            <a:gdLst/>
            <a:ahLst/>
            <a:cxnLst/>
            <a:rect r="r" b="b" t="t" l="l"/>
            <a:pathLst>
              <a:path h="914830" w="1792820">
                <a:moveTo>
                  <a:pt x="0" y="0"/>
                </a:moveTo>
                <a:lnTo>
                  <a:pt x="1792820" y="0"/>
                </a:lnTo>
                <a:lnTo>
                  <a:pt x="1792820" y="914830"/>
                </a:lnTo>
                <a:lnTo>
                  <a:pt x="0" y="914830"/>
                </a:lnTo>
                <a:lnTo>
                  <a:pt x="0" y="0"/>
                </a:lnTo>
                <a:close/>
              </a:path>
            </a:pathLst>
          </a:custGeom>
          <a:blipFill>
            <a:blip r:embed="rId3"/>
            <a:stretch>
              <a:fillRect l="0" t="0" r="0" b="0"/>
            </a:stretch>
          </a:blipFill>
        </p:spPr>
      </p:sp>
      <p:sp>
        <p:nvSpPr>
          <p:cNvPr name="Freeform 5" id="5"/>
          <p:cNvSpPr/>
          <p:nvPr/>
        </p:nvSpPr>
        <p:spPr>
          <a:xfrm flipH="false" flipV="false" rot="0">
            <a:off x="15617778" y="-551186"/>
            <a:ext cx="2831562" cy="2831562"/>
          </a:xfrm>
          <a:custGeom>
            <a:avLst/>
            <a:gdLst/>
            <a:ahLst/>
            <a:cxnLst/>
            <a:rect r="r" b="b" t="t" l="l"/>
            <a:pathLst>
              <a:path h="2831562" w="2831562">
                <a:moveTo>
                  <a:pt x="0" y="0"/>
                </a:moveTo>
                <a:lnTo>
                  <a:pt x="2831563" y="0"/>
                </a:lnTo>
                <a:lnTo>
                  <a:pt x="2831563" y="2831562"/>
                </a:lnTo>
                <a:lnTo>
                  <a:pt x="0" y="2831562"/>
                </a:lnTo>
                <a:lnTo>
                  <a:pt x="0" y="0"/>
                </a:lnTo>
                <a:close/>
              </a:path>
            </a:pathLst>
          </a:custGeom>
          <a:blipFill>
            <a:blip r:embed="rId4"/>
            <a:stretch>
              <a:fillRect l="0" t="0" r="0" b="0"/>
            </a:stretch>
          </a:blipFill>
        </p:spPr>
      </p:sp>
      <p:sp>
        <p:nvSpPr>
          <p:cNvPr name="TextBox 6" id="6"/>
          <p:cNvSpPr txBox="true"/>
          <p:nvPr/>
        </p:nvSpPr>
        <p:spPr>
          <a:xfrm rot="0">
            <a:off x="238879" y="2232751"/>
            <a:ext cx="17782087" cy="1759038"/>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Imagine isso: Você é um chef de cozinha, e seu restaurante está lotado. </a:t>
            </a:r>
          </a:p>
          <a:p>
            <a:pPr>
              <a:lnSpc>
                <a:spcPts val="2795"/>
              </a:lnSpc>
            </a:pPr>
            <a:r>
              <a:rPr lang="en-US" sz="1996" spc="39">
                <a:solidFill>
                  <a:srgbClr val="545454"/>
                </a:solidFill>
                <a:latin typeface="Glacial Indifference"/>
              </a:rPr>
              <a:t>Os pedidos dos clientes estão chegando sem parar, e você tem que preparar várias refeições ao mesmo tempo. </a:t>
            </a:r>
          </a:p>
          <a:p>
            <a:pPr>
              <a:lnSpc>
                <a:spcPts val="2795"/>
              </a:lnSpc>
            </a:pPr>
            <a:r>
              <a:rPr lang="en-US" sz="1996" spc="39">
                <a:solidFill>
                  <a:srgbClr val="545454"/>
                </a:solidFill>
                <a:latin typeface="Glacial Indifference"/>
              </a:rPr>
              <a:t>Se você fosse uma única pessoa cozinhando em uma única panela, seria um pesadelo, certo?</a:t>
            </a:r>
          </a:p>
          <a:p>
            <a:pPr>
              <a:lnSpc>
                <a:spcPts val="2795"/>
              </a:lnSpc>
            </a:pPr>
            <a:r>
              <a:rPr lang="en-US" sz="1996" spc="39">
                <a:solidFill>
                  <a:srgbClr val="545454"/>
                </a:solidFill>
                <a:latin typeface="Glacial Indifference"/>
              </a:rPr>
              <a:t>Agora, entra o Node.js! É como se você tivesse um exército de chefs talentosos trabalhando em várias panelas ao mesmo tempo, preparando todas as refeições rapidamente e de forma eficiente. 😄</a:t>
            </a:r>
          </a:p>
        </p:txBody>
      </p:sp>
      <p:grpSp>
        <p:nvGrpSpPr>
          <p:cNvPr name="Group 7" id="7"/>
          <p:cNvGrpSpPr/>
          <p:nvPr/>
        </p:nvGrpSpPr>
        <p:grpSpPr>
          <a:xfrm rot="0">
            <a:off x="238879" y="158836"/>
            <a:ext cx="8765031" cy="1066165"/>
            <a:chOff x="0" y="0"/>
            <a:chExt cx="11686708" cy="1421553"/>
          </a:xfrm>
        </p:grpSpPr>
        <p:sp>
          <p:nvSpPr>
            <p:cNvPr name="TextBox 8" id="8"/>
            <p:cNvSpPr txBox="true"/>
            <p:nvPr/>
          </p:nvSpPr>
          <p:spPr>
            <a:xfrm rot="0">
              <a:off x="8790758" y="191135"/>
              <a:ext cx="2895951" cy="1230418"/>
            </a:xfrm>
            <a:prstGeom prst="rect">
              <a:avLst/>
            </a:prstGeom>
          </p:spPr>
          <p:txBody>
            <a:bodyPr anchor="t" rtlCol="false" tIns="0" lIns="0" bIns="0" rIns="0">
              <a:spAutoFit/>
            </a:bodyPr>
            <a:lstStyle/>
            <a:p>
              <a:pPr>
                <a:lnSpc>
                  <a:spcPts val="6439"/>
                </a:lnSpc>
              </a:pPr>
              <a:r>
                <a:rPr lang="en-US" sz="6999">
                  <a:solidFill>
                    <a:srgbClr val="8CC64D"/>
                  </a:solidFill>
                  <a:latin typeface="League Gothic"/>
                </a:rPr>
                <a:t>NODE.JS</a:t>
              </a:r>
            </a:p>
          </p:txBody>
        </p:sp>
        <p:sp>
          <p:nvSpPr>
            <p:cNvPr name="TextBox 9" id="9"/>
            <p:cNvSpPr txBox="true"/>
            <p:nvPr/>
          </p:nvSpPr>
          <p:spPr>
            <a:xfrm rot="0">
              <a:off x="0" y="200025"/>
              <a:ext cx="8588251" cy="1221528"/>
            </a:xfrm>
            <a:prstGeom prst="rect">
              <a:avLst/>
            </a:prstGeom>
          </p:spPr>
          <p:txBody>
            <a:bodyPr anchor="t" rtlCol="false" tIns="0" lIns="0" bIns="0" rIns="0">
              <a:spAutoFit/>
            </a:bodyPr>
            <a:lstStyle/>
            <a:p>
              <a:pPr>
                <a:lnSpc>
                  <a:spcPts val="6229"/>
                </a:lnSpc>
              </a:pPr>
              <a:r>
                <a:rPr lang="en-US" sz="6999">
                  <a:solidFill>
                    <a:srgbClr val="000000">
                      <a:alpha val="40000"/>
                    </a:srgbClr>
                  </a:solidFill>
                  <a:latin typeface="League Gothic"/>
                </a:rPr>
                <a:t>CAFÉ</a:t>
              </a:r>
              <a:r>
                <a:rPr lang="en-US" sz="6999">
                  <a:solidFill>
                    <a:srgbClr val="000000">
                      <a:alpha val="40000"/>
                    </a:srgbClr>
                  </a:solidFill>
                  <a:latin typeface="League Gothic"/>
                </a:rPr>
                <a:t>,DESENVOLVIMENTO &amp;</a:t>
              </a:r>
            </a:p>
          </p:txBody>
        </p:sp>
      </p:grpSp>
      <p:grpSp>
        <p:nvGrpSpPr>
          <p:cNvPr name="Group 10" id="10"/>
          <p:cNvGrpSpPr/>
          <p:nvPr/>
        </p:nvGrpSpPr>
        <p:grpSpPr>
          <a:xfrm rot="0">
            <a:off x="10342511" y="9017091"/>
            <a:ext cx="8928608" cy="1059229"/>
            <a:chOff x="0" y="0"/>
            <a:chExt cx="11904810" cy="1412306"/>
          </a:xfrm>
        </p:grpSpPr>
        <p:grpSp>
          <p:nvGrpSpPr>
            <p:cNvPr name="Group 11" id="11"/>
            <p:cNvGrpSpPr>
              <a:grpSpLocks noChangeAspect="true"/>
            </p:cNvGrpSpPr>
            <p:nvPr/>
          </p:nvGrpSpPr>
          <p:grpSpPr>
            <a:xfrm rot="0">
              <a:off x="8722307" y="0"/>
              <a:ext cx="1412312" cy="1412306"/>
              <a:chOff x="0" y="0"/>
              <a:chExt cx="6350000" cy="6349975"/>
            </a:xfrm>
          </p:grpSpPr>
          <p:sp>
            <p:nvSpPr>
              <p:cNvPr name="Freeform 12" id="12"/>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0" t="0" r="0" b="0"/>
                </a:stretch>
              </a:blipFill>
            </p:spPr>
          </p:sp>
        </p:grpSp>
        <p:sp>
          <p:nvSpPr>
            <p:cNvPr name="TextBox 13" id="13"/>
            <p:cNvSpPr txBox="true"/>
            <p:nvPr/>
          </p:nvSpPr>
          <p:spPr>
            <a:xfrm rot="0">
              <a:off x="839403" y="822144"/>
              <a:ext cx="4027988"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www.amigoni.com.br</a:t>
              </a:r>
            </a:p>
          </p:txBody>
        </p:sp>
        <p:sp>
          <p:nvSpPr>
            <p:cNvPr name="TextBox 14" id="14"/>
            <p:cNvSpPr txBox="true"/>
            <p:nvPr/>
          </p:nvSpPr>
          <p:spPr>
            <a:xfrm rot="0">
              <a:off x="0" y="1149060"/>
              <a:ext cx="5099356"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paulo.amigoni@gmail.com.br</a:t>
              </a:r>
            </a:p>
          </p:txBody>
        </p:sp>
        <p:sp>
          <p:nvSpPr>
            <p:cNvPr name="TextBox 15" id="15"/>
            <p:cNvSpPr txBox="true"/>
            <p:nvPr/>
          </p:nvSpPr>
          <p:spPr>
            <a:xfrm rot="0">
              <a:off x="5035856" y="1136360"/>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github.com/pauloamigoni/</a:t>
              </a:r>
            </a:p>
          </p:txBody>
        </p:sp>
        <p:sp>
          <p:nvSpPr>
            <p:cNvPr name="TextBox 16" id="16"/>
            <p:cNvSpPr txBox="true"/>
            <p:nvPr/>
          </p:nvSpPr>
          <p:spPr>
            <a:xfrm rot="0">
              <a:off x="3598483" y="-43227"/>
              <a:ext cx="8306328" cy="586804"/>
            </a:xfrm>
            <a:prstGeom prst="rect">
              <a:avLst/>
            </a:prstGeom>
          </p:spPr>
          <p:txBody>
            <a:bodyPr anchor="t" rtlCol="false" tIns="0" lIns="0" bIns="0" rIns="0">
              <a:spAutoFit/>
            </a:bodyPr>
            <a:lstStyle/>
            <a:p>
              <a:pPr>
                <a:lnSpc>
                  <a:spcPts val="4106"/>
                </a:lnSpc>
              </a:pPr>
              <a:r>
                <a:rPr lang="en-US" sz="2231" spc="178">
                  <a:solidFill>
                    <a:srgbClr val="000000">
                      <a:alpha val="54902"/>
                    </a:srgbClr>
                  </a:solidFill>
                  <a:latin typeface="Amsterdam Four"/>
                </a:rPr>
                <a:t>Paulo Henrique Amigoni</a:t>
              </a:r>
            </a:p>
          </p:txBody>
        </p:sp>
        <p:sp>
          <p:nvSpPr>
            <p:cNvPr name="TextBox 17" id="17"/>
            <p:cNvSpPr txBox="true"/>
            <p:nvPr/>
          </p:nvSpPr>
          <p:spPr>
            <a:xfrm rot="0">
              <a:off x="4590745" y="822144"/>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linkedin.com/in/pauloamigoni/</a:t>
              </a:r>
            </a:p>
          </p:txBody>
        </p:sp>
      </p:grpSp>
      <p:sp>
        <p:nvSpPr>
          <p:cNvPr name="TextBox 18" id="18"/>
          <p:cNvSpPr txBox="true"/>
          <p:nvPr/>
        </p:nvSpPr>
        <p:spPr>
          <a:xfrm rot="0">
            <a:off x="238879" y="1680301"/>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NODE.JS É COMO O MAESTRO DA ORQUESTRA DO MUNDO DA PROGRAMAÇÃO! 🎵</a:t>
            </a:r>
          </a:p>
        </p:txBody>
      </p:sp>
      <p:sp>
        <p:nvSpPr>
          <p:cNvPr name="TextBox 19" id="19"/>
          <p:cNvSpPr txBox="true"/>
          <p:nvPr/>
        </p:nvSpPr>
        <p:spPr>
          <a:xfrm rot="0">
            <a:off x="238879" y="4840339"/>
            <a:ext cx="17782087" cy="701763"/>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Node.js é uma plataforma de tempo de execução de código aberto que permite que você construa aplicativos do lado do servidor usando JavaScript. Sim, o mesmo JavaScript que você usa para fazer coisas legais nos navegadores web!</a:t>
            </a:r>
          </a:p>
        </p:txBody>
      </p:sp>
      <p:sp>
        <p:nvSpPr>
          <p:cNvPr name="TextBox 20" id="20"/>
          <p:cNvSpPr txBox="true"/>
          <p:nvPr/>
        </p:nvSpPr>
        <p:spPr>
          <a:xfrm rot="0">
            <a:off x="238879" y="4287889"/>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MAS, O QUE É EXATAMENTE O NODE.JS?</a:t>
            </a:r>
          </a:p>
        </p:txBody>
      </p:sp>
      <p:sp>
        <p:nvSpPr>
          <p:cNvPr name="TextBox 21" id="21"/>
          <p:cNvSpPr txBox="true"/>
          <p:nvPr/>
        </p:nvSpPr>
        <p:spPr>
          <a:xfrm rot="0">
            <a:off x="252957" y="6586078"/>
            <a:ext cx="17782087" cy="1759038"/>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1. V8 - A Cozinha de Alto Desempenho:</a:t>
            </a:r>
          </a:p>
          <a:p>
            <a:pPr>
              <a:lnSpc>
                <a:spcPts val="2795"/>
              </a:lnSpc>
            </a:pPr>
            <a:r>
              <a:rPr lang="en-US" sz="1996" spc="39">
                <a:solidFill>
                  <a:srgbClr val="545454"/>
                </a:solidFill>
                <a:latin typeface="Glacial Indifference"/>
              </a:rPr>
              <a:t>O Node Café começa com uma cozinha de alto desempenho chamada "V8 Bistrô". Imagine-a como a melhor churrasqueira de toda a cidade! Aqui, nossos chefs (os desenvolvedores) preparam pratos incríveis (código JavaScript) usando o V8 Grill, que é uma engine de JavaScript superpotente desenvolvida pelo Google. Ela pega as receitas (seu código) e as transforma em pratos deliciosos (operações de computador).</a:t>
            </a:r>
          </a:p>
          <a:p>
            <a:pPr>
              <a:lnSpc>
                <a:spcPts val="2795"/>
              </a:lnSpc>
            </a:pPr>
          </a:p>
        </p:txBody>
      </p:sp>
      <p:sp>
        <p:nvSpPr>
          <p:cNvPr name="TextBox 22" id="22"/>
          <p:cNvSpPr txBox="true"/>
          <p:nvPr/>
        </p:nvSpPr>
        <p:spPr>
          <a:xfrm rot="0">
            <a:off x="252957" y="6033628"/>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BEM-VINDO AO "NODE CAFÉ" - ONDE A PROGRAMAÇÃO É SERVIDA COM SABOR!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115925"/>
            <a:ext cx="18288000" cy="2171075"/>
          </a:xfrm>
          <a:custGeom>
            <a:avLst/>
            <a:gdLst/>
            <a:ahLst/>
            <a:cxnLst/>
            <a:rect r="r" b="b" t="t" l="l"/>
            <a:pathLst>
              <a:path h="2171075" w="18288000">
                <a:moveTo>
                  <a:pt x="0" y="0"/>
                </a:moveTo>
                <a:lnTo>
                  <a:pt x="18288000" y="0"/>
                </a:lnTo>
                <a:lnTo>
                  <a:pt x="18288000" y="2171075"/>
                </a:lnTo>
                <a:lnTo>
                  <a:pt x="0" y="2171075"/>
                </a:lnTo>
                <a:lnTo>
                  <a:pt x="0" y="0"/>
                </a:lnTo>
                <a:close/>
              </a:path>
            </a:pathLst>
          </a:custGeom>
          <a:blipFill>
            <a:blip r:embed="rId2">
              <a:alphaModFix amt="23000"/>
            </a:blip>
            <a:stretch>
              <a:fillRect l="-5053" t="-198791" r="-5053" b="-34853"/>
            </a:stretch>
          </a:blipFill>
        </p:spPr>
      </p:sp>
      <p:sp>
        <p:nvSpPr>
          <p:cNvPr name="Freeform 3" id="3"/>
          <p:cNvSpPr/>
          <p:nvPr/>
        </p:nvSpPr>
        <p:spPr>
          <a:xfrm flipH="false" flipV="false" rot="0">
            <a:off x="0" y="-2353736"/>
            <a:ext cx="18288000" cy="5281377"/>
          </a:xfrm>
          <a:custGeom>
            <a:avLst/>
            <a:gdLst/>
            <a:ahLst/>
            <a:cxnLst/>
            <a:rect r="r" b="b" t="t" l="l"/>
            <a:pathLst>
              <a:path h="5281377" w="18288000">
                <a:moveTo>
                  <a:pt x="0" y="0"/>
                </a:moveTo>
                <a:lnTo>
                  <a:pt x="18288000" y="0"/>
                </a:lnTo>
                <a:lnTo>
                  <a:pt x="18288000" y="5281377"/>
                </a:lnTo>
                <a:lnTo>
                  <a:pt x="0" y="5281377"/>
                </a:lnTo>
                <a:lnTo>
                  <a:pt x="0" y="0"/>
                </a:lnTo>
                <a:close/>
              </a:path>
            </a:pathLst>
          </a:custGeom>
          <a:blipFill>
            <a:blip r:embed="rId2">
              <a:alphaModFix amt="23000"/>
            </a:blip>
            <a:stretch>
              <a:fillRect l="-1593" t="-28535" r="-1593" b="0"/>
            </a:stretch>
          </a:blipFill>
        </p:spPr>
      </p:sp>
      <p:sp>
        <p:nvSpPr>
          <p:cNvPr name="Freeform 4" id="4"/>
          <p:cNvSpPr/>
          <p:nvPr/>
        </p:nvSpPr>
        <p:spPr>
          <a:xfrm flipH="false" flipV="false" rot="0">
            <a:off x="238879" y="9296432"/>
            <a:ext cx="1792820" cy="914830"/>
          </a:xfrm>
          <a:custGeom>
            <a:avLst/>
            <a:gdLst/>
            <a:ahLst/>
            <a:cxnLst/>
            <a:rect r="r" b="b" t="t" l="l"/>
            <a:pathLst>
              <a:path h="914830" w="1792820">
                <a:moveTo>
                  <a:pt x="0" y="0"/>
                </a:moveTo>
                <a:lnTo>
                  <a:pt x="1792820" y="0"/>
                </a:lnTo>
                <a:lnTo>
                  <a:pt x="1792820" y="914830"/>
                </a:lnTo>
                <a:lnTo>
                  <a:pt x="0" y="914830"/>
                </a:lnTo>
                <a:lnTo>
                  <a:pt x="0" y="0"/>
                </a:lnTo>
                <a:close/>
              </a:path>
            </a:pathLst>
          </a:custGeom>
          <a:blipFill>
            <a:blip r:embed="rId3"/>
            <a:stretch>
              <a:fillRect l="0" t="0" r="0" b="0"/>
            </a:stretch>
          </a:blipFill>
        </p:spPr>
      </p:sp>
      <p:sp>
        <p:nvSpPr>
          <p:cNvPr name="Freeform 5" id="5"/>
          <p:cNvSpPr/>
          <p:nvPr/>
        </p:nvSpPr>
        <p:spPr>
          <a:xfrm flipH="false" flipV="false" rot="0">
            <a:off x="15617778" y="-551186"/>
            <a:ext cx="2831562" cy="2831562"/>
          </a:xfrm>
          <a:custGeom>
            <a:avLst/>
            <a:gdLst/>
            <a:ahLst/>
            <a:cxnLst/>
            <a:rect r="r" b="b" t="t" l="l"/>
            <a:pathLst>
              <a:path h="2831562" w="2831562">
                <a:moveTo>
                  <a:pt x="0" y="0"/>
                </a:moveTo>
                <a:lnTo>
                  <a:pt x="2831563" y="0"/>
                </a:lnTo>
                <a:lnTo>
                  <a:pt x="2831563" y="2831562"/>
                </a:lnTo>
                <a:lnTo>
                  <a:pt x="0" y="2831562"/>
                </a:lnTo>
                <a:lnTo>
                  <a:pt x="0" y="0"/>
                </a:lnTo>
                <a:close/>
              </a:path>
            </a:pathLst>
          </a:custGeom>
          <a:blipFill>
            <a:blip r:embed="rId4"/>
            <a:stretch>
              <a:fillRect l="0" t="0" r="0" b="0"/>
            </a:stretch>
          </a:blipFill>
        </p:spPr>
      </p:sp>
      <p:sp>
        <p:nvSpPr>
          <p:cNvPr name="TextBox 6" id="6"/>
          <p:cNvSpPr txBox="true"/>
          <p:nvPr/>
        </p:nvSpPr>
        <p:spPr>
          <a:xfrm rot="0">
            <a:off x="252957" y="1648651"/>
            <a:ext cx="17782087" cy="6340563"/>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2. Libuv - O Garçom Multitarefas:</a:t>
            </a:r>
          </a:p>
          <a:p>
            <a:pPr>
              <a:lnSpc>
                <a:spcPts val="2795"/>
              </a:lnSpc>
            </a:pPr>
            <a:r>
              <a:rPr lang="en-US" sz="1996" spc="39">
                <a:solidFill>
                  <a:srgbClr val="545454"/>
                </a:solidFill>
                <a:latin typeface="Glacial Indifference"/>
              </a:rPr>
              <a:t>Ao lado da cozinha, temos o nosso garçom multitarefas, "Libuv". Libuv é como um garçom incrivelmente eficiente que equilibra múltiplas mesas ao mesmo tempo. Ele lida com coisas como pedidos de bebidas (comunicação de rede) e entrega de pratos (operações de entrada/saída). Ele é o responsável por manter o restaurante funcionando sem problemas, mesmo quando está lotado.</a:t>
            </a:r>
          </a:p>
          <a:p>
            <a:pPr>
              <a:lnSpc>
                <a:spcPts val="2795"/>
              </a:lnSpc>
            </a:pPr>
          </a:p>
          <a:p>
            <a:pPr>
              <a:lnSpc>
                <a:spcPts val="2795"/>
              </a:lnSpc>
            </a:pPr>
            <a:r>
              <a:rPr lang="en-US" sz="1996" spc="39">
                <a:solidFill>
                  <a:srgbClr val="545454"/>
                </a:solidFill>
                <a:latin typeface="Glacial Indifference"/>
              </a:rPr>
              <a:t>3. Módulos Core - Pratos de Assinatura:</a:t>
            </a:r>
          </a:p>
          <a:p>
            <a:pPr>
              <a:lnSpc>
                <a:spcPts val="2795"/>
              </a:lnSpc>
            </a:pPr>
            <a:r>
              <a:rPr lang="en-US" sz="1996" spc="39">
                <a:solidFill>
                  <a:srgbClr val="545454"/>
                </a:solidFill>
                <a:latin typeface="Glacial Indifference"/>
              </a:rPr>
              <a:t>Os "Pratos de Assinatura" do Node Café são os "Módulos Core". Eles são como os pratos exclusivos que só você pode encontrar aqui. Coisas como o "Filet Mignon do File System" e o "Ravióli da Rede". Esses pratos são essenciais para a experiência do Node Café e são feitos sob medida para cada cliente (desenvolvedor).</a:t>
            </a:r>
          </a:p>
          <a:p>
            <a:pPr>
              <a:lnSpc>
                <a:spcPts val="2795"/>
              </a:lnSpc>
            </a:pPr>
          </a:p>
          <a:p>
            <a:pPr>
              <a:lnSpc>
                <a:spcPts val="2795"/>
              </a:lnSpc>
            </a:pPr>
            <a:r>
              <a:rPr lang="en-US" sz="1996" spc="39">
                <a:solidFill>
                  <a:srgbClr val="545454"/>
                </a:solidFill>
                <a:latin typeface="Glacial Indifference"/>
              </a:rPr>
              <a:t>4. Cardápio do npm - Uma Festa de Sabores:</a:t>
            </a:r>
          </a:p>
          <a:p>
            <a:pPr>
              <a:lnSpc>
                <a:spcPts val="2795"/>
              </a:lnSpc>
            </a:pPr>
            <a:r>
              <a:rPr lang="en-US" sz="1996" spc="39">
                <a:solidFill>
                  <a:srgbClr val="545454"/>
                </a:solidFill>
                <a:latin typeface="Glacial Indifference"/>
              </a:rPr>
              <a:t>Mas o que seria de um restaurante sem um cardápio diversificado? Aqui, temos o cardápio do "npm Bistrô". É como um mercado incrível onde você pode escolher entre milhares de ingredientes (pacotes de código aberto) para criar seu próprio prato (projeto). Imagine o npm como um mercado de especiarias, onde você encontra de tudo, desde molhos picantes a sobremesas incríveis.</a:t>
            </a:r>
          </a:p>
          <a:p>
            <a:pPr>
              <a:lnSpc>
                <a:spcPts val="2795"/>
              </a:lnSpc>
            </a:pPr>
          </a:p>
          <a:p>
            <a:pPr>
              <a:lnSpc>
                <a:spcPts val="2795"/>
              </a:lnSpc>
            </a:pPr>
            <a:r>
              <a:rPr lang="en-US" sz="1996" spc="39">
                <a:solidFill>
                  <a:srgbClr val="545454"/>
                </a:solidFill>
                <a:latin typeface="Glacial Indifference"/>
              </a:rPr>
              <a:t>Portanto, o Node Café é um lugar incrível onde a programação é uma experiência gastronômica! </a:t>
            </a:r>
          </a:p>
          <a:p>
            <a:pPr>
              <a:lnSpc>
                <a:spcPts val="2795"/>
              </a:lnSpc>
            </a:pPr>
            <a:r>
              <a:rPr lang="en-US" sz="1996" spc="39">
                <a:solidFill>
                  <a:srgbClr val="545454"/>
                </a:solidFill>
                <a:latin typeface="Glacial Indifference"/>
              </a:rPr>
              <a:t>Ele combina uma cozinha de alto desempenho, um garçom multitarefas eficiente, pratos exclusivos e um cardápio diversificado para criar uma experiência de desenvolvimento saborosa e única. 🍽️🎉</a:t>
            </a:r>
          </a:p>
        </p:txBody>
      </p:sp>
      <p:grpSp>
        <p:nvGrpSpPr>
          <p:cNvPr name="Group 7" id="7"/>
          <p:cNvGrpSpPr/>
          <p:nvPr/>
        </p:nvGrpSpPr>
        <p:grpSpPr>
          <a:xfrm rot="0">
            <a:off x="238879" y="158836"/>
            <a:ext cx="8765031" cy="1066165"/>
            <a:chOff x="0" y="0"/>
            <a:chExt cx="11686708" cy="1421553"/>
          </a:xfrm>
        </p:grpSpPr>
        <p:sp>
          <p:nvSpPr>
            <p:cNvPr name="TextBox 8" id="8"/>
            <p:cNvSpPr txBox="true"/>
            <p:nvPr/>
          </p:nvSpPr>
          <p:spPr>
            <a:xfrm rot="0">
              <a:off x="8790758" y="191135"/>
              <a:ext cx="2895951" cy="1230418"/>
            </a:xfrm>
            <a:prstGeom prst="rect">
              <a:avLst/>
            </a:prstGeom>
          </p:spPr>
          <p:txBody>
            <a:bodyPr anchor="t" rtlCol="false" tIns="0" lIns="0" bIns="0" rIns="0">
              <a:spAutoFit/>
            </a:bodyPr>
            <a:lstStyle/>
            <a:p>
              <a:pPr>
                <a:lnSpc>
                  <a:spcPts val="6439"/>
                </a:lnSpc>
              </a:pPr>
              <a:r>
                <a:rPr lang="en-US" sz="6999">
                  <a:solidFill>
                    <a:srgbClr val="8CC64D"/>
                  </a:solidFill>
                  <a:latin typeface="League Gothic"/>
                </a:rPr>
                <a:t>NODE.JS</a:t>
              </a:r>
            </a:p>
          </p:txBody>
        </p:sp>
        <p:sp>
          <p:nvSpPr>
            <p:cNvPr name="TextBox 9" id="9"/>
            <p:cNvSpPr txBox="true"/>
            <p:nvPr/>
          </p:nvSpPr>
          <p:spPr>
            <a:xfrm rot="0">
              <a:off x="0" y="200025"/>
              <a:ext cx="8588251" cy="1221528"/>
            </a:xfrm>
            <a:prstGeom prst="rect">
              <a:avLst/>
            </a:prstGeom>
          </p:spPr>
          <p:txBody>
            <a:bodyPr anchor="t" rtlCol="false" tIns="0" lIns="0" bIns="0" rIns="0">
              <a:spAutoFit/>
            </a:bodyPr>
            <a:lstStyle/>
            <a:p>
              <a:pPr>
                <a:lnSpc>
                  <a:spcPts val="6229"/>
                </a:lnSpc>
              </a:pPr>
              <a:r>
                <a:rPr lang="en-US" sz="6999">
                  <a:solidFill>
                    <a:srgbClr val="000000">
                      <a:alpha val="40000"/>
                    </a:srgbClr>
                  </a:solidFill>
                  <a:latin typeface="League Gothic"/>
                </a:rPr>
                <a:t>CAFÉ</a:t>
              </a:r>
              <a:r>
                <a:rPr lang="en-US" sz="6999">
                  <a:solidFill>
                    <a:srgbClr val="000000">
                      <a:alpha val="40000"/>
                    </a:srgbClr>
                  </a:solidFill>
                  <a:latin typeface="League Gothic"/>
                </a:rPr>
                <a:t>,DESENVOLVIMENTO &amp;</a:t>
              </a:r>
            </a:p>
          </p:txBody>
        </p:sp>
      </p:grpSp>
      <p:grpSp>
        <p:nvGrpSpPr>
          <p:cNvPr name="Group 10" id="10"/>
          <p:cNvGrpSpPr/>
          <p:nvPr/>
        </p:nvGrpSpPr>
        <p:grpSpPr>
          <a:xfrm rot="0">
            <a:off x="10342511" y="9017091"/>
            <a:ext cx="8928608" cy="1059229"/>
            <a:chOff x="0" y="0"/>
            <a:chExt cx="11904810" cy="1412306"/>
          </a:xfrm>
        </p:grpSpPr>
        <p:grpSp>
          <p:nvGrpSpPr>
            <p:cNvPr name="Group 11" id="11"/>
            <p:cNvGrpSpPr>
              <a:grpSpLocks noChangeAspect="true"/>
            </p:cNvGrpSpPr>
            <p:nvPr/>
          </p:nvGrpSpPr>
          <p:grpSpPr>
            <a:xfrm rot="0">
              <a:off x="8722307" y="0"/>
              <a:ext cx="1412312" cy="1412306"/>
              <a:chOff x="0" y="0"/>
              <a:chExt cx="6350000" cy="6349975"/>
            </a:xfrm>
          </p:grpSpPr>
          <p:sp>
            <p:nvSpPr>
              <p:cNvPr name="Freeform 12" id="12"/>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0" t="0" r="0" b="0"/>
                </a:stretch>
              </a:blipFill>
            </p:spPr>
          </p:sp>
        </p:grpSp>
        <p:sp>
          <p:nvSpPr>
            <p:cNvPr name="TextBox 13" id="13"/>
            <p:cNvSpPr txBox="true"/>
            <p:nvPr/>
          </p:nvSpPr>
          <p:spPr>
            <a:xfrm rot="0">
              <a:off x="839403" y="822144"/>
              <a:ext cx="4027988"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www.amigoni.com.br</a:t>
              </a:r>
            </a:p>
          </p:txBody>
        </p:sp>
        <p:sp>
          <p:nvSpPr>
            <p:cNvPr name="TextBox 14" id="14"/>
            <p:cNvSpPr txBox="true"/>
            <p:nvPr/>
          </p:nvSpPr>
          <p:spPr>
            <a:xfrm rot="0">
              <a:off x="0" y="1149060"/>
              <a:ext cx="5099356"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paulo.amigoni@gmail.com.br</a:t>
              </a:r>
            </a:p>
          </p:txBody>
        </p:sp>
        <p:sp>
          <p:nvSpPr>
            <p:cNvPr name="TextBox 15" id="15"/>
            <p:cNvSpPr txBox="true"/>
            <p:nvPr/>
          </p:nvSpPr>
          <p:spPr>
            <a:xfrm rot="0">
              <a:off x="5035856" y="1136360"/>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github.com/pauloamigoni/</a:t>
              </a:r>
            </a:p>
          </p:txBody>
        </p:sp>
        <p:sp>
          <p:nvSpPr>
            <p:cNvPr name="TextBox 16" id="16"/>
            <p:cNvSpPr txBox="true"/>
            <p:nvPr/>
          </p:nvSpPr>
          <p:spPr>
            <a:xfrm rot="0">
              <a:off x="3598483" y="-43227"/>
              <a:ext cx="8306328" cy="586804"/>
            </a:xfrm>
            <a:prstGeom prst="rect">
              <a:avLst/>
            </a:prstGeom>
          </p:spPr>
          <p:txBody>
            <a:bodyPr anchor="t" rtlCol="false" tIns="0" lIns="0" bIns="0" rIns="0">
              <a:spAutoFit/>
            </a:bodyPr>
            <a:lstStyle/>
            <a:p>
              <a:pPr>
                <a:lnSpc>
                  <a:spcPts val="4106"/>
                </a:lnSpc>
              </a:pPr>
              <a:r>
                <a:rPr lang="en-US" sz="2231" spc="178">
                  <a:solidFill>
                    <a:srgbClr val="000000">
                      <a:alpha val="54902"/>
                    </a:srgbClr>
                  </a:solidFill>
                  <a:latin typeface="Amsterdam Four"/>
                </a:rPr>
                <a:t>Paulo Henrique Amigoni</a:t>
              </a:r>
            </a:p>
          </p:txBody>
        </p:sp>
        <p:sp>
          <p:nvSpPr>
            <p:cNvPr name="TextBox 17" id="17"/>
            <p:cNvSpPr txBox="true"/>
            <p:nvPr/>
          </p:nvSpPr>
          <p:spPr>
            <a:xfrm rot="0">
              <a:off x="4590745" y="822144"/>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linkedin.com/in/pauloamigoni/</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115925"/>
            <a:ext cx="18288000" cy="2171075"/>
          </a:xfrm>
          <a:custGeom>
            <a:avLst/>
            <a:gdLst/>
            <a:ahLst/>
            <a:cxnLst/>
            <a:rect r="r" b="b" t="t" l="l"/>
            <a:pathLst>
              <a:path h="2171075" w="18288000">
                <a:moveTo>
                  <a:pt x="0" y="0"/>
                </a:moveTo>
                <a:lnTo>
                  <a:pt x="18288000" y="0"/>
                </a:lnTo>
                <a:lnTo>
                  <a:pt x="18288000" y="2171075"/>
                </a:lnTo>
                <a:lnTo>
                  <a:pt x="0" y="2171075"/>
                </a:lnTo>
                <a:lnTo>
                  <a:pt x="0" y="0"/>
                </a:lnTo>
                <a:close/>
              </a:path>
            </a:pathLst>
          </a:custGeom>
          <a:blipFill>
            <a:blip r:embed="rId2">
              <a:alphaModFix amt="23000"/>
            </a:blip>
            <a:stretch>
              <a:fillRect l="-5053" t="-198791" r="-5053" b="-34853"/>
            </a:stretch>
          </a:blipFill>
        </p:spPr>
      </p:sp>
      <p:sp>
        <p:nvSpPr>
          <p:cNvPr name="Freeform 3" id="3"/>
          <p:cNvSpPr/>
          <p:nvPr/>
        </p:nvSpPr>
        <p:spPr>
          <a:xfrm flipH="false" flipV="false" rot="0">
            <a:off x="0" y="-2353736"/>
            <a:ext cx="18288000" cy="5281377"/>
          </a:xfrm>
          <a:custGeom>
            <a:avLst/>
            <a:gdLst/>
            <a:ahLst/>
            <a:cxnLst/>
            <a:rect r="r" b="b" t="t" l="l"/>
            <a:pathLst>
              <a:path h="5281377" w="18288000">
                <a:moveTo>
                  <a:pt x="0" y="0"/>
                </a:moveTo>
                <a:lnTo>
                  <a:pt x="18288000" y="0"/>
                </a:lnTo>
                <a:lnTo>
                  <a:pt x="18288000" y="5281377"/>
                </a:lnTo>
                <a:lnTo>
                  <a:pt x="0" y="5281377"/>
                </a:lnTo>
                <a:lnTo>
                  <a:pt x="0" y="0"/>
                </a:lnTo>
                <a:close/>
              </a:path>
            </a:pathLst>
          </a:custGeom>
          <a:blipFill>
            <a:blip r:embed="rId2">
              <a:alphaModFix amt="23000"/>
            </a:blip>
            <a:stretch>
              <a:fillRect l="-1593" t="-28535" r="-1593" b="0"/>
            </a:stretch>
          </a:blipFill>
        </p:spPr>
      </p:sp>
      <p:sp>
        <p:nvSpPr>
          <p:cNvPr name="Freeform 4" id="4"/>
          <p:cNvSpPr/>
          <p:nvPr/>
        </p:nvSpPr>
        <p:spPr>
          <a:xfrm flipH="false" flipV="false" rot="0">
            <a:off x="238879" y="9296432"/>
            <a:ext cx="1792820" cy="914830"/>
          </a:xfrm>
          <a:custGeom>
            <a:avLst/>
            <a:gdLst/>
            <a:ahLst/>
            <a:cxnLst/>
            <a:rect r="r" b="b" t="t" l="l"/>
            <a:pathLst>
              <a:path h="914830" w="1792820">
                <a:moveTo>
                  <a:pt x="0" y="0"/>
                </a:moveTo>
                <a:lnTo>
                  <a:pt x="1792820" y="0"/>
                </a:lnTo>
                <a:lnTo>
                  <a:pt x="1792820" y="914830"/>
                </a:lnTo>
                <a:lnTo>
                  <a:pt x="0" y="914830"/>
                </a:lnTo>
                <a:lnTo>
                  <a:pt x="0" y="0"/>
                </a:lnTo>
                <a:close/>
              </a:path>
            </a:pathLst>
          </a:custGeom>
          <a:blipFill>
            <a:blip r:embed="rId3"/>
            <a:stretch>
              <a:fillRect l="0" t="0" r="0" b="0"/>
            </a:stretch>
          </a:blipFill>
        </p:spPr>
      </p:sp>
      <p:sp>
        <p:nvSpPr>
          <p:cNvPr name="Freeform 5" id="5"/>
          <p:cNvSpPr/>
          <p:nvPr/>
        </p:nvSpPr>
        <p:spPr>
          <a:xfrm flipH="false" flipV="false" rot="0">
            <a:off x="15617778" y="-551186"/>
            <a:ext cx="2831562" cy="2831562"/>
          </a:xfrm>
          <a:custGeom>
            <a:avLst/>
            <a:gdLst/>
            <a:ahLst/>
            <a:cxnLst/>
            <a:rect r="r" b="b" t="t" l="l"/>
            <a:pathLst>
              <a:path h="2831562" w="2831562">
                <a:moveTo>
                  <a:pt x="0" y="0"/>
                </a:moveTo>
                <a:lnTo>
                  <a:pt x="2831563" y="0"/>
                </a:lnTo>
                <a:lnTo>
                  <a:pt x="2831563" y="2831562"/>
                </a:lnTo>
                <a:lnTo>
                  <a:pt x="0" y="2831562"/>
                </a:lnTo>
                <a:lnTo>
                  <a:pt x="0" y="0"/>
                </a:lnTo>
                <a:close/>
              </a:path>
            </a:pathLst>
          </a:custGeom>
          <a:blipFill>
            <a:blip r:embed="rId4"/>
            <a:stretch>
              <a:fillRect l="0" t="0" r="0" b="0"/>
            </a:stretch>
          </a:blipFill>
        </p:spPr>
      </p:sp>
      <p:sp>
        <p:nvSpPr>
          <p:cNvPr name="TextBox 6" id="6"/>
          <p:cNvSpPr txBox="true"/>
          <p:nvPr/>
        </p:nvSpPr>
        <p:spPr>
          <a:xfrm rot="0">
            <a:off x="238879" y="2232751"/>
            <a:ext cx="17782087" cy="3168738"/>
          </a:xfrm>
          <a:prstGeom prst="rect">
            <a:avLst/>
          </a:prstGeom>
        </p:spPr>
        <p:txBody>
          <a:bodyPr anchor="t" rtlCol="false" tIns="0" lIns="0" bIns="0" rIns="0">
            <a:spAutoFit/>
          </a:bodyPr>
          <a:lstStyle/>
          <a:p>
            <a:pPr marL="431049" indent="-215525" lvl="1">
              <a:lnSpc>
                <a:spcPts val="2795"/>
              </a:lnSpc>
              <a:buFont typeface="Arial"/>
              <a:buChar char="•"/>
            </a:pPr>
            <a:r>
              <a:rPr lang="en-US" sz="1996" spc="39">
                <a:solidFill>
                  <a:srgbClr val="545454"/>
                </a:solidFill>
                <a:latin typeface="Glacial Indifference"/>
              </a:rPr>
              <a:t>Vantagem Número 1: "Sabor da Velocidade" 🚀 Imagine saborear um prato que chega à sua mesa em uma velocidade incrível. O Node.js é conhecido por sua velocidade relâmpago! Assim como um prato preparado rapidamente pelo chef, o Node.js lida com várias tarefas ao mesmo tempo de forma ágil e eficiente.</a:t>
            </a:r>
          </a:p>
          <a:p>
            <a:pPr marL="431049" indent="-215525" lvl="1">
              <a:lnSpc>
                <a:spcPts val="2795"/>
              </a:lnSpc>
              <a:buFont typeface="Arial"/>
              <a:buChar char="•"/>
            </a:pPr>
            <a:r>
              <a:rPr lang="en-US" sz="1996" spc="39">
                <a:solidFill>
                  <a:srgbClr val="545454"/>
                </a:solidFill>
                <a:latin typeface="Glacial Indifference"/>
              </a:rPr>
              <a:t>Vantagem Número 2: "Buffet de Ecossistema" 🍽️ No Node Café, nosso "Buffet de Ecossistema" é vasto e cheio de opções deliciosas. O Node.js tem acesso a um vasto ecossistema de pacotes e módulos no npm. É como ter uma variedade infinita de acompanhamentos para o seu prato principal de desenvolvimento.</a:t>
            </a:r>
          </a:p>
          <a:p>
            <a:pPr marL="431049" indent="-215525" lvl="1">
              <a:lnSpc>
                <a:spcPts val="2795"/>
              </a:lnSpc>
              <a:buFont typeface="Arial"/>
              <a:buChar char="•"/>
            </a:pPr>
            <a:r>
              <a:rPr lang="en-US" sz="1996" spc="39">
                <a:solidFill>
                  <a:srgbClr val="545454"/>
                </a:solidFill>
                <a:latin typeface="Glacial Indifference"/>
              </a:rPr>
              <a:t>Vantagem Número 3: "Sabor Familiar do JavaScript" ☕ Aqui, todos se sentem em casa! O Node.js usa JavaScript tanto no lado do servidor quanto no navegador. É como ter a mesma receita básica para todos os pratos, tornando o desenvolvimento mais consistente e acolhedor.</a:t>
            </a:r>
          </a:p>
          <a:p>
            <a:pPr>
              <a:lnSpc>
                <a:spcPts val="2795"/>
              </a:lnSpc>
            </a:pPr>
          </a:p>
        </p:txBody>
      </p:sp>
      <p:grpSp>
        <p:nvGrpSpPr>
          <p:cNvPr name="Group 7" id="7"/>
          <p:cNvGrpSpPr/>
          <p:nvPr/>
        </p:nvGrpSpPr>
        <p:grpSpPr>
          <a:xfrm rot="0">
            <a:off x="238879" y="158836"/>
            <a:ext cx="8765031" cy="1066165"/>
            <a:chOff x="0" y="0"/>
            <a:chExt cx="11686708" cy="1421553"/>
          </a:xfrm>
        </p:grpSpPr>
        <p:sp>
          <p:nvSpPr>
            <p:cNvPr name="TextBox 8" id="8"/>
            <p:cNvSpPr txBox="true"/>
            <p:nvPr/>
          </p:nvSpPr>
          <p:spPr>
            <a:xfrm rot="0">
              <a:off x="8790758" y="191135"/>
              <a:ext cx="2895951" cy="1230418"/>
            </a:xfrm>
            <a:prstGeom prst="rect">
              <a:avLst/>
            </a:prstGeom>
          </p:spPr>
          <p:txBody>
            <a:bodyPr anchor="t" rtlCol="false" tIns="0" lIns="0" bIns="0" rIns="0">
              <a:spAutoFit/>
            </a:bodyPr>
            <a:lstStyle/>
            <a:p>
              <a:pPr>
                <a:lnSpc>
                  <a:spcPts val="6439"/>
                </a:lnSpc>
              </a:pPr>
              <a:r>
                <a:rPr lang="en-US" sz="6999">
                  <a:solidFill>
                    <a:srgbClr val="8CC64D"/>
                  </a:solidFill>
                  <a:latin typeface="League Gothic"/>
                </a:rPr>
                <a:t>NODE.JS</a:t>
              </a:r>
            </a:p>
          </p:txBody>
        </p:sp>
        <p:sp>
          <p:nvSpPr>
            <p:cNvPr name="TextBox 9" id="9"/>
            <p:cNvSpPr txBox="true"/>
            <p:nvPr/>
          </p:nvSpPr>
          <p:spPr>
            <a:xfrm rot="0">
              <a:off x="0" y="200025"/>
              <a:ext cx="8588251" cy="1221528"/>
            </a:xfrm>
            <a:prstGeom prst="rect">
              <a:avLst/>
            </a:prstGeom>
          </p:spPr>
          <p:txBody>
            <a:bodyPr anchor="t" rtlCol="false" tIns="0" lIns="0" bIns="0" rIns="0">
              <a:spAutoFit/>
            </a:bodyPr>
            <a:lstStyle/>
            <a:p>
              <a:pPr>
                <a:lnSpc>
                  <a:spcPts val="6229"/>
                </a:lnSpc>
              </a:pPr>
              <a:r>
                <a:rPr lang="en-US" sz="6999">
                  <a:solidFill>
                    <a:srgbClr val="000000">
                      <a:alpha val="40000"/>
                    </a:srgbClr>
                  </a:solidFill>
                  <a:latin typeface="League Gothic"/>
                </a:rPr>
                <a:t>CAFÉ</a:t>
              </a:r>
              <a:r>
                <a:rPr lang="en-US" sz="6999">
                  <a:solidFill>
                    <a:srgbClr val="000000">
                      <a:alpha val="40000"/>
                    </a:srgbClr>
                  </a:solidFill>
                  <a:latin typeface="League Gothic"/>
                </a:rPr>
                <a:t>,DESENVOLVIMENTO &amp;</a:t>
              </a:r>
            </a:p>
          </p:txBody>
        </p:sp>
      </p:grpSp>
      <p:grpSp>
        <p:nvGrpSpPr>
          <p:cNvPr name="Group 10" id="10"/>
          <p:cNvGrpSpPr/>
          <p:nvPr/>
        </p:nvGrpSpPr>
        <p:grpSpPr>
          <a:xfrm rot="0">
            <a:off x="10342511" y="9017091"/>
            <a:ext cx="8928608" cy="1059229"/>
            <a:chOff x="0" y="0"/>
            <a:chExt cx="11904810" cy="1412306"/>
          </a:xfrm>
        </p:grpSpPr>
        <p:grpSp>
          <p:nvGrpSpPr>
            <p:cNvPr name="Group 11" id="11"/>
            <p:cNvGrpSpPr>
              <a:grpSpLocks noChangeAspect="true"/>
            </p:cNvGrpSpPr>
            <p:nvPr/>
          </p:nvGrpSpPr>
          <p:grpSpPr>
            <a:xfrm rot="0">
              <a:off x="8722307" y="0"/>
              <a:ext cx="1412312" cy="1412306"/>
              <a:chOff x="0" y="0"/>
              <a:chExt cx="6350000" cy="6349975"/>
            </a:xfrm>
          </p:grpSpPr>
          <p:sp>
            <p:nvSpPr>
              <p:cNvPr name="Freeform 12" id="12"/>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0" t="0" r="0" b="0"/>
                </a:stretch>
              </a:blipFill>
            </p:spPr>
          </p:sp>
        </p:grpSp>
        <p:sp>
          <p:nvSpPr>
            <p:cNvPr name="TextBox 13" id="13"/>
            <p:cNvSpPr txBox="true"/>
            <p:nvPr/>
          </p:nvSpPr>
          <p:spPr>
            <a:xfrm rot="0">
              <a:off x="839403" y="822144"/>
              <a:ext cx="4027988"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www.amigoni.com.br</a:t>
              </a:r>
            </a:p>
          </p:txBody>
        </p:sp>
        <p:sp>
          <p:nvSpPr>
            <p:cNvPr name="TextBox 14" id="14"/>
            <p:cNvSpPr txBox="true"/>
            <p:nvPr/>
          </p:nvSpPr>
          <p:spPr>
            <a:xfrm rot="0">
              <a:off x="0" y="1149060"/>
              <a:ext cx="5099356"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paulo.amigoni@gmail.com.br</a:t>
              </a:r>
            </a:p>
          </p:txBody>
        </p:sp>
        <p:sp>
          <p:nvSpPr>
            <p:cNvPr name="TextBox 15" id="15"/>
            <p:cNvSpPr txBox="true"/>
            <p:nvPr/>
          </p:nvSpPr>
          <p:spPr>
            <a:xfrm rot="0">
              <a:off x="5035856" y="1136360"/>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github.com/pauloamigoni/</a:t>
              </a:r>
            </a:p>
          </p:txBody>
        </p:sp>
        <p:sp>
          <p:nvSpPr>
            <p:cNvPr name="TextBox 16" id="16"/>
            <p:cNvSpPr txBox="true"/>
            <p:nvPr/>
          </p:nvSpPr>
          <p:spPr>
            <a:xfrm rot="0">
              <a:off x="3598483" y="-43227"/>
              <a:ext cx="8306328" cy="586804"/>
            </a:xfrm>
            <a:prstGeom prst="rect">
              <a:avLst/>
            </a:prstGeom>
          </p:spPr>
          <p:txBody>
            <a:bodyPr anchor="t" rtlCol="false" tIns="0" lIns="0" bIns="0" rIns="0">
              <a:spAutoFit/>
            </a:bodyPr>
            <a:lstStyle/>
            <a:p>
              <a:pPr>
                <a:lnSpc>
                  <a:spcPts val="4106"/>
                </a:lnSpc>
              </a:pPr>
              <a:r>
                <a:rPr lang="en-US" sz="2231" spc="178">
                  <a:solidFill>
                    <a:srgbClr val="000000">
                      <a:alpha val="54902"/>
                    </a:srgbClr>
                  </a:solidFill>
                  <a:latin typeface="Amsterdam Four"/>
                </a:rPr>
                <a:t>Paulo Henrique Amigoni</a:t>
              </a:r>
            </a:p>
          </p:txBody>
        </p:sp>
        <p:sp>
          <p:nvSpPr>
            <p:cNvPr name="TextBox 17" id="17"/>
            <p:cNvSpPr txBox="true"/>
            <p:nvPr/>
          </p:nvSpPr>
          <p:spPr>
            <a:xfrm rot="0">
              <a:off x="4590745" y="822144"/>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linkedin.com/in/pauloamigoni/</a:t>
              </a:r>
            </a:p>
          </p:txBody>
        </p:sp>
      </p:grpSp>
      <p:sp>
        <p:nvSpPr>
          <p:cNvPr name="TextBox 18" id="18"/>
          <p:cNvSpPr txBox="true"/>
          <p:nvPr/>
        </p:nvSpPr>
        <p:spPr>
          <a:xfrm rot="0">
            <a:off x="238879" y="1680301"/>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PRATO DO DIA: VANTAGENS DO NODE.JS</a:t>
            </a:r>
          </a:p>
        </p:txBody>
      </p:sp>
      <p:sp>
        <p:nvSpPr>
          <p:cNvPr name="TextBox 19" id="19"/>
          <p:cNvSpPr txBox="true"/>
          <p:nvPr/>
        </p:nvSpPr>
        <p:spPr>
          <a:xfrm rot="0">
            <a:off x="238879" y="5848350"/>
            <a:ext cx="17782087" cy="2816313"/>
          </a:xfrm>
          <a:prstGeom prst="rect">
            <a:avLst/>
          </a:prstGeom>
        </p:spPr>
        <p:txBody>
          <a:bodyPr anchor="t" rtlCol="false" tIns="0" lIns="0" bIns="0" rIns="0">
            <a:spAutoFit/>
          </a:bodyPr>
          <a:lstStyle/>
          <a:p>
            <a:pPr marL="431049" indent="-215525" lvl="1">
              <a:lnSpc>
                <a:spcPts val="2795"/>
              </a:lnSpc>
              <a:buFont typeface="Arial"/>
              <a:buChar char="•"/>
            </a:pPr>
            <a:r>
              <a:rPr lang="en-US" sz="1996" spc="39">
                <a:solidFill>
                  <a:srgbClr val="545454"/>
                </a:solidFill>
                <a:latin typeface="Glacial Indifference"/>
              </a:rPr>
              <a:t>Desvantagem Número 1: "Porção Única" 🍽️ Enquanto nossos pratos são deliciosos, eles são servidos em porções individuais. O Node.js é single-threaded, o que significa que, como um chef solitário, ele pode ter dificuldade em lidar com tarefas que exigem muita CPU, deixando outros com fome de recursos.</a:t>
            </a:r>
          </a:p>
          <a:p>
            <a:pPr marL="431049" indent="-215525" lvl="1">
              <a:lnSpc>
                <a:spcPts val="2795"/>
              </a:lnSpc>
              <a:buFont typeface="Arial"/>
              <a:buChar char="•"/>
            </a:pPr>
            <a:r>
              <a:rPr lang="en-US" sz="1996" spc="39">
                <a:solidFill>
                  <a:srgbClr val="545454"/>
                </a:solidFill>
                <a:latin typeface="Glacial Indifference"/>
              </a:rPr>
              <a:t>Desvantagem Número 2: "Labirinto de Callbacks" 🧩 Às vezes, o Node.js pode criar um "Labirinto de Callbacks" em projetos complexos. Isso é como um quebra-cabeça complicado que pode tornar o código difícil de entender e manter, semelhante a um prato requintado que é um desafio para comer.</a:t>
            </a:r>
          </a:p>
          <a:p>
            <a:pPr marL="431049" indent="-215525" lvl="1">
              <a:lnSpc>
                <a:spcPts val="2795"/>
              </a:lnSpc>
              <a:buFont typeface="Arial"/>
              <a:buChar char="•"/>
            </a:pPr>
            <a:r>
              <a:rPr lang="en-US" sz="1996" spc="39">
                <a:solidFill>
                  <a:srgbClr val="545454"/>
                </a:solidFill>
                <a:latin typeface="Glacial Indifference"/>
              </a:rPr>
              <a:t>Desvantagem Número 3: "Não é para Todo Paladar" 🌶️ Nem todos os pratos no restaurante agradam a todos os paladares, e o mesmo acontece com o Node.js. Ele não é a escolha ideal para todas as situações. Em tarefas que exigem muita CPU, ele pode não ser o prato certo para servir.</a:t>
            </a:r>
          </a:p>
          <a:p>
            <a:pPr>
              <a:lnSpc>
                <a:spcPts val="2795"/>
              </a:lnSpc>
            </a:pPr>
          </a:p>
        </p:txBody>
      </p:sp>
      <p:sp>
        <p:nvSpPr>
          <p:cNvPr name="TextBox 20" id="20"/>
          <p:cNvSpPr txBox="true"/>
          <p:nvPr/>
        </p:nvSpPr>
        <p:spPr>
          <a:xfrm rot="0">
            <a:off x="238879" y="5295900"/>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PRATO DO DIA: DESVANTAGENS DO NODE.JS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115925"/>
            <a:ext cx="18288000" cy="2171075"/>
          </a:xfrm>
          <a:custGeom>
            <a:avLst/>
            <a:gdLst/>
            <a:ahLst/>
            <a:cxnLst/>
            <a:rect r="r" b="b" t="t" l="l"/>
            <a:pathLst>
              <a:path h="2171075" w="18288000">
                <a:moveTo>
                  <a:pt x="0" y="0"/>
                </a:moveTo>
                <a:lnTo>
                  <a:pt x="18288000" y="0"/>
                </a:lnTo>
                <a:lnTo>
                  <a:pt x="18288000" y="2171075"/>
                </a:lnTo>
                <a:lnTo>
                  <a:pt x="0" y="2171075"/>
                </a:lnTo>
                <a:lnTo>
                  <a:pt x="0" y="0"/>
                </a:lnTo>
                <a:close/>
              </a:path>
            </a:pathLst>
          </a:custGeom>
          <a:blipFill>
            <a:blip r:embed="rId2">
              <a:alphaModFix amt="23000"/>
            </a:blip>
            <a:stretch>
              <a:fillRect l="-5053" t="-198791" r="-5053" b="-34853"/>
            </a:stretch>
          </a:blipFill>
        </p:spPr>
      </p:sp>
      <p:sp>
        <p:nvSpPr>
          <p:cNvPr name="Freeform 3" id="3"/>
          <p:cNvSpPr/>
          <p:nvPr/>
        </p:nvSpPr>
        <p:spPr>
          <a:xfrm flipH="false" flipV="false" rot="0">
            <a:off x="0" y="-2353736"/>
            <a:ext cx="18288000" cy="5281377"/>
          </a:xfrm>
          <a:custGeom>
            <a:avLst/>
            <a:gdLst/>
            <a:ahLst/>
            <a:cxnLst/>
            <a:rect r="r" b="b" t="t" l="l"/>
            <a:pathLst>
              <a:path h="5281377" w="18288000">
                <a:moveTo>
                  <a:pt x="0" y="0"/>
                </a:moveTo>
                <a:lnTo>
                  <a:pt x="18288000" y="0"/>
                </a:lnTo>
                <a:lnTo>
                  <a:pt x="18288000" y="5281377"/>
                </a:lnTo>
                <a:lnTo>
                  <a:pt x="0" y="5281377"/>
                </a:lnTo>
                <a:lnTo>
                  <a:pt x="0" y="0"/>
                </a:lnTo>
                <a:close/>
              </a:path>
            </a:pathLst>
          </a:custGeom>
          <a:blipFill>
            <a:blip r:embed="rId2">
              <a:alphaModFix amt="23000"/>
            </a:blip>
            <a:stretch>
              <a:fillRect l="-1593" t="-28535" r="-1593" b="0"/>
            </a:stretch>
          </a:blipFill>
        </p:spPr>
      </p:sp>
      <p:sp>
        <p:nvSpPr>
          <p:cNvPr name="Freeform 4" id="4"/>
          <p:cNvSpPr/>
          <p:nvPr/>
        </p:nvSpPr>
        <p:spPr>
          <a:xfrm flipH="false" flipV="false" rot="0">
            <a:off x="238879" y="9296432"/>
            <a:ext cx="1792820" cy="914830"/>
          </a:xfrm>
          <a:custGeom>
            <a:avLst/>
            <a:gdLst/>
            <a:ahLst/>
            <a:cxnLst/>
            <a:rect r="r" b="b" t="t" l="l"/>
            <a:pathLst>
              <a:path h="914830" w="1792820">
                <a:moveTo>
                  <a:pt x="0" y="0"/>
                </a:moveTo>
                <a:lnTo>
                  <a:pt x="1792820" y="0"/>
                </a:lnTo>
                <a:lnTo>
                  <a:pt x="1792820" y="914830"/>
                </a:lnTo>
                <a:lnTo>
                  <a:pt x="0" y="914830"/>
                </a:lnTo>
                <a:lnTo>
                  <a:pt x="0" y="0"/>
                </a:lnTo>
                <a:close/>
              </a:path>
            </a:pathLst>
          </a:custGeom>
          <a:blipFill>
            <a:blip r:embed="rId3"/>
            <a:stretch>
              <a:fillRect l="0" t="0" r="0" b="0"/>
            </a:stretch>
          </a:blipFill>
        </p:spPr>
      </p:sp>
      <p:sp>
        <p:nvSpPr>
          <p:cNvPr name="Freeform 5" id="5"/>
          <p:cNvSpPr/>
          <p:nvPr/>
        </p:nvSpPr>
        <p:spPr>
          <a:xfrm flipH="false" flipV="false" rot="0">
            <a:off x="15617778" y="-551186"/>
            <a:ext cx="2831562" cy="2831562"/>
          </a:xfrm>
          <a:custGeom>
            <a:avLst/>
            <a:gdLst/>
            <a:ahLst/>
            <a:cxnLst/>
            <a:rect r="r" b="b" t="t" l="l"/>
            <a:pathLst>
              <a:path h="2831562" w="2831562">
                <a:moveTo>
                  <a:pt x="0" y="0"/>
                </a:moveTo>
                <a:lnTo>
                  <a:pt x="2831563" y="0"/>
                </a:lnTo>
                <a:lnTo>
                  <a:pt x="2831563" y="2831562"/>
                </a:lnTo>
                <a:lnTo>
                  <a:pt x="0" y="2831562"/>
                </a:lnTo>
                <a:lnTo>
                  <a:pt x="0" y="0"/>
                </a:lnTo>
                <a:close/>
              </a:path>
            </a:pathLst>
          </a:custGeom>
          <a:blipFill>
            <a:blip r:embed="rId4"/>
            <a:stretch>
              <a:fillRect l="0" t="0" r="0" b="0"/>
            </a:stretch>
          </a:blipFill>
        </p:spPr>
      </p:sp>
      <p:sp>
        <p:nvSpPr>
          <p:cNvPr name="TextBox 6" id="6"/>
          <p:cNvSpPr txBox="true"/>
          <p:nvPr/>
        </p:nvSpPr>
        <p:spPr>
          <a:xfrm rot="0">
            <a:off x="238879" y="2232751"/>
            <a:ext cx="17782087" cy="1759038"/>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Imagine que você está escolhendo os ingredientes certos para o seu prato. </a:t>
            </a:r>
          </a:p>
          <a:p>
            <a:pPr>
              <a:lnSpc>
                <a:spcPts val="2795"/>
              </a:lnSpc>
            </a:pPr>
            <a:r>
              <a:rPr lang="en-US" sz="1996" spc="39">
                <a:solidFill>
                  <a:srgbClr val="545454"/>
                </a:solidFill>
                <a:latin typeface="Glacial Indifference"/>
              </a:rPr>
              <a:t>Primeiro, você precisa escolher a versão do Node.js que melhor se adapta ao seu projeto. Normalmente, é uma boa ideia usar a versão LTS (Long Term Support) para estabilidade, a menos que você precise de recursos específicos da versão mais recente.</a:t>
            </a:r>
          </a:p>
          <a:p>
            <a:pPr marL="431049" indent="-215525" lvl="1">
              <a:lnSpc>
                <a:spcPts val="2795"/>
              </a:lnSpc>
              <a:buFont typeface="Arial"/>
              <a:buChar char="•"/>
            </a:pPr>
            <a:r>
              <a:rPr lang="en-US" sz="1996" spc="39">
                <a:solidFill>
                  <a:srgbClr val="545454"/>
                </a:solidFill>
                <a:latin typeface="Glacial Indifference"/>
              </a:rPr>
              <a:t>Vá para o site oficial do Node.js em </a:t>
            </a:r>
            <a:r>
              <a:rPr lang="en-US" sz="1996" spc="39" u="sng">
                <a:solidFill>
                  <a:srgbClr val="545454"/>
                </a:solidFill>
                <a:latin typeface="Glacial Indifference"/>
                <a:hlinkClick r:id="rId5" tooltip="https://nodejs.org/"/>
              </a:rPr>
              <a:t>nodejs.org</a:t>
            </a:r>
            <a:r>
              <a:rPr lang="en-US" sz="1996" spc="39">
                <a:solidFill>
                  <a:srgbClr val="545454"/>
                </a:solidFill>
                <a:latin typeface="Glacial Indifference"/>
              </a:rPr>
              <a:t>.</a:t>
            </a:r>
          </a:p>
          <a:p>
            <a:pPr marL="431049" indent="-215525" lvl="1">
              <a:lnSpc>
                <a:spcPts val="2795"/>
              </a:lnSpc>
              <a:buFont typeface="Arial"/>
              <a:buChar char="•"/>
            </a:pPr>
            <a:r>
              <a:rPr lang="en-US" sz="1996" spc="39">
                <a:solidFill>
                  <a:srgbClr val="545454"/>
                </a:solidFill>
                <a:latin typeface="Glacial Indifference"/>
              </a:rPr>
              <a:t>Você verá duas opções: LTS e Current. Escolha a versão LTS se estiver começando.</a:t>
            </a:r>
          </a:p>
        </p:txBody>
      </p:sp>
      <p:grpSp>
        <p:nvGrpSpPr>
          <p:cNvPr name="Group 7" id="7"/>
          <p:cNvGrpSpPr/>
          <p:nvPr/>
        </p:nvGrpSpPr>
        <p:grpSpPr>
          <a:xfrm rot="0">
            <a:off x="238879" y="158836"/>
            <a:ext cx="8765031" cy="1066165"/>
            <a:chOff x="0" y="0"/>
            <a:chExt cx="11686708" cy="1421553"/>
          </a:xfrm>
        </p:grpSpPr>
        <p:sp>
          <p:nvSpPr>
            <p:cNvPr name="TextBox 8" id="8"/>
            <p:cNvSpPr txBox="true"/>
            <p:nvPr/>
          </p:nvSpPr>
          <p:spPr>
            <a:xfrm rot="0">
              <a:off x="8790758" y="191135"/>
              <a:ext cx="2895951" cy="1230418"/>
            </a:xfrm>
            <a:prstGeom prst="rect">
              <a:avLst/>
            </a:prstGeom>
          </p:spPr>
          <p:txBody>
            <a:bodyPr anchor="t" rtlCol="false" tIns="0" lIns="0" bIns="0" rIns="0">
              <a:spAutoFit/>
            </a:bodyPr>
            <a:lstStyle/>
            <a:p>
              <a:pPr>
                <a:lnSpc>
                  <a:spcPts val="6439"/>
                </a:lnSpc>
              </a:pPr>
              <a:r>
                <a:rPr lang="en-US" sz="6999">
                  <a:solidFill>
                    <a:srgbClr val="8CC64D"/>
                  </a:solidFill>
                  <a:latin typeface="League Gothic"/>
                </a:rPr>
                <a:t>NODE.JS</a:t>
              </a:r>
            </a:p>
          </p:txBody>
        </p:sp>
        <p:sp>
          <p:nvSpPr>
            <p:cNvPr name="TextBox 9" id="9"/>
            <p:cNvSpPr txBox="true"/>
            <p:nvPr/>
          </p:nvSpPr>
          <p:spPr>
            <a:xfrm rot="0">
              <a:off x="0" y="200025"/>
              <a:ext cx="8588251" cy="1221528"/>
            </a:xfrm>
            <a:prstGeom prst="rect">
              <a:avLst/>
            </a:prstGeom>
          </p:spPr>
          <p:txBody>
            <a:bodyPr anchor="t" rtlCol="false" tIns="0" lIns="0" bIns="0" rIns="0">
              <a:spAutoFit/>
            </a:bodyPr>
            <a:lstStyle/>
            <a:p>
              <a:pPr>
                <a:lnSpc>
                  <a:spcPts val="6229"/>
                </a:lnSpc>
              </a:pPr>
              <a:r>
                <a:rPr lang="en-US" sz="6999">
                  <a:solidFill>
                    <a:srgbClr val="000000">
                      <a:alpha val="40000"/>
                    </a:srgbClr>
                  </a:solidFill>
                  <a:latin typeface="League Gothic"/>
                </a:rPr>
                <a:t>CAFÉ</a:t>
              </a:r>
              <a:r>
                <a:rPr lang="en-US" sz="6999">
                  <a:solidFill>
                    <a:srgbClr val="000000">
                      <a:alpha val="40000"/>
                    </a:srgbClr>
                  </a:solidFill>
                  <a:latin typeface="League Gothic"/>
                </a:rPr>
                <a:t>,DESENVOLVIMENTO &amp;</a:t>
              </a:r>
            </a:p>
          </p:txBody>
        </p:sp>
      </p:grpSp>
      <p:grpSp>
        <p:nvGrpSpPr>
          <p:cNvPr name="Group 10" id="10"/>
          <p:cNvGrpSpPr/>
          <p:nvPr/>
        </p:nvGrpSpPr>
        <p:grpSpPr>
          <a:xfrm rot="0">
            <a:off x="10342511" y="9017091"/>
            <a:ext cx="8928608" cy="1059229"/>
            <a:chOff x="0" y="0"/>
            <a:chExt cx="11904810" cy="1412306"/>
          </a:xfrm>
        </p:grpSpPr>
        <p:grpSp>
          <p:nvGrpSpPr>
            <p:cNvPr name="Group 11" id="11"/>
            <p:cNvGrpSpPr>
              <a:grpSpLocks noChangeAspect="true"/>
            </p:cNvGrpSpPr>
            <p:nvPr/>
          </p:nvGrpSpPr>
          <p:grpSpPr>
            <a:xfrm rot="0">
              <a:off x="8722307" y="0"/>
              <a:ext cx="1412312" cy="1412306"/>
              <a:chOff x="0" y="0"/>
              <a:chExt cx="6350000" cy="6349975"/>
            </a:xfrm>
          </p:grpSpPr>
          <p:sp>
            <p:nvSpPr>
              <p:cNvPr name="Freeform 12" id="12"/>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0" t="0" r="0" b="0"/>
                </a:stretch>
              </a:blipFill>
            </p:spPr>
          </p:sp>
        </p:grpSp>
        <p:sp>
          <p:nvSpPr>
            <p:cNvPr name="TextBox 13" id="13"/>
            <p:cNvSpPr txBox="true"/>
            <p:nvPr/>
          </p:nvSpPr>
          <p:spPr>
            <a:xfrm rot="0">
              <a:off x="839403" y="822144"/>
              <a:ext cx="4027988"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www.amigoni.com.br</a:t>
              </a:r>
            </a:p>
          </p:txBody>
        </p:sp>
        <p:sp>
          <p:nvSpPr>
            <p:cNvPr name="TextBox 14" id="14"/>
            <p:cNvSpPr txBox="true"/>
            <p:nvPr/>
          </p:nvSpPr>
          <p:spPr>
            <a:xfrm rot="0">
              <a:off x="0" y="1149060"/>
              <a:ext cx="5099356"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paulo.amigoni@gmail.com.br</a:t>
              </a:r>
            </a:p>
          </p:txBody>
        </p:sp>
        <p:sp>
          <p:nvSpPr>
            <p:cNvPr name="TextBox 15" id="15"/>
            <p:cNvSpPr txBox="true"/>
            <p:nvPr/>
          </p:nvSpPr>
          <p:spPr>
            <a:xfrm rot="0">
              <a:off x="5035856" y="1136360"/>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github.com/pauloamigoni/</a:t>
              </a:r>
            </a:p>
          </p:txBody>
        </p:sp>
        <p:sp>
          <p:nvSpPr>
            <p:cNvPr name="TextBox 16" id="16"/>
            <p:cNvSpPr txBox="true"/>
            <p:nvPr/>
          </p:nvSpPr>
          <p:spPr>
            <a:xfrm rot="0">
              <a:off x="3598483" y="-43227"/>
              <a:ext cx="8306328" cy="586804"/>
            </a:xfrm>
            <a:prstGeom prst="rect">
              <a:avLst/>
            </a:prstGeom>
          </p:spPr>
          <p:txBody>
            <a:bodyPr anchor="t" rtlCol="false" tIns="0" lIns="0" bIns="0" rIns="0">
              <a:spAutoFit/>
            </a:bodyPr>
            <a:lstStyle/>
            <a:p>
              <a:pPr>
                <a:lnSpc>
                  <a:spcPts val="4106"/>
                </a:lnSpc>
              </a:pPr>
              <a:r>
                <a:rPr lang="en-US" sz="2231" spc="178">
                  <a:solidFill>
                    <a:srgbClr val="000000">
                      <a:alpha val="54902"/>
                    </a:srgbClr>
                  </a:solidFill>
                  <a:latin typeface="Amsterdam Four"/>
                </a:rPr>
                <a:t>Paulo Henrique Amigoni</a:t>
              </a:r>
            </a:p>
          </p:txBody>
        </p:sp>
        <p:sp>
          <p:nvSpPr>
            <p:cNvPr name="TextBox 17" id="17"/>
            <p:cNvSpPr txBox="true"/>
            <p:nvPr/>
          </p:nvSpPr>
          <p:spPr>
            <a:xfrm rot="0">
              <a:off x="4590745" y="822144"/>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linkedin.com/in/pauloamigoni/</a:t>
              </a:r>
            </a:p>
          </p:txBody>
        </p:sp>
      </p:grpSp>
      <p:sp>
        <p:nvSpPr>
          <p:cNvPr name="TextBox 18" id="18"/>
          <p:cNvSpPr txBox="true"/>
          <p:nvPr/>
        </p:nvSpPr>
        <p:spPr>
          <a:xfrm rot="0">
            <a:off x="238879" y="1680301"/>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PASSO 1: ESCOLHA A RECEITA CERTA - ESCOLHA A VERSÃO DO NODE.JS</a:t>
            </a:r>
          </a:p>
        </p:txBody>
      </p:sp>
      <p:sp>
        <p:nvSpPr>
          <p:cNvPr name="TextBox 19" id="19"/>
          <p:cNvSpPr txBox="true"/>
          <p:nvPr/>
        </p:nvSpPr>
        <p:spPr>
          <a:xfrm rot="0">
            <a:off x="238879" y="4885152"/>
            <a:ext cx="17782087" cy="1054188"/>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Agora, é hora de baixar o pacote de instalação, como escolher a embalagem certa para os seus ingredientes.</a:t>
            </a:r>
          </a:p>
          <a:p>
            <a:pPr marL="431049" indent="-215525" lvl="1">
              <a:lnSpc>
                <a:spcPts val="2795"/>
              </a:lnSpc>
              <a:buFont typeface="Arial"/>
              <a:buChar char="•"/>
            </a:pPr>
            <a:r>
              <a:rPr lang="en-US" sz="1996" spc="39">
                <a:solidFill>
                  <a:srgbClr val="545454"/>
                </a:solidFill>
                <a:latin typeface="Glacial Indifference"/>
              </a:rPr>
              <a:t>Escolha o sistema operacional que você está usando (Windows, macOS ou Linux).</a:t>
            </a:r>
          </a:p>
          <a:p>
            <a:pPr marL="431049" indent="-215525" lvl="1">
              <a:lnSpc>
                <a:spcPts val="2795"/>
              </a:lnSpc>
              <a:buFont typeface="Arial"/>
              <a:buChar char="•"/>
            </a:pPr>
            <a:r>
              <a:rPr lang="en-US" sz="1996" spc="39">
                <a:solidFill>
                  <a:srgbClr val="545454"/>
                </a:solidFill>
                <a:latin typeface="Glacial Indifference"/>
              </a:rPr>
              <a:t>Clique</a:t>
            </a:r>
            <a:r>
              <a:rPr lang="en-US" sz="1996" spc="39">
                <a:solidFill>
                  <a:srgbClr val="545454"/>
                </a:solidFill>
                <a:latin typeface="Glacial Indifference"/>
              </a:rPr>
              <a:t> para baixar o instalado</a:t>
            </a:r>
            <a:r>
              <a:rPr lang="en-US" sz="1996" spc="39" u="none">
                <a:solidFill>
                  <a:srgbClr val="545454"/>
                </a:solidFill>
                <a:latin typeface="Glacial Indifference"/>
              </a:rPr>
              <a:t>r</a:t>
            </a:r>
            <a:r>
              <a:rPr lang="en-US" sz="1996" spc="39">
                <a:solidFill>
                  <a:srgbClr val="545454"/>
                </a:solidFill>
                <a:latin typeface="Glacial Indifference"/>
              </a:rPr>
              <a:t> apropriado para o seu sistema.</a:t>
            </a:r>
          </a:p>
        </p:txBody>
      </p:sp>
      <p:sp>
        <p:nvSpPr>
          <p:cNvPr name="TextBox 20" id="20"/>
          <p:cNvSpPr txBox="true"/>
          <p:nvPr/>
        </p:nvSpPr>
        <p:spPr>
          <a:xfrm rot="0">
            <a:off x="238879" y="4332702"/>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PASSO 2: BAIXE O PACOTE - SELECIONE O DOWNLOAD CORRETO</a:t>
            </a:r>
          </a:p>
        </p:txBody>
      </p:sp>
      <p:sp>
        <p:nvSpPr>
          <p:cNvPr name="TextBox 21" id="21"/>
          <p:cNvSpPr txBox="true"/>
          <p:nvPr/>
        </p:nvSpPr>
        <p:spPr>
          <a:xfrm rot="0">
            <a:off x="238879" y="6834690"/>
            <a:ext cx="17782087" cy="1406613"/>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Após o download, vá até a sua pasta de downloads e execute o instalador, como se estivesse preparando a cozinha para a ação!</a:t>
            </a:r>
          </a:p>
          <a:p>
            <a:pPr marL="431049" indent="-215525" lvl="1">
              <a:lnSpc>
                <a:spcPts val="2795"/>
              </a:lnSpc>
              <a:buFont typeface="Arial"/>
              <a:buChar char="•"/>
            </a:pPr>
            <a:r>
              <a:rPr lang="en-US" sz="1996" spc="39">
                <a:solidFill>
                  <a:srgbClr val="545454"/>
                </a:solidFill>
                <a:latin typeface="Glacial Indifference"/>
              </a:rPr>
              <a:t>No Windows, siga as instruções do instalador.</a:t>
            </a:r>
          </a:p>
          <a:p>
            <a:pPr marL="431049" indent="-215525" lvl="1">
              <a:lnSpc>
                <a:spcPts val="2795"/>
              </a:lnSpc>
              <a:buFont typeface="Arial"/>
              <a:buChar char="•"/>
            </a:pPr>
            <a:r>
              <a:rPr lang="en-US" sz="1996" spc="39">
                <a:solidFill>
                  <a:srgbClr val="545454"/>
                </a:solidFill>
                <a:latin typeface="Glacial Indifference"/>
              </a:rPr>
              <a:t>No macOS, arraste o ícone do Node.js para a pasta de aplicativos.</a:t>
            </a:r>
          </a:p>
          <a:p>
            <a:pPr marL="431049" indent="-215525" lvl="1">
              <a:lnSpc>
                <a:spcPts val="2795"/>
              </a:lnSpc>
              <a:buFont typeface="Arial"/>
              <a:buChar char="•"/>
            </a:pPr>
            <a:r>
              <a:rPr lang="en-US" sz="1996" spc="39">
                <a:solidFill>
                  <a:srgbClr val="545454"/>
                </a:solidFill>
                <a:latin typeface="Glacial Indifference"/>
              </a:rPr>
              <a:t>No Linux, use</a:t>
            </a:r>
            <a:r>
              <a:rPr lang="en-US" sz="1996" spc="39">
                <a:solidFill>
                  <a:srgbClr val="545454"/>
                </a:solidFill>
                <a:latin typeface="Glacial Indifference"/>
              </a:rPr>
              <a:t> o comando apropriado para instala</a:t>
            </a:r>
            <a:r>
              <a:rPr lang="en-US" sz="1996" spc="39" u="none">
                <a:solidFill>
                  <a:srgbClr val="545454"/>
                </a:solidFill>
                <a:latin typeface="Glacial Indifference"/>
              </a:rPr>
              <a:t>r</a:t>
            </a:r>
            <a:r>
              <a:rPr lang="en-US" sz="1996" spc="39">
                <a:solidFill>
                  <a:srgbClr val="545454"/>
                </a:solidFill>
                <a:latin typeface="Glacial Indifference"/>
              </a:rPr>
              <a:t> a partir do pacote.</a:t>
            </a:r>
          </a:p>
        </p:txBody>
      </p:sp>
      <p:sp>
        <p:nvSpPr>
          <p:cNvPr name="TextBox 22" id="22"/>
          <p:cNvSpPr txBox="true"/>
          <p:nvPr/>
        </p:nvSpPr>
        <p:spPr>
          <a:xfrm rot="0">
            <a:off x="238879" y="6282240"/>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PASSO 3: PREPARE A COZINHA - EXECUTE O INSTALADOR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115925"/>
            <a:ext cx="18288000" cy="2171075"/>
          </a:xfrm>
          <a:custGeom>
            <a:avLst/>
            <a:gdLst/>
            <a:ahLst/>
            <a:cxnLst/>
            <a:rect r="r" b="b" t="t" l="l"/>
            <a:pathLst>
              <a:path h="2171075" w="18288000">
                <a:moveTo>
                  <a:pt x="0" y="0"/>
                </a:moveTo>
                <a:lnTo>
                  <a:pt x="18288000" y="0"/>
                </a:lnTo>
                <a:lnTo>
                  <a:pt x="18288000" y="2171075"/>
                </a:lnTo>
                <a:lnTo>
                  <a:pt x="0" y="2171075"/>
                </a:lnTo>
                <a:lnTo>
                  <a:pt x="0" y="0"/>
                </a:lnTo>
                <a:close/>
              </a:path>
            </a:pathLst>
          </a:custGeom>
          <a:blipFill>
            <a:blip r:embed="rId2">
              <a:alphaModFix amt="23000"/>
            </a:blip>
            <a:stretch>
              <a:fillRect l="-5053" t="-198791" r="-5053" b="-34853"/>
            </a:stretch>
          </a:blipFill>
        </p:spPr>
      </p:sp>
      <p:sp>
        <p:nvSpPr>
          <p:cNvPr name="Freeform 3" id="3"/>
          <p:cNvSpPr/>
          <p:nvPr/>
        </p:nvSpPr>
        <p:spPr>
          <a:xfrm flipH="false" flipV="false" rot="0">
            <a:off x="0" y="-2353736"/>
            <a:ext cx="18288000" cy="5281377"/>
          </a:xfrm>
          <a:custGeom>
            <a:avLst/>
            <a:gdLst/>
            <a:ahLst/>
            <a:cxnLst/>
            <a:rect r="r" b="b" t="t" l="l"/>
            <a:pathLst>
              <a:path h="5281377" w="18288000">
                <a:moveTo>
                  <a:pt x="0" y="0"/>
                </a:moveTo>
                <a:lnTo>
                  <a:pt x="18288000" y="0"/>
                </a:lnTo>
                <a:lnTo>
                  <a:pt x="18288000" y="5281377"/>
                </a:lnTo>
                <a:lnTo>
                  <a:pt x="0" y="5281377"/>
                </a:lnTo>
                <a:lnTo>
                  <a:pt x="0" y="0"/>
                </a:lnTo>
                <a:close/>
              </a:path>
            </a:pathLst>
          </a:custGeom>
          <a:blipFill>
            <a:blip r:embed="rId2">
              <a:alphaModFix amt="23000"/>
            </a:blip>
            <a:stretch>
              <a:fillRect l="-1593" t="-28535" r="-1593" b="0"/>
            </a:stretch>
          </a:blipFill>
        </p:spPr>
      </p:sp>
      <p:sp>
        <p:nvSpPr>
          <p:cNvPr name="Freeform 4" id="4"/>
          <p:cNvSpPr/>
          <p:nvPr/>
        </p:nvSpPr>
        <p:spPr>
          <a:xfrm flipH="false" flipV="false" rot="0">
            <a:off x="238879" y="9296432"/>
            <a:ext cx="1792820" cy="914830"/>
          </a:xfrm>
          <a:custGeom>
            <a:avLst/>
            <a:gdLst/>
            <a:ahLst/>
            <a:cxnLst/>
            <a:rect r="r" b="b" t="t" l="l"/>
            <a:pathLst>
              <a:path h="914830" w="1792820">
                <a:moveTo>
                  <a:pt x="0" y="0"/>
                </a:moveTo>
                <a:lnTo>
                  <a:pt x="1792820" y="0"/>
                </a:lnTo>
                <a:lnTo>
                  <a:pt x="1792820" y="914830"/>
                </a:lnTo>
                <a:lnTo>
                  <a:pt x="0" y="914830"/>
                </a:lnTo>
                <a:lnTo>
                  <a:pt x="0" y="0"/>
                </a:lnTo>
                <a:close/>
              </a:path>
            </a:pathLst>
          </a:custGeom>
          <a:blipFill>
            <a:blip r:embed="rId3"/>
            <a:stretch>
              <a:fillRect l="0" t="0" r="0" b="0"/>
            </a:stretch>
          </a:blipFill>
        </p:spPr>
      </p:sp>
      <p:sp>
        <p:nvSpPr>
          <p:cNvPr name="Freeform 5" id="5"/>
          <p:cNvSpPr/>
          <p:nvPr/>
        </p:nvSpPr>
        <p:spPr>
          <a:xfrm flipH="false" flipV="false" rot="0">
            <a:off x="15617778" y="-551186"/>
            <a:ext cx="2831562" cy="2831562"/>
          </a:xfrm>
          <a:custGeom>
            <a:avLst/>
            <a:gdLst/>
            <a:ahLst/>
            <a:cxnLst/>
            <a:rect r="r" b="b" t="t" l="l"/>
            <a:pathLst>
              <a:path h="2831562" w="2831562">
                <a:moveTo>
                  <a:pt x="0" y="0"/>
                </a:moveTo>
                <a:lnTo>
                  <a:pt x="2831563" y="0"/>
                </a:lnTo>
                <a:lnTo>
                  <a:pt x="2831563" y="2831562"/>
                </a:lnTo>
                <a:lnTo>
                  <a:pt x="0" y="2831562"/>
                </a:lnTo>
                <a:lnTo>
                  <a:pt x="0" y="0"/>
                </a:lnTo>
                <a:close/>
              </a:path>
            </a:pathLst>
          </a:custGeom>
          <a:blipFill>
            <a:blip r:embed="rId4"/>
            <a:stretch>
              <a:fillRect l="0" t="0" r="0" b="0"/>
            </a:stretch>
          </a:blipFill>
        </p:spPr>
      </p:sp>
      <p:sp>
        <p:nvSpPr>
          <p:cNvPr name="TextBox 6" id="6"/>
          <p:cNvSpPr txBox="true"/>
          <p:nvPr/>
        </p:nvSpPr>
        <p:spPr>
          <a:xfrm rot="0">
            <a:off x="238879" y="2232751"/>
            <a:ext cx="17782087" cy="1054188"/>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Agora que o Node.js está instalado, é hora de dar uma provada. Abra um terminal ou prompt de comando e digite:</a:t>
            </a:r>
          </a:p>
          <a:p>
            <a:pPr>
              <a:lnSpc>
                <a:spcPts val="2795"/>
              </a:lnSpc>
            </a:pPr>
            <a:r>
              <a:rPr lang="en-US" sz="1996" spc="39">
                <a:solidFill>
                  <a:srgbClr val="545454"/>
                </a:solidFill>
                <a:latin typeface="Glacial Indifference Bold"/>
              </a:rPr>
              <a:t>node -v</a:t>
            </a:r>
          </a:p>
          <a:p>
            <a:pPr>
              <a:lnSpc>
                <a:spcPts val="2795"/>
              </a:lnSpc>
            </a:pPr>
            <a:r>
              <a:rPr lang="en-US" sz="1996" spc="39">
                <a:solidFill>
                  <a:srgbClr val="545454"/>
                </a:solidFill>
                <a:latin typeface="Glacial Indifference"/>
              </a:rPr>
              <a:t>I</a:t>
            </a:r>
            <a:r>
              <a:rPr lang="en-US" sz="1996" spc="39">
                <a:solidFill>
                  <a:srgbClr val="545454"/>
                </a:solidFill>
                <a:latin typeface="Glacial Indifference"/>
              </a:rPr>
              <a:t>sso deve exibir a versão do Node.js que você instalou.</a:t>
            </a:r>
          </a:p>
        </p:txBody>
      </p:sp>
      <p:grpSp>
        <p:nvGrpSpPr>
          <p:cNvPr name="Group 7" id="7"/>
          <p:cNvGrpSpPr/>
          <p:nvPr/>
        </p:nvGrpSpPr>
        <p:grpSpPr>
          <a:xfrm rot="0">
            <a:off x="238879" y="158836"/>
            <a:ext cx="8765031" cy="1066165"/>
            <a:chOff x="0" y="0"/>
            <a:chExt cx="11686708" cy="1421553"/>
          </a:xfrm>
        </p:grpSpPr>
        <p:sp>
          <p:nvSpPr>
            <p:cNvPr name="TextBox 8" id="8"/>
            <p:cNvSpPr txBox="true"/>
            <p:nvPr/>
          </p:nvSpPr>
          <p:spPr>
            <a:xfrm rot="0">
              <a:off x="8790758" y="191135"/>
              <a:ext cx="2895951" cy="1230418"/>
            </a:xfrm>
            <a:prstGeom prst="rect">
              <a:avLst/>
            </a:prstGeom>
          </p:spPr>
          <p:txBody>
            <a:bodyPr anchor="t" rtlCol="false" tIns="0" lIns="0" bIns="0" rIns="0">
              <a:spAutoFit/>
            </a:bodyPr>
            <a:lstStyle/>
            <a:p>
              <a:pPr>
                <a:lnSpc>
                  <a:spcPts val="6439"/>
                </a:lnSpc>
              </a:pPr>
              <a:r>
                <a:rPr lang="en-US" sz="6999">
                  <a:solidFill>
                    <a:srgbClr val="8CC64D"/>
                  </a:solidFill>
                  <a:latin typeface="League Gothic"/>
                </a:rPr>
                <a:t>NODE.JS</a:t>
              </a:r>
            </a:p>
          </p:txBody>
        </p:sp>
        <p:sp>
          <p:nvSpPr>
            <p:cNvPr name="TextBox 9" id="9"/>
            <p:cNvSpPr txBox="true"/>
            <p:nvPr/>
          </p:nvSpPr>
          <p:spPr>
            <a:xfrm rot="0">
              <a:off x="0" y="200025"/>
              <a:ext cx="8588251" cy="1221528"/>
            </a:xfrm>
            <a:prstGeom prst="rect">
              <a:avLst/>
            </a:prstGeom>
          </p:spPr>
          <p:txBody>
            <a:bodyPr anchor="t" rtlCol="false" tIns="0" lIns="0" bIns="0" rIns="0">
              <a:spAutoFit/>
            </a:bodyPr>
            <a:lstStyle/>
            <a:p>
              <a:pPr>
                <a:lnSpc>
                  <a:spcPts val="6229"/>
                </a:lnSpc>
              </a:pPr>
              <a:r>
                <a:rPr lang="en-US" sz="6999">
                  <a:solidFill>
                    <a:srgbClr val="000000">
                      <a:alpha val="40000"/>
                    </a:srgbClr>
                  </a:solidFill>
                  <a:latin typeface="League Gothic"/>
                </a:rPr>
                <a:t>CAFÉ</a:t>
              </a:r>
              <a:r>
                <a:rPr lang="en-US" sz="6999">
                  <a:solidFill>
                    <a:srgbClr val="000000">
                      <a:alpha val="40000"/>
                    </a:srgbClr>
                  </a:solidFill>
                  <a:latin typeface="League Gothic"/>
                </a:rPr>
                <a:t>,DESENVOLVIMENTO &amp;</a:t>
              </a:r>
            </a:p>
          </p:txBody>
        </p:sp>
      </p:grpSp>
      <p:grpSp>
        <p:nvGrpSpPr>
          <p:cNvPr name="Group 10" id="10"/>
          <p:cNvGrpSpPr/>
          <p:nvPr/>
        </p:nvGrpSpPr>
        <p:grpSpPr>
          <a:xfrm rot="0">
            <a:off x="10342511" y="9017091"/>
            <a:ext cx="8928608" cy="1059229"/>
            <a:chOff x="0" y="0"/>
            <a:chExt cx="11904810" cy="1412306"/>
          </a:xfrm>
        </p:grpSpPr>
        <p:grpSp>
          <p:nvGrpSpPr>
            <p:cNvPr name="Group 11" id="11"/>
            <p:cNvGrpSpPr>
              <a:grpSpLocks noChangeAspect="true"/>
            </p:cNvGrpSpPr>
            <p:nvPr/>
          </p:nvGrpSpPr>
          <p:grpSpPr>
            <a:xfrm rot="0">
              <a:off x="8722307" y="0"/>
              <a:ext cx="1412312" cy="1412306"/>
              <a:chOff x="0" y="0"/>
              <a:chExt cx="6350000" cy="6349975"/>
            </a:xfrm>
          </p:grpSpPr>
          <p:sp>
            <p:nvSpPr>
              <p:cNvPr name="Freeform 12" id="12"/>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0" t="0" r="0" b="0"/>
                </a:stretch>
              </a:blipFill>
            </p:spPr>
          </p:sp>
        </p:grpSp>
        <p:sp>
          <p:nvSpPr>
            <p:cNvPr name="TextBox 13" id="13"/>
            <p:cNvSpPr txBox="true"/>
            <p:nvPr/>
          </p:nvSpPr>
          <p:spPr>
            <a:xfrm rot="0">
              <a:off x="839403" y="822144"/>
              <a:ext cx="4027988"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www.amigoni.com.br</a:t>
              </a:r>
            </a:p>
          </p:txBody>
        </p:sp>
        <p:sp>
          <p:nvSpPr>
            <p:cNvPr name="TextBox 14" id="14"/>
            <p:cNvSpPr txBox="true"/>
            <p:nvPr/>
          </p:nvSpPr>
          <p:spPr>
            <a:xfrm rot="0">
              <a:off x="0" y="1149060"/>
              <a:ext cx="5099356"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paulo.amigoni@gmail.com.br</a:t>
              </a:r>
            </a:p>
          </p:txBody>
        </p:sp>
        <p:sp>
          <p:nvSpPr>
            <p:cNvPr name="TextBox 15" id="15"/>
            <p:cNvSpPr txBox="true"/>
            <p:nvPr/>
          </p:nvSpPr>
          <p:spPr>
            <a:xfrm rot="0">
              <a:off x="5035856" y="1136360"/>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github.com/pauloamigoni/</a:t>
              </a:r>
            </a:p>
          </p:txBody>
        </p:sp>
        <p:sp>
          <p:nvSpPr>
            <p:cNvPr name="TextBox 16" id="16"/>
            <p:cNvSpPr txBox="true"/>
            <p:nvPr/>
          </p:nvSpPr>
          <p:spPr>
            <a:xfrm rot="0">
              <a:off x="3598483" y="-43227"/>
              <a:ext cx="8306328" cy="586804"/>
            </a:xfrm>
            <a:prstGeom prst="rect">
              <a:avLst/>
            </a:prstGeom>
          </p:spPr>
          <p:txBody>
            <a:bodyPr anchor="t" rtlCol="false" tIns="0" lIns="0" bIns="0" rIns="0">
              <a:spAutoFit/>
            </a:bodyPr>
            <a:lstStyle/>
            <a:p>
              <a:pPr>
                <a:lnSpc>
                  <a:spcPts val="4106"/>
                </a:lnSpc>
              </a:pPr>
              <a:r>
                <a:rPr lang="en-US" sz="2231" spc="178">
                  <a:solidFill>
                    <a:srgbClr val="000000">
                      <a:alpha val="54902"/>
                    </a:srgbClr>
                  </a:solidFill>
                  <a:latin typeface="Amsterdam Four"/>
                </a:rPr>
                <a:t>Paulo Henrique Amigoni</a:t>
              </a:r>
            </a:p>
          </p:txBody>
        </p:sp>
        <p:sp>
          <p:nvSpPr>
            <p:cNvPr name="TextBox 17" id="17"/>
            <p:cNvSpPr txBox="true"/>
            <p:nvPr/>
          </p:nvSpPr>
          <p:spPr>
            <a:xfrm rot="0">
              <a:off x="4590745" y="822144"/>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linkedin.com/in/pauloamigoni/</a:t>
              </a:r>
            </a:p>
          </p:txBody>
        </p:sp>
      </p:grpSp>
      <p:sp>
        <p:nvSpPr>
          <p:cNvPr name="TextBox 18" id="18"/>
          <p:cNvSpPr txBox="true"/>
          <p:nvPr/>
        </p:nvSpPr>
        <p:spPr>
          <a:xfrm rot="0">
            <a:off x="238879" y="1680301"/>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PASSO 4: DEGUSTAÇÃO ANTECIPADA - VERIFIQUE A INSTALAÇÃO</a:t>
            </a:r>
          </a:p>
        </p:txBody>
      </p:sp>
      <p:sp>
        <p:nvSpPr>
          <p:cNvPr name="TextBox 19" id="19"/>
          <p:cNvSpPr txBox="true"/>
          <p:nvPr/>
        </p:nvSpPr>
        <p:spPr>
          <a:xfrm rot="0">
            <a:off x="238879" y="4089312"/>
            <a:ext cx="17782087" cy="701763"/>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O Node.js vem com um tempero especial chamado npm (Node Package Manager). Verifique se o npm também foi instalado corretamente digitando:</a:t>
            </a:r>
          </a:p>
          <a:p>
            <a:pPr>
              <a:lnSpc>
                <a:spcPts val="2795"/>
              </a:lnSpc>
            </a:pPr>
            <a:r>
              <a:rPr lang="en-US" sz="1996" spc="39">
                <a:solidFill>
                  <a:srgbClr val="545454"/>
                </a:solidFill>
                <a:latin typeface="Glacial Indifference Bold"/>
              </a:rPr>
              <a:t>npm -v</a:t>
            </a:r>
          </a:p>
        </p:txBody>
      </p:sp>
      <p:sp>
        <p:nvSpPr>
          <p:cNvPr name="TextBox 20" id="20"/>
          <p:cNvSpPr txBox="true"/>
          <p:nvPr/>
        </p:nvSpPr>
        <p:spPr>
          <a:xfrm rot="0">
            <a:off x="238879" y="3536862"/>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PASSO 5: ADICIONE OS TEMPEROS - INSTALE O GERENCIADOR DE PACOTES NPM</a:t>
            </a:r>
          </a:p>
        </p:txBody>
      </p:sp>
      <p:sp>
        <p:nvSpPr>
          <p:cNvPr name="TextBox 21" id="21"/>
          <p:cNvSpPr txBox="true"/>
          <p:nvPr/>
        </p:nvSpPr>
        <p:spPr>
          <a:xfrm rot="0">
            <a:off x="238879" y="5629275"/>
            <a:ext cx="17782087" cy="1406613"/>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Agora você está pronto para criar pratos deliciosos (ou aplicativos incríveis) com Node.js! Basta escolher um editor de código, criar um novo projeto e começar a codificar.</a:t>
            </a:r>
          </a:p>
          <a:p>
            <a:pPr>
              <a:lnSpc>
                <a:spcPts val="2795"/>
              </a:lnSpc>
            </a:pPr>
            <a:r>
              <a:rPr lang="en-US" sz="1996" spc="39">
                <a:solidFill>
                  <a:srgbClr val="545454"/>
                </a:solidFill>
                <a:latin typeface="Glacial Indifference"/>
              </a:rPr>
              <a:t>E aí está, você completou a instalação do Node.js! Agora, você está pronto para entrar na cozinha (ou na programação) e começar a criar algo incrível. Bon appétit! 🍽️👨‍🍳🚀</a:t>
            </a:r>
          </a:p>
        </p:txBody>
      </p:sp>
      <p:sp>
        <p:nvSpPr>
          <p:cNvPr name="TextBox 22" id="22"/>
          <p:cNvSpPr txBox="true"/>
          <p:nvPr/>
        </p:nvSpPr>
        <p:spPr>
          <a:xfrm rot="0">
            <a:off x="238879" y="5076825"/>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PASSO 6: PREPARE O MENU - COMECE A CODIFICAÇÃO!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115925"/>
            <a:ext cx="18288000" cy="2171075"/>
          </a:xfrm>
          <a:custGeom>
            <a:avLst/>
            <a:gdLst/>
            <a:ahLst/>
            <a:cxnLst/>
            <a:rect r="r" b="b" t="t" l="l"/>
            <a:pathLst>
              <a:path h="2171075" w="18288000">
                <a:moveTo>
                  <a:pt x="0" y="0"/>
                </a:moveTo>
                <a:lnTo>
                  <a:pt x="18288000" y="0"/>
                </a:lnTo>
                <a:lnTo>
                  <a:pt x="18288000" y="2171075"/>
                </a:lnTo>
                <a:lnTo>
                  <a:pt x="0" y="2171075"/>
                </a:lnTo>
                <a:lnTo>
                  <a:pt x="0" y="0"/>
                </a:lnTo>
                <a:close/>
              </a:path>
            </a:pathLst>
          </a:custGeom>
          <a:blipFill>
            <a:blip r:embed="rId2">
              <a:alphaModFix amt="23000"/>
            </a:blip>
            <a:stretch>
              <a:fillRect l="-5053" t="-198791" r="-5053" b="-34853"/>
            </a:stretch>
          </a:blipFill>
        </p:spPr>
      </p:sp>
      <p:sp>
        <p:nvSpPr>
          <p:cNvPr name="Freeform 3" id="3"/>
          <p:cNvSpPr/>
          <p:nvPr/>
        </p:nvSpPr>
        <p:spPr>
          <a:xfrm flipH="false" flipV="false" rot="0">
            <a:off x="0" y="-2353736"/>
            <a:ext cx="18288000" cy="5281377"/>
          </a:xfrm>
          <a:custGeom>
            <a:avLst/>
            <a:gdLst/>
            <a:ahLst/>
            <a:cxnLst/>
            <a:rect r="r" b="b" t="t" l="l"/>
            <a:pathLst>
              <a:path h="5281377" w="18288000">
                <a:moveTo>
                  <a:pt x="0" y="0"/>
                </a:moveTo>
                <a:lnTo>
                  <a:pt x="18288000" y="0"/>
                </a:lnTo>
                <a:lnTo>
                  <a:pt x="18288000" y="5281377"/>
                </a:lnTo>
                <a:lnTo>
                  <a:pt x="0" y="5281377"/>
                </a:lnTo>
                <a:lnTo>
                  <a:pt x="0" y="0"/>
                </a:lnTo>
                <a:close/>
              </a:path>
            </a:pathLst>
          </a:custGeom>
          <a:blipFill>
            <a:blip r:embed="rId2">
              <a:alphaModFix amt="23000"/>
            </a:blip>
            <a:stretch>
              <a:fillRect l="-1593" t="-28535" r="-1593" b="0"/>
            </a:stretch>
          </a:blipFill>
        </p:spPr>
      </p:sp>
      <p:sp>
        <p:nvSpPr>
          <p:cNvPr name="Freeform 4" id="4"/>
          <p:cNvSpPr/>
          <p:nvPr/>
        </p:nvSpPr>
        <p:spPr>
          <a:xfrm flipH="false" flipV="false" rot="0">
            <a:off x="238879" y="9296432"/>
            <a:ext cx="1792820" cy="914830"/>
          </a:xfrm>
          <a:custGeom>
            <a:avLst/>
            <a:gdLst/>
            <a:ahLst/>
            <a:cxnLst/>
            <a:rect r="r" b="b" t="t" l="l"/>
            <a:pathLst>
              <a:path h="914830" w="1792820">
                <a:moveTo>
                  <a:pt x="0" y="0"/>
                </a:moveTo>
                <a:lnTo>
                  <a:pt x="1792820" y="0"/>
                </a:lnTo>
                <a:lnTo>
                  <a:pt x="1792820" y="914830"/>
                </a:lnTo>
                <a:lnTo>
                  <a:pt x="0" y="914830"/>
                </a:lnTo>
                <a:lnTo>
                  <a:pt x="0" y="0"/>
                </a:lnTo>
                <a:close/>
              </a:path>
            </a:pathLst>
          </a:custGeom>
          <a:blipFill>
            <a:blip r:embed="rId3"/>
            <a:stretch>
              <a:fillRect l="0" t="0" r="0" b="0"/>
            </a:stretch>
          </a:blipFill>
        </p:spPr>
      </p:sp>
      <p:sp>
        <p:nvSpPr>
          <p:cNvPr name="Freeform 5" id="5"/>
          <p:cNvSpPr/>
          <p:nvPr/>
        </p:nvSpPr>
        <p:spPr>
          <a:xfrm flipH="false" flipV="false" rot="0">
            <a:off x="15617778" y="-551186"/>
            <a:ext cx="2831562" cy="2831562"/>
          </a:xfrm>
          <a:custGeom>
            <a:avLst/>
            <a:gdLst/>
            <a:ahLst/>
            <a:cxnLst/>
            <a:rect r="r" b="b" t="t" l="l"/>
            <a:pathLst>
              <a:path h="2831562" w="2831562">
                <a:moveTo>
                  <a:pt x="0" y="0"/>
                </a:moveTo>
                <a:lnTo>
                  <a:pt x="2831563" y="0"/>
                </a:lnTo>
                <a:lnTo>
                  <a:pt x="2831563" y="2831562"/>
                </a:lnTo>
                <a:lnTo>
                  <a:pt x="0" y="2831562"/>
                </a:lnTo>
                <a:lnTo>
                  <a:pt x="0" y="0"/>
                </a:lnTo>
                <a:close/>
              </a:path>
            </a:pathLst>
          </a:custGeom>
          <a:blipFill>
            <a:blip r:embed="rId4"/>
            <a:stretch>
              <a:fillRect l="0" t="0" r="0" b="0"/>
            </a:stretch>
          </a:blipFill>
        </p:spPr>
      </p:sp>
      <p:sp>
        <p:nvSpPr>
          <p:cNvPr name="TextBox 6" id="6"/>
          <p:cNvSpPr txBox="true"/>
          <p:nvPr/>
        </p:nvSpPr>
        <p:spPr>
          <a:xfrm rot="0">
            <a:off x="252957" y="1648651"/>
            <a:ext cx="17782087" cy="349338"/>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Abrir um restaurante (ou iniciar um projeto Node.js) é uma jornada emocionante! Aqui estão os passos para abrir o "Restaurante Node Café":</a:t>
            </a:r>
          </a:p>
        </p:txBody>
      </p:sp>
      <p:grpSp>
        <p:nvGrpSpPr>
          <p:cNvPr name="Group 7" id="7"/>
          <p:cNvGrpSpPr/>
          <p:nvPr/>
        </p:nvGrpSpPr>
        <p:grpSpPr>
          <a:xfrm rot="0">
            <a:off x="238879" y="158836"/>
            <a:ext cx="8765031" cy="1066165"/>
            <a:chOff x="0" y="0"/>
            <a:chExt cx="11686708" cy="1421553"/>
          </a:xfrm>
        </p:grpSpPr>
        <p:sp>
          <p:nvSpPr>
            <p:cNvPr name="TextBox 8" id="8"/>
            <p:cNvSpPr txBox="true"/>
            <p:nvPr/>
          </p:nvSpPr>
          <p:spPr>
            <a:xfrm rot="0">
              <a:off x="8790758" y="191135"/>
              <a:ext cx="2895951" cy="1230418"/>
            </a:xfrm>
            <a:prstGeom prst="rect">
              <a:avLst/>
            </a:prstGeom>
          </p:spPr>
          <p:txBody>
            <a:bodyPr anchor="t" rtlCol="false" tIns="0" lIns="0" bIns="0" rIns="0">
              <a:spAutoFit/>
            </a:bodyPr>
            <a:lstStyle/>
            <a:p>
              <a:pPr>
                <a:lnSpc>
                  <a:spcPts val="6439"/>
                </a:lnSpc>
              </a:pPr>
              <a:r>
                <a:rPr lang="en-US" sz="6999">
                  <a:solidFill>
                    <a:srgbClr val="8CC64D"/>
                  </a:solidFill>
                  <a:latin typeface="League Gothic"/>
                </a:rPr>
                <a:t>NODE.JS</a:t>
              </a:r>
            </a:p>
          </p:txBody>
        </p:sp>
        <p:sp>
          <p:nvSpPr>
            <p:cNvPr name="TextBox 9" id="9"/>
            <p:cNvSpPr txBox="true"/>
            <p:nvPr/>
          </p:nvSpPr>
          <p:spPr>
            <a:xfrm rot="0">
              <a:off x="0" y="200025"/>
              <a:ext cx="8588251" cy="1221528"/>
            </a:xfrm>
            <a:prstGeom prst="rect">
              <a:avLst/>
            </a:prstGeom>
          </p:spPr>
          <p:txBody>
            <a:bodyPr anchor="t" rtlCol="false" tIns="0" lIns="0" bIns="0" rIns="0">
              <a:spAutoFit/>
            </a:bodyPr>
            <a:lstStyle/>
            <a:p>
              <a:pPr>
                <a:lnSpc>
                  <a:spcPts val="6229"/>
                </a:lnSpc>
              </a:pPr>
              <a:r>
                <a:rPr lang="en-US" sz="6999">
                  <a:solidFill>
                    <a:srgbClr val="000000">
                      <a:alpha val="40000"/>
                    </a:srgbClr>
                  </a:solidFill>
                  <a:latin typeface="League Gothic"/>
                </a:rPr>
                <a:t>CAFÉ</a:t>
              </a:r>
              <a:r>
                <a:rPr lang="en-US" sz="6999">
                  <a:solidFill>
                    <a:srgbClr val="000000">
                      <a:alpha val="40000"/>
                    </a:srgbClr>
                  </a:solidFill>
                  <a:latin typeface="League Gothic"/>
                </a:rPr>
                <a:t>,DESENVOLVIMENTO &amp;</a:t>
              </a:r>
            </a:p>
          </p:txBody>
        </p:sp>
      </p:grpSp>
      <p:grpSp>
        <p:nvGrpSpPr>
          <p:cNvPr name="Group 10" id="10"/>
          <p:cNvGrpSpPr/>
          <p:nvPr/>
        </p:nvGrpSpPr>
        <p:grpSpPr>
          <a:xfrm rot="0">
            <a:off x="10342511" y="9017091"/>
            <a:ext cx="8928608" cy="1059229"/>
            <a:chOff x="0" y="0"/>
            <a:chExt cx="11904810" cy="1412306"/>
          </a:xfrm>
        </p:grpSpPr>
        <p:grpSp>
          <p:nvGrpSpPr>
            <p:cNvPr name="Group 11" id="11"/>
            <p:cNvGrpSpPr>
              <a:grpSpLocks noChangeAspect="true"/>
            </p:cNvGrpSpPr>
            <p:nvPr/>
          </p:nvGrpSpPr>
          <p:grpSpPr>
            <a:xfrm rot="0">
              <a:off x="8722307" y="0"/>
              <a:ext cx="1412312" cy="1412306"/>
              <a:chOff x="0" y="0"/>
              <a:chExt cx="6350000" cy="6349975"/>
            </a:xfrm>
          </p:grpSpPr>
          <p:sp>
            <p:nvSpPr>
              <p:cNvPr name="Freeform 12" id="12"/>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0" t="0" r="0" b="0"/>
                </a:stretch>
              </a:blipFill>
            </p:spPr>
          </p:sp>
        </p:grpSp>
        <p:sp>
          <p:nvSpPr>
            <p:cNvPr name="TextBox 13" id="13"/>
            <p:cNvSpPr txBox="true"/>
            <p:nvPr/>
          </p:nvSpPr>
          <p:spPr>
            <a:xfrm rot="0">
              <a:off x="839403" y="822144"/>
              <a:ext cx="4027988"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www.amigoni.com.br</a:t>
              </a:r>
            </a:p>
          </p:txBody>
        </p:sp>
        <p:sp>
          <p:nvSpPr>
            <p:cNvPr name="TextBox 14" id="14"/>
            <p:cNvSpPr txBox="true"/>
            <p:nvPr/>
          </p:nvSpPr>
          <p:spPr>
            <a:xfrm rot="0">
              <a:off x="0" y="1149060"/>
              <a:ext cx="5099356"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paulo.amigoni@gmail.com.br</a:t>
              </a:r>
            </a:p>
          </p:txBody>
        </p:sp>
        <p:sp>
          <p:nvSpPr>
            <p:cNvPr name="TextBox 15" id="15"/>
            <p:cNvSpPr txBox="true"/>
            <p:nvPr/>
          </p:nvSpPr>
          <p:spPr>
            <a:xfrm rot="0">
              <a:off x="5035856" y="1136360"/>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github.com/pauloamigoni/</a:t>
              </a:r>
            </a:p>
          </p:txBody>
        </p:sp>
        <p:sp>
          <p:nvSpPr>
            <p:cNvPr name="TextBox 16" id="16"/>
            <p:cNvSpPr txBox="true"/>
            <p:nvPr/>
          </p:nvSpPr>
          <p:spPr>
            <a:xfrm rot="0">
              <a:off x="3598483" y="-43227"/>
              <a:ext cx="8306328" cy="586804"/>
            </a:xfrm>
            <a:prstGeom prst="rect">
              <a:avLst/>
            </a:prstGeom>
          </p:spPr>
          <p:txBody>
            <a:bodyPr anchor="t" rtlCol="false" tIns="0" lIns="0" bIns="0" rIns="0">
              <a:spAutoFit/>
            </a:bodyPr>
            <a:lstStyle/>
            <a:p>
              <a:pPr>
                <a:lnSpc>
                  <a:spcPts val="4106"/>
                </a:lnSpc>
              </a:pPr>
              <a:r>
                <a:rPr lang="en-US" sz="2231" spc="178">
                  <a:solidFill>
                    <a:srgbClr val="000000">
                      <a:alpha val="54902"/>
                    </a:srgbClr>
                  </a:solidFill>
                  <a:latin typeface="Amsterdam Four"/>
                </a:rPr>
                <a:t>Paulo Henrique Amigoni</a:t>
              </a:r>
            </a:p>
          </p:txBody>
        </p:sp>
        <p:sp>
          <p:nvSpPr>
            <p:cNvPr name="TextBox 17" id="17"/>
            <p:cNvSpPr txBox="true"/>
            <p:nvPr/>
          </p:nvSpPr>
          <p:spPr>
            <a:xfrm rot="0">
              <a:off x="4590745" y="822144"/>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linkedin.com/in/pauloamigoni/</a:t>
              </a:r>
            </a:p>
          </p:txBody>
        </p:sp>
      </p:grpSp>
      <p:sp>
        <p:nvSpPr>
          <p:cNvPr name="TextBox 18" id="18"/>
          <p:cNvSpPr txBox="true"/>
          <p:nvPr/>
        </p:nvSpPr>
        <p:spPr>
          <a:xfrm rot="0">
            <a:off x="252957" y="2766151"/>
            <a:ext cx="17782087" cy="701763"/>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Antes de abrir um restaurante, você precisa saber que tipo de comida vai servir. Da mesma forma, antes de iniciar um projeto Node.js, defina seu objetivo. Pergunte a si mesmo: o que você deseja realizar com este projeto? É um site, um aplicativo, uma API? Definir seu menu (ou escopo do projeto) é crucial.</a:t>
            </a:r>
          </a:p>
        </p:txBody>
      </p:sp>
      <p:sp>
        <p:nvSpPr>
          <p:cNvPr name="TextBox 19" id="19"/>
          <p:cNvSpPr txBox="true"/>
          <p:nvPr/>
        </p:nvSpPr>
        <p:spPr>
          <a:xfrm rot="0">
            <a:off x="252957" y="2213701"/>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PASSO 1: PLANEJAMENTO DO MENU - DEFINA O OBJETIVO DO PROJETO</a:t>
            </a:r>
          </a:p>
        </p:txBody>
      </p:sp>
      <p:sp>
        <p:nvSpPr>
          <p:cNvPr name="TextBox 20" id="20"/>
          <p:cNvSpPr txBox="true"/>
          <p:nvPr/>
        </p:nvSpPr>
        <p:spPr>
          <a:xfrm rot="0">
            <a:off x="238879" y="4239439"/>
            <a:ext cx="17782087" cy="701763"/>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Agora é hora de encontrar um local (ou configurar um ambiente de desenvolvimento). Você precisará de um computador e um ambiente de desenvolvimento, como o Visual Studio Code, para começar a codificar.</a:t>
            </a:r>
          </a:p>
        </p:txBody>
      </p:sp>
      <p:sp>
        <p:nvSpPr>
          <p:cNvPr name="TextBox 21" id="21"/>
          <p:cNvSpPr txBox="true"/>
          <p:nvPr/>
        </p:nvSpPr>
        <p:spPr>
          <a:xfrm rot="0">
            <a:off x="238879" y="3686989"/>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PASSO 2: ENCONTRE UM LOCAL - CONFIGURAÇÃO DO AMBIENTE DE DESENVOLVIMENTO</a:t>
            </a:r>
          </a:p>
        </p:txBody>
      </p:sp>
      <p:sp>
        <p:nvSpPr>
          <p:cNvPr name="TextBox 22" id="22"/>
          <p:cNvSpPr txBox="true"/>
          <p:nvPr/>
        </p:nvSpPr>
        <p:spPr>
          <a:xfrm rot="0">
            <a:off x="252957" y="5712727"/>
            <a:ext cx="17782087" cy="701763"/>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No restaurante, você precisa dos ingredientes certos. Em Node.js, você precisa do Node.js e do npm. Siga os passos mencionados anteriormente para instalar o Node.js no seu sistema.</a:t>
            </a:r>
          </a:p>
        </p:txBody>
      </p:sp>
      <p:sp>
        <p:nvSpPr>
          <p:cNvPr name="TextBox 23" id="23"/>
          <p:cNvSpPr txBox="true"/>
          <p:nvPr/>
        </p:nvSpPr>
        <p:spPr>
          <a:xfrm rot="0">
            <a:off x="252957" y="5160277"/>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PASSO 3: ADQUIRA INGREDIENTES - INSTALE O NODE.JS E O NPM</a:t>
            </a:r>
          </a:p>
        </p:txBody>
      </p:sp>
      <p:sp>
        <p:nvSpPr>
          <p:cNvPr name="TextBox 24" id="24"/>
          <p:cNvSpPr txBox="true"/>
          <p:nvPr/>
        </p:nvSpPr>
        <p:spPr>
          <a:xfrm rot="0">
            <a:off x="252957" y="7186016"/>
            <a:ext cx="17782087" cy="701763"/>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Em um restaurante, você precisa de uma equipe de chefs e garçons. No desenvolvimento Node.js, você precisa escolher as ferramentas certas. Decida quais bibliotecas e frameworks (como Express.js para criar APIs) você usará para alcançar seus objetivos.</a:t>
            </a:r>
          </a:p>
        </p:txBody>
      </p:sp>
      <p:sp>
        <p:nvSpPr>
          <p:cNvPr name="TextBox 25" id="25"/>
          <p:cNvSpPr txBox="true"/>
          <p:nvPr/>
        </p:nvSpPr>
        <p:spPr>
          <a:xfrm rot="0">
            <a:off x="252957" y="6633566"/>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PASSO 4: CONTRATE UMA EQUIPE - ESCOLHA SUAS FERRAMENTAS E BIBLIOTECAS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115925"/>
            <a:ext cx="18288000" cy="2171075"/>
          </a:xfrm>
          <a:custGeom>
            <a:avLst/>
            <a:gdLst/>
            <a:ahLst/>
            <a:cxnLst/>
            <a:rect r="r" b="b" t="t" l="l"/>
            <a:pathLst>
              <a:path h="2171075" w="18288000">
                <a:moveTo>
                  <a:pt x="0" y="0"/>
                </a:moveTo>
                <a:lnTo>
                  <a:pt x="18288000" y="0"/>
                </a:lnTo>
                <a:lnTo>
                  <a:pt x="18288000" y="2171075"/>
                </a:lnTo>
                <a:lnTo>
                  <a:pt x="0" y="2171075"/>
                </a:lnTo>
                <a:lnTo>
                  <a:pt x="0" y="0"/>
                </a:lnTo>
                <a:close/>
              </a:path>
            </a:pathLst>
          </a:custGeom>
          <a:blipFill>
            <a:blip r:embed="rId2">
              <a:alphaModFix amt="23000"/>
            </a:blip>
            <a:stretch>
              <a:fillRect l="-5053" t="-198791" r="-5053" b="-34853"/>
            </a:stretch>
          </a:blipFill>
        </p:spPr>
      </p:sp>
      <p:sp>
        <p:nvSpPr>
          <p:cNvPr name="Freeform 3" id="3"/>
          <p:cNvSpPr/>
          <p:nvPr/>
        </p:nvSpPr>
        <p:spPr>
          <a:xfrm flipH="false" flipV="false" rot="0">
            <a:off x="0" y="-2353736"/>
            <a:ext cx="18288000" cy="5281377"/>
          </a:xfrm>
          <a:custGeom>
            <a:avLst/>
            <a:gdLst/>
            <a:ahLst/>
            <a:cxnLst/>
            <a:rect r="r" b="b" t="t" l="l"/>
            <a:pathLst>
              <a:path h="5281377" w="18288000">
                <a:moveTo>
                  <a:pt x="0" y="0"/>
                </a:moveTo>
                <a:lnTo>
                  <a:pt x="18288000" y="0"/>
                </a:lnTo>
                <a:lnTo>
                  <a:pt x="18288000" y="5281377"/>
                </a:lnTo>
                <a:lnTo>
                  <a:pt x="0" y="5281377"/>
                </a:lnTo>
                <a:lnTo>
                  <a:pt x="0" y="0"/>
                </a:lnTo>
                <a:close/>
              </a:path>
            </a:pathLst>
          </a:custGeom>
          <a:blipFill>
            <a:blip r:embed="rId2">
              <a:alphaModFix amt="23000"/>
            </a:blip>
            <a:stretch>
              <a:fillRect l="-1593" t="-28535" r="-1593" b="0"/>
            </a:stretch>
          </a:blipFill>
        </p:spPr>
      </p:sp>
      <p:sp>
        <p:nvSpPr>
          <p:cNvPr name="Freeform 4" id="4"/>
          <p:cNvSpPr/>
          <p:nvPr/>
        </p:nvSpPr>
        <p:spPr>
          <a:xfrm flipH="false" flipV="false" rot="0">
            <a:off x="238879" y="9296432"/>
            <a:ext cx="1792820" cy="914830"/>
          </a:xfrm>
          <a:custGeom>
            <a:avLst/>
            <a:gdLst/>
            <a:ahLst/>
            <a:cxnLst/>
            <a:rect r="r" b="b" t="t" l="l"/>
            <a:pathLst>
              <a:path h="914830" w="1792820">
                <a:moveTo>
                  <a:pt x="0" y="0"/>
                </a:moveTo>
                <a:lnTo>
                  <a:pt x="1792820" y="0"/>
                </a:lnTo>
                <a:lnTo>
                  <a:pt x="1792820" y="914830"/>
                </a:lnTo>
                <a:lnTo>
                  <a:pt x="0" y="914830"/>
                </a:lnTo>
                <a:lnTo>
                  <a:pt x="0" y="0"/>
                </a:lnTo>
                <a:close/>
              </a:path>
            </a:pathLst>
          </a:custGeom>
          <a:blipFill>
            <a:blip r:embed="rId3"/>
            <a:stretch>
              <a:fillRect l="0" t="0" r="0" b="0"/>
            </a:stretch>
          </a:blipFill>
        </p:spPr>
      </p:sp>
      <p:sp>
        <p:nvSpPr>
          <p:cNvPr name="Freeform 5" id="5"/>
          <p:cNvSpPr/>
          <p:nvPr/>
        </p:nvSpPr>
        <p:spPr>
          <a:xfrm flipH="false" flipV="false" rot="0">
            <a:off x="15617778" y="-551186"/>
            <a:ext cx="2831562" cy="2831562"/>
          </a:xfrm>
          <a:custGeom>
            <a:avLst/>
            <a:gdLst/>
            <a:ahLst/>
            <a:cxnLst/>
            <a:rect r="r" b="b" t="t" l="l"/>
            <a:pathLst>
              <a:path h="2831562" w="2831562">
                <a:moveTo>
                  <a:pt x="0" y="0"/>
                </a:moveTo>
                <a:lnTo>
                  <a:pt x="2831563" y="0"/>
                </a:lnTo>
                <a:lnTo>
                  <a:pt x="2831563" y="2831562"/>
                </a:lnTo>
                <a:lnTo>
                  <a:pt x="0" y="2831562"/>
                </a:lnTo>
                <a:lnTo>
                  <a:pt x="0" y="0"/>
                </a:lnTo>
                <a:close/>
              </a:path>
            </a:pathLst>
          </a:custGeom>
          <a:blipFill>
            <a:blip r:embed="rId4"/>
            <a:stretch>
              <a:fillRect l="0" t="0" r="0" b="0"/>
            </a:stretch>
          </a:blipFill>
        </p:spPr>
      </p:sp>
      <p:sp>
        <p:nvSpPr>
          <p:cNvPr name="TextBox 6" id="6"/>
          <p:cNvSpPr txBox="true"/>
          <p:nvPr/>
        </p:nvSpPr>
        <p:spPr>
          <a:xfrm rot="0">
            <a:off x="238879" y="2232751"/>
            <a:ext cx="17782087" cy="701763"/>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Assim como você planeja um cardápio, projete a arquitetura do seu projeto. Decida como os diferentes componentes se encaixam e interagem entre si. Isso inclui a estrutura de pastas, as rotas, os modelos de dados, entre outros.</a:t>
            </a:r>
          </a:p>
        </p:txBody>
      </p:sp>
      <p:grpSp>
        <p:nvGrpSpPr>
          <p:cNvPr name="Group 7" id="7"/>
          <p:cNvGrpSpPr/>
          <p:nvPr/>
        </p:nvGrpSpPr>
        <p:grpSpPr>
          <a:xfrm rot="0">
            <a:off x="238879" y="158836"/>
            <a:ext cx="8765031" cy="1066165"/>
            <a:chOff x="0" y="0"/>
            <a:chExt cx="11686708" cy="1421553"/>
          </a:xfrm>
        </p:grpSpPr>
        <p:sp>
          <p:nvSpPr>
            <p:cNvPr name="TextBox 8" id="8"/>
            <p:cNvSpPr txBox="true"/>
            <p:nvPr/>
          </p:nvSpPr>
          <p:spPr>
            <a:xfrm rot="0">
              <a:off x="8790758" y="191135"/>
              <a:ext cx="2895951" cy="1230418"/>
            </a:xfrm>
            <a:prstGeom prst="rect">
              <a:avLst/>
            </a:prstGeom>
          </p:spPr>
          <p:txBody>
            <a:bodyPr anchor="t" rtlCol="false" tIns="0" lIns="0" bIns="0" rIns="0">
              <a:spAutoFit/>
            </a:bodyPr>
            <a:lstStyle/>
            <a:p>
              <a:pPr>
                <a:lnSpc>
                  <a:spcPts val="6439"/>
                </a:lnSpc>
              </a:pPr>
              <a:r>
                <a:rPr lang="en-US" sz="6999">
                  <a:solidFill>
                    <a:srgbClr val="8CC64D"/>
                  </a:solidFill>
                  <a:latin typeface="League Gothic"/>
                </a:rPr>
                <a:t>NODE.JS</a:t>
              </a:r>
            </a:p>
          </p:txBody>
        </p:sp>
        <p:sp>
          <p:nvSpPr>
            <p:cNvPr name="TextBox 9" id="9"/>
            <p:cNvSpPr txBox="true"/>
            <p:nvPr/>
          </p:nvSpPr>
          <p:spPr>
            <a:xfrm rot="0">
              <a:off x="0" y="200025"/>
              <a:ext cx="8588251" cy="1221528"/>
            </a:xfrm>
            <a:prstGeom prst="rect">
              <a:avLst/>
            </a:prstGeom>
          </p:spPr>
          <p:txBody>
            <a:bodyPr anchor="t" rtlCol="false" tIns="0" lIns="0" bIns="0" rIns="0">
              <a:spAutoFit/>
            </a:bodyPr>
            <a:lstStyle/>
            <a:p>
              <a:pPr>
                <a:lnSpc>
                  <a:spcPts val="6229"/>
                </a:lnSpc>
              </a:pPr>
              <a:r>
                <a:rPr lang="en-US" sz="6999">
                  <a:solidFill>
                    <a:srgbClr val="000000">
                      <a:alpha val="40000"/>
                    </a:srgbClr>
                  </a:solidFill>
                  <a:latin typeface="League Gothic"/>
                </a:rPr>
                <a:t>CAFÉ</a:t>
              </a:r>
              <a:r>
                <a:rPr lang="en-US" sz="6999">
                  <a:solidFill>
                    <a:srgbClr val="000000">
                      <a:alpha val="40000"/>
                    </a:srgbClr>
                  </a:solidFill>
                  <a:latin typeface="League Gothic"/>
                </a:rPr>
                <a:t>,DESENVOLVIMENTO &amp;</a:t>
              </a:r>
            </a:p>
          </p:txBody>
        </p:sp>
      </p:grpSp>
      <p:grpSp>
        <p:nvGrpSpPr>
          <p:cNvPr name="Group 10" id="10"/>
          <p:cNvGrpSpPr/>
          <p:nvPr/>
        </p:nvGrpSpPr>
        <p:grpSpPr>
          <a:xfrm rot="0">
            <a:off x="10342511" y="9017091"/>
            <a:ext cx="8928608" cy="1059229"/>
            <a:chOff x="0" y="0"/>
            <a:chExt cx="11904810" cy="1412306"/>
          </a:xfrm>
        </p:grpSpPr>
        <p:grpSp>
          <p:nvGrpSpPr>
            <p:cNvPr name="Group 11" id="11"/>
            <p:cNvGrpSpPr>
              <a:grpSpLocks noChangeAspect="true"/>
            </p:cNvGrpSpPr>
            <p:nvPr/>
          </p:nvGrpSpPr>
          <p:grpSpPr>
            <a:xfrm rot="0">
              <a:off x="8722307" y="0"/>
              <a:ext cx="1412312" cy="1412306"/>
              <a:chOff x="0" y="0"/>
              <a:chExt cx="6350000" cy="6349975"/>
            </a:xfrm>
          </p:grpSpPr>
          <p:sp>
            <p:nvSpPr>
              <p:cNvPr name="Freeform 12" id="12"/>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0" t="0" r="0" b="0"/>
                </a:stretch>
              </a:blipFill>
            </p:spPr>
          </p:sp>
        </p:grpSp>
        <p:sp>
          <p:nvSpPr>
            <p:cNvPr name="TextBox 13" id="13"/>
            <p:cNvSpPr txBox="true"/>
            <p:nvPr/>
          </p:nvSpPr>
          <p:spPr>
            <a:xfrm rot="0">
              <a:off x="839403" y="822144"/>
              <a:ext cx="4027988"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www.amigoni.com.br</a:t>
              </a:r>
            </a:p>
          </p:txBody>
        </p:sp>
        <p:sp>
          <p:nvSpPr>
            <p:cNvPr name="TextBox 14" id="14"/>
            <p:cNvSpPr txBox="true"/>
            <p:nvPr/>
          </p:nvSpPr>
          <p:spPr>
            <a:xfrm rot="0">
              <a:off x="0" y="1149060"/>
              <a:ext cx="5099356"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paulo.amigoni@gmail.com.br</a:t>
              </a:r>
            </a:p>
          </p:txBody>
        </p:sp>
        <p:sp>
          <p:nvSpPr>
            <p:cNvPr name="TextBox 15" id="15"/>
            <p:cNvSpPr txBox="true"/>
            <p:nvPr/>
          </p:nvSpPr>
          <p:spPr>
            <a:xfrm rot="0">
              <a:off x="5035856" y="1136360"/>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github.com/pauloamigoni/</a:t>
              </a:r>
            </a:p>
          </p:txBody>
        </p:sp>
        <p:sp>
          <p:nvSpPr>
            <p:cNvPr name="TextBox 16" id="16"/>
            <p:cNvSpPr txBox="true"/>
            <p:nvPr/>
          </p:nvSpPr>
          <p:spPr>
            <a:xfrm rot="0">
              <a:off x="3598483" y="-43227"/>
              <a:ext cx="8306328" cy="586804"/>
            </a:xfrm>
            <a:prstGeom prst="rect">
              <a:avLst/>
            </a:prstGeom>
          </p:spPr>
          <p:txBody>
            <a:bodyPr anchor="t" rtlCol="false" tIns="0" lIns="0" bIns="0" rIns="0">
              <a:spAutoFit/>
            </a:bodyPr>
            <a:lstStyle/>
            <a:p>
              <a:pPr>
                <a:lnSpc>
                  <a:spcPts val="4106"/>
                </a:lnSpc>
              </a:pPr>
              <a:r>
                <a:rPr lang="en-US" sz="2231" spc="178">
                  <a:solidFill>
                    <a:srgbClr val="000000">
                      <a:alpha val="54902"/>
                    </a:srgbClr>
                  </a:solidFill>
                  <a:latin typeface="Amsterdam Four"/>
                </a:rPr>
                <a:t>Paulo Henrique Amigoni</a:t>
              </a:r>
            </a:p>
          </p:txBody>
        </p:sp>
        <p:sp>
          <p:nvSpPr>
            <p:cNvPr name="TextBox 17" id="17"/>
            <p:cNvSpPr txBox="true"/>
            <p:nvPr/>
          </p:nvSpPr>
          <p:spPr>
            <a:xfrm rot="0">
              <a:off x="4590745" y="822144"/>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linkedin.com/in/pauloamigoni/</a:t>
              </a:r>
            </a:p>
          </p:txBody>
        </p:sp>
      </p:grpSp>
      <p:sp>
        <p:nvSpPr>
          <p:cNvPr name="TextBox 18" id="18"/>
          <p:cNvSpPr txBox="true"/>
          <p:nvPr/>
        </p:nvSpPr>
        <p:spPr>
          <a:xfrm rot="0">
            <a:off x="238879" y="1680301"/>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PASSO 5: PROJETE O MENU - PLANEJE A ARQUITETURA DO PROJETO</a:t>
            </a:r>
          </a:p>
        </p:txBody>
      </p:sp>
      <p:sp>
        <p:nvSpPr>
          <p:cNvPr name="TextBox 19" id="19"/>
          <p:cNvSpPr txBox="true"/>
          <p:nvPr/>
        </p:nvSpPr>
        <p:spPr>
          <a:xfrm rot="0">
            <a:off x="238879" y="3708312"/>
            <a:ext cx="17782087" cy="349338"/>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Agora que você tem todos os ingredientes e a equipe certa, é hora de começar a codificar!</a:t>
            </a:r>
          </a:p>
        </p:txBody>
      </p:sp>
      <p:sp>
        <p:nvSpPr>
          <p:cNvPr name="TextBox 20" id="20"/>
          <p:cNvSpPr txBox="true"/>
          <p:nvPr/>
        </p:nvSpPr>
        <p:spPr>
          <a:xfrm rot="0">
            <a:off x="238879" y="3155862"/>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PASSO 6: PREPARE O COZINHEIRO - COMECE A CODIFICAR</a:t>
            </a:r>
          </a:p>
        </p:txBody>
      </p:sp>
      <p:sp>
        <p:nvSpPr>
          <p:cNvPr name="TextBox 21" id="21"/>
          <p:cNvSpPr txBox="true"/>
          <p:nvPr/>
        </p:nvSpPr>
        <p:spPr>
          <a:xfrm rot="0">
            <a:off x="238879" y="4838700"/>
            <a:ext cx="17782087" cy="701763"/>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Antes de abrir o restaurante, você testa as receitas. Da mesma forma, teste seu projeto minuciosamente para garantir que tudo funcione como esperado. Quando estiver pronto, você pode implantar seu projeto em um servidor para que outras pessoas possam acessá-lo.</a:t>
            </a:r>
          </a:p>
        </p:txBody>
      </p:sp>
      <p:sp>
        <p:nvSpPr>
          <p:cNvPr name="TextBox 22" id="22"/>
          <p:cNvSpPr txBox="true"/>
          <p:nvPr/>
        </p:nvSpPr>
        <p:spPr>
          <a:xfrm rot="0">
            <a:off x="238879" y="4286250"/>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PASSO 7: ABRA AS PORTAS - TESTE E LANCE SEU PROJETO</a:t>
            </a:r>
          </a:p>
        </p:txBody>
      </p:sp>
      <p:sp>
        <p:nvSpPr>
          <p:cNvPr name="TextBox 23" id="23"/>
          <p:cNvSpPr txBox="true"/>
          <p:nvPr/>
        </p:nvSpPr>
        <p:spPr>
          <a:xfrm rot="0">
            <a:off x="238879" y="6311988"/>
            <a:ext cx="17782087" cy="2111463"/>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Em um restaurante, você atende os clientes regularmente. Em seu projeto, mantenha-o atualizado, resolvendo bugs e adicionando novos recursos conforme necessário.</a:t>
            </a:r>
          </a:p>
          <a:p>
            <a:pPr>
              <a:lnSpc>
                <a:spcPts val="2795"/>
              </a:lnSpc>
            </a:pPr>
            <a:r>
              <a:rPr lang="en-US" sz="1996" spc="39">
                <a:solidFill>
                  <a:srgbClr val="545454"/>
                </a:solidFill>
                <a:latin typeface="Glacial Indifference"/>
              </a:rPr>
              <a:t>Agora, você está pronto para abrir seu "Restaurante Node Café" e começar a receber pedidos de clientes em seu projeto Node.js! 🍽️🚀</a:t>
            </a:r>
          </a:p>
          <a:p>
            <a:pPr>
              <a:lnSpc>
                <a:spcPts val="2795"/>
              </a:lnSpc>
            </a:pPr>
          </a:p>
          <a:p>
            <a:pPr>
              <a:lnSpc>
                <a:spcPts val="2795"/>
              </a:lnSpc>
            </a:pPr>
            <a:r>
              <a:rPr lang="en-US" sz="1996" spc="39">
                <a:solidFill>
                  <a:srgbClr val="545454"/>
                </a:solidFill>
                <a:latin typeface="Glacial Indifference"/>
              </a:rPr>
              <a:t>Lembre-se de que a prática e a persistência são essenciais para se tornar um grande chef (ou desenvolvedor)!</a:t>
            </a:r>
          </a:p>
          <a:p>
            <a:pPr>
              <a:lnSpc>
                <a:spcPts val="2795"/>
              </a:lnSpc>
            </a:pPr>
          </a:p>
        </p:txBody>
      </p:sp>
      <p:sp>
        <p:nvSpPr>
          <p:cNvPr name="TextBox 24" id="24"/>
          <p:cNvSpPr txBox="true"/>
          <p:nvPr/>
        </p:nvSpPr>
        <p:spPr>
          <a:xfrm rot="0">
            <a:off x="238879" y="5759538"/>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PASSO 8: ATENDA OS CLIENTES - MANTENHA E MELHORE SEU PROJETO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115925"/>
            <a:ext cx="18288000" cy="2171075"/>
          </a:xfrm>
          <a:custGeom>
            <a:avLst/>
            <a:gdLst/>
            <a:ahLst/>
            <a:cxnLst/>
            <a:rect r="r" b="b" t="t" l="l"/>
            <a:pathLst>
              <a:path h="2171075" w="18288000">
                <a:moveTo>
                  <a:pt x="0" y="0"/>
                </a:moveTo>
                <a:lnTo>
                  <a:pt x="18288000" y="0"/>
                </a:lnTo>
                <a:lnTo>
                  <a:pt x="18288000" y="2171075"/>
                </a:lnTo>
                <a:lnTo>
                  <a:pt x="0" y="2171075"/>
                </a:lnTo>
                <a:lnTo>
                  <a:pt x="0" y="0"/>
                </a:lnTo>
                <a:close/>
              </a:path>
            </a:pathLst>
          </a:custGeom>
          <a:blipFill>
            <a:blip r:embed="rId2">
              <a:alphaModFix amt="23000"/>
            </a:blip>
            <a:stretch>
              <a:fillRect l="-5053" t="-198791" r="-5053" b="-34853"/>
            </a:stretch>
          </a:blipFill>
        </p:spPr>
      </p:sp>
      <p:sp>
        <p:nvSpPr>
          <p:cNvPr name="Freeform 3" id="3"/>
          <p:cNvSpPr/>
          <p:nvPr/>
        </p:nvSpPr>
        <p:spPr>
          <a:xfrm flipH="false" flipV="false" rot="0">
            <a:off x="0" y="-2353736"/>
            <a:ext cx="18288000" cy="5281377"/>
          </a:xfrm>
          <a:custGeom>
            <a:avLst/>
            <a:gdLst/>
            <a:ahLst/>
            <a:cxnLst/>
            <a:rect r="r" b="b" t="t" l="l"/>
            <a:pathLst>
              <a:path h="5281377" w="18288000">
                <a:moveTo>
                  <a:pt x="0" y="0"/>
                </a:moveTo>
                <a:lnTo>
                  <a:pt x="18288000" y="0"/>
                </a:lnTo>
                <a:lnTo>
                  <a:pt x="18288000" y="5281377"/>
                </a:lnTo>
                <a:lnTo>
                  <a:pt x="0" y="5281377"/>
                </a:lnTo>
                <a:lnTo>
                  <a:pt x="0" y="0"/>
                </a:lnTo>
                <a:close/>
              </a:path>
            </a:pathLst>
          </a:custGeom>
          <a:blipFill>
            <a:blip r:embed="rId2">
              <a:alphaModFix amt="23000"/>
            </a:blip>
            <a:stretch>
              <a:fillRect l="-1593" t="-28535" r="-1593" b="0"/>
            </a:stretch>
          </a:blipFill>
        </p:spPr>
      </p:sp>
      <p:sp>
        <p:nvSpPr>
          <p:cNvPr name="Freeform 4" id="4"/>
          <p:cNvSpPr/>
          <p:nvPr/>
        </p:nvSpPr>
        <p:spPr>
          <a:xfrm flipH="false" flipV="false" rot="0">
            <a:off x="238879" y="9296432"/>
            <a:ext cx="1792820" cy="914830"/>
          </a:xfrm>
          <a:custGeom>
            <a:avLst/>
            <a:gdLst/>
            <a:ahLst/>
            <a:cxnLst/>
            <a:rect r="r" b="b" t="t" l="l"/>
            <a:pathLst>
              <a:path h="914830" w="1792820">
                <a:moveTo>
                  <a:pt x="0" y="0"/>
                </a:moveTo>
                <a:lnTo>
                  <a:pt x="1792820" y="0"/>
                </a:lnTo>
                <a:lnTo>
                  <a:pt x="1792820" y="914830"/>
                </a:lnTo>
                <a:lnTo>
                  <a:pt x="0" y="914830"/>
                </a:lnTo>
                <a:lnTo>
                  <a:pt x="0" y="0"/>
                </a:lnTo>
                <a:close/>
              </a:path>
            </a:pathLst>
          </a:custGeom>
          <a:blipFill>
            <a:blip r:embed="rId3"/>
            <a:stretch>
              <a:fillRect l="0" t="0" r="0" b="0"/>
            </a:stretch>
          </a:blipFill>
        </p:spPr>
      </p:sp>
      <p:sp>
        <p:nvSpPr>
          <p:cNvPr name="Freeform 5" id="5"/>
          <p:cNvSpPr/>
          <p:nvPr/>
        </p:nvSpPr>
        <p:spPr>
          <a:xfrm flipH="false" flipV="false" rot="0">
            <a:off x="15617778" y="-551186"/>
            <a:ext cx="2831562" cy="2831562"/>
          </a:xfrm>
          <a:custGeom>
            <a:avLst/>
            <a:gdLst/>
            <a:ahLst/>
            <a:cxnLst/>
            <a:rect r="r" b="b" t="t" l="l"/>
            <a:pathLst>
              <a:path h="2831562" w="2831562">
                <a:moveTo>
                  <a:pt x="0" y="0"/>
                </a:moveTo>
                <a:lnTo>
                  <a:pt x="2831563" y="0"/>
                </a:lnTo>
                <a:lnTo>
                  <a:pt x="2831563" y="2831562"/>
                </a:lnTo>
                <a:lnTo>
                  <a:pt x="0" y="2831562"/>
                </a:lnTo>
                <a:lnTo>
                  <a:pt x="0" y="0"/>
                </a:lnTo>
                <a:close/>
              </a:path>
            </a:pathLst>
          </a:custGeom>
          <a:blipFill>
            <a:blip r:embed="rId4"/>
            <a:stretch>
              <a:fillRect l="0" t="0" r="0" b="0"/>
            </a:stretch>
          </a:blipFill>
        </p:spPr>
      </p:sp>
      <p:sp>
        <p:nvSpPr>
          <p:cNvPr name="TextBox 6" id="6"/>
          <p:cNvSpPr txBox="true"/>
          <p:nvPr/>
        </p:nvSpPr>
        <p:spPr>
          <a:xfrm rot="0">
            <a:off x="252957" y="1648651"/>
            <a:ext cx="17782087" cy="349338"/>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 Abertura do nosso restaurante "Node Café"! Neste caso, imagine que estamos montando a estrutura do restaurante antes de entrarmos na cozinha.</a:t>
            </a:r>
          </a:p>
        </p:txBody>
      </p:sp>
      <p:grpSp>
        <p:nvGrpSpPr>
          <p:cNvPr name="Group 7" id="7"/>
          <p:cNvGrpSpPr/>
          <p:nvPr/>
        </p:nvGrpSpPr>
        <p:grpSpPr>
          <a:xfrm rot="0">
            <a:off x="238879" y="158836"/>
            <a:ext cx="8765031" cy="1066165"/>
            <a:chOff x="0" y="0"/>
            <a:chExt cx="11686708" cy="1421553"/>
          </a:xfrm>
        </p:grpSpPr>
        <p:sp>
          <p:nvSpPr>
            <p:cNvPr name="TextBox 8" id="8"/>
            <p:cNvSpPr txBox="true"/>
            <p:nvPr/>
          </p:nvSpPr>
          <p:spPr>
            <a:xfrm rot="0">
              <a:off x="8790758" y="191135"/>
              <a:ext cx="2895951" cy="1230418"/>
            </a:xfrm>
            <a:prstGeom prst="rect">
              <a:avLst/>
            </a:prstGeom>
          </p:spPr>
          <p:txBody>
            <a:bodyPr anchor="t" rtlCol="false" tIns="0" lIns="0" bIns="0" rIns="0">
              <a:spAutoFit/>
            </a:bodyPr>
            <a:lstStyle/>
            <a:p>
              <a:pPr>
                <a:lnSpc>
                  <a:spcPts val="6439"/>
                </a:lnSpc>
              </a:pPr>
              <a:r>
                <a:rPr lang="en-US" sz="6999">
                  <a:solidFill>
                    <a:srgbClr val="8CC64D"/>
                  </a:solidFill>
                  <a:latin typeface="League Gothic"/>
                </a:rPr>
                <a:t>NODE.JS</a:t>
              </a:r>
            </a:p>
          </p:txBody>
        </p:sp>
        <p:sp>
          <p:nvSpPr>
            <p:cNvPr name="TextBox 9" id="9"/>
            <p:cNvSpPr txBox="true"/>
            <p:nvPr/>
          </p:nvSpPr>
          <p:spPr>
            <a:xfrm rot="0">
              <a:off x="0" y="200025"/>
              <a:ext cx="8588251" cy="1221528"/>
            </a:xfrm>
            <a:prstGeom prst="rect">
              <a:avLst/>
            </a:prstGeom>
          </p:spPr>
          <p:txBody>
            <a:bodyPr anchor="t" rtlCol="false" tIns="0" lIns="0" bIns="0" rIns="0">
              <a:spAutoFit/>
            </a:bodyPr>
            <a:lstStyle/>
            <a:p>
              <a:pPr>
                <a:lnSpc>
                  <a:spcPts val="6229"/>
                </a:lnSpc>
              </a:pPr>
              <a:r>
                <a:rPr lang="en-US" sz="6999">
                  <a:solidFill>
                    <a:srgbClr val="000000">
                      <a:alpha val="40000"/>
                    </a:srgbClr>
                  </a:solidFill>
                  <a:latin typeface="League Gothic"/>
                </a:rPr>
                <a:t>CAFÉ</a:t>
              </a:r>
              <a:r>
                <a:rPr lang="en-US" sz="6999">
                  <a:solidFill>
                    <a:srgbClr val="000000">
                      <a:alpha val="40000"/>
                    </a:srgbClr>
                  </a:solidFill>
                  <a:latin typeface="League Gothic"/>
                </a:rPr>
                <a:t>,DESENVOLVIMENTO &amp;</a:t>
              </a:r>
            </a:p>
          </p:txBody>
        </p:sp>
      </p:grpSp>
      <p:grpSp>
        <p:nvGrpSpPr>
          <p:cNvPr name="Group 10" id="10"/>
          <p:cNvGrpSpPr/>
          <p:nvPr/>
        </p:nvGrpSpPr>
        <p:grpSpPr>
          <a:xfrm rot="0">
            <a:off x="10342511" y="9017091"/>
            <a:ext cx="8928608" cy="1059229"/>
            <a:chOff x="0" y="0"/>
            <a:chExt cx="11904810" cy="1412306"/>
          </a:xfrm>
        </p:grpSpPr>
        <p:grpSp>
          <p:nvGrpSpPr>
            <p:cNvPr name="Group 11" id="11"/>
            <p:cNvGrpSpPr>
              <a:grpSpLocks noChangeAspect="true"/>
            </p:cNvGrpSpPr>
            <p:nvPr/>
          </p:nvGrpSpPr>
          <p:grpSpPr>
            <a:xfrm rot="0">
              <a:off x="8722307" y="0"/>
              <a:ext cx="1412312" cy="1412306"/>
              <a:chOff x="0" y="0"/>
              <a:chExt cx="6350000" cy="6349975"/>
            </a:xfrm>
          </p:grpSpPr>
          <p:sp>
            <p:nvSpPr>
              <p:cNvPr name="Freeform 12" id="12"/>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0" t="0" r="0" b="0"/>
                </a:stretch>
              </a:blipFill>
            </p:spPr>
          </p:sp>
        </p:grpSp>
        <p:sp>
          <p:nvSpPr>
            <p:cNvPr name="TextBox 13" id="13"/>
            <p:cNvSpPr txBox="true"/>
            <p:nvPr/>
          </p:nvSpPr>
          <p:spPr>
            <a:xfrm rot="0">
              <a:off x="839403" y="822144"/>
              <a:ext cx="4027988"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www.amigoni.com.br</a:t>
              </a:r>
            </a:p>
          </p:txBody>
        </p:sp>
        <p:sp>
          <p:nvSpPr>
            <p:cNvPr name="TextBox 14" id="14"/>
            <p:cNvSpPr txBox="true"/>
            <p:nvPr/>
          </p:nvSpPr>
          <p:spPr>
            <a:xfrm rot="0">
              <a:off x="0" y="1149060"/>
              <a:ext cx="5099356"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paulo.amigoni@gmail.com.br</a:t>
              </a:r>
            </a:p>
          </p:txBody>
        </p:sp>
        <p:sp>
          <p:nvSpPr>
            <p:cNvPr name="TextBox 15" id="15"/>
            <p:cNvSpPr txBox="true"/>
            <p:nvPr/>
          </p:nvSpPr>
          <p:spPr>
            <a:xfrm rot="0">
              <a:off x="5035856" y="1136360"/>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github.com/pauloamigoni/</a:t>
              </a:r>
            </a:p>
          </p:txBody>
        </p:sp>
        <p:sp>
          <p:nvSpPr>
            <p:cNvPr name="TextBox 16" id="16"/>
            <p:cNvSpPr txBox="true"/>
            <p:nvPr/>
          </p:nvSpPr>
          <p:spPr>
            <a:xfrm rot="0">
              <a:off x="3598483" y="-43227"/>
              <a:ext cx="8306328" cy="586804"/>
            </a:xfrm>
            <a:prstGeom prst="rect">
              <a:avLst/>
            </a:prstGeom>
          </p:spPr>
          <p:txBody>
            <a:bodyPr anchor="t" rtlCol="false" tIns="0" lIns="0" bIns="0" rIns="0">
              <a:spAutoFit/>
            </a:bodyPr>
            <a:lstStyle/>
            <a:p>
              <a:pPr>
                <a:lnSpc>
                  <a:spcPts val="4106"/>
                </a:lnSpc>
              </a:pPr>
              <a:r>
                <a:rPr lang="en-US" sz="2231" spc="178">
                  <a:solidFill>
                    <a:srgbClr val="000000">
                      <a:alpha val="54902"/>
                    </a:srgbClr>
                  </a:solidFill>
                  <a:latin typeface="Amsterdam Four"/>
                </a:rPr>
                <a:t>Paulo Henrique Amigoni</a:t>
              </a:r>
            </a:p>
          </p:txBody>
        </p:sp>
        <p:sp>
          <p:nvSpPr>
            <p:cNvPr name="TextBox 17" id="17"/>
            <p:cNvSpPr txBox="true"/>
            <p:nvPr/>
          </p:nvSpPr>
          <p:spPr>
            <a:xfrm rot="0">
              <a:off x="4590745" y="822144"/>
              <a:ext cx="3686451" cy="263246"/>
            </a:xfrm>
            <a:prstGeom prst="rect">
              <a:avLst/>
            </a:prstGeom>
          </p:spPr>
          <p:txBody>
            <a:bodyPr anchor="t" rtlCol="false" tIns="0" lIns="0" bIns="0" rIns="0">
              <a:spAutoFit/>
            </a:bodyPr>
            <a:lstStyle/>
            <a:p>
              <a:pPr>
                <a:lnSpc>
                  <a:spcPts val="1891"/>
                </a:lnSpc>
              </a:pPr>
              <a:r>
                <a:rPr lang="en-US" sz="1027" spc="82">
                  <a:solidFill>
                    <a:srgbClr val="17578D">
                      <a:alpha val="54902"/>
                    </a:srgbClr>
                  </a:solidFill>
                  <a:latin typeface="Ananias"/>
                </a:rPr>
                <a:t>linkedin.com/in/pauloamigoni/</a:t>
              </a:r>
            </a:p>
          </p:txBody>
        </p:sp>
      </p:grpSp>
      <p:sp>
        <p:nvSpPr>
          <p:cNvPr name="TextBox 18" id="18"/>
          <p:cNvSpPr txBox="true"/>
          <p:nvPr/>
        </p:nvSpPr>
        <p:spPr>
          <a:xfrm rot="0">
            <a:off x="252957" y="2766151"/>
            <a:ext cx="17782087" cy="701763"/>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Assim como escolher o local perfeito para um restaurante, crie uma pasta no seu computador para o "Node Café". Escolha um nome sugestivo, como "node-cafe".</a:t>
            </a:r>
          </a:p>
        </p:txBody>
      </p:sp>
      <p:sp>
        <p:nvSpPr>
          <p:cNvPr name="TextBox 19" id="19"/>
          <p:cNvSpPr txBox="true"/>
          <p:nvPr/>
        </p:nvSpPr>
        <p:spPr>
          <a:xfrm rot="0">
            <a:off x="252957" y="2213701"/>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PASSO 1: PLANEJAMENTO DO MENU - DEFINA O OBJETIVO DO PROJETO</a:t>
            </a:r>
          </a:p>
        </p:txBody>
      </p:sp>
      <p:sp>
        <p:nvSpPr>
          <p:cNvPr name="TextBox 20" id="20"/>
          <p:cNvSpPr txBox="true"/>
          <p:nvPr/>
        </p:nvSpPr>
        <p:spPr>
          <a:xfrm rot="0">
            <a:off x="238879" y="4239439"/>
            <a:ext cx="17782087" cy="1759038"/>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Agora, é hora de iniciar o seu restaurante. Use o Node.js como a base do seu cardápio. No seu terminal, navegue até a pasta "node-cafe" e inicie o projeto Node.js com este comando mágico:</a:t>
            </a:r>
          </a:p>
          <a:p>
            <a:pPr>
              <a:lnSpc>
                <a:spcPts val="2795"/>
              </a:lnSpc>
            </a:pPr>
            <a:r>
              <a:rPr lang="en-US" sz="1996" spc="39">
                <a:solidFill>
                  <a:srgbClr val="545454"/>
                </a:solidFill>
                <a:latin typeface="Glacial Indifference Bold"/>
              </a:rPr>
              <a:t>npm init</a:t>
            </a:r>
          </a:p>
          <a:p>
            <a:pPr>
              <a:lnSpc>
                <a:spcPts val="2795"/>
              </a:lnSpc>
            </a:pPr>
            <a:r>
              <a:rPr lang="en-US" sz="1996" spc="39">
                <a:solidFill>
                  <a:srgbClr val="545454"/>
                </a:solidFill>
                <a:latin typeface="Glacial Indifference"/>
              </a:rPr>
              <a:t>O Node.js irá guiá-lo na criação do seu cardápio (ou seja, as configurações do projeto). Preencha as informações necessárias, como nome, versão e descrição do restaurante.</a:t>
            </a:r>
          </a:p>
        </p:txBody>
      </p:sp>
      <p:sp>
        <p:nvSpPr>
          <p:cNvPr name="TextBox 21" id="21"/>
          <p:cNvSpPr txBox="true"/>
          <p:nvPr/>
        </p:nvSpPr>
        <p:spPr>
          <a:xfrm rot="0">
            <a:off x="238879" y="3686989"/>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PASSO 2: PLANO DO CARDÁPIO - INICIALIZE O PROJETO NODE.JS</a:t>
            </a:r>
          </a:p>
        </p:txBody>
      </p:sp>
      <p:sp>
        <p:nvSpPr>
          <p:cNvPr name="TextBox 22" id="22"/>
          <p:cNvSpPr txBox="true"/>
          <p:nvPr/>
        </p:nvSpPr>
        <p:spPr>
          <a:xfrm rot="0">
            <a:off x="238879" y="6770002"/>
            <a:ext cx="17782087" cy="701763"/>
          </a:xfrm>
          <a:prstGeom prst="rect">
            <a:avLst/>
          </a:prstGeom>
        </p:spPr>
        <p:txBody>
          <a:bodyPr anchor="t" rtlCol="false" tIns="0" lIns="0" bIns="0" rIns="0">
            <a:spAutoFit/>
          </a:bodyPr>
          <a:lstStyle/>
          <a:p>
            <a:pPr>
              <a:lnSpc>
                <a:spcPts val="2795"/>
              </a:lnSpc>
            </a:pPr>
            <a:r>
              <a:rPr lang="en-US" sz="1996" spc="39">
                <a:solidFill>
                  <a:srgbClr val="545454"/>
                </a:solidFill>
                <a:latin typeface="Glacial Indifference"/>
              </a:rPr>
              <a:t>Cada restaurante precisa de uma cozinha funcional. Crie o arquivo principal do seu restaurante, chamado "index.js". Este será o coração do seu restaurante, onde todo o código será executado.</a:t>
            </a:r>
          </a:p>
        </p:txBody>
      </p:sp>
      <p:sp>
        <p:nvSpPr>
          <p:cNvPr name="TextBox 23" id="23"/>
          <p:cNvSpPr txBox="true"/>
          <p:nvPr/>
        </p:nvSpPr>
        <p:spPr>
          <a:xfrm rot="0">
            <a:off x="238879" y="6217552"/>
            <a:ext cx="16978675" cy="523875"/>
          </a:xfrm>
          <a:prstGeom prst="rect">
            <a:avLst/>
          </a:prstGeom>
        </p:spPr>
        <p:txBody>
          <a:bodyPr anchor="t" rtlCol="false" tIns="0" lIns="0" bIns="0" rIns="0">
            <a:spAutoFit/>
          </a:bodyPr>
          <a:lstStyle/>
          <a:p>
            <a:pPr>
              <a:lnSpc>
                <a:spcPts val="4200"/>
              </a:lnSpc>
              <a:spcBef>
                <a:spcPct val="0"/>
              </a:spcBef>
            </a:pPr>
            <a:r>
              <a:rPr lang="en-US" sz="3000">
                <a:solidFill>
                  <a:srgbClr val="000000"/>
                </a:solidFill>
                <a:latin typeface="Bebas Neue Cyrillic"/>
              </a:rPr>
              <a:t>PASSO 3: MONTANDO A COZINHA - CRIE O ARQUIVO PRINCIPAL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DAFwDsg_4uE</dc:identifier>
  <dcterms:modified xsi:type="dcterms:W3CDTF">2011-08-01T06:04:30Z</dcterms:modified>
  <cp:revision>1</cp:revision>
  <dc:title>café,desenvolvimento &amp; NodeJS</dc:title>
</cp:coreProperties>
</file>