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</p:sldIdLst>
  <p:sldSz cx="18288000" cy="10287000"/>
  <p:notesSz cx="6858000" cy="9144000"/>
  <p:embeddedFontLst>
    <p:embeddedFont>
      <p:font typeface="Glacial Indifference" charset="1" panose="00000000000000000000"/>
      <p:regular r:id="rId6"/>
    </p:embeddedFont>
    <p:embeddedFont>
      <p:font typeface="Glacial Indifference Bold" charset="1" panose="00000800000000000000"/>
      <p:regular r:id="rId7"/>
    </p:embeddedFont>
    <p:embeddedFont>
      <p:font typeface="Glacial Indifference Italics" charset="1" panose="00000000000000000000"/>
      <p:regular r:id="rId8"/>
    </p:embeddedFont>
    <p:embeddedFont>
      <p:font typeface="Glacial Indifference Bold Italics" charset="1" panose="00000800000000000000"/>
      <p:regular r:id="rId9"/>
    </p:embeddedFont>
    <p:embeddedFont>
      <p:font typeface="League Gothic" charset="1" panose="00000500000000000000"/>
      <p:regular r:id="rId10"/>
    </p:embeddedFont>
    <p:embeddedFont>
      <p:font typeface="League Gothic Italics" charset="1" panose="00000500000000000000"/>
      <p:regular r:id="rId11"/>
    </p:embeddedFont>
    <p:embeddedFont>
      <p:font typeface="Arimo" charset="1" panose="020B0604020202020204"/>
      <p:regular r:id="rId12"/>
    </p:embeddedFont>
    <p:embeddedFont>
      <p:font typeface="Arimo Bold" charset="1" panose="020B0704020202020204"/>
      <p:regular r:id="rId13"/>
    </p:embeddedFont>
    <p:embeddedFont>
      <p:font typeface="Arimo Italics" charset="1" panose="020B0604020202090204"/>
      <p:regular r:id="rId14"/>
    </p:embeddedFont>
    <p:embeddedFont>
      <p:font typeface="Arimo Bold Italics" charset="1" panose="020B0704020202090204"/>
      <p:regular r:id="rId15"/>
    </p:embeddedFont>
    <p:embeddedFont>
      <p:font typeface="Bebas Neue Cyrillic" charset="1" panose="02000506000000020004"/>
      <p:regular r:id="rId16"/>
    </p:embeddedFont>
    <p:embeddedFont>
      <p:font typeface="Amsterdam Four" charset="1" panose="02000500000000000000"/>
      <p:regular r:id="rId17"/>
    </p:embeddedFont>
    <p:embeddedFont>
      <p:font typeface="Amsterdam Four Italics" charset="1" panose="02000500000000000000"/>
      <p:regular r:id="rId18"/>
    </p:embeddedFont>
    <p:embeddedFont>
      <p:font typeface="Ananias" charset="1" panose="00000200000000000000"/>
      <p:regular r:id="rId19"/>
    </p:embeddedFont>
    <p:embeddedFont>
      <p:font typeface="Ananias Bold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slides/slide1.xml" Type="http://schemas.openxmlformats.org/officeDocument/2006/relationships/slide"/><Relationship Id="rId22" Target="slides/slide2.xml" Type="http://schemas.openxmlformats.org/officeDocument/2006/relationships/slide"/><Relationship Id="rId23" Target="slides/slide3.xml" Type="http://schemas.openxmlformats.org/officeDocument/2006/relationships/slide"/><Relationship Id="rId24" Target="slides/slide4.xml" Type="http://schemas.openxmlformats.org/officeDocument/2006/relationships/slide"/><Relationship Id="rId25" Target="slides/slide5.xml" Type="http://schemas.openxmlformats.org/officeDocument/2006/relationships/slide"/><Relationship Id="rId26" Target="slides/slide6.xml" Type="http://schemas.openxmlformats.org/officeDocument/2006/relationships/slide"/><Relationship Id="rId27" Target="slides/slide7.xml" Type="http://schemas.openxmlformats.org/officeDocument/2006/relationships/slide"/><Relationship Id="rId28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8115925"/>
            <a:ext cx="18288000" cy="2171075"/>
          </a:xfrm>
          <a:custGeom>
            <a:avLst/>
            <a:gdLst/>
            <a:ahLst/>
            <a:cxnLst/>
            <a:rect r="r" b="b" t="t" l="l"/>
            <a:pathLst>
              <a:path h="2171075" w="18288000">
                <a:moveTo>
                  <a:pt x="0" y="0"/>
                </a:moveTo>
                <a:lnTo>
                  <a:pt x="18288000" y="0"/>
                </a:lnTo>
                <a:lnTo>
                  <a:pt x="18288000" y="2171075"/>
                </a:lnTo>
                <a:lnTo>
                  <a:pt x="0" y="21710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</a:blip>
            <a:stretch>
              <a:fillRect l="-5053" t="-198791" r="-5053" b="-3485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2353736"/>
            <a:ext cx="18288000" cy="5281377"/>
          </a:xfrm>
          <a:custGeom>
            <a:avLst/>
            <a:gdLst/>
            <a:ahLst/>
            <a:cxnLst/>
            <a:rect r="r" b="b" t="t" l="l"/>
            <a:pathLst>
              <a:path h="5281377" w="18288000">
                <a:moveTo>
                  <a:pt x="0" y="0"/>
                </a:moveTo>
                <a:lnTo>
                  <a:pt x="18288000" y="0"/>
                </a:lnTo>
                <a:lnTo>
                  <a:pt x="18288000" y="5281377"/>
                </a:lnTo>
                <a:lnTo>
                  <a:pt x="0" y="52813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</a:blip>
            <a:stretch>
              <a:fillRect l="-1593" t="-28535" r="-1593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8879" y="9296432"/>
            <a:ext cx="1792820" cy="914830"/>
          </a:xfrm>
          <a:custGeom>
            <a:avLst/>
            <a:gdLst/>
            <a:ahLst/>
            <a:cxnLst/>
            <a:rect r="r" b="b" t="t" l="l"/>
            <a:pathLst>
              <a:path h="914830" w="1792820">
                <a:moveTo>
                  <a:pt x="0" y="0"/>
                </a:moveTo>
                <a:lnTo>
                  <a:pt x="1792820" y="0"/>
                </a:lnTo>
                <a:lnTo>
                  <a:pt x="1792820" y="914830"/>
                </a:lnTo>
                <a:lnTo>
                  <a:pt x="0" y="9148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14936" y="1814436"/>
            <a:ext cx="6658127" cy="6658127"/>
          </a:xfrm>
          <a:custGeom>
            <a:avLst/>
            <a:gdLst/>
            <a:ahLst/>
            <a:cxnLst/>
            <a:rect r="r" b="b" t="t" l="l"/>
            <a:pathLst>
              <a:path h="6658127" w="6658127">
                <a:moveTo>
                  <a:pt x="0" y="0"/>
                </a:moveTo>
                <a:lnTo>
                  <a:pt x="6658128" y="0"/>
                </a:lnTo>
                <a:lnTo>
                  <a:pt x="6658128" y="6658128"/>
                </a:lnTo>
                <a:lnTo>
                  <a:pt x="0" y="6658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38879" y="158836"/>
            <a:ext cx="8765031" cy="1066165"/>
            <a:chOff x="0" y="0"/>
            <a:chExt cx="11686708" cy="1421553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8790758" y="191135"/>
              <a:ext cx="2895951" cy="12304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439"/>
                </a:lnSpc>
              </a:pPr>
              <a:r>
                <a:rPr lang="en-US" sz="6999">
                  <a:solidFill>
                    <a:srgbClr val="8CC64D"/>
                  </a:solidFill>
                  <a:latin typeface="League Gothic"/>
                </a:rPr>
                <a:t>NODE.JS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00025"/>
              <a:ext cx="8588251" cy="12215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229"/>
                </a:lnSpc>
              </a:pPr>
              <a:r>
                <a:rPr lang="en-US" sz="6999">
                  <a:solidFill>
                    <a:srgbClr val="000000">
                      <a:alpha val="40000"/>
                    </a:srgbClr>
                  </a:solidFill>
                  <a:latin typeface="League Gothic"/>
                </a:rPr>
                <a:t>CAFÉ</a:t>
              </a:r>
              <a:r>
                <a:rPr lang="en-US" sz="6999">
                  <a:solidFill>
                    <a:srgbClr val="000000">
                      <a:alpha val="40000"/>
                    </a:srgbClr>
                  </a:solidFill>
                  <a:latin typeface="League Gothic"/>
                </a:rPr>
                <a:t>,DESENVOLVIMENTO &amp;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8115925"/>
            <a:ext cx="18288000" cy="2171075"/>
          </a:xfrm>
          <a:custGeom>
            <a:avLst/>
            <a:gdLst/>
            <a:ahLst/>
            <a:cxnLst/>
            <a:rect r="r" b="b" t="t" l="l"/>
            <a:pathLst>
              <a:path h="2171075" w="18288000">
                <a:moveTo>
                  <a:pt x="0" y="0"/>
                </a:moveTo>
                <a:lnTo>
                  <a:pt x="18288000" y="0"/>
                </a:lnTo>
                <a:lnTo>
                  <a:pt x="18288000" y="2171075"/>
                </a:lnTo>
                <a:lnTo>
                  <a:pt x="0" y="21710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</a:blip>
            <a:stretch>
              <a:fillRect l="-5053" t="-198791" r="-5053" b="-3485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2353736"/>
            <a:ext cx="18288000" cy="5281377"/>
          </a:xfrm>
          <a:custGeom>
            <a:avLst/>
            <a:gdLst/>
            <a:ahLst/>
            <a:cxnLst/>
            <a:rect r="r" b="b" t="t" l="l"/>
            <a:pathLst>
              <a:path h="5281377" w="18288000">
                <a:moveTo>
                  <a:pt x="0" y="0"/>
                </a:moveTo>
                <a:lnTo>
                  <a:pt x="18288000" y="0"/>
                </a:lnTo>
                <a:lnTo>
                  <a:pt x="18288000" y="5281377"/>
                </a:lnTo>
                <a:lnTo>
                  <a:pt x="0" y="52813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</a:blip>
            <a:stretch>
              <a:fillRect l="-1593" t="-28535" r="-1593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8879" y="9296432"/>
            <a:ext cx="1792820" cy="914830"/>
          </a:xfrm>
          <a:custGeom>
            <a:avLst/>
            <a:gdLst/>
            <a:ahLst/>
            <a:cxnLst/>
            <a:rect r="r" b="b" t="t" l="l"/>
            <a:pathLst>
              <a:path h="914830" w="1792820">
                <a:moveTo>
                  <a:pt x="0" y="0"/>
                </a:moveTo>
                <a:lnTo>
                  <a:pt x="1792820" y="0"/>
                </a:lnTo>
                <a:lnTo>
                  <a:pt x="1792820" y="914830"/>
                </a:lnTo>
                <a:lnTo>
                  <a:pt x="0" y="9148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17778" y="-551186"/>
            <a:ext cx="2831562" cy="2831562"/>
          </a:xfrm>
          <a:custGeom>
            <a:avLst/>
            <a:gdLst/>
            <a:ahLst/>
            <a:cxnLst/>
            <a:rect r="r" b="b" t="t" l="l"/>
            <a:pathLst>
              <a:path h="2831562" w="2831562">
                <a:moveTo>
                  <a:pt x="0" y="0"/>
                </a:moveTo>
                <a:lnTo>
                  <a:pt x="2831563" y="0"/>
                </a:lnTo>
                <a:lnTo>
                  <a:pt x="2831563" y="2831562"/>
                </a:lnTo>
                <a:lnTo>
                  <a:pt x="0" y="28315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38879" y="2232751"/>
            <a:ext cx="17782087" cy="1054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5"/>
              </a:lnSpc>
            </a:pPr>
            <a:r>
              <a:rPr lang="en-US" sz="1996" spc="39">
                <a:solidFill>
                  <a:srgbClr val="545454"/>
                </a:solidFill>
                <a:latin typeface="Glacial Indifference"/>
              </a:rPr>
              <a:t>Como o chef do "Node Café", você está animado para a inauguração do seu restaurante. </a:t>
            </a:r>
          </a:p>
          <a:p>
            <a:pPr>
              <a:lnSpc>
                <a:spcPts val="2795"/>
              </a:lnSpc>
            </a:pPr>
            <a:r>
              <a:rPr lang="en-US" sz="1996" spc="39">
                <a:solidFill>
                  <a:srgbClr val="545454"/>
                </a:solidFill>
                <a:latin typeface="Glacial Indifference"/>
              </a:rPr>
              <a:t>Você quer dar as boas-vindas aos seus clientes com uma previsão divertida do tempo lá fora. </a:t>
            </a:r>
          </a:p>
          <a:p>
            <a:pPr>
              <a:lnSpc>
                <a:spcPts val="2795"/>
              </a:lnSpc>
            </a:pPr>
            <a:r>
              <a:rPr lang="en-US" sz="1996" spc="39">
                <a:solidFill>
                  <a:srgbClr val="545454"/>
                </a:solidFill>
                <a:latin typeface="Glacial Indifference"/>
              </a:rPr>
              <a:t>Vamos usar o Axios para isso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38879" y="158836"/>
            <a:ext cx="8765031" cy="1066165"/>
            <a:chOff x="0" y="0"/>
            <a:chExt cx="11686708" cy="142155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8790758" y="191135"/>
              <a:ext cx="2895951" cy="12304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439"/>
                </a:lnSpc>
              </a:pPr>
              <a:r>
                <a:rPr lang="en-US" sz="6999">
                  <a:solidFill>
                    <a:srgbClr val="8CC64D"/>
                  </a:solidFill>
                  <a:latin typeface="League Gothic"/>
                </a:rPr>
                <a:t>NODE.JS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00025"/>
              <a:ext cx="8588251" cy="12215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229"/>
                </a:lnSpc>
              </a:pPr>
              <a:r>
                <a:rPr lang="en-US" sz="6999">
                  <a:solidFill>
                    <a:srgbClr val="000000">
                      <a:alpha val="40000"/>
                    </a:srgbClr>
                  </a:solidFill>
                  <a:latin typeface="League Gothic"/>
                </a:rPr>
                <a:t>CAFÉ</a:t>
              </a:r>
              <a:r>
                <a:rPr lang="en-US" sz="6999">
                  <a:solidFill>
                    <a:srgbClr val="000000">
                      <a:alpha val="40000"/>
                    </a:srgbClr>
                  </a:solidFill>
                  <a:latin typeface="League Gothic"/>
                </a:rPr>
                <a:t>,DESENVOLVIMENTO &amp;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342511" y="9017091"/>
            <a:ext cx="8928608" cy="1059229"/>
            <a:chOff x="0" y="0"/>
            <a:chExt cx="11904810" cy="1412306"/>
          </a:xfrm>
        </p:grpSpPr>
        <p:grpSp>
          <p:nvGrpSpPr>
            <p:cNvPr name="Group 11" id="11"/>
            <p:cNvGrpSpPr>
              <a:grpSpLocks noChangeAspect="true"/>
            </p:cNvGrpSpPr>
            <p:nvPr/>
          </p:nvGrpSpPr>
          <p:grpSpPr>
            <a:xfrm rot="0">
              <a:off x="8722307" y="0"/>
              <a:ext cx="1412312" cy="1412306"/>
              <a:chOff x="0" y="0"/>
              <a:chExt cx="6350000" cy="6349975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6350000" cy="6349974"/>
              </a:xfrm>
              <a:custGeom>
                <a:avLst/>
                <a:gdLst/>
                <a:ahLst/>
                <a:cxnLst/>
                <a:rect r="r" b="b" t="t" l="l"/>
                <a:pathLst>
                  <a:path h="6349974" w="6350000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0" t="0" r="0" b="0"/>
                </a:stretch>
              </a:blip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839403" y="822144"/>
              <a:ext cx="4027988" cy="263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891"/>
                </a:lnSpc>
              </a:pPr>
              <a:r>
                <a:rPr lang="en-US" sz="1027" spc="82">
                  <a:solidFill>
                    <a:srgbClr val="17578D">
                      <a:alpha val="54902"/>
                    </a:srgbClr>
                  </a:solidFill>
                  <a:latin typeface="Ananias"/>
                </a:rPr>
                <a:t>www.amigoni.com.br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149060"/>
              <a:ext cx="5099356" cy="263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891"/>
                </a:lnSpc>
              </a:pPr>
              <a:r>
                <a:rPr lang="en-US" sz="1027" spc="82">
                  <a:solidFill>
                    <a:srgbClr val="17578D">
                      <a:alpha val="54902"/>
                    </a:srgbClr>
                  </a:solidFill>
                  <a:latin typeface="Ananias"/>
                </a:rPr>
                <a:t>paulo.amigoni@gmail.com.br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5035856" y="1136360"/>
              <a:ext cx="3686451" cy="263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891"/>
                </a:lnSpc>
              </a:pPr>
              <a:r>
                <a:rPr lang="en-US" sz="1027" spc="82">
                  <a:solidFill>
                    <a:srgbClr val="17578D">
                      <a:alpha val="54902"/>
                    </a:srgbClr>
                  </a:solidFill>
                  <a:latin typeface="Ananias"/>
                </a:rPr>
                <a:t>github.com/pauloamigoni/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3598483" y="-43227"/>
              <a:ext cx="8306328" cy="5868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06"/>
                </a:lnSpc>
              </a:pPr>
              <a:r>
                <a:rPr lang="en-US" sz="2231" spc="178">
                  <a:solidFill>
                    <a:srgbClr val="000000">
                      <a:alpha val="54902"/>
                    </a:srgbClr>
                  </a:solidFill>
                  <a:latin typeface="Amsterdam Four"/>
                </a:rPr>
                <a:t>Paulo Henrique Amigoni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4590745" y="822144"/>
              <a:ext cx="3686451" cy="263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891"/>
                </a:lnSpc>
              </a:pPr>
              <a:r>
                <a:rPr lang="en-US" sz="1027" spc="82">
                  <a:solidFill>
                    <a:srgbClr val="17578D">
                      <a:alpha val="54902"/>
                    </a:srgbClr>
                  </a:solidFill>
                  <a:latin typeface="Ananias"/>
                </a:rPr>
                <a:t>linkedin.com/in/pauloamigoni/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38879" y="1680301"/>
            <a:ext cx="1697867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Bebas Neue Cyrillic"/>
              </a:rPr>
              <a:t>PREPARANDO A INAUGURAÇÃO DO "NODE CAFÉ"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52957" y="3964039"/>
            <a:ext cx="17782087" cy="1054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5"/>
              </a:lnSpc>
            </a:pPr>
            <a:r>
              <a:rPr lang="en-US" sz="1996" spc="39">
                <a:solidFill>
                  <a:srgbClr val="545454"/>
                </a:solidFill>
                <a:latin typeface="Glacial Indifference"/>
              </a:rPr>
              <a:t>Primeiro, vamos garantir que temos todas as ferramentas na nossa cozinha. </a:t>
            </a:r>
          </a:p>
          <a:p>
            <a:pPr>
              <a:lnSpc>
                <a:spcPts val="2795"/>
              </a:lnSpc>
            </a:pPr>
            <a:r>
              <a:rPr lang="en-US" sz="1996" spc="39">
                <a:solidFill>
                  <a:srgbClr val="545454"/>
                </a:solidFill>
                <a:latin typeface="Glacial Indifference"/>
              </a:rPr>
              <a:t>No seu terminal, execute o seguinte comando para instalar o Axios:</a:t>
            </a:r>
          </a:p>
          <a:p>
            <a:pPr>
              <a:lnSpc>
                <a:spcPts val="2795"/>
              </a:lnSpc>
            </a:pPr>
            <a:r>
              <a:rPr lang="en-US" sz="1996" spc="39">
                <a:solidFill>
                  <a:srgbClr val="545454"/>
                </a:solidFill>
                <a:latin typeface="Glacial Indifference Bold"/>
              </a:rPr>
              <a:t>npm install axios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38879" y="3411589"/>
            <a:ext cx="1697867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Bebas Neue Cyrillic"/>
              </a:rPr>
              <a:t>PASSO 1: PREPARATIVOS PARA A INAUGURAÇÃO - INSTALE O AXIOS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52957" y="5778958"/>
            <a:ext cx="17782087" cy="701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5"/>
              </a:lnSpc>
            </a:pPr>
            <a:r>
              <a:rPr lang="en-US" sz="1996" spc="39">
                <a:solidFill>
                  <a:srgbClr val="545454"/>
                </a:solidFill>
                <a:latin typeface="Glacial Indifference"/>
              </a:rPr>
              <a:t>Agora, vamos criar um exemplo em que você verifica a previsão do tempo para o dia da inauguração do "Node Café" usando o Axios e a API de previsão do tempo.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38879" y="5226508"/>
            <a:ext cx="1697867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Bebas Neue Cyrillic"/>
              </a:rPr>
              <a:t>PASSO 2: A PREVISÃO ESPECIAL DE INAUGURAÇÃO - CONSUMA A API DE PREVISÃO DO TEMPO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8115925"/>
            <a:ext cx="18288000" cy="2171075"/>
          </a:xfrm>
          <a:custGeom>
            <a:avLst/>
            <a:gdLst/>
            <a:ahLst/>
            <a:cxnLst/>
            <a:rect r="r" b="b" t="t" l="l"/>
            <a:pathLst>
              <a:path h="2171075" w="18288000">
                <a:moveTo>
                  <a:pt x="0" y="0"/>
                </a:moveTo>
                <a:lnTo>
                  <a:pt x="18288000" y="0"/>
                </a:lnTo>
                <a:lnTo>
                  <a:pt x="18288000" y="2171075"/>
                </a:lnTo>
                <a:lnTo>
                  <a:pt x="0" y="21710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</a:blip>
            <a:stretch>
              <a:fillRect l="-5053" t="-198791" r="-5053" b="-3485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2353736"/>
            <a:ext cx="18288000" cy="5281377"/>
          </a:xfrm>
          <a:custGeom>
            <a:avLst/>
            <a:gdLst/>
            <a:ahLst/>
            <a:cxnLst/>
            <a:rect r="r" b="b" t="t" l="l"/>
            <a:pathLst>
              <a:path h="5281377" w="18288000">
                <a:moveTo>
                  <a:pt x="0" y="0"/>
                </a:moveTo>
                <a:lnTo>
                  <a:pt x="18288000" y="0"/>
                </a:lnTo>
                <a:lnTo>
                  <a:pt x="18288000" y="5281377"/>
                </a:lnTo>
                <a:lnTo>
                  <a:pt x="0" y="52813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</a:blip>
            <a:stretch>
              <a:fillRect l="-1593" t="-28535" r="-1593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8879" y="9296432"/>
            <a:ext cx="1792820" cy="914830"/>
          </a:xfrm>
          <a:custGeom>
            <a:avLst/>
            <a:gdLst/>
            <a:ahLst/>
            <a:cxnLst/>
            <a:rect r="r" b="b" t="t" l="l"/>
            <a:pathLst>
              <a:path h="914830" w="1792820">
                <a:moveTo>
                  <a:pt x="0" y="0"/>
                </a:moveTo>
                <a:lnTo>
                  <a:pt x="1792820" y="0"/>
                </a:lnTo>
                <a:lnTo>
                  <a:pt x="1792820" y="914830"/>
                </a:lnTo>
                <a:lnTo>
                  <a:pt x="0" y="9148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17778" y="-551186"/>
            <a:ext cx="2831562" cy="2831562"/>
          </a:xfrm>
          <a:custGeom>
            <a:avLst/>
            <a:gdLst/>
            <a:ahLst/>
            <a:cxnLst/>
            <a:rect r="r" b="b" t="t" l="l"/>
            <a:pathLst>
              <a:path h="2831562" w="2831562">
                <a:moveTo>
                  <a:pt x="0" y="0"/>
                </a:moveTo>
                <a:lnTo>
                  <a:pt x="2831563" y="0"/>
                </a:lnTo>
                <a:lnTo>
                  <a:pt x="2831563" y="2831562"/>
                </a:lnTo>
                <a:lnTo>
                  <a:pt x="0" y="28315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342511" y="9017091"/>
            <a:ext cx="8928608" cy="1059229"/>
            <a:chOff x="0" y="0"/>
            <a:chExt cx="11904810" cy="1412306"/>
          </a:xfrm>
        </p:grpSpPr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0">
              <a:off x="8722307" y="0"/>
              <a:ext cx="1412312" cy="1412306"/>
              <a:chOff x="0" y="0"/>
              <a:chExt cx="6350000" cy="6349975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6350000" cy="6349974"/>
              </a:xfrm>
              <a:custGeom>
                <a:avLst/>
                <a:gdLst/>
                <a:ahLst/>
                <a:cxnLst/>
                <a:rect r="r" b="b" t="t" l="l"/>
                <a:pathLst>
                  <a:path h="6349974" w="6350000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0" t="0" r="0" b="0"/>
                </a:stretch>
              </a:blip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839403" y="822144"/>
              <a:ext cx="4027988" cy="263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891"/>
                </a:lnSpc>
              </a:pPr>
              <a:r>
                <a:rPr lang="en-US" sz="1027" spc="82">
                  <a:solidFill>
                    <a:srgbClr val="17578D">
                      <a:alpha val="54902"/>
                    </a:srgbClr>
                  </a:solidFill>
                  <a:latin typeface="Ananias"/>
                </a:rPr>
                <a:t>www.amigoni.com.br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149060"/>
              <a:ext cx="5099356" cy="263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891"/>
                </a:lnSpc>
              </a:pPr>
              <a:r>
                <a:rPr lang="en-US" sz="1027" spc="82">
                  <a:solidFill>
                    <a:srgbClr val="17578D">
                      <a:alpha val="54902"/>
                    </a:srgbClr>
                  </a:solidFill>
                  <a:latin typeface="Ananias"/>
                </a:rPr>
                <a:t>paulo.amigoni@gmail.com.br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5035856" y="1136360"/>
              <a:ext cx="3686451" cy="263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891"/>
                </a:lnSpc>
              </a:pPr>
              <a:r>
                <a:rPr lang="en-US" sz="1027" spc="82">
                  <a:solidFill>
                    <a:srgbClr val="17578D">
                      <a:alpha val="54902"/>
                    </a:srgbClr>
                  </a:solidFill>
                  <a:latin typeface="Ananias"/>
                </a:rPr>
                <a:t>github.com/pauloamigoni/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3598483" y="-43227"/>
              <a:ext cx="8306328" cy="5868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06"/>
                </a:lnSpc>
              </a:pPr>
              <a:r>
                <a:rPr lang="en-US" sz="2231" spc="178">
                  <a:solidFill>
                    <a:srgbClr val="000000">
                      <a:alpha val="54902"/>
                    </a:srgbClr>
                  </a:solidFill>
                  <a:latin typeface="Amsterdam Four"/>
                </a:rPr>
                <a:t>Paulo Henrique Amigoni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4590745" y="822144"/>
              <a:ext cx="3686451" cy="263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891"/>
                </a:lnSpc>
              </a:pPr>
              <a:r>
                <a:rPr lang="en-US" sz="1027" spc="82">
                  <a:solidFill>
                    <a:srgbClr val="17578D">
                      <a:alpha val="54902"/>
                    </a:srgbClr>
                  </a:solidFill>
                  <a:latin typeface="Ananias"/>
                </a:rPr>
                <a:t>linkedin.com/in/pauloamigoni/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238879" y="1407404"/>
            <a:ext cx="10234991" cy="6780593"/>
          </a:xfrm>
          <a:custGeom>
            <a:avLst/>
            <a:gdLst/>
            <a:ahLst/>
            <a:cxnLst/>
            <a:rect r="r" b="b" t="t" l="l"/>
            <a:pathLst>
              <a:path h="6780593" w="10234991">
                <a:moveTo>
                  <a:pt x="0" y="0"/>
                </a:moveTo>
                <a:lnTo>
                  <a:pt x="10234991" y="0"/>
                </a:lnTo>
                <a:lnTo>
                  <a:pt x="10234991" y="6780593"/>
                </a:lnTo>
                <a:lnTo>
                  <a:pt x="0" y="67805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3361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238879" y="158836"/>
            <a:ext cx="8765031" cy="1066165"/>
            <a:chOff x="0" y="0"/>
            <a:chExt cx="11686708" cy="1421553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8790758" y="191135"/>
              <a:ext cx="2895951" cy="12304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439"/>
                </a:lnSpc>
              </a:pPr>
              <a:r>
                <a:rPr lang="en-US" sz="6999">
                  <a:solidFill>
                    <a:srgbClr val="8CC64D"/>
                  </a:solidFill>
                  <a:latin typeface="League Gothic"/>
                </a:rPr>
                <a:t>NODE.JS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200025"/>
              <a:ext cx="8588251" cy="12215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229"/>
                </a:lnSpc>
              </a:pPr>
              <a:r>
                <a:rPr lang="en-US" sz="6999">
                  <a:solidFill>
                    <a:srgbClr val="000000">
                      <a:alpha val="40000"/>
                    </a:srgbClr>
                  </a:solidFill>
                  <a:latin typeface="League Gothic"/>
                </a:rPr>
                <a:t>CAFÉ</a:t>
              </a:r>
              <a:r>
                <a:rPr lang="en-US" sz="6999">
                  <a:solidFill>
                    <a:srgbClr val="000000">
                      <a:alpha val="40000"/>
                    </a:srgbClr>
                  </a:solidFill>
                  <a:latin typeface="League Gothic"/>
                </a:rPr>
                <a:t>,DESENVOLVIMENTO &amp;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3381309" y="8321347"/>
            <a:ext cx="3950130" cy="349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049" indent="-215525" lvl="1">
              <a:lnSpc>
                <a:spcPts val="2795"/>
              </a:lnSpc>
              <a:buFont typeface="Arial"/>
              <a:buChar char="•"/>
            </a:pPr>
            <a:r>
              <a:rPr lang="en-US" sz="1996" spc="39">
                <a:solidFill>
                  <a:srgbClr val="545454"/>
                </a:solidFill>
                <a:latin typeface="Glacial Indifference"/>
              </a:rPr>
              <a:t>Código se encontra no github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8115925"/>
            <a:ext cx="18288000" cy="2171075"/>
          </a:xfrm>
          <a:custGeom>
            <a:avLst/>
            <a:gdLst/>
            <a:ahLst/>
            <a:cxnLst/>
            <a:rect r="r" b="b" t="t" l="l"/>
            <a:pathLst>
              <a:path h="2171075" w="18288000">
                <a:moveTo>
                  <a:pt x="0" y="0"/>
                </a:moveTo>
                <a:lnTo>
                  <a:pt x="18288000" y="0"/>
                </a:lnTo>
                <a:lnTo>
                  <a:pt x="18288000" y="2171075"/>
                </a:lnTo>
                <a:lnTo>
                  <a:pt x="0" y="21710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</a:blip>
            <a:stretch>
              <a:fillRect l="-5053" t="-198791" r="-5053" b="-3485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2353736"/>
            <a:ext cx="18288000" cy="5281377"/>
          </a:xfrm>
          <a:custGeom>
            <a:avLst/>
            <a:gdLst/>
            <a:ahLst/>
            <a:cxnLst/>
            <a:rect r="r" b="b" t="t" l="l"/>
            <a:pathLst>
              <a:path h="5281377" w="18288000">
                <a:moveTo>
                  <a:pt x="0" y="0"/>
                </a:moveTo>
                <a:lnTo>
                  <a:pt x="18288000" y="0"/>
                </a:lnTo>
                <a:lnTo>
                  <a:pt x="18288000" y="5281377"/>
                </a:lnTo>
                <a:lnTo>
                  <a:pt x="0" y="52813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</a:blip>
            <a:stretch>
              <a:fillRect l="-1593" t="-28535" r="-1593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8879" y="9296432"/>
            <a:ext cx="1792820" cy="914830"/>
          </a:xfrm>
          <a:custGeom>
            <a:avLst/>
            <a:gdLst/>
            <a:ahLst/>
            <a:cxnLst/>
            <a:rect r="r" b="b" t="t" l="l"/>
            <a:pathLst>
              <a:path h="914830" w="1792820">
                <a:moveTo>
                  <a:pt x="0" y="0"/>
                </a:moveTo>
                <a:lnTo>
                  <a:pt x="1792820" y="0"/>
                </a:lnTo>
                <a:lnTo>
                  <a:pt x="1792820" y="914830"/>
                </a:lnTo>
                <a:lnTo>
                  <a:pt x="0" y="9148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17778" y="-551186"/>
            <a:ext cx="2831562" cy="2831562"/>
          </a:xfrm>
          <a:custGeom>
            <a:avLst/>
            <a:gdLst/>
            <a:ahLst/>
            <a:cxnLst/>
            <a:rect r="r" b="b" t="t" l="l"/>
            <a:pathLst>
              <a:path h="2831562" w="2831562">
                <a:moveTo>
                  <a:pt x="0" y="0"/>
                </a:moveTo>
                <a:lnTo>
                  <a:pt x="2831563" y="0"/>
                </a:lnTo>
                <a:lnTo>
                  <a:pt x="2831563" y="2831562"/>
                </a:lnTo>
                <a:lnTo>
                  <a:pt x="0" y="28315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38879" y="2232751"/>
            <a:ext cx="17782087" cy="2111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049" indent="-215525" lvl="1">
              <a:lnSpc>
                <a:spcPts val="2795"/>
              </a:lnSpc>
              <a:buFont typeface="Arial"/>
              <a:buChar char="•"/>
            </a:pPr>
            <a:r>
              <a:rPr lang="en-US" sz="1996" spc="39">
                <a:solidFill>
                  <a:srgbClr val="545454"/>
                </a:solidFill>
                <a:latin typeface="Glacial Indifference"/>
              </a:rPr>
              <a:t>O Axios é uma ferramenta valiosa, como um assistente confiável na cozinha, que nos permite fazer solicitações HTTP a APIs externas com facilidade.</a:t>
            </a:r>
          </a:p>
          <a:p>
            <a:pPr marL="431049" indent="-215525" lvl="1">
              <a:lnSpc>
                <a:spcPts val="2795"/>
              </a:lnSpc>
              <a:buFont typeface="Arial"/>
              <a:buChar char="•"/>
            </a:pPr>
            <a:r>
              <a:rPr lang="en-US" sz="1996" spc="39">
                <a:solidFill>
                  <a:srgbClr val="545454"/>
                </a:solidFill>
                <a:latin typeface="Glacial Indifference"/>
              </a:rPr>
              <a:t>axios.get(url): Esta função faz uma solicitação GET à URL especificada. Neste caso, estamos usando a URL da API de previsão do tempo para buscar informações.</a:t>
            </a:r>
          </a:p>
          <a:p>
            <a:pPr marL="431049" indent="-215525" lvl="1">
              <a:lnSpc>
                <a:spcPts val="2795"/>
              </a:lnSpc>
              <a:buFont typeface="Arial"/>
              <a:buChar char="•"/>
            </a:pPr>
            <a:r>
              <a:rPr lang="en-US" sz="1996" spc="39">
                <a:solidFill>
                  <a:srgbClr val="545454"/>
                </a:solidFill>
                <a:latin typeface="Glacial Indifference"/>
              </a:rPr>
              <a:t>.then(): Quando a promessa é bem-sucedida (ou seja, quando a resposta da API é recebida com sucesso), exibimos uma previsão especial de inauguração no console, incluindo a condição do tempo e a temperatura.</a:t>
            </a:r>
          </a:p>
          <a:p>
            <a:pPr marL="431049" indent="-215525" lvl="1">
              <a:lnSpc>
                <a:spcPts val="2795"/>
              </a:lnSpc>
              <a:buFont typeface="Arial"/>
              <a:buChar char="•"/>
            </a:pPr>
            <a:r>
              <a:rPr lang="en-US" sz="1996" spc="39">
                <a:solidFill>
                  <a:srgbClr val="545454"/>
                </a:solidFill>
                <a:latin typeface="Glacial Indifference"/>
              </a:rPr>
              <a:t>.catch(): Se ocorrer algum erro na solicitação, como uma chave de API inválida, o Axios lida com o erro e exibe mensagens de erro no console.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38879" y="158836"/>
            <a:ext cx="8765031" cy="1066165"/>
            <a:chOff x="0" y="0"/>
            <a:chExt cx="11686708" cy="142155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8790758" y="191135"/>
              <a:ext cx="2895951" cy="12304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439"/>
                </a:lnSpc>
              </a:pPr>
              <a:r>
                <a:rPr lang="en-US" sz="6999">
                  <a:solidFill>
                    <a:srgbClr val="8CC64D"/>
                  </a:solidFill>
                  <a:latin typeface="League Gothic"/>
                </a:rPr>
                <a:t>NODE.JS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00025"/>
              <a:ext cx="8588251" cy="12215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229"/>
                </a:lnSpc>
              </a:pPr>
              <a:r>
                <a:rPr lang="en-US" sz="6999">
                  <a:solidFill>
                    <a:srgbClr val="000000">
                      <a:alpha val="40000"/>
                    </a:srgbClr>
                  </a:solidFill>
                  <a:latin typeface="League Gothic"/>
                </a:rPr>
                <a:t>CAFÉ</a:t>
              </a:r>
              <a:r>
                <a:rPr lang="en-US" sz="6999">
                  <a:solidFill>
                    <a:srgbClr val="000000">
                      <a:alpha val="40000"/>
                    </a:srgbClr>
                  </a:solidFill>
                  <a:latin typeface="League Gothic"/>
                </a:rPr>
                <a:t>,DESENVOLVIMENTO &amp;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342511" y="9017091"/>
            <a:ext cx="8928608" cy="1059229"/>
            <a:chOff x="0" y="0"/>
            <a:chExt cx="11904810" cy="1412306"/>
          </a:xfrm>
        </p:grpSpPr>
        <p:grpSp>
          <p:nvGrpSpPr>
            <p:cNvPr name="Group 11" id="11"/>
            <p:cNvGrpSpPr>
              <a:grpSpLocks noChangeAspect="true"/>
            </p:cNvGrpSpPr>
            <p:nvPr/>
          </p:nvGrpSpPr>
          <p:grpSpPr>
            <a:xfrm rot="0">
              <a:off x="8722307" y="0"/>
              <a:ext cx="1412312" cy="1412306"/>
              <a:chOff x="0" y="0"/>
              <a:chExt cx="6350000" cy="6349975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6350000" cy="6349974"/>
              </a:xfrm>
              <a:custGeom>
                <a:avLst/>
                <a:gdLst/>
                <a:ahLst/>
                <a:cxnLst/>
                <a:rect r="r" b="b" t="t" l="l"/>
                <a:pathLst>
                  <a:path h="6349974" w="6350000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0" t="0" r="0" b="0"/>
                </a:stretch>
              </a:blip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839403" y="822144"/>
              <a:ext cx="4027988" cy="263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891"/>
                </a:lnSpc>
              </a:pPr>
              <a:r>
                <a:rPr lang="en-US" sz="1027" spc="82">
                  <a:solidFill>
                    <a:srgbClr val="17578D">
                      <a:alpha val="54902"/>
                    </a:srgbClr>
                  </a:solidFill>
                  <a:latin typeface="Ananias"/>
                </a:rPr>
                <a:t>www.amigoni.com.br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149060"/>
              <a:ext cx="5099356" cy="263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891"/>
                </a:lnSpc>
              </a:pPr>
              <a:r>
                <a:rPr lang="en-US" sz="1027" spc="82">
                  <a:solidFill>
                    <a:srgbClr val="17578D">
                      <a:alpha val="54902"/>
                    </a:srgbClr>
                  </a:solidFill>
                  <a:latin typeface="Ananias"/>
                </a:rPr>
                <a:t>paulo.amigoni@gmail.com.br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5035856" y="1136360"/>
              <a:ext cx="3686451" cy="263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891"/>
                </a:lnSpc>
              </a:pPr>
              <a:r>
                <a:rPr lang="en-US" sz="1027" spc="82">
                  <a:solidFill>
                    <a:srgbClr val="17578D">
                      <a:alpha val="54902"/>
                    </a:srgbClr>
                  </a:solidFill>
                  <a:latin typeface="Ananias"/>
                </a:rPr>
                <a:t>github.com/pauloamigoni/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3598483" y="-43227"/>
              <a:ext cx="8306328" cy="5868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06"/>
                </a:lnSpc>
              </a:pPr>
              <a:r>
                <a:rPr lang="en-US" sz="2231" spc="178">
                  <a:solidFill>
                    <a:srgbClr val="000000">
                      <a:alpha val="54902"/>
                    </a:srgbClr>
                  </a:solidFill>
                  <a:latin typeface="Amsterdam Four"/>
                </a:rPr>
                <a:t>Paulo Henrique Amigoni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4590745" y="822144"/>
              <a:ext cx="3686451" cy="263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891"/>
                </a:lnSpc>
              </a:pPr>
              <a:r>
                <a:rPr lang="en-US" sz="1027" spc="82">
                  <a:solidFill>
                    <a:srgbClr val="17578D">
                      <a:alpha val="54902"/>
                    </a:srgbClr>
                  </a:solidFill>
                  <a:latin typeface="Ananias"/>
                </a:rPr>
                <a:t>linkedin.com/in/pauloamigoni/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38879" y="1680301"/>
            <a:ext cx="1697867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Bebas Neue Cyrillic"/>
              </a:rPr>
              <a:t>EXPLICAÇÃO DO AXIOS E APLICAÇÃO NO CONTEXTO DE INAUGURAÇÃO: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52957" y="5122980"/>
            <a:ext cx="17782087" cy="2816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5"/>
              </a:lnSpc>
            </a:pPr>
            <a:r>
              <a:rPr lang="en-US" sz="1996" spc="39">
                <a:solidFill>
                  <a:srgbClr val="545454"/>
                </a:solidFill>
                <a:latin typeface="Glacial Indifference"/>
              </a:rPr>
              <a:t>Vantagens:</a:t>
            </a:r>
          </a:p>
          <a:p>
            <a:pPr marL="431049" indent="-215525" lvl="1">
              <a:lnSpc>
                <a:spcPts val="2795"/>
              </a:lnSpc>
              <a:buFont typeface="Arial"/>
              <a:buChar char="•"/>
            </a:pPr>
            <a:r>
              <a:rPr lang="en-US" sz="1996" spc="39">
                <a:solidFill>
                  <a:srgbClr val="545454"/>
                </a:solidFill>
                <a:latin typeface="Glacial Indifference"/>
              </a:rPr>
              <a:t>Facilita o envio de solicitações HTTP, tornando o código mais legível e organizado.</a:t>
            </a:r>
          </a:p>
          <a:p>
            <a:pPr marL="431049" indent="-215525" lvl="1">
              <a:lnSpc>
                <a:spcPts val="2795"/>
              </a:lnSpc>
              <a:buFont typeface="Arial"/>
              <a:buChar char="•"/>
            </a:pPr>
            <a:r>
              <a:rPr lang="en-US" sz="1996" spc="39">
                <a:solidFill>
                  <a:srgbClr val="545454"/>
                </a:solidFill>
                <a:latin typeface="Glacial Indifference"/>
              </a:rPr>
              <a:t>Suporta promessas, o que permite lidar com solicitações assíncronas de maneira elegante.</a:t>
            </a:r>
          </a:p>
          <a:p>
            <a:pPr marL="431049" indent="-215525" lvl="1">
              <a:lnSpc>
                <a:spcPts val="2795"/>
              </a:lnSpc>
              <a:buFont typeface="Arial"/>
              <a:buChar char="•"/>
            </a:pPr>
            <a:r>
              <a:rPr lang="en-US" sz="1996" spc="39">
                <a:solidFill>
                  <a:srgbClr val="545454"/>
                </a:solidFill>
                <a:latin typeface="Glacial Indifference"/>
              </a:rPr>
              <a:t>É amplamente utilizado e bem documentado, com uma comunidade ativa.</a:t>
            </a:r>
          </a:p>
          <a:p>
            <a:pPr>
              <a:lnSpc>
                <a:spcPts val="2795"/>
              </a:lnSpc>
            </a:pPr>
            <a:r>
              <a:rPr lang="en-US" sz="1996" spc="39">
                <a:solidFill>
                  <a:srgbClr val="545454"/>
                </a:solidFill>
                <a:latin typeface="Glacial Indifference"/>
              </a:rPr>
              <a:t>Desvantagens:</a:t>
            </a:r>
          </a:p>
          <a:p>
            <a:pPr marL="431049" indent="-215525" lvl="1">
              <a:lnSpc>
                <a:spcPts val="2795"/>
              </a:lnSpc>
              <a:buFont typeface="Arial"/>
              <a:buChar char="•"/>
            </a:pPr>
            <a:r>
              <a:rPr lang="en-US" sz="1996" spc="39">
                <a:solidFill>
                  <a:srgbClr val="545454"/>
                </a:solidFill>
                <a:latin typeface="Glacial Indifference"/>
              </a:rPr>
              <a:t>Requer uma conexão à internet para fazer solicitações externas.</a:t>
            </a:r>
          </a:p>
          <a:p>
            <a:pPr marL="431049" indent="-215525" lvl="1">
              <a:lnSpc>
                <a:spcPts val="2795"/>
              </a:lnSpc>
              <a:buFont typeface="Arial"/>
              <a:buChar char="•"/>
            </a:pPr>
            <a:r>
              <a:rPr lang="en-US" sz="1996" spc="39">
                <a:solidFill>
                  <a:srgbClr val="545454"/>
                </a:solidFill>
                <a:latin typeface="Glacial Indifference"/>
              </a:rPr>
              <a:t>Pode adicionar complexidade ao código se usado em excesso.</a:t>
            </a:r>
          </a:p>
          <a:p>
            <a:pPr>
              <a:lnSpc>
                <a:spcPts val="2795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252957" y="4570530"/>
            <a:ext cx="1697867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Bebas Neue Cyrillic"/>
              </a:rPr>
              <a:t>VANTAGENS E DESVANTAGENS DO AXIOS: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8115925"/>
            <a:ext cx="18288000" cy="2171075"/>
          </a:xfrm>
          <a:custGeom>
            <a:avLst/>
            <a:gdLst/>
            <a:ahLst/>
            <a:cxnLst/>
            <a:rect r="r" b="b" t="t" l="l"/>
            <a:pathLst>
              <a:path h="2171075" w="18288000">
                <a:moveTo>
                  <a:pt x="0" y="0"/>
                </a:moveTo>
                <a:lnTo>
                  <a:pt x="18288000" y="0"/>
                </a:lnTo>
                <a:lnTo>
                  <a:pt x="18288000" y="2171075"/>
                </a:lnTo>
                <a:lnTo>
                  <a:pt x="0" y="21710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</a:blip>
            <a:stretch>
              <a:fillRect l="-5053" t="-198791" r="-5053" b="-3485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2353736"/>
            <a:ext cx="18288000" cy="5281377"/>
          </a:xfrm>
          <a:custGeom>
            <a:avLst/>
            <a:gdLst/>
            <a:ahLst/>
            <a:cxnLst/>
            <a:rect r="r" b="b" t="t" l="l"/>
            <a:pathLst>
              <a:path h="5281377" w="18288000">
                <a:moveTo>
                  <a:pt x="0" y="0"/>
                </a:moveTo>
                <a:lnTo>
                  <a:pt x="18288000" y="0"/>
                </a:lnTo>
                <a:lnTo>
                  <a:pt x="18288000" y="5281377"/>
                </a:lnTo>
                <a:lnTo>
                  <a:pt x="0" y="52813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</a:blip>
            <a:stretch>
              <a:fillRect l="-1593" t="-28535" r="-1593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8879" y="9296432"/>
            <a:ext cx="1792820" cy="914830"/>
          </a:xfrm>
          <a:custGeom>
            <a:avLst/>
            <a:gdLst/>
            <a:ahLst/>
            <a:cxnLst/>
            <a:rect r="r" b="b" t="t" l="l"/>
            <a:pathLst>
              <a:path h="914830" w="1792820">
                <a:moveTo>
                  <a:pt x="0" y="0"/>
                </a:moveTo>
                <a:lnTo>
                  <a:pt x="1792820" y="0"/>
                </a:lnTo>
                <a:lnTo>
                  <a:pt x="1792820" y="914830"/>
                </a:lnTo>
                <a:lnTo>
                  <a:pt x="0" y="9148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17778" y="-551186"/>
            <a:ext cx="2831562" cy="2831562"/>
          </a:xfrm>
          <a:custGeom>
            <a:avLst/>
            <a:gdLst/>
            <a:ahLst/>
            <a:cxnLst/>
            <a:rect r="r" b="b" t="t" l="l"/>
            <a:pathLst>
              <a:path h="2831562" w="2831562">
                <a:moveTo>
                  <a:pt x="0" y="0"/>
                </a:moveTo>
                <a:lnTo>
                  <a:pt x="2831563" y="0"/>
                </a:lnTo>
                <a:lnTo>
                  <a:pt x="2831563" y="2831562"/>
                </a:lnTo>
                <a:lnTo>
                  <a:pt x="0" y="28315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38879" y="2232751"/>
            <a:ext cx="17782087" cy="701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5"/>
              </a:lnSpc>
            </a:pPr>
            <a:r>
              <a:rPr lang="en-US" sz="1996" spc="39">
                <a:solidFill>
                  <a:srgbClr val="545454"/>
                </a:solidFill>
                <a:latin typeface="Glacial Indifference"/>
              </a:rPr>
              <a:t>Ah, estamos nos preparando para a grande inauguração do "Node Café" e queremos dar as boas-vindas aos nossos clientes com estilo! Vamos usar o Axios para dar uma espiada na previsão do tempo lá fora e planejar nossa inauguração com base nisso.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38879" y="158836"/>
            <a:ext cx="8765031" cy="1066165"/>
            <a:chOff x="0" y="0"/>
            <a:chExt cx="11686708" cy="142155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8790758" y="191135"/>
              <a:ext cx="2895951" cy="12304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439"/>
                </a:lnSpc>
              </a:pPr>
              <a:r>
                <a:rPr lang="en-US" sz="6999">
                  <a:solidFill>
                    <a:srgbClr val="8CC64D"/>
                  </a:solidFill>
                  <a:latin typeface="League Gothic"/>
                </a:rPr>
                <a:t>NODE.JS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00025"/>
              <a:ext cx="8588251" cy="12215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229"/>
                </a:lnSpc>
              </a:pPr>
              <a:r>
                <a:rPr lang="en-US" sz="6999">
                  <a:solidFill>
                    <a:srgbClr val="000000">
                      <a:alpha val="40000"/>
                    </a:srgbClr>
                  </a:solidFill>
                  <a:latin typeface="League Gothic"/>
                </a:rPr>
                <a:t>CAFÉ</a:t>
              </a:r>
              <a:r>
                <a:rPr lang="en-US" sz="6999">
                  <a:solidFill>
                    <a:srgbClr val="000000">
                      <a:alpha val="40000"/>
                    </a:srgbClr>
                  </a:solidFill>
                  <a:latin typeface="League Gothic"/>
                </a:rPr>
                <a:t>,DESENVOLVIMENTO &amp;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342511" y="9017091"/>
            <a:ext cx="8928608" cy="1059229"/>
            <a:chOff x="0" y="0"/>
            <a:chExt cx="11904810" cy="1412306"/>
          </a:xfrm>
        </p:grpSpPr>
        <p:grpSp>
          <p:nvGrpSpPr>
            <p:cNvPr name="Group 11" id="11"/>
            <p:cNvGrpSpPr>
              <a:grpSpLocks noChangeAspect="true"/>
            </p:cNvGrpSpPr>
            <p:nvPr/>
          </p:nvGrpSpPr>
          <p:grpSpPr>
            <a:xfrm rot="0">
              <a:off x="8722307" y="0"/>
              <a:ext cx="1412312" cy="1412306"/>
              <a:chOff x="0" y="0"/>
              <a:chExt cx="6350000" cy="6349975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6350000" cy="6349974"/>
              </a:xfrm>
              <a:custGeom>
                <a:avLst/>
                <a:gdLst/>
                <a:ahLst/>
                <a:cxnLst/>
                <a:rect r="r" b="b" t="t" l="l"/>
                <a:pathLst>
                  <a:path h="6349974" w="6350000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0" t="0" r="0" b="0"/>
                </a:stretch>
              </a:blip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839403" y="822144"/>
              <a:ext cx="4027988" cy="263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891"/>
                </a:lnSpc>
              </a:pPr>
              <a:r>
                <a:rPr lang="en-US" sz="1027" spc="82">
                  <a:solidFill>
                    <a:srgbClr val="17578D">
                      <a:alpha val="54902"/>
                    </a:srgbClr>
                  </a:solidFill>
                  <a:latin typeface="Ananias"/>
                </a:rPr>
                <a:t>www.amigoni.com.br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149060"/>
              <a:ext cx="5099356" cy="263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891"/>
                </a:lnSpc>
              </a:pPr>
              <a:r>
                <a:rPr lang="en-US" sz="1027" spc="82">
                  <a:solidFill>
                    <a:srgbClr val="17578D">
                      <a:alpha val="54902"/>
                    </a:srgbClr>
                  </a:solidFill>
                  <a:latin typeface="Ananias"/>
                </a:rPr>
                <a:t>paulo.amigoni@gmail.com.br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5035856" y="1136360"/>
              <a:ext cx="3686451" cy="263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891"/>
                </a:lnSpc>
              </a:pPr>
              <a:r>
                <a:rPr lang="en-US" sz="1027" spc="82">
                  <a:solidFill>
                    <a:srgbClr val="17578D">
                      <a:alpha val="54902"/>
                    </a:srgbClr>
                  </a:solidFill>
                  <a:latin typeface="Ananias"/>
                </a:rPr>
                <a:t>github.com/pauloamigoni/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3598483" y="-43227"/>
              <a:ext cx="8306328" cy="5868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06"/>
                </a:lnSpc>
              </a:pPr>
              <a:r>
                <a:rPr lang="en-US" sz="2231" spc="178">
                  <a:solidFill>
                    <a:srgbClr val="000000">
                      <a:alpha val="54902"/>
                    </a:srgbClr>
                  </a:solidFill>
                  <a:latin typeface="Amsterdam Four"/>
                </a:rPr>
                <a:t>Paulo Henrique Amigoni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4590745" y="822144"/>
              <a:ext cx="3686451" cy="263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891"/>
                </a:lnSpc>
              </a:pPr>
              <a:r>
                <a:rPr lang="en-US" sz="1027" spc="82">
                  <a:solidFill>
                    <a:srgbClr val="17578D">
                      <a:alpha val="54902"/>
                    </a:srgbClr>
                  </a:solidFill>
                  <a:latin typeface="Ananias"/>
                </a:rPr>
                <a:t>linkedin.com/in/pauloamigoni/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38879" y="1680301"/>
            <a:ext cx="1697867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Bebas Neue Cyrillic"/>
              </a:rPr>
              <a:t>CHEF DO NODE CAFÉ (VOCÊ):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52957" y="3659326"/>
            <a:ext cx="17782087" cy="1759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5"/>
              </a:lnSpc>
            </a:pPr>
            <a:r>
              <a:rPr lang="en-US" sz="1996" spc="39">
                <a:solidFill>
                  <a:srgbClr val="545454"/>
                </a:solidFill>
                <a:latin typeface="Glacial Indifference"/>
              </a:rPr>
              <a:t>Chef: Primeiro, vamos garantir que nossa cozinha esteja equipada com todas as ferramentas necessárias. Vou pedir ao nosso chef de cozinha (ou seja, o terminal) para trazer o pacote dotenv.</a:t>
            </a:r>
          </a:p>
          <a:p>
            <a:pPr>
              <a:lnSpc>
                <a:spcPts val="2795"/>
              </a:lnSpc>
            </a:pPr>
            <a:r>
              <a:rPr lang="en-US" sz="1996" spc="39">
                <a:solidFill>
                  <a:srgbClr val="545454"/>
                </a:solidFill>
                <a:latin typeface="Glacial Indifference"/>
              </a:rPr>
              <a:t>Chef de Cozinha (Terminal): Claro, Chef! Aqui está o pacote dotenv, fresquinho e pronto para ser instalado.</a:t>
            </a:r>
          </a:p>
          <a:p>
            <a:pPr>
              <a:lnSpc>
                <a:spcPts val="2795"/>
              </a:lnSpc>
            </a:pPr>
            <a:r>
              <a:rPr lang="en-US" sz="1996" spc="39">
                <a:solidFill>
                  <a:srgbClr val="545454"/>
                </a:solidFill>
                <a:latin typeface="Glacial Indifference Bold"/>
              </a:rPr>
              <a:t>npm install dotenv</a:t>
            </a:r>
          </a:p>
          <a:p>
            <a:pPr>
              <a:lnSpc>
                <a:spcPts val="2795"/>
              </a:lnSpc>
            </a:pPr>
            <a:r>
              <a:rPr lang="en-US" sz="1996" spc="39">
                <a:solidFill>
                  <a:srgbClr val="545454"/>
                </a:solidFill>
                <a:latin typeface="Glacial Indifference"/>
              </a:rPr>
              <a:t>Chef: Perfeito! Agora, vamos seguir em frente.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52957" y="3106876"/>
            <a:ext cx="1697867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Bebas Neue Cyrillic"/>
              </a:rPr>
              <a:t>PASSO 1: CONFIGURANDO O COZINHA - INSTALE O PACOTE DOTENV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52957" y="6142264"/>
            <a:ext cx="17782087" cy="2111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5"/>
              </a:lnSpc>
            </a:pPr>
            <a:r>
              <a:rPr lang="en-US" sz="1996" spc="39">
                <a:solidFill>
                  <a:srgbClr val="545454"/>
                </a:solidFill>
                <a:latin typeface="Glacial Indifference"/>
              </a:rPr>
              <a:t>Chef: Você sabe, manter nossos segredos bem guardados é fundamental. Vamos criar um lugar seguro para a nossa chave de API. Vou criar o arquivo .env, que é como a nossa gaveta de tesouros.</a:t>
            </a:r>
          </a:p>
          <a:p>
            <a:pPr>
              <a:lnSpc>
                <a:spcPts val="2795"/>
              </a:lnSpc>
            </a:pPr>
            <a:r>
              <a:rPr lang="en-US" sz="1996" spc="39">
                <a:solidFill>
                  <a:srgbClr val="545454"/>
                </a:solidFill>
                <a:latin typeface="Glacial Indifference"/>
              </a:rPr>
              <a:t>Chef de Cozinha (Editor de Texto): Claro, Chef! Aqui está o arquivo .env. Vou colocar nossa chave de API lá dentro.</a:t>
            </a:r>
          </a:p>
          <a:p>
            <a:pPr>
              <a:lnSpc>
                <a:spcPts val="2795"/>
              </a:lnSpc>
            </a:pPr>
            <a:r>
              <a:rPr lang="en-US" sz="1996" spc="39">
                <a:solidFill>
                  <a:srgbClr val="545454"/>
                </a:solidFill>
                <a:latin typeface="Glacial Indifference Bold"/>
              </a:rPr>
              <a:t>API_KEY=sua_chave_aqui</a:t>
            </a:r>
          </a:p>
          <a:p>
            <a:pPr>
              <a:lnSpc>
                <a:spcPts val="2795"/>
              </a:lnSpc>
            </a:pPr>
            <a:r>
              <a:rPr lang="en-US" sz="1996" spc="39">
                <a:solidFill>
                  <a:srgbClr val="545454"/>
                </a:solidFill>
                <a:latin typeface="Glacial Indifference"/>
              </a:rPr>
              <a:t>Chef: Ótimo! Agora nossa chave de API está segura e fora do alcance de curiosos.</a:t>
            </a:r>
          </a:p>
          <a:p>
            <a:pPr>
              <a:lnSpc>
                <a:spcPts val="2795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252957" y="5589814"/>
            <a:ext cx="1697867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Bebas Neue Cyrillic"/>
              </a:rPr>
              <a:t>PASSO 2: ESCONDENDO O SEGREDO - CONFIGURE O ARQUIVO .ENV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8115925"/>
            <a:ext cx="18288000" cy="2171075"/>
          </a:xfrm>
          <a:custGeom>
            <a:avLst/>
            <a:gdLst/>
            <a:ahLst/>
            <a:cxnLst/>
            <a:rect r="r" b="b" t="t" l="l"/>
            <a:pathLst>
              <a:path h="2171075" w="18288000">
                <a:moveTo>
                  <a:pt x="0" y="0"/>
                </a:moveTo>
                <a:lnTo>
                  <a:pt x="18288000" y="0"/>
                </a:lnTo>
                <a:lnTo>
                  <a:pt x="18288000" y="2171075"/>
                </a:lnTo>
                <a:lnTo>
                  <a:pt x="0" y="21710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</a:blip>
            <a:stretch>
              <a:fillRect l="-5053" t="-198791" r="-5053" b="-3485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2353736"/>
            <a:ext cx="18288000" cy="5281377"/>
          </a:xfrm>
          <a:custGeom>
            <a:avLst/>
            <a:gdLst/>
            <a:ahLst/>
            <a:cxnLst/>
            <a:rect r="r" b="b" t="t" l="l"/>
            <a:pathLst>
              <a:path h="5281377" w="18288000">
                <a:moveTo>
                  <a:pt x="0" y="0"/>
                </a:moveTo>
                <a:lnTo>
                  <a:pt x="18288000" y="0"/>
                </a:lnTo>
                <a:lnTo>
                  <a:pt x="18288000" y="5281377"/>
                </a:lnTo>
                <a:lnTo>
                  <a:pt x="0" y="52813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</a:blip>
            <a:stretch>
              <a:fillRect l="-1593" t="-28535" r="-1593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8879" y="9296432"/>
            <a:ext cx="1792820" cy="914830"/>
          </a:xfrm>
          <a:custGeom>
            <a:avLst/>
            <a:gdLst/>
            <a:ahLst/>
            <a:cxnLst/>
            <a:rect r="r" b="b" t="t" l="l"/>
            <a:pathLst>
              <a:path h="914830" w="1792820">
                <a:moveTo>
                  <a:pt x="0" y="0"/>
                </a:moveTo>
                <a:lnTo>
                  <a:pt x="1792820" y="0"/>
                </a:lnTo>
                <a:lnTo>
                  <a:pt x="1792820" y="914830"/>
                </a:lnTo>
                <a:lnTo>
                  <a:pt x="0" y="9148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17778" y="-551186"/>
            <a:ext cx="2831562" cy="2831562"/>
          </a:xfrm>
          <a:custGeom>
            <a:avLst/>
            <a:gdLst/>
            <a:ahLst/>
            <a:cxnLst/>
            <a:rect r="r" b="b" t="t" l="l"/>
            <a:pathLst>
              <a:path h="2831562" w="2831562">
                <a:moveTo>
                  <a:pt x="0" y="0"/>
                </a:moveTo>
                <a:lnTo>
                  <a:pt x="2831563" y="0"/>
                </a:lnTo>
                <a:lnTo>
                  <a:pt x="2831563" y="2831562"/>
                </a:lnTo>
                <a:lnTo>
                  <a:pt x="0" y="28315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342511" y="9017091"/>
            <a:ext cx="8928608" cy="1059229"/>
            <a:chOff x="0" y="0"/>
            <a:chExt cx="11904810" cy="1412306"/>
          </a:xfrm>
        </p:grpSpPr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0">
              <a:off x="8722307" y="0"/>
              <a:ext cx="1412312" cy="1412306"/>
              <a:chOff x="0" y="0"/>
              <a:chExt cx="6350000" cy="6349975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6350000" cy="6349974"/>
              </a:xfrm>
              <a:custGeom>
                <a:avLst/>
                <a:gdLst/>
                <a:ahLst/>
                <a:cxnLst/>
                <a:rect r="r" b="b" t="t" l="l"/>
                <a:pathLst>
                  <a:path h="6349974" w="6350000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0" t="0" r="0" b="0"/>
                </a:stretch>
              </a:blip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839403" y="822144"/>
              <a:ext cx="4027988" cy="263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891"/>
                </a:lnSpc>
              </a:pPr>
              <a:r>
                <a:rPr lang="en-US" sz="1027" spc="82">
                  <a:solidFill>
                    <a:srgbClr val="17578D">
                      <a:alpha val="54902"/>
                    </a:srgbClr>
                  </a:solidFill>
                  <a:latin typeface="Ananias"/>
                </a:rPr>
                <a:t>www.amigoni.com.br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149060"/>
              <a:ext cx="5099356" cy="263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891"/>
                </a:lnSpc>
              </a:pPr>
              <a:r>
                <a:rPr lang="en-US" sz="1027" spc="82">
                  <a:solidFill>
                    <a:srgbClr val="17578D">
                      <a:alpha val="54902"/>
                    </a:srgbClr>
                  </a:solidFill>
                  <a:latin typeface="Ananias"/>
                </a:rPr>
                <a:t>paulo.amigoni@gmail.com.br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5035856" y="1136360"/>
              <a:ext cx="3686451" cy="263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891"/>
                </a:lnSpc>
              </a:pPr>
              <a:r>
                <a:rPr lang="en-US" sz="1027" spc="82">
                  <a:solidFill>
                    <a:srgbClr val="17578D">
                      <a:alpha val="54902"/>
                    </a:srgbClr>
                  </a:solidFill>
                  <a:latin typeface="Ananias"/>
                </a:rPr>
                <a:t>github.com/pauloamigoni/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3598483" y="-43227"/>
              <a:ext cx="8306328" cy="5868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06"/>
                </a:lnSpc>
              </a:pPr>
              <a:r>
                <a:rPr lang="en-US" sz="2231" spc="178">
                  <a:solidFill>
                    <a:srgbClr val="000000">
                      <a:alpha val="54902"/>
                    </a:srgbClr>
                  </a:solidFill>
                  <a:latin typeface="Amsterdam Four"/>
                </a:rPr>
                <a:t>Paulo Henrique Amigoni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4590745" y="822144"/>
              <a:ext cx="3686451" cy="263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891"/>
                </a:lnSpc>
              </a:pPr>
              <a:r>
                <a:rPr lang="en-US" sz="1027" spc="82">
                  <a:solidFill>
                    <a:srgbClr val="17578D">
                      <a:alpha val="54902"/>
                    </a:srgbClr>
                  </a:solidFill>
                  <a:latin typeface="Ananias"/>
                </a:rPr>
                <a:t>linkedin.com/in/pauloamigoni/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238879" y="3451516"/>
            <a:ext cx="7469427" cy="4723657"/>
          </a:xfrm>
          <a:custGeom>
            <a:avLst/>
            <a:gdLst/>
            <a:ahLst/>
            <a:cxnLst/>
            <a:rect r="r" b="b" t="t" l="l"/>
            <a:pathLst>
              <a:path h="4723657" w="7469427">
                <a:moveTo>
                  <a:pt x="0" y="0"/>
                </a:moveTo>
                <a:lnTo>
                  <a:pt x="7469427" y="0"/>
                </a:lnTo>
                <a:lnTo>
                  <a:pt x="7469427" y="4723657"/>
                </a:lnTo>
                <a:lnTo>
                  <a:pt x="0" y="47236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970608" y="6362284"/>
            <a:ext cx="7670956" cy="1812889"/>
          </a:xfrm>
          <a:custGeom>
            <a:avLst/>
            <a:gdLst/>
            <a:ahLst/>
            <a:cxnLst/>
            <a:rect r="r" b="b" t="t" l="l"/>
            <a:pathLst>
              <a:path h="1812889" w="7670956">
                <a:moveTo>
                  <a:pt x="0" y="0"/>
                </a:moveTo>
                <a:lnTo>
                  <a:pt x="7670956" y="0"/>
                </a:lnTo>
                <a:lnTo>
                  <a:pt x="7670956" y="1812889"/>
                </a:lnTo>
                <a:lnTo>
                  <a:pt x="0" y="181288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38879" y="2232751"/>
            <a:ext cx="17782087" cy="1406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5"/>
              </a:lnSpc>
            </a:pPr>
            <a:r>
              <a:rPr lang="en-US" sz="1996" spc="39">
                <a:solidFill>
                  <a:srgbClr val="545454"/>
                </a:solidFill>
                <a:latin typeface="Glacial Indifference"/>
              </a:rPr>
              <a:t>Chef: Hora de colocar as mãos na massa! Vamos usar o Axios para verificar a previsão do tempo, mas com um toque especial do dotenv. Vamos buscar nossa chave de API do esconderijo seguro.</a:t>
            </a:r>
          </a:p>
          <a:p>
            <a:pPr>
              <a:lnSpc>
                <a:spcPts val="2795"/>
              </a:lnSpc>
            </a:pPr>
            <a:r>
              <a:rPr lang="en-US" sz="1996" spc="39">
                <a:solidFill>
                  <a:srgbClr val="545454"/>
                </a:solidFill>
                <a:latin typeface="Glacial Indifference"/>
              </a:rPr>
              <a:t>Chef de Cozinha (Editor de Código): Aqui está, Chef! Estamos usando o pacote dotenv para carregar nossa chave de API.</a:t>
            </a:r>
          </a:p>
          <a:p>
            <a:pPr>
              <a:lnSpc>
                <a:spcPts val="2795"/>
              </a:lnSpc>
            </a:pPr>
          </a:p>
        </p:txBody>
      </p:sp>
      <p:grpSp>
        <p:nvGrpSpPr>
          <p:cNvPr name="Group 17" id="17"/>
          <p:cNvGrpSpPr/>
          <p:nvPr/>
        </p:nvGrpSpPr>
        <p:grpSpPr>
          <a:xfrm rot="0">
            <a:off x="238879" y="158836"/>
            <a:ext cx="8765031" cy="1066165"/>
            <a:chOff x="0" y="0"/>
            <a:chExt cx="11686708" cy="1421553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8790758" y="191135"/>
              <a:ext cx="2895951" cy="12304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439"/>
                </a:lnSpc>
              </a:pPr>
              <a:r>
                <a:rPr lang="en-US" sz="6999">
                  <a:solidFill>
                    <a:srgbClr val="8CC64D"/>
                  </a:solidFill>
                  <a:latin typeface="League Gothic"/>
                </a:rPr>
                <a:t>NODE.JS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200025"/>
              <a:ext cx="8588251" cy="12215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229"/>
                </a:lnSpc>
              </a:pPr>
              <a:r>
                <a:rPr lang="en-US" sz="6999">
                  <a:solidFill>
                    <a:srgbClr val="000000">
                      <a:alpha val="40000"/>
                    </a:srgbClr>
                  </a:solidFill>
                  <a:latin typeface="League Gothic"/>
                </a:rPr>
                <a:t>CAFÉ</a:t>
              </a:r>
              <a:r>
                <a:rPr lang="en-US" sz="6999">
                  <a:solidFill>
                    <a:srgbClr val="000000">
                      <a:alpha val="40000"/>
                    </a:srgbClr>
                  </a:solidFill>
                  <a:latin typeface="League Gothic"/>
                </a:rPr>
                <a:t>,DESENVOLVIMENTO &amp;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38879" y="1680301"/>
            <a:ext cx="1697867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Bebas Neue Cyrillic"/>
              </a:rPr>
              <a:t>PASSO 3: CONFIGURANDO O AXIOS COM O DOTENV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031699" y="8203748"/>
            <a:ext cx="3950130" cy="349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049" indent="-215525" lvl="1">
              <a:lnSpc>
                <a:spcPts val="2795"/>
              </a:lnSpc>
              <a:buFont typeface="Arial"/>
              <a:buChar char="•"/>
            </a:pPr>
            <a:r>
              <a:rPr lang="en-US" sz="1996" spc="39">
                <a:solidFill>
                  <a:srgbClr val="545454"/>
                </a:solidFill>
                <a:latin typeface="Glacial Indifference"/>
              </a:rPr>
              <a:t>Código se encontra no github</a:t>
            </a:r>
          </a:p>
        </p:txBody>
      </p:sp>
      <p:sp>
        <p:nvSpPr>
          <p:cNvPr name="AutoShape 22" id="22"/>
          <p:cNvSpPr/>
          <p:nvPr/>
        </p:nvSpPr>
        <p:spPr>
          <a:xfrm>
            <a:off x="8016319" y="7230630"/>
            <a:ext cx="1614294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8115925"/>
            <a:ext cx="18288000" cy="2171075"/>
          </a:xfrm>
          <a:custGeom>
            <a:avLst/>
            <a:gdLst/>
            <a:ahLst/>
            <a:cxnLst/>
            <a:rect r="r" b="b" t="t" l="l"/>
            <a:pathLst>
              <a:path h="2171075" w="18288000">
                <a:moveTo>
                  <a:pt x="0" y="0"/>
                </a:moveTo>
                <a:lnTo>
                  <a:pt x="18288000" y="0"/>
                </a:lnTo>
                <a:lnTo>
                  <a:pt x="18288000" y="2171075"/>
                </a:lnTo>
                <a:lnTo>
                  <a:pt x="0" y="21710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</a:blip>
            <a:stretch>
              <a:fillRect l="-5053" t="-198791" r="-5053" b="-3485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2353736"/>
            <a:ext cx="18288000" cy="5281377"/>
          </a:xfrm>
          <a:custGeom>
            <a:avLst/>
            <a:gdLst/>
            <a:ahLst/>
            <a:cxnLst/>
            <a:rect r="r" b="b" t="t" l="l"/>
            <a:pathLst>
              <a:path h="5281377" w="18288000">
                <a:moveTo>
                  <a:pt x="0" y="0"/>
                </a:moveTo>
                <a:lnTo>
                  <a:pt x="18288000" y="0"/>
                </a:lnTo>
                <a:lnTo>
                  <a:pt x="18288000" y="5281377"/>
                </a:lnTo>
                <a:lnTo>
                  <a:pt x="0" y="52813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</a:blip>
            <a:stretch>
              <a:fillRect l="-1593" t="-28535" r="-1593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8879" y="9296432"/>
            <a:ext cx="1792820" cy="914830"/>
          </a:xfrm>
          <a:custGeom>
            <a:avLst/>
            <a:gdLst/>
            <a:ahLst/>
            <a:cxnLst/>
            <a:rect r="r" b="b" t="t" l="l"/>
            <a:pathLst>
              <a:path h="914830" w="1792820">
                <a:moveTo>
                  <a:pt x="0" y="0"/>
                </a:moveTo>
                <a:lnTo>
                  <a:pt x="1792820" y="0"/>
                </a:lnTo>
                <a:lnTo>
                  <a:pt x="1792820" y="914830"/>
                </a:lnTo>
                <a:lnTo>
                  <a:pt x="0" y="9148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17778" y="-551186"/>
            <a:ext cx="2831562" cy="2831562"/>
          </a:xfrm>
          <a:custGeom>
            <a:avLst/>
            <a:gdLst/>
            <a:ahLst/>
            <a:cxnLst/>
            <a:rect r="r" b="b" t="t" l="l"/>
            <a:pathLst>
              <a:path h="2831562" w="2831562">
                <a:moveTo>
                  <a:pt x="0" y="0"/>
                </a:moveTo>
                <a:lnTo>
                  <a:pt x="2831563" y="0"/>
                </a:lnTo>
                <a:lnTo>
                  <a:pt x="2831563" y="2831562"/>
                </a:lnTo>
                <a:lnTo>
                  <a:pt x="0" y="28315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52957" y="1709787"/>
            <a:ext cx="17782087" cy="349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5"/>
              </a:lnSpc>
            </a:pPr>
            <a:r>
              <a:rPr lang="en-US" sz="1996" spc="39">
                <a:solidFill>
                  <a:srgbClr val="545454"/>
                </a:solidFill>
                <a:latin typeface="Glacial Indifference"/>
              </a:rPr>
              <a:t>Chef: Perfeito! Agora nossa chave de API está bem protegida e podemos continuar a planejar nossa inauguração com confiança.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38879" y="158836"/>
            <a:ext cx="8765031" cy="1066165"/>
            <a:chOff x="0" y="0"/>
            <a:chExt cx="11686708" cy="142155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8790758" y="191135"/>
              <a:ext cx="2895951" cy="12304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439"/>
                </a:lnSpc>
              </a:pPr>
              <a:r>
                <a:rPr lang="en-US" sz="6999">
                  <a:solidFill>
                    <a:srgbClr val="8CC64D"/>
                  </a:solidFill>
                  <a:latin typeface="League Gothic"/>
                </a:rPr>
                <a:t>NODE.JS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00025"/>
              <a:ext cx="8588251" cy="12215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229"/>
                </a:lnSpc>
              </a:pPr>
              <a:r>
                <a:rPr lang="en-US" sz="6999">
                  <a:solidFill>
                    <a:srgbClr val="000000">
                      <a:alpha val="40000"/>
                    </a:srgbClr>
                  </a:solidFill>
                  <a:latin typeface="League Gothic"/>
                </a:rPr>
                <a:t>CAFÉ</a:t>
              </a:r>
              <a:r>
                <a:rPr lang="en-US" sz="6999">
                  <a:solidFill>
                    <a:srgbClr val="000000">
                      <a:alpha val="40000"/>
                    </a:srgbClr>
                  </a:solidFill>
                  <a:latin typeface="League Gothic"/>
                </a:rPr>
                <a:t>,DESENVOLVIMENTO &amp;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342511" y="9017091"/>
            <a:ext cx="8928608" cy="1059229"/>
            <a:chOff x="0" y="0"/>
            <a:chExt cx="11904810" cy="1412306"/>
          </a:xfrm>
        </p:grpSpPr>
        <p:grpSp>
          <p:nvGrpSpPr>
            <p:cNvPr name="Group 11" id="11"/>
            <p:cNvGrpSpPr>
              <a:grpSpLocks noChangeAspect="true"/>
            </p:cNvGrpSpPr>
            <p:nvPr/>
          </p:nvGrpSpPr>
          <p:grpSpPr>
            <a:xfrm rot="0">
              <a:off x="8722307" y="0"/>
              <a:ext cx="1412312" cy="1412306"/>
              <a:chOff x="0" y="0"/>
              <a:chExt cx="6350000" cy="6349975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6350000" cy="6349974"/>
              </a:xfrm>
              <a:custGeom>
                <a:avLst/>
                <a:gdLst/>
                <a:ahLst/>
                <a:cxnLst/>
                <a:rect r="r" b="b" t="t" l="l"/>
                <a:pathLst>
                  <a:path h="6349974" w="6350000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0" t="0" r="0" b="0"/>
                </a:stretch>
              </a:blip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839403" y="822144"/>
              <a:ext cx="4027988" cy="263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891"/>
                </a:lnSpc>
              </a:pPr>
              <a:r>
                <a:rPr lang="en-US" sz="1027" spc="82">
                  <a:solidFill>
                    <a:srgbClr val="17578D">
                      <a:alpha val="54902"/>
                    </a:srgbClr>
                  </a:solidFill>
                  <a:latin typeface="Ananias"/>
                </a:rPr>
                <a:t>www.amigoni.com.br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149060"/>
              <a:ext cx="5099356" cy="263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891"/>
                </a:lnSpc>
              </a:pPr>
              <a:r>
                <a:rPr lang="en-US" sz="1027" spc="82">
                  <a:solidFill>
                    <a:srgbClr val="17578D">
                      <a:alpha val="54902"/>
                    </a:srgbClr>
                  </a:solidFill>
                  <a:latin typeface="Ananias"/>
                </a:rPr>
                <a:t>paulo.amigoni@gmail.com.br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5035856" y="1136360"/>
              <a:ext cx="3686451" cy="263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891"/>
                </a:lnSpc>
              </a:pPr>
              <a:r>
                <a:rPr lang="en-US" sz="1027" spc="82">
                  <a:solidFill>
                    <a:srgbClr val="17578D">
                      <a:alpha val="54902"/>
                    </a:srgbClr>
                  </a:solidFill>
                  <a:latin typeface="Ananias"/>
                </a:rPr>
                <a:t>github.com/pauloamigoni/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3598483" y="-43227"/>
              <a:ext cx="8306328" cy="5868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06"/>
                </a:lnSpc>
              </a:pPr>
              <a:r>
                <a:rPr lang="en-US" sz="2231" spc="178">
                  <a:solidFill>
                    <a:srgbClr val="000000">
                      <a:alpha val="54902"/>
                    </a:srgbClr>
                  </a:solidFill>
                  <a:latin typeface="Amsterdam Four"/>
                </a:rPr>
                <a:t>Paulo Henrique Amigoni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4590745" y="822144"/>
              <a:ext cx="3686451" cy="263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891"/>
                </a:lnSpc>
              </a:pPr>
              <a:r>
                <a:rPr lang="en-US" sz="1027" spc="82">
                  <a:solidFill>
                    <a:srgbClr val="17578D">
                      <a:alpha val="54902"/>
                    </a:srgbClr>
                  </a:solidFill>
                  <a:latin typeface="Ananias"/>
                </a:rPr>
                <a:t>linkedin.com/in/pauloamigoni/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52957" y="2859226"/>
            <a:ext cx="17782087" cy="1054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5"/>
              </a:lnSpc>
            </a:pPr>
            <a:r>
              <a:rPr lang="en-US" sz="1996" spc="39">
                <a:solidFill>
                  <a:srgbClr val="545454"/>
                </a:solidFill>
                <a:latin typeface="Glacial Indifference"/>
              </a:rPr>
              <a:t>E assim, no "Restaurante Node Café", garantimos que nossa previsão do tempo para a inauguração seja segura e deliciosa. Não podemos ter surpresas desagradáveis, não é mesmo? Aproveite o planejamento da inauguração e mantenha suas informações secretas bem guardadas, como as receitas secretas da vovó! 🍽️🌦️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52957" y="2306776"/>
            <a:ext cx="1697867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Bebas Neue Cyrillic"/>
              </a:rPr>
              <a:t>CONCLUSÃO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8115925"/>
            <a:ext cx="18288000" cy="2171075"/>
          </a:xfrm>
          <a:custGeom>
            <a:avLst/>
            <a:gdLst/>
            <a:ahLst/>
            <a:cxnLst/>
            <a:rect r="r" b="b" t="t" l="l"/>
            <a:pathLst>
              <a:path h="2171075" w="18288000">
                <a:moveTo>
                  <a:pt x="0" y="0"/>
                </a:moveTo>
                <a:lnTo>
                  <a:pt x="18288000" y="0"/>
                </a:lnTo>
                <a:lnTo>
                  <a:pt x="18288000" y="2171075"/>
                </a:lnTo>
                <a:lnTo>
                  <a:pt x="0" y="21710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</a:blip>
            <a:stretch>
              <a:fillRect l="-5053" t="-198791" r="-5053" b="-3485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2353736"/>
            <a:ext cx="18288000" cy="5281377"/>
          </a:xfrm>
          <a:custGeom>
            <a:avLst/>
            <a:gdLst/>
            <a:ahLst/>
            <a:cxnLst/>
            <a:rect r="r" b="b" t="t" l="l"/>
            <a:pathLst>
              <a:path h="5281377" w="18288000">
                <a:moveTo>
                  <a:pt x="0" y="0"/>
                </a:moveTo>
                <a:lnTo>
                  <a:pt x="18288000" y="0"/>
                </a:lnTo>
                <a:lnTo>
                  <a:pt x="18288000" y="5281377"/>
                </a:lnTo>
                <a:lnTo>
                  <a:pt x="0" y="52813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</a:blip>
            <a:stretch>
              <a:fillRect l="-1593" t="-28535" r="-1593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8879" y="9296432"/>
            <a:ext cx="1792820" cy="914830"/>
          </a:xfrm>
          <a:custGeom>
            <a:avLst/>
            <a:gdLst/>
            <a:ahLst/>
            <a:cxnLst/>
            <a:rect r="r" b="b" t="t" l="l"/>
            <a:pathLst>
              <a:path h="914830" w="1792820">
                <a:moveTo>
                  <a:pt x="0" y="0"/>
                </a:moveTo>
                <a:lnTo>
                  <a:pt x="1792820" y="0"/>
                </a:lnTo>
                <a:lnTo>
                  <a:pt x="1792820" y="914830"/>
                </a:lnTo>
                <a:lnTo>
                  <a:pt x="0" y="9148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17778" y="-551186"/>
            <a:ext cx="2831562" cy="2831562"/>
          </a:xfrm>
          <a:custGeom>
            <a:avLst/>
            <a:gdLst/>
            <a:ahLst/>
            <a:cxnLst/>
            <a:rect r="r" b="b" t="t" l="l"/>
            <a:pathLst>
              <a:path h="2831562" w="2831562">
                <a:moveTo>
                  <a:pt x="0" y="0"/>
                </a:moveTo>
                <a:lnTo>
                  <a:pt x="2831563" y="0"/>
                </a:lnTo>
                <a:lnTo>
                  <a:pt x="2831563" y="2831562"/>
                </a:lnTo>
                <a:lnTo>
                  <a:pt x="0" y="28315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50892" y="5627513"/>
            <a:ext cx="20140944" cy="2389385"/>
            <a:chOff x="0" y="0"/>
            <a:chExt cx="26854592" cy="3185847"/>
          </a:xfrm>
        </p:grpSpPr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0">
              <a:off x="19675577" y="0"/>
              <a:ext cx="3185859" cy="3185847"/>
              <a:chOff x="0" y="0"/>
              <a:chExt cx="6350000" cy="6349975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6350000" cy="6349974"/>
              </a:xfrm>
              <a:custGeom>
                <a:avLst/>
                <a:gdLst/>
                <a:ahLst/>
                <a:cxnLst/>
                <a:rect r="r" b="b" t="t" l="l"/>
                <a:pathLst>
                  <a:path h="6349974" w="6350000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0" t="0" r="0" b="0"/>
                </a:stretch>
              </a:blip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1893506" y="1840615"/>
              <a:ext cx="9086241" cy="6077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66"/>
                </a:lnSpc>
              </a:pPr>
              <a:r>
                <a:rPr lang="en-US" sz="2318" spc="185">
                  <a:solidFill>
                    <a:srgbClr val="17578D">
                      <a:alpha val="54902"/>
                    </a:srgbClr>
                  </a:solidFill>
                  <a:latin typeface="Ananias"/>
                </a:rPr>
                <a:t>www.amigoni.com.br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578065"/>
              <a:ext cx="11503008" cy="6077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66"/>
                </a:lnSpc>
              </a:pPr>
              <a:r>
                <a:rPr lang="en-US" sz="2318" spc="185">
                  <a:solidFill>
                    <a:srgbClr val="17578D">
                      <a:alpha val="54902"/>
                    </a:srgbClr>
                  </a:solidFill>
                  <a:latin typeface="Ananias"/>
                </a:rPr>
                <a:t>paulo.amigoni@gmail.com.br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1359766" y="2549417"/>
              <a:ext cx="8315811" cy="6077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66"/>
                </a:lnSpc>
              </a:pPr>
              <a:r>
                <a:rPr lang="en-US" sz="2318" spc="185">
                  <a:solidFill>
                    <a:srgbClr val="17578D">
                      <a:alpha val="54902"/>
                    </a:srgbClr>
                  </a:solidFill>
                  <a:latin typeface="Ananias"/>
                </a:rPr>
                <a:t>github.com/pauloamigoni/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8117373" y="-80017"/>
              <a:ext cx="18737219" cy="13062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263"/>
                </a:lnSpc>
              </a:pPr>
              <a:r>
                <a:rPr lang="en-US" sz="5034" spc="402">
                  <a:solidFill>
                    <a:srgbClr val="000000">
                      <a:alpha val="54902"/>
                    </a:srgbClr>
                  </a:solidFill>
                  <a:latin typeface="Amsterdam Four"/>
                </a:rPr>
                <a:t>Paulo Henrique Amigoni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0355696" y="1840615"/>
              <a:ext cx="8315811" cy="6077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66"/>
                </a:lnSpc>
              </a:pPr>
              <a:r>
                <a:rPr lang="en-US" sz="2318" spc="185">
                  <a:solidFill>
                    <a:srgbClr val="17578D">
                      <a:alpha val="54902"/>
                    </a:srgbClr>
                  </a:solidFill>
                  <a:latin typeface="Ananias"/>
                </a:rPr>
                <a:t>linkedin.com/in/pauloamigoni/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38879" y="158836"/>
            <a:ext cx="8765031" cy="1066165"/>
            <a:chOff x="0" y="0"/>
            <a:chExt cx="11686708" cy="1421553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8790758" y="191135"/>
              <a:ext cx="2895951" cy="12304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439"/>
                </a:lnSpc>
              </a:pPr>
              <a:r>
                <a:rPr lang="en-US" sz="6999">
                  <a:solidFill>
                    <a:srgbClr val="8CC64D"/>
                  </a:solidFill>
                  <a:latin typeface="League Gothic"/>
                </a:rPr>
                <a:t>NODE.JS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200025"/>
              <a:ext cx="8588251" cy="12215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229"/>
                </a:lnSpc>
              </a:pPr>
              <a:r>
                <a:rPr lang="en-US" sz="6999">
                  <a:solidFill>
                    <a:srgbClr val="000000">
                      <a:alpha val="40000"/>
                    </a:srgbClr>
                  </a:solidFill>
                  <a:latin typeface="League Gothic"/>
                </a:rPr>
                <a:t>CAFÉ</a:t>
              </a:r>
              <a:r>
                <a:rPr lang="en-US" sz="6999">
                  <a:solidFill>
                    <a:srgbClr val="000000">
                      <a:alpha val="40000"/>
                    </a:srgbClr>
                  </a:solidFill>
                  <a:latin typeface="League Gothic"/>
                </a:rPr>
                <a:t>,DESENVOLVIMENTO &amp;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0" y="3537802"/>
            <a:ext cx="17782087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League Gothic"/>
              </a:rPr>
              <a:t>SINTA-SE À VONTADE PARA PERGUNTAR. 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League Gothic"/>
              </a:rPr>
              <a:t>“NÃO SOU SENHOR DO TEMPO, MAIS ESPERO QUE NÃO CHOVA”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DAFwP6rKdRo</dc:identifier>
  <dcterms:modified xsi:type="dcterms:W3CDTF">2011-08-01T06:04:30Z</dcterms:modified>
  <cp:revision>1</cp:revision>
  <dc:title>AXIOS  café,desenvolvimento &amp; NodeJS</dc:title>
</cp:coreProperties>
</file>