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6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612069"/>
            <a:ext cx="18288000" cy="2674931"/>
            <a:chOff x="0" y="0"/>
            <a:chExt cx="4816593" cy="7045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04508"/>
            </a:xfrm>
            <a:custGeom>
              <a:avLst/>
              <a:gdLst/>
              <a:ahLst/>
              <a:cxnLst/>
              <a:rect r="r" b="b" t="t" l="l"/>
              <a:pathLst>
                <a:path h="7045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7806" y="831895"/>
            <a:ext cx="5503176" cy="8623210"/>
          </a:xfrm>
          <a:custGeom>
            <a:avLst/>
            <a:gdLst/>
            <a:ahLst/>
            <a:cxnLst/>
            <a:rect r="r" b="b" t="t" l="l"/>
            <a:pathLst>
              <a:path h="8623210" w="5503176">
                <a:moveTo>
                  <a:pt x="0" y="0"/>
                </a:moveTo>
                <a:lnTo>
                  <a:pt x="5503176" y="0"/>
                </a:lnTo>
                <a:lnTo>
                  <a:pt x="5503176" y="8623210"/>
                </a:lnTo>
                <a:lnTo>
                  <a:pt x="0" y="8623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216206" y="1449606"/>
            <a:ext cx="8487032" cy="3532813"/>
            <a:chOff x="0" y="0"/>
            <a:chExt cx="11316042" cy="471041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63943"/>
              <a:ext cx="11316042" cy="3546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59"/>
                </a:lnSpc>
              </a:pPr>
              <a:r>
                <a:rPr lang="en-US" sz="8799">
                  <a:solidFill>
                    <a:srgbClr val="FFFFFF"/>
                  </a:solidFill>
                  <a:latin typeface="DM Sans Bold"/>
                </a:rPr>
                <a:t>MediTrack</a:t>
              </a:r>
            </a:p>
            <a:p>
              <a:pPr>
                <a:lnSpc>
                  <a:spcPts val="10560"/>
                </a:lnSpc>
              </a:pPr>
              <a:r>
                <a:rPr lang="en-US" sz="8800">
                  <a:solidFill>
                    <a:srgbClr val="FFFFFF"/>
                  </a:solidFill>
                  <a:latin typeface="DM Sans Bold"/>
                </a:rPr>
                <a:t>Health Care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1131604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216206" y="8210499"/>
            <a:ext cx="8487032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5034C4"/>
                </a:solidFill>
                <a:latin typeface="DM Sans"/>
              </a:rPr>
              <a:t>Paulo Bolinhas 110976</a:t>
            </a:r>
          </a:p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5034C4"/>
                </a:solidFill>
                <a:latin typeface="DM Sans"/>
              </a:rPr>
              <a:t>Rui Martins 110890</a:t>
            </a:r>
          </a:p>
          <a:p>
            <a:pPr algn="r">
              <a:lnSpc>
                <a:spcPts val="3779"/>
              </a:lnSpc>
            </a:pPr>
            <a:r>
              <a:rPr lang="en-US" sz="2699">
                <a:solidFill>
                  <a:srgbClr val="5034C4"/>
                </a:solidFill>
                <a:latin typeface="DM Sans"/>
              </a:rPr>
              <a:t>Rui Moniz 99323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49503" y="0"/>
            <a:ext cx="8988994" cy="10287000"/>
          </a:xfrm>
          <a:custGeom>
            <a:avLst/>
            <a:gdLst/>
            <a:ahLst/>
            <a:cxnLst/>
            <a:rect r="r" b="b" t="t" l="l"/>
            <a:pathLst>
              <a:path h="10287000" w="8988994">
                <a:moveTo>
                  <a:pt x="0" y="0"/>
                </a:moveTo>
                <a:lnTo>
                  <a:pt x="8988994" y="0"/>
                </a:lnTo>
                <a:lnTo>
                  <a:pt x="898899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1786" y="665120"/>
            <a:ext cx="2986778" cy="1392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7"/>
              </a:lnSpc>
            </a:pPr>
            <a:r>
              <a:rPr lang="en-US" sz="8112">
                <a:solidFill>
                  <a:srgbClr val="000000"/>
                </a:solidFill>
                <a:latin typeface="Open Sans Bold"/>
              </a:rPr>
              <a:t>Views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1886" y="0"/>
            <a:ext cx="8884227" cy="10287000"/>
          </a:xfrm>
          <a:custGeom>
            <a:avLst/>
            <a:gdLst/>
            <a:ahLst/>
            <a:cxnLst/>
            <a:rect r="r" b="b" t="t" l="l"/>
            <a:pathLst>
              <a:path h="10287000" w="8884227">
                <a:moveTo>
                  <a:pt x="0" y="0"/>
                </a:moveTo>
                <a:lnTo>
                  <a:pt x="8884228" y="0"/>
                </a:lnTo>
                <a:lnTo>
                  <a:pt x="88842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1786" y="665120"/>
            <a:ext cx="2986778" cy="1392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7"/>
              </a:lnSpc>
            </a:pPr>
            <a:r>
              <a:rPr lang="en-US" sz="8112">
                <a:solidFill>
                  <a:srgbClr val="000000"/>
                </a:solidFill>
                <a:latin typeface="Open Sans Bold"/>
              </a:rPr>
              <a:t>Views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97437"/>
            <a:ext cx="1054659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795FE6"/>
                </a:solidFill>
                <a:latin typeface="DM Sans Bold"/>
              </a:rPr>
              <a:t>Security Challenge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5257882"/>
            <a:ext cx="18288000" cy="5029118"/>
            <a:chOff x="0" y="0"/>
            <a:chExt cx="4816593" cy="13245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324541"/>
            </a:xfrm>
            <a:custGeom>
              <a:avLst/>
              <a:gdLst/>
              <a:ahLst/>
              <a:cxnLst/>
              <a:rect r="r" b="b" t="t" l="l"/>
              <a:pathLst>
                <a:path h="132454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24541"/>
                  </a:lnTo>
                  <a:lnTo>
                    <a:pt x="0" y="1324541"/>
                  </a:lnTo>
                  <a:close/>
                </a:path>
              </a:pathLst>
            </a:custGeom>
            <a:solidFill>
              <a:srgbClr val="EAE5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362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76698" y="2543175"/>
            <a:ext cx="7372055" cy="5200650"/>
          </a:xfrm>
          <a:custGeom>
            <a:avLst/>
            <a:gdLst/>
            <a:ahLst/>
            <a:cxnLst/>
            <a:rect r="r" b="b" t="t" l="l"/>
            <a:pathLst>
              <a:path h="5200650" w="7372055">
                <a:moveTo>
                  <a:pt x="0" y="0"/>
                </a:moveTo>
                <a:lnTo>
                  <a:pt x="7372055" y="0"/>
                </a:lnTo>
                <a:lnTo>
                  <a:pt x="7372055" y="5200650"/>
                </a:lnTo>
                <a:lnTo>
                  <a:pt x="0" y="520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3210" y="5662921"/>
            <a:ext cx="1831086" cy="4114800"/>
          </a:xfrm>
          <a:custGeom>
            <a:avLst/>
            <a:gdLst/>
            <a:ahLst/>
            <a:cxnLst/>
            <a:rect r="r" b="b" t="t" l="l"/>
            <a:pathLst>
              <a:path h="4114800" w="1831086">
                <a:moveTo>
                  <a:pt x="0" y="0"/>
                </a:moveTo>
                <a:lnTo>
                  <a:pt x="1831086" y="0"/>
                </a:lnTo>
                <a:lnTo>
                  <a:pt x="18310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02521" y="5715041"/>
            <a:ext cx="1831086" cy="4114800"/>
          </a:xfrm>
          <a:custGeom>
            <a:avLst/>
            <a:gdLst/>
            <a:ahLst/>
            <a:cxnLst/>
            <a:rect r="r" b="b" t="t" l="l"/>
            <a:pathLst>
              <a:path h="4114800" w="1831086">
                <a:moveTo>
                  <a:pt x="0" y="0"/>
                </a:moveTo>
                <a:lnTo>
                  <a:pt x="1831086" y="0"/>
                </a:lnTo>
                <a:lnTo>
                  <a:pt x="18310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23945" y="6379985"/>
            <a:ext cx="2200679" cy="786743"/>
          </a:xfrm>
          <a:custGeom>
            <a:avLst/>
            <a:gdLst/>
            <a:ahLst/>
            <a:cxnLst/>
            <a:rect r="r" b="b" t="t" l="l"/>
            <a:pathLst>
              <a:path h="786743" w="2200679">
                <a:moveTo>
                  <a:pt x="0" y="0"/>
                </a:moveTo>
                <a:lnTo>
                  <a:pt x="2200679" y="0"/>
                </a:lnTo>
                <a:lnTo>
                  <a:pt x="2200679" y="786742"/>
                </a:lnTo>
                <a:lnTo>
                  <a:pt x="0" y="7867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3423945" y="7998975"/>
            <a:ext cx="2200679" cy="786743"/>
          </a:xfrm>
          <a:custGeom>
            <a:avLst/>
            <a:gdLst/>
            <a:ahLst/>
            <a:cxnLst/>
            <a:rect r="r" b="b" t="t" l="l"/>
            <a:pathLst>
              <a:path h="786743" w="2200679">
                <a:moveTo>
                  <a:pt x="0" y="0"/>
                </a:moveTo>
                <a:lnTo>
                  <a:pt x="2200679" y="0"/>
                </a:lnTo>
                <a:lnTo>
                  <a:pt x="2200679" y="786743"/>
                </a:lnTo>
                <a:lnTo>
                  <a:pt x="0" y="786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804500">
            <a:off x="7880892" y="6951366"/>
            <a:ext cx="2516690" cy="1862351"/>
          </a:xfrm>
          <a:custGeom>
            <a:avLst/>
            <a:gdLst/>
            <a:ahLst/>
            <a:cxnLst/>
            <a:rect r="r" b="b" t="t" l="l"/>
            <a:pathLst>
              <a:path h="1862351" w="2516690">
                <a:moveTo>
                  <a:pt x="0" y="0"/>
                </a:moveTo>
                <a:lnTo>
                  <a:pt x="2516691" y="0"/>
                </a:lnTo>
                <a:lnTo>
                  <a:pt x="2516691" y="1862351"/>
                </a:lnTo>
                <a:lnTo>
                  <a:pt x="0" y="18623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753780" y="5648366"/>
            <a:ext cx="36927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Give authorization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1459" y="9706610"/>
            <a:ext cx="14745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795FE6"/>
                </a:solidFill>
                <a:latin typeface="Open Sans"/>
              </a:rPr>
              <a:t>Pacient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32710" y="9711046"/>
            <a:ext cx="13707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795FE6"/>
                </a:solidFill>
                <a:latin typeface="Open Sans"/>
              </a:rPr>
              <a:t>Doctor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86535" y="8826870"/>
            <a:ext cx="22272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Emergency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41775" y="7705766"/>
            <a:ext cx="33075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Digital Signature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19050" y="0"/>
                  </a:moveTo>
                  <a:lnTo>
                    <a:pt x="4797542" y="0"/>
                  </a:lnTo>
                  <a:cubicBezTo>
                    <a:pt x="4802595" y="0"/>
                    <a:pt x="4807440" y="2007"/>
                    <a:pt x="4811013" y="5580"/>
                  </a:cubicBezTo>
                  <a:cubicBezTo>
                    <a:pt x="4814586" y="9152"/>
                    <a:pt x="4816592" y="13998"/>
                    <a:pt x="4816592" y="19050"/>
                  </a:cubicBezTo>
                  <a:lnTo>
                    <a:pt x="4816592" y="2690283"/>
                  </a:lnTo>
                  <a:cubicBezTo>
                    <a:pt x="4816592" y="2700804"/>
                    <a:pt x="4808063" y="2709333"/>
                    <a:pt x="4797542" y="2709333"/>
                  </a:cubicBezTo>
                  <a:lnTo>
                    <a:pt x="19050" y="2709333"/>
                  </a:lnTo>
                  <a:cubicBezTo>
                    <a:pt x="8529" y="2709333"/>
                    <a:pt x="0" y="2700804"/>
                    <a:pt x="0" y="2690283"/>
                  </a:cubicBezTo>
                  <a:lnTo>
                    <a:pt x="0" y="19050"/>
                  </a:lnTo>
                  <a:cubicBezTo>
                    <a:pt x="0" y="8529"/>
                    <a:pt x="8529" y="0"/>
                    <a:pt x="1905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949330" y="4274503"/>
            <a:ext cx="638934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034C4"/>
                </a:solidFill>
                <a:latin typeface="Open Sans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345386" y="2049236"/>
          <a:ext cx="7913914" cy="6188529"/>
        </p:xfrm>
        <a:graphic>
          <a:graphicData uri="http://schemas.openxmlformats.org/drawingml/2006/table">
            <a:tbl>
              <a:tblPr/>
              <a:tblGrid>
                <a:gridCol w="1230086"/>
                <a:gridCol w="6683829"/>
              </a:tblGrid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</a:rPr>
                        <a:t>Patients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943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</a:rPr>
                        <a:t>Doctors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</a:rPr>
                        <a:t>Insurance Company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</a:rPr>
                        <a:t>Server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</a:rPr>
                        <a:t>Database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629602" y="3713045"/>
            <a:ext cx="6194541" cy="2860910"/>
            <a:chOff x="0" y="0"/>
            <a:chExt cx="8259388" cy="381454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8259388" cy="204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120"/>
                </a:lnSpc>
              </a:pPr>
              <a:r>
                <a:rPr lang="en-US" sz="10100">
                  <a:solidFill>
                    <a:srgbClr val="5034C4"/>
                  </a:solidFill>
                  <a:latin typeface="DM Sans Bold"/>
                </a:rPr>
                <a:t>Actors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531424"/>
              <a:ext cx="8259388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5034C4"/>
                  </a:solidFill>
                  <a:latin typeface="DM Sans"/>
                </a:rPr>
                <a:t>Our project as several actors that must be known first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144000" y="3261632"/>
          <a:ext cx="7913914" cy="3846739"/>
        </p:xfrm>
        <a:graphic>
          <a:graphicData uri="http://schemas.openxmlformats.org/drawingml/2006/table">
            <a:tbl>
              <a:tblPr/>
              <a:tblGrid>
                <a:gridCol w="1230086"/>
                <a:gridCol w="6683829"/>
              </a:tblGrid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</a:rPr>
                        <a:t>Machine 1 - Client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943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</a:rPr>
                        <a:t>Machine 2 - Server (Port 12345)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</a:rPr>
                        <a:t>Machine 3 - Database Server </a:t>
                      </a:r>
                      <a:endParaRPr lang="en-US" sz="1100"/>
                    </a:p>
                    <a:p>
                      <a:pPr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</a:rPr>
                        <a:t>(Port 50000)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629602" y="3713045"/>
            <a:ext cx="6194541" cy="2860910"/>
            <a:chOff x="0" y="0"/>
            <a:chExt cx="8259388" cy="381454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8259388" cy="204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120"/>
                </a:lnSpc>
              </a:pPr>
              <a:r>
                <a:rPr lang="en-US" sz="10100">
                  <a:solidFill>
                    <a:srgbClr val="5034C4"/>
                  </a:solidFill>
                  <a:latin typeface="DM Sans Bold"/>
                </a:rPr>
                <a:t>Machines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531424"/>
              <a:ext cx="8259388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5034C4"/>
                  </a:solidFill>
                  <a:latin typeface="DM Sans"/>
                </a:rPr>
                <a:t>How we implemented system distribution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4C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0513" y="1655058"/>
            <a:ext cx="6223221" cy="1597854"/>
          </a:xfrm>
          <a:custGeom>
            <a:avLst/>
            <a:gdLst/>
            <a:ahLst/>
            <a:cxnLst/>
            <a:rect r="r" b="b" t="t" l="l"/>
            <a:pathLst>
              <a:path h="1597854" w="6223221">
                <a:moveTo>
                  <a:pt x="0" y="0"/>
                </a:moveTo>
                <a:lnTo>
                  <a:pt x="6223221" y="0"/>
                </a:lnTo>
                <a:lnTo>
                  <a:pt x="6223221" y="1597854"/>
                </a:lnTo>
                <a:lnTo>
                  <a:pt x="0" y="1597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327860"/>
            <a:ext cx="6991814" cy="1014356"/>
          </a:xfrm>
          <a:custGeom>
            <a:avLst/>
            <a:gdLst/>
            <a:ahLst/>
            <a:cxnLst/>
            <a:rect r="r" b="b" t="t" l="l"/>
            <a:pathLst>
              <a:path h="1014356" w="6991814">
                <a:moveTo>
                  <a:pt x="0" y="0"/>
                </a:moveTo>
                <a:lnTo>
                  <a:pt x="6991814" y="0"/>
                </a:lnTo>
                <a:lnTo>
                  <a:pt x="6991814" y="1014356"/>
                </a:lnTo>
                <a:lnTo>
                  <a:pt x="0" y="10143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7848" y="7009175"/>
            <a:ext cx="8548552" cy="1872417"/>
          </a:xfrm>
          <a:custGeom>
            <a:avLst/>
            <a:gdLst/>
            <a:ahLst/>
            <a:cxnLst/>
            <a:rect r="r" b="b" t="t" l="l"/>
            <a:pathLst>
              <a:path h="1872417" w="8548552">
                <a:moveTo>
                  <a:pt x="0" y="0"/>
                </a:moveTo>
                <a:lnTo>
                  <a:pt x="8548551" y="0"/>
                </a:lnTo>
                <a:lnTo>
                  <a:pt x="8548551" y="1872417"/>
                </a:lnTo>
                <a:lnTo>
                  <a:pt x="0" y="1872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135016" y="4751670"/>
            <a:ext cx="246171" cy="24617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135016" y="6675791"/>
            <a:ext cx="246171" cy="246171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135016" y="8101851"/>
            <a:ext cx="246171" cy="246171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135016" y="5711953"/>
            <a:ext cx="246171" cy="246171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35235" y="3822756"/>
            <a:ext cx="8673776" cy="722815"/>
          </a:xfrm>
          <a:custGeom>
            <a:avLst/>
            <a:gdLst/>
            <a:ahLst/>
            <a:cxnLst/>
            <a:rect r="r" b="b" t="t" l="l"/>
            <a:pathLst>
              <a:path h="722815" w="8673776">
                <a:moveTo>
                  <a:pt x="0" y="0"/>
                </a:moveTo>
                <a:lnTo>
                  <a:pt x="8673777" y="0"/>
                </a:lnTo>
                <a:lnTo>
                  <a:pt x="8673777" y="722814"/>
                </a:lnTo>
                <a:lnTo>
                  <a:pt x="0" y="7228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135016" y="1655058"/>
            <a:ext cx="7161969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FFFFFF"/>
                </a:solidFill>
                <a:latin typeface="DM Sans Bold"/>
              </a:rPr>
              <a:t>Machine 1 - Client Firewall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62161" y="4640486"/>
            <a:ext cx="7287156" cy="43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Set each channel Drop everything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62161" y="6564607"/>
            <a:ext cx="7287156" cy="88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Allow communication with the loopback Interface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62161" y="7987565"/>
            <a:ext cx="7287156" cy="88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Allow incoming and outgoing SSL/TLS communications with machine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62161" y="5600769"/>
            <a:ext cx="7287156" cy="43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Allow established and related connections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4C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135016" y="4751670"/>
            <a:ext cx="246171" cy="2461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135016" y="6675791"/>
            <a:ext cx="246171" cy="2461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35016" y="8101851"/>
            <a:ext cx="246171" cy="246171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135016" y="5711953"/>
            <a:ext cx="246171" cy="246171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360513" y="1655058"/>
            <a:ext cx="6223221" cy="1597854"/>
          </a:xfrm>
          <a:custGeom>
            <a:avLst/>
            <a:gdLst/>
            <a:ahLst/>
            <a:cxnLst/>
            <a:rect r="r" b="b" t="t" l="l"/>
            <a:pathLst>
              <a:path h="1597854" w="6223221">
                <a:moveTo>
                  <a:pt x="0" y="0"/>
                </a:moveTo>
                <a:lnTo>
                  <a:pt x="6223221" y="0"/>
                </a:lnTo>
                <a:lnTo>
                  <a:pt x="6223221" y="1597854"/>
                </a:lnTo>
                <a:lnTo>
                  <a:pt x="0" y="1597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5327860"/>
            <a:ext cx="6991814" cy="1014356"/>
          </a:xfrm>
          <a:custGeom>
            <a:avLst/>
            <a:gdLst/>
            <a:ahLst/>
            <a:cxnLst/>
            <a:rect r="r" b="b" t="t" l="l"/>
            <a:pathLst>
              <a:path h="1014356" w="6991814">
                <a:moveTo>
                  <a:pt x="0" y="0"/>
                </a:moveTo>
                <a:lnTo>
                  <a:pt x="6991814" y="0"/>
                </a:lnTo>
                <a:lnTo>
                  <a:pt x="6991814" y="1014356"/>
                </a:lnTo>
                <a:lnTo>
                  <a:pt x="0" y="10143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5235" y="3822756"/>
            <a:ext cx="8673776" cy="722815"/>
          </a:xfrm>
          <a:custGeom>
            <a:avLst/>
            <a:gdLst/>
            <a:ahLst/>
            <a:cxnLst/>
            <a:rect r="r" b="b" t="t" l="l"/>
            <a:pathLst>
              <a:path h="722815" w="8673776">
                <a:moveTo>
                  <a:pt x="0" y="0"/>
                </a:moveTo>
                <a:lnTo>
                  <a:pt x="8673777" y="0"/>
                </a:lnTo>
                <a:lnTo>
                  <a:pt x="8673777" y="722814"/>
                </a:lnTo>
                <a:lnTo>
                  <a:pt x="0" y="722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99094" y="7028436"/>
            <a:ext cx="8651026" cy="2308709"/>
          </a:xfrm>
          <a:custGeom>
            <a:avLst/>
            <a:gdLst/>
            <a:ahLst/>
            <a:cxnLst/>
            <a:rect r="r" b="b" t="t" l="l"/>
            <a:pathLst>
              <a:path h="2308709" w="8651026">
                <a:moveTo>
                  <a:pt x="0" y="0"/>
                </a:moveTo>
                <a:lnTo>
                  <a:pt x="8651026" y="0"/>
                </a:lnTo>
                <a:lnTo>
                  <a:pt x="8651026" y="2308710"/>
                </a:lnTo>
                <a:lnTo>
                  <a:pt x="0" y="23087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135016" y="1655058"/>
            <a:ext cx="7161969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FFFFFF"/>
                </a:solidFill>
                <a:latin typeface="DM Sans Bold"/>
              </a:rPr>
              <a:t>Machine 2     Server Firewall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62161" y="4640486"/>
            <a:ext cx="7287156" cy="43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Set each channel Drop everything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62161" y="6564607"/>
            <a:ext cx="7287156" cy="88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Allow communication with the loopback Interface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62161" y="7987565"/>
            <a:ext cx="7287156" cy="88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Allow incoming and outgoing SSL/TLS communications with machine 1 and 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62161" y="5600769"/>
            <a:ext cx="7287156" cy="43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Allow established and related connections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4C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135016" y="4751670"/>
            <a:ext cx="246171" cy="2461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135016" y="6675791"/>
            <a:ext cx="246171" cy="2461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35016" y="8101851"/>
            <a:ext cx="246171" cy="246171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135016" y="5711953"/>
            <a:ext cx="246171" cy="246171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360513" y="1655058"/>
            <a:ext cx="6223221" cy="1597854"/>
          </a:xfrm>
          <a:custGeom>
            <a:avLst/>
            <a:gdLst/>
            <a:ahLst/>
            <a:cxnLst/>
            <a:rect r="r" b="b" t="t" l="l"/>
            <a:pathLst>
              <a:path h="1597854" w="6223221">
                <a:moveTo>
                  <a:pt x="0" y="0"/>
                </a:moveTo>
                <a:lnTo>
                  <a:pt x="6223221" y="0"/>
                </a:lnTo>
                <a:lnTo>
                  <a:pt x="6223221" y="1597854"/>
                </a:lnTo>
                <a:lnTo>
                  <a:pt x="0" y="1597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5327860"/>
            <a:ext cx="6991814" cy="1014356"/>
          </a:xfrm>
          <a:custGeom>
            <a:avLst/>
            <a:gdLst/>
            <a:ahLst/>
            <a:cxnLst/>
            <a:rect r="r" b="b" t="t" l="l"/>
            <a:pathLst>
              <a:path h="1014356" w="6991814">
                <a:moveTo>
                  <a:pt x="0" y="0"/>
                </a:moveTo>
                <a:lnTo>
                  <a:pt x="6991814" y="0"/>
                </a:lnTo>
                <a:lnTo>
                  <a:pt x="6991814" y="1014356"/>
                </a:lnTo>
                <a:lnTo>
                  <a:pt x="0" y="10143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7719" y="3919245"/>
            <a:ext cx="8673776" cy="722815"/>
          </a:xfrm>
          <a:custGeom>
            <a:avLst/>
            <a:gdLst/>
            <a:ahLst/>
            <a:cxnLst/>
            <a:rect r="r" b="b" t="t" l="l"/>
            <a:pathLst>
              <a:path h="722815" w="8673776">
                <a:moveTo>
                  <a:pt x="0" y="0"/>
                </a:moveTo>
                <a:lnTo>
                  <a:pt x="8673776" y="0"/>
                </a:lnTo>
                <a:lnTo>
                  <a:pt x="8673776" y="722815"/>
                </a:lnTo>
                <a:lnTo>
                  <a:pt x="0" y="7228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5898" y="7028436"/>
            <a:ext cx="8377418" cy="1722927"/>
          </a:xfrm>
          <a:custGeom>
            <a:avLst/>
            <a:gdLst/>
            <a:ahLst/>
            <a:cxnLst/>
            <a:rect r="r" b="b" t="t" l="l"/>
            <a:pathLst>
              <a:path h="1722927" w="8377418">
                <a:moveTo>
                  <a:pt x="0" y="0"/>
                </a:moveTo>
                <a:lnTo>
                  <a:pt x="8377418" y="0"/>
                </a:lnTo>
                <a:lnTo>
                  <a:pt x="8377418" y="1722927"/>
                </a:lnTo>
                <a:lnTo>
                  <a:pt x="0" y="17229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135016" y="1655058"/>
            <a:ext cx="7161969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FFFFFF"/>
                </a:solidFill>
                <a:latin typeface="DM Sans Bold"/>
              </a:rPr>
              <a:t>Machine 3 Database Firewall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62161" y="4640486"/>
            <a:ext cx="7287156" cy="43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Set each channel Drop everything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62161" y="6564607"/>
            <a:ext cx="7287156" cy="88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Allow communication with the loopback Interface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62161" y="7987565"/>
            <a:ext cx="7287156" cy="88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Allow incoming and outgoing SSL/TLS communications with machine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62161" y="5600769"/>
            <a:ext cx="7287156" cy="43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0"/>
              </a:lnSpc>
            </a:pPr>
            <a:r>
              <a:rPr lang="en-US" sz="2629">
                <a:solidFill>
                  <a:srgbClr val="FFFFFF"/>
                </a:solidFill>
                <a:latin typeface="DM Sans"/>
              </a:rPr>
              <a:t>Allow established and related connections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62283" y="606094"/>
            <a:ext cx="4277631" cy="9074812"/>
          </a:xfrm>
          <a:custGeom>
            <a:avLst/>
            <a:gdLst/>
            <a:ahLst/>
            <a:cxnLst/>
            <a:rect r="r" b="b" t="t" l="l"/>
            <a:pathLst>
              <a:path h="9074812" w="4277631">
                <a:moveTo>
                  <a:pt x="0" y="0"/>
                </a:moveTo>
                <a:lnTo>
                  <a:pt x="4277630" y="0"/>
                </a:lnTo>
                <a:lnTo>
                  <a:pt x="4277630" y="9074812"/>
                </a:lnTo>
                <a:lnTo>
                  <a:pt x="0" y="9074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25670"/>
            <a:ext cx="7161969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5E17EB"/>
                </a:solidFill>
                <a:latin typeface="DM Sans Bold"/>
              </a:rPr>
              <a:t>Network Structure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854496"/>
            <a:ext cx="4940981" cy="5403804"/>
            <a:chOff x="0" y="0"/>
            <a:chExt cx="1301328" cy="1423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1328" cy="1423224"/>
            </a:xfrm>
            <a:custGeom>
              <a:avLst/>
              <a:gdLst/>
              <a:ahLst/>
              <a:cxnLst/>
              <a:rect r="r" b="b" t="t" l="l"/>
              <a:pathLst>
                <a:path h="1423224" w="1301328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99379" y="3854496"/>
            <a:ext cx="4940981" cy="5403804"/>
            <a:chOff x="0" y="0"/>
            <a:chExt cx="1301328" cy="14232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1328" cy="1423224"/>
            </a:xfrm>
            <a:custGeom>
              <a:avLst/>
              <a:gdLst/>
              <a:ahLst/>
              <a:cxnLst/>
              <a:rect r="r" b="b" t="t" l="l"/>
              <a:pathLst>
                <a:path h="1423224" w="1301328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70058" y="3854496"/>
            <a:ext cx="4940981" cy="5403804"/>
            <a:chOff x="0" y="0"/>
            <a:chExt cx="1301328" cy="142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1328" cy="1423224"/>
            </a:xfrm>
            <a:custGeom>
              <a:avLst/>
              <a:gdLst/>
              <a:ahLst/>
              <a:cxnLst/>
              <a:rect r="r" b="b" t="t" l="l"/>
              <a:pathLst>
                <a:path h="1423224" w="1301328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92812" y="4397066"/>
            <a:ext cx="373499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5034C4"/>
                </a:solidFill>
                <a:latin typeface="DM Sans Bold"/>
              </a:rPr>
              <a:t>MACHINE 1 - CLIENTS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1694" y="4904238"/>
            <a:ext cx="3734992" cy="408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5034C4"/>
                </a:solidFill>
                <a:latin typeface="DM Sans"/>
              </a:rPr>
              <a:t>Client</a:t>
            </a:r>
          </a:p>
          <a:p>
            <a:pPr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5034C4"/>
                </a:solidFill>
                <a:latin typeface="DM Sans"/>
              </a:rPr>
              <a:t>Server Certificate</a:t>
            </a:r>
          </a:p>
          <a:p>
            <a:pPr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5034C4"/>
                </a:solidFill>
                <a:latin typeface="DM Sans"/>
              </a:rPr>
              <a:t>Other Entities</a:t>
            </a:r>
          </a:p>
          <a:p>
            <a:pPr>
              <a:lnSpc>
                <a:spcPts val="2940"/>
              </a:lnSpc>
            </a:pPr>
          </a:p>
          <a:p>
            <a:pPr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5034C4"/>
                </a:solidFill>
                <a:latin typeface="DM Sans"/>
              </a:rPr>
              <a:t>Doctor</a:t>
            </a:r>
          </a:p>
          <a:p>
            <a:pPr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5034C4"/>
                </a:solidFill>
                <a:latin typeface="DM Sans"/>
              </a:rPr>
              <a:t>Server Certificate</a:t>
            </a:r>
          </a:p>
          <a:p>
            <a:pPr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5034C4"/>
                </a:solidFill>
                <a:latin typeface="DM Sans"/>
              </a:rPr>
              <a:t>Other Entities</a:t>
            </a:r>
          </a:p>
          <a:p>
            <a:pPr>
              <a:lnSpc>
                <a:spcPts val="2940"/>
              </a:lnSpc>
            </a:pPr>
          </a:p>
          <a:p>
            <a:pPr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5034C4"/>
                </a:solidFill>
                <a:latin typeface="DM Sans"/>
              </a:rPr>
              <a:t>Insurance Company</a:t>
            </a:r>
          </a:p>
          <a:p>
            <a:pPr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5034C4"/>
                </a:solidFill>
                <a:latin typeface="DM Sans"/>
              </a:rPr>
              <a:t>Server Certificate</a:t>
            </a:r>
          </a:p>
          <a:p>
            <a:pPr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5034C4"/>
                </a:solidFill>
                <a:latin typeface="DM Sans"/>
              </a:rPr>
              <a:t>Other Entities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3653657" cy="2857062"/>
            <a:chOff x="0" y="0"/>
            <a:chExt cx="18204876" cy="380941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18204876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>
                  <a:solidFill>
                    <a:srgbClr val="5034C4"/>
                  </a:solidFill>
                  <a:latin typeface="DM Sans Bold"/>
                </a:rPr>
                <a:t>But how do these machines securily communicate?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152192"/>
              <a:ext cx="1820487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524775" y="4397066"/>
            <a:ext cx="373499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5034C4"/>
                </a:solidFill>
                <a:latin typeface="DM Sans Bold"/>
              </a:rPr>
              <a:t>MACHINE 2 - SERVER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02374" y="5228690"/>
            <a:ext cx="3734992" cy="272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5034C4"/>
                </a:solidFill>
                <a:latin typeface="DM Sans"/>
              </a:rPr>
              <a:t>KeyStore</a:t>
            </a:r>
          </a:p>
          <a:p>
            <a:pPr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5034C4"/>
                </a:solidFill>
                <a:latin typeface="DM Sans"/>
              </a:rPr>
              <a:t>Private Key</a:t>
            </a:r>
          </a:p>
          <a:p>
            <a:pPr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5034C4"/>
                </a:solidFill>
                <a:latin typeface="DM Sans"/>
              </a:rPr>
              <a:t>Certificate w/ Public Key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5034C4"/>
                </a:solidFill>
                <a:latin typeface="DM Sans"/>
              </a:rPr>
              <a:t>TrustStore</a:t>
            </a:r>
          </a:p>
          <a:p>
            <a:pPr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5034C4"/>
                </a:solidFill>
                <a:latin typeface="DM Sans"/>
              </a:rPr>
              <a:t>Client Certificates</a:t>
            </a:r>
          </a:p>
          <a:p>
            <a:pPr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5034C4"/>
                </a:solidFill>
                <a:latin typeface="DM Sans"/>
              </a:rPr>
              <a:t>Database Certificate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84254" y="4397066"/>
            <a:ext cx="373499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5034C4"/>
                </a:solidFill>
                <a:latin typeface="DM Sans Bold"/>
              </a:rPr>
              <a:t>MACHINE 3 - DATABASE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61852" y="5228690"/>
            <a:ext cx="3734992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5034C4"/>
                </a:solidFill>
                <a:latin typeface="DM Sans"/>
              </a:rPr>
              <a:t>KeyStore</a:t>
            </a:r>
          </a:p>
          <a:p>
            <a:pPr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5034C4"/>
                </a:solidFill>
                <a:latin typeface="DM Sans"/>
              </a:rPr>
              <a:t>Private Key</a:t>
            </a:r>
          </a:p>
          <a:p>
            <a:pPr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5034C4"/>
                </a:solidFill>
                <a:latin typeface="DM Sans"/>
              </a:rPr>
              <a:t>Certificate w/ Public Key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5034C4"/>
                </a:solidFill>
                <a:latin typeface="DM Sans"/>
              </a:rPr>
              <a:t>TrustStore</a:t>
            </a:r>
          </a:p>
          <a:p>
            <a:pPr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5034C4"/>
                </a:solidFill>
                <a:latin typeface="DM Sans"/>
              </a:rPr>
              <a:t>Server Certificate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10157" y="0"/>
            <a:ext cx="8867685" cy="10287000"/>
          </a:xfrm>
          <a:custGeom>
            <a:avLst/>
            <a:gdLst/>
            <a:ahLst/>
            <a:cxnLst/>
            <a:rect r="r" b="b" t="t" l="l"/>
            <a:pathLst>
              <a:path h="10287000" w="8867685">
                <a:moveTo>
                  <a:pt x="0" y="0"/>
                </a:moveTo>
                <a:lnTo>
                  <a:pt x="8867686" y="0"/>
                </a:lnTo>
                <a:lnTo>
                  <a:pt x="88676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1786" y="665120"/>
            <a:ext cx="2986778" cy="1392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7"/>
              </a:lnSpc>
            </a:pPr>
            <a:r>
              <a:rPr lang="en-US" sz="8112">
                <a:solidFill>
                  <a:srgbClr val="000000"/>
                </a:solidFill>
                <a:latin typeface="Open Sans Bold"/>
              </a:rPr>
              <a:t>Views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DAF4w_VbtZw</dc:identifier>
  <dcterms:modified xsi:type="dcterms:W3CDTF">2011-08-01T06:04:30Z</dcterms:modified>
  <cp:revision>1</cp:revision>
  <dc:title>MediTrack</dc:title>
</cp:coreProperties>
</file>