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github.com/pauloborba/academic-kickstart/blob/master/personal/scripts/jsonToSite/jsonToSite.ts"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rPr u="sng">
                <a:hlinkClick r:id="rId3" invalidUrl="" action="" tgtFrame="" tooltip="" history="1" highlightClick="0" endSnd="0"/>
              </a:rPr>
              <a:t>https://github.com/pauloborba/academic-kickstart/blob/master/personal/scripts/jsonToSite/jsonToSite.ts</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1 week per team</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Our study revealed that Microsoft developers recognize code reviews’ value and importance. They appreciate reviewer feedback and are more thorough when they know their code will be reviewed. Whether they’re a code author or reviewer, the process also increases their confidence.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 Preparation (by the authors) of the code to be reviewed.</a:t>
            </a:r>
          </a:p>
          <a:p>
            <a:pPr/>
            <a:r>
              <a:t>• Selection of reviewers (automatically or manually), with varying requirements for whom to select and how.</a:t>
            </a:r>
          </a:p>
          <a:p>
            <a:pPr/>
            <a:r>
              <a:t>• Notification of the selected reviewers and other stakeholders, with team policy dictating whom to inform and how.</a:t>
            </a:r>
          </a:p>
          <a:p>
            <a:pPr/>
            <a:r>
              <a:t>• Feedback provided by reviewers to authors and other stakeholders.</a:t>
            </a:r>
          </a:p>
          <a:p>
            <a:pPr marL="279400" indent="-279400">
              <a:buSzPct val="123000"/>
              <a:buChar char="•"/>
            </a:pPr>
            <a:r>
              <a:t>Iteration involving communication between authors and reviewers and further work by both.</a:t>
            </a:r>
          </a:p>
          <a:p>
            <a:pPr marL="279400" indent="-279400">
              <a:buSzPct val="123000"/>
              <a:buChar char="•"/>
            </a:pPr>
            <a:r>
              <a:t>Check-in of the code change to the target system (in some teams, before review).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Another challenge concerned obtaining insightful feedback. Five participants mentioned that reviewers sometimes focus on insignificant details rather than looking for larger issues.</a:t>
            </a:r>
          </a:p>
          <a:p>
            <a:pPr/>
          </a:p>
          <a:p>
            <a:pPr/>
            <a:r>
              <a:t>finding appropriate or willing reviewers is difficult, and they said that knowing whom to ask is challenging.</a:t>
            </a:r>
          </a:p>
          <a:p>
            <a:pPr/>
          </a:p>
          <a:p>
            <a:pPr/>
            <a:r>
              <a:t>Participants said that when preparing for a review, they’re unsure how to document changes. Fewer than one-third of the survey respondents write descriptions of the change when they prepare code for review, but many more recognize they should do it more often and more thoroughly.</a:t>
            </a:r>
          </a:p>
          <a:p>
            <a:pPr/>
          </a:p>
          <a:p>
            <a:pPr/>
            <a:r>
              <a:t>Bikeshedding (disputing minor issues while overlooking more serious ones)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Reviewers said they struggle with large reviews. Participants discussed how they have difficulty finding time to perform all the code reviews requested of them, as well as understanding the code’s purpose, the motivations for the</a:t>
            </a:r>
          </a:p>
          <a:p>
            <a:pPr/>
            <a:r>
              <a:t>change, and how the change was implemented. Regarding large, difficult-to-understand code changes, one developer expressed frustration about the value of his review:</a:t>
            </a:r>
          </a:p>
          <a:p>
            <a:pPr/>
            <a:r>
              <a:t>Regarding comprehension, finding relevant documentation about changes was another frequently reported challenge</a:t>
            </a:r>
          </a:p>
          <a:p>
            <a:pPr/>
            <a:r>
              <a:t>Our interviews revealed that understanding the history of comments was an issue. Other challenges that survey respondents reported include a lack of training on the review process and their perception that their reviewing activities aren’t valued enough. Some mentioned that they lack insights into how their code review activities impact job evaluations.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muito mais ainda para pegar do paper</a:t>
            </a:r>
          </a:p>
          <a:p>
            <a:pPr/>
          </a:p>
          <a:p>
            <a:pPr/>
            <a:r>
              <a:t>Process Aspects and Social Dynamics of Contemporary Code Review: Insights from Open Source Development and Industrial Practice at Microsoft. Amiangshu Bosu et al. IEEE TSE 2017.</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9" name="Title Text"/>
          <p:cNvSpPr txBox="1"/>
          <p:nvPr>
            <p:ph type="title"/>
          </p:nvPr>
        </p:nvSpPr>
        <p:spPr>
          <a:xfrm>
            <a:off x="4833937" y="2303859"/>
            <a:ext cx="14716126" cy="4643438"/>
          </a:xfrm>
          <a:prstGeom prst="rect">
            <a:avLst/>
          </a:prstGeom>
        </p:spPr>
        <p:txBody>
          <a:bodyPr lIns="71437" tIns="71437" rIns="71437" bIns="71437" anchor="b">
            <a:noAutofit/>
          </a:bodyPr>
          <a:lstStyle>
            <a:lvl1pPr algn="ctr" defTabSz="821531">
              <a:lnSpc>
                <a:spcPct val="100000"/>
              </a:lnSpc>
              <a:defRPr b="0" spc="0" sz="11800">
                <a:latin typeface="Gill Sans"/>
                <a:ea typeface="Gill Sans"/>
                <a:cs typeface="Gill Sans"/>
                <a:sym typeface="Gill Sans"/>
              </a:defRPr>
            </a:lvl1pPr>
          </a:lstStyle>
          <a:p>
            <a:pPr/>
            <a:r>
              <a:t>Title Text</a:t>
            </a:r>
          </a:p>
        </p:txBody>
      </p:sp>
      <p:sp>
        <p:nvSpPr>
          <p:cNvPr id="150" name="Body Level One…"/>
          <p:cNvSpPr txBox="1"/>
          <p:nvPr>
            <p:ph type="body" sz="quarter" idx="1"/>
          </p:nvPr>
        </p:nvSpPr>
        <p:spPr>
          <a:xfrm>
            <a:off x="4833937" y="7072312"/>
            <a:ext cx="14716126" cy="1589485"/>
          </a:xfrm>
          <a:prstGeom prst="rect">
            <a:avLst/>
          </a:prstGeom>
        </p:spPr>
        <p:txBody>
          <a:bodyPr lIns="71437" tIns="71437" rIns="71437" bIns="71437">
            <a:noAutofit/>
          </a:bodyPr>
          <a:lstStyle>
            <a:lvl1pPr marL="0" indent="0" algn="ctr" defTabSz="821531">
              <a:lnSpc>
                <a:spcPct val="100000"/>
              </a:lnSpc>
              <a:spcBef>
                <a:spcPts val="0"/>
              </a:spcBef>
              <a:buSzTx/>
              <a:buNone/>
              <a:defRPr sz="5000">
                <a:latin typeface="Gill Sans"/>
                <a:ea typeface="Gill Sans"/>
                <a:cs typeface="Gill Sans"/>
                <a:sym typeface="Gill Sans"/>
              </a:defRPr>
            </a:lvl1pPr>
            <a:lvl2pPr marL="0" indent="0" algn="ctr" defTabSz="821531">
              <a:lnSpc>
                <a:spcPct val="100000"/>
              </a:lnSpc>
              <a:spcBef>
                <a:spcPts val="0"/>
              </a:spcBef>
              <a:buSzTx/>
              <a:buNone/>
              <a:defRPr sz="5000">
                <a:latin typeface="Gill Sans"/>
                <a:ea typeface="Gill Sans"/>
                <a:cs typeface="Gill Sans"/>
                <a:sym typeface="Gill Sans"/>
              </a:defRPr>
            </a:lvl2pPr>
            <a:lvl3pPr marL="0" indent="0" algn="ctr" defTabSz="821531">
              <a:lnSpc>
                <a:spcPct val="100000"/>
              </a:lnSpc>
              <a:spcBef>
                <a:spcPts val="0"/>
              </a:spcBef>
              <a:buSzTx/>
              <a:buNone/>
              <a:defRPr sz="5000">
                <a:latin typeface="Gill Sans"/>
                <a:ea typeface="Gill Sans"/>
                <a:cs typeface="Gill Sans"/>
                <a:sym typeface="Gill Sans"/>
              </a:defRPr>
            </a:lvl3pPr>
            <a:lvl4pPr marL="0" indent="0" algn="ctr" defTabSz="821531">
              <a:lnSpc>
                <a:spcPct val="100000"/>
              </a:lnSpc>
              <a:spcBef>
                <a:spcPts val="0"/>
              </a:spcBef>
              <a:buSzTx/>
              <a:buNone/>
              <a:defRPr sz="5000">
                <a:latin typeface="Gill Sans"/>
                <a:ea typeface="Gill Sans"/>
                <a:cs typeface="Gill Sans"/>
                <a:sym typeface="Gill Sans"/>
              </a:defRPr>
            </a:lvl4pPr>
            <a:lvl5pPr marL="0" indent="0" algn="ctr" defTabSz="821531">
              <a:lnSpc>
                <a:spcPct val="100000"/>
              </a:lnSpc>
              <a:spcBef>
                <a:spcPts val="0"/>
              </a:spcBef>
              <a:buSzTx/>
              <a:buNone/>
              <a:defRPr sz="5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11952882" y="13019484"/>
            <a:ext cx="460376" cy="498476"/>
          </a:xfrm>
          <a:prstGeom prst="rect">
            <a:avLst/>
          </a:prstGeom>
        </p:spPr>
        <p:txBody>
          <a:bodyPr lIns="71437" tIns="71437" rIns="71437" bIns="71437" anchor="t"/>
          <a:lstStyle>
            <a:lvl1pPr defTabSz="821531">
              <a:defRPr sz="2400">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pauloborba.cin.ufpe.br"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is.gd/34Zqz3" TargetMode="External"/><Relationship Id="rId4"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pauloborba.cin.ufpe.br"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is.gd/34Zqz3" TargetMode="External"/><Relationship Id="rId4"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oftware Engineering"/>
          <p:cNvSpPr txBox="1"/>
          <p:nvPr>
            <p:ph type="title"/>
          </p:nvPr>
        </p:nvSpPr>
        <p:spPr>
          <a:prstGeom prst="rect">
            <a:avLst/>
          </a:prstGeom>
        </p:spPr>
        <p:txBody>
          <a:bodyPr>
            <a:normAutofit fontScale="100000" lnSpcReduction="0"/>
          </a:bodyPr>
          <a:lstStyle/>
          <a:p>
            <a:pPr/>
            <a:r>
              <a:t>Software Engineering</a:t>
            </a:r>
          </a:p>
        </p:txBody>
      </p:sp>
      <p:sp>
        <p:nvSpPr>
          <p:cNvPr id="161" name="Paulo Borba…"/>
          <p:cNvSpPr txBox="1"/>
          <p:nvPr>
            <p:ph type="body" sz="quarter" idx="1"/>
          </p:nvPr>
        </p:nvSpPr>
        <p:spPr>
          <a:xfrm>
            <a:off x="4833937" y="7072312"/>
            <a:ext cx="14716126" cy="2553892"/>
          </a:xfrm>
          <a:prstGeom prst="rect">
            <a:avLst/>
          </a:prstGeom>
        </p:spPr>
        <p:txBody>
          <a:bodyPr/>
          <a:lstStyle/>
          <a:p>
            <a:pPr/>
            <a:r>
              <a:t>Paulo Borba</a:t>
            </a:r>
          </a:p>
          <a:p>
            <a:pPr/>
            <a:r>
              <a:t>Informatics Center</a:t>
            </a:r>
          </a:p>
          <a:p>
            <a:pPr/>
            <a:r>
              <a:t>Federal University of Pernambuco</a:t>
            </a:r>
          </a:p>
        </p:txBody>
      </p:sp>
      <p:sp>
        <p:nvSpPr>
          <p:cNvPr id="162" name="pauloborba.cin.ufpe.br"/>
          <p:cNvSpPr txBox="1"/>
          <p:nvPr/>
        </p:nvSpPr>
        <p:spPr>
          <a:xfrm>
            <a:off x="6673453" y="12414481"/>
            <a:ext cx="11037094" cy="6786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ctr" defTabSz="821531">
              <a:lnSpc>
                <a:spcPct val="100000"/>
              </a:lnSpc>
              <a:spcBef>
                <a:spcPts val="0"/>
              </a:spcBef>
              <a:defRPr b="1" sz="32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de reviewing in the trenches"/>
          <p:cNvSpPr txBox="1"/>
          <p:nvPr>
            <p:ph type="title"/>
          </p:nvPr>
        </p:nvSpPr>
        <p:spPr>
          <a:prstGeom prst="rect">
            <a:avLst/>
          </a:prstGeom>
        </p:spPr>
        <p:txBody>
          <a:bodyPr/>
          <a:lstStyle>
            <a:lvl1pPr algn="ctr"/>
          </a:lstStyle>
          <a:p>
            <a:pPr/>
            <a:r>
              <a:t>Code reviewing in the trenches</a:t>
            </a:r>
          </a:p>
        </p:txBody>
      </p:sp>
      <p:sp>
        <p:nvSpPr>
          <p:cNvPr id="203" name="Laura MacLeod et al. IEEE Software 201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Laura MacLeod et al. IEEE Software 2018.</a:t>
            </a:r>
          </a:p>
        </p:txBody>
      </p:sp>
      <p:sp>
        <p:nvSpPr>
          <p:cNvPr id="204" name="Four teams at Microsoft…"/>
          <p:cNvSpPr txBox="1"/>
          <p:nvPr>
            <p:ph type="body" idx="1"/>
          </p:nvPr>
        </p:nvSpPr>
        <p:spPr>
          <a:prstGeom prst="rect">
            <a:avLst/>
          </a:prstGeom>
        </p:spPr>
        <p:txBody>
          <a:bodyPr/>
          <a:lstStyle/>
          <a:p>
            <a:pPr/>
            <a:r>
              <a:t>Four teams at Microsoft</a:t>
            </a:r>
          </a:p>
          <a:p>
            <a:pPr/>
            <a:r>
              <a:t>Ethnography-style observations (1 week)</a:t>
            </a:r>
          </a:p>
          <a:p>
            <a:pPr/>
            <a:r>
              <a:t>Semistructured contextual (firehouse) interviews with 18 developers</a:t>
            </a:r>
          </a:p>
          <a:p>
            <a:pPr/>
            <a:r>
              <a:t>Survey of 911 developers to validate initial findings </a:t>
            </a:r>
          </a:p>
          <a:p>
            <a:pPr lvl="2"/>
            <a:r>
              <a:t>best practices</a:t>
            </a:r>
          </a:p>
          <a:p>
            <a:pPr lvl="2"/>
            <a:r>
              <a:t>motivation</a:t>
            </a:r>
          </a:p>
          <a:p>
            <a:pPr lvl="2"/>
            <a:r>
              <a:t>challenges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de review is important…"/>
          <p:cNvSpPr txBox="1"/>
          <p:nvPr>
            <p:ph type="body" idx="1"/>
          </p:nvPr>
        </p:nvSpPr>
        <p:spPr>
          <a:xfrm>
            <a:off x="1206500" y="670083"/>
            <a:ext cx="21971000" cy="12375834"/>
          </a:xfrm>
          <a:prstGeom prst="rect">
            <a:avLst/>
          </a:prstGeom>
        </p:spPr>
        <p:txBody>
          <a:bodyPr/>
          <a:lstStyle/>
          <a:p>
            <a:pPr/>
            <a:r>
              <a:t>Code review is important</a:t>
            </a:r>
          </a:p>
          <a:p>
            <a:pPr/>
          </a:p>
          <a:p>
            <a:pPr/>
            <a:r>
              <a:t>Reviewer feedback is useful</a:t>
            </a:r>
          </a:p>
          <a:p>
            <a:pPr/>
          </a:p>
          <a:p>
            <a:pPr/>
            <a:r>
              <a:t>Review pressure makes developers more attentive</a:t>
            </a:r>
          </a:p>
          <a:p>
            <a:pPr/>
          </a:p>
          <a:p>
            <a:pPr/>
            <a:r>
              <a:t>Increases confidence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ode review life cycle"/>
          <p:cNvSpPr txBox="1"/>
          <p:nvPr>
            <p:ph type="title"/>
          </p:nvPr>
        </p:nvSpPr>
        <p:spPr>
          <a:prstGeom prst="rect">
            <a:avLst/>
          </a:prstGeom>
        </p:spPr>
        <p:txBody>
          <a:bodyPr/>
          <a:lstStyle>
            <a:lvl1pPr algn="ctr"/>
          </a:lstStyle>
          <a:p>
            <a:pPr/>
            <a:r>
              <a:t>Code review life cycle</a:t>
            </a:r>
          </a:p>
        </p:txBody>
      </p:sp>
      <p:sp>
        <p:nvSpPr>
          <p:cNvPr id="213" name="not all teams have explicit rules or polic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not all teams have explicit rules or policies</a:t>
            </a:r>
          </a:p>
        </p:txBody>
      </p:sp>
      <p:sp>
        <p:nvSpPr>
          <p:cNvPr id="214" name="Preparation…"/>
          <p:cNvSpPr txBox="1"/>
          <p:nvPr>
            <p:ph type="body" idx="1"/>
          </p:nvPr>
        </p:nvSpPr>
        <p:spPr>
          <a:prstGeom prst="rect">
            <a:avLst/>
          </a:prstGeom>
        </p:spPr>
        <p:txBody>
          <a:bodyPr/>
          <a:lstStyle/>
          <a:p>
            <a:pPr marL="698500" indent="-698500">
              <a:buSzPct val="123000"/>
              <a:buChar char="•"/>
            </a:pPr>
            <a:r>
              <a:t>Preparation</a:t>
            </a:r>
          </a:p>
          <a:p>
            <a:pPr marL="698500" indent="-698500">
              <a:buSzPct val="123000"/>
              <a:buChar char="•"/>
            </a:pPr>
            <a:r>
              <a:t>Selection of reviewers</a:t>
            </a:r>
          </a:p>
          <a:p>
            <a:pPr marL="698500" indent="-698500">
              <a:buSzPct val="123000"/>
              <a:buChar char="•"/>
            </a:pPr>
            <a:r>
              <a:t>Notification of selected reviewers and stakeholders</a:t>
            </a:r>
          </a:p>
          <a:p>
            <a:pPr marL="698500" indent="-698500">
              <a:buSzPct val="123000"/>
              <a:buChar char="•"/>
            </a:pPr>
            <a:r>
              <a:t>Feedback</a:t>
            </a:r>
          </a:p>
          <a:p>
            <a:pPr marL="698500" indent="-698500">
              <a:buSzPct val="123000"/>
              <a:buChar char="•"/>
            </a:pPr>
            <a:r>
              <a:t>Iteration</a:t>
            </a:r>
          </a:p>
          <a:p>
            <a:pPr marL="698500" indent="-698500">
              <a:buSzPct val="123000"/>
              <a:buChar char="•"/>
            </a:pPr>
            <a:r>
              <a:t>Check-in</a:t>
            </a:r>
          </a:p>
        </p:txBody>
      </p:sp>
      <p:sp>
        <p:nvSpPr>
          <p:cNvPr id="215" name="order can vary"/>
          <p:cNvSpPr/>
          <p:nvPr/>
        </p:nvSpPr>
        <p:spPr>
          <a:xfrm>
            <a:off x="16700500" y="9282425"/>
            <a:ext cx="3113523" cy="2290207"/>
          </a:xfrm>
          <a:prstGeom prst="wedgeEllipseCallout">
            <a:avLst>
              <a:gd name="adj1" fmla="val -76105"/>
              <a:gd name="adj2" fmla="val -57196"/>
            </a:avLst>
          </a:prstGeom>
          <a:solidFill>
            <a:srgbClr val="1A6DC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4000">
                <a:latin typeface="Helvetica Neue Medium"/>
                <a:ea typeface="Helvetica Neue Medium"/>
                <a:cs typeface="Helvetica Neue Medium"/>
                <a:sym typeface="Helvetica Neue Medium"/>
              </a:defRPr>
            </a:lvl1pPr>
          </a:lstStyle>
          <a:p>
            <a:pPr/>
            <a:r>
              <a:t>order can vary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90% review code at least once a week…"/>
          <p:cNvSpPr txBox="1"/>
          <p:nvPr>
            <p:ph type="body" idx="1"/>
          </p:nvPr>
        </p:nvSpPr>
        <p:spPr>
          <a:xfrm>
            <a:off x="1206500" y="1834549"/>
            <a:ext cx="21971000" cy="10046902"/>
          </a:xfrm>
          <a:prstGeom prst="rect">
            <a:avLst/>
          </a:prstGeom>
        </p:spPr>
        <p:txBody>
          <a:bodyPr/>
          <a:lstStyle/>
          <a:p>
            <a:pPr defTabSz="2316421">
              <a:defRPr spc="-220" sz="11020"/>
            </a:pPr>
            <a:r>
              <a:t>~90% review code at least once a week </a:t>
            </a:r>
          </a:p>
          <a:p>
            <a:pPr defTabSz="2316421">
              <a:defRPr spc="-220" sz="11020"/>
            </a:pPr>
          </a:p>
          <a:p>
            <a:pPr defTabSz="2316421">
              <a:defRPr spc="-220" sz="11020"/>
            </a:pPr>
            <a:r>
              <a:t>~40% review daily</a:t>
            </a:r>
          </a:p>
          <a:p>
            <a:pPr defTabSz="2316421">
              <a:defRPr spc="-220" sz="11020"/>
            </a:pPr>
          </a:p>
          <a:p>
            <a:pPr defTabSz="2316421">
              <a:defRPr spc="-220" sz="11020"/>
            </a:pPr>
            <a:r>
              <a:t>most teams require code review before integration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Motivations for code review"/>
          <p:cNvSpPr txBox="1"/>
          <p:nvPr>
            <p:ph type="title"/>
          </p:nvPr>
        </p:nvSpPr>
        <p:spPr>
          <a:prstGeom prst="rect">
            <a:avLst/>
          </a:prstGeom>
        </p:spPr>
        <p:txBody>
          <a:bodyPr/>
          <a:lstStyle>
            <a:lvl1pPr algn="ctr"/>
          </a:lstStyle>
          <a:p>
            <a:pPr/>
            <a:r>
              <a:t>Motivations for code review</a:t>
            </a:r>
          </a:p>
        </p:txBody>
      </p:sp>
      <p:sp>
        <p:nvSpPr>
          <p:cNvPr id="222" name="Improve internal quality factors…"/>
          <p:cNvSpPr txBox="1"/>
          <p:nvPr>
            <p:ph type="body" idx="1"/>
          </p:nvPr>
        </p:nvSpPr>
        <p:spPr>
          <a:xfrm>
            <a:off x="1206500" y="3009762"/>
            <a:ext cx="21971000" cy="10225844"/>
          </a:xfrm>
          <a:prstGeom prst="rect">
            <a:avLst/>
          </a:prstGeom>
        </p:spPr>
        <p:txBody>
          <a:bodyPr/>
          <a:lstStyle/>
          <a:p>
            <a:pPr marL="853439" indent="-853439" defTabSz="2340805">
              <a:spcBef>
                <a:spcPts val="4300"/>
              </a:spcBef>
              <a:buSzPct val="100000"/>
              <a:buAutoNum type="arabicPeriod" startAt="1"/>
              <a:defRPr sz="4608"/>
            </a:pPr>
            <a:r>
              <a:t>Improve internal quality factors</a:t>
            </a:r>
          </a:p>
          <a:p>
            <a:pPr marL="853439" indent="-853439" defTabSz="2340805">
              <a:spcBef>
                <a:spcPts val="4300"/>
              </a:spcBef>
              <a:buSzPct val="100000"/>
              <a:buAutoNum type="arabicPeriod" startAt="1"/>
              <a:defRPr sz="4608"/>
            </a:pPr>
            <a:r>
              <a:t>Improve external quality factors (find defects)</a:t>
            </a:r>
          </a:p>
          <a:p>
            <a:pPr marL="853439" indent="-853439" defTabSz="2340805">
              <a:spcBef>
                <a:spcPts val="4300"/>
              </a:spcBef>
              <a:buSzPct val="100000"/>
              <a:buAutoNum type="arabicPeriod" startAt="1"/>
              <a:defRPr sz="4608"/>
            </a:pPr>
            <a:r>
              <a:t>Transfer knowledge</a:t>
            </a:r>
          </a:p>
          <a:p>
            <a:pPr marL="853439" indent="-853439" defTabSz="2340805">
              <a:spcBef>
                <a:spcPts val="4300"/>
              </a:spcBef>
              <a:buSzPct val="100000"/>
              <a:buAutoNum type="arabicPeriod" startAt="1"/>
              <a:defRPr sz="4608"/>
            </a:pPr>
            <a:r>
              <a:t>Explore alternative solutions</a:t>
            </a:r>
          </a:p>
          <a:p>
            <a:pPr marL="853439" indent="-853439" defTabSz="2340805">
              <a:spcBef>
                <a:spcPts val="4300"/>
              </a:spcBef>
              <a:buSzPct val="100000"/>
              <a:buAutoNum type="arabicPeriod" startAt="1"/>
              <a:defRPr sz="4608"/>
            </a:pPr>
            <a:r>
              <a:t>Improve the development process</a:t>
            </a:r>
          </a:p>
          <a:p>
            <a:pPr marL="853439" indent="-853439" defTabSz="2340805">
              <a:spcBef>
                <a:spcPts val="4300"/>
              </a:spcBef>
              <a:buSzPct val="100000"/>
              <a:buAutoNum type="arabicPeriod" startAt="1"/>
              <a:defRPr sz="4608"/>
            </a:pPr>
            <a:r>
              <a:t>Avoid breaking builds</a:t>
            </a:r>
          </a:p>
          <a:p>
            <a:pPr marL="853439" indent="-853439" defTabSz="2340805">
              <a:spcBef>
                <a:spcPts val="4300"/>
              </a:spcBef>
              <a:buSzPct val="100000"/>
              <a:buAutoNum type="arabicPeriod" startAt="1"/>
              <a:defRPr sz="4608"/>
            </a:pPr>
            <a:r>
              <a:t>Increase team awareness and integration</a:t>
            </a:r>
          </a:p>
          <a:p>
            <a:pPr marL="853439" indent="-853439" defTabSz="2340805">
              <a:spcBef>
                <a:spcPts val="4300"/>
              </a:spcBef>
              <a:buSzPct val="100000"/>
              <a:buAutoNum type="arabicPeriod" startAt="1"/>
              <a:defRPr sz="4608"/>
            </a:pPr>
            <a:r>
              <a:t>Share code ownership</a:t>
            </a:r>
          </a:p>
          <a:p>
            <a:pPr marL="853439" indent="-853439" defTabSz="2340805">
              <a:spcBef>
                <a:spcPts val="4300"/>
              </a:spcBef>
              <a:buSzPct val="100000"/>
              <a:buAutoNum type="arabicPeriod" startAt="1"/>
              <a:defRPr sz="4608"/>
            </a:pPr>
            <a:r>
              <a:t>Team assessment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ode review challenges for the author"/>
          <p:cNvSpPr txBox="1"/>
          <p:nvPr>
            <p:ph type="title"/>
          </p:nvPr>
        </p:nvSpPr>
        <p:spPr>
          <a:prstGeom prst="rect">
            <a:avLst/>
          </a:prstGeom>
        </p:spPr>
        <p:txBody>
          <a:bodyPr/>
          <a:lstStyle>
            <a:lvl1pPr algn="ctr"/>
          </a:lstStyle>
          <a:p>
            <a:pPr/>
            <a:r>
              <a:t>Code review challenges for the author</a:t>
            </a:r>
          </a:p>
        </p:txBody>
      </p:sp>
      <p:sp>
        <p:nvSpPr>
          <p:cNvPr id="225" name="Receiving timely feedback…"/>
          <p:cNvSpPr txBox="1"/>
          <p:nvPr>
            <p:ph type="body" idx="1"/>
          </p:nvPr>
        </p:nvSpPr>
        <p:spPr>
          <a:xfrm>
            <a:off x="1206500" y="3009762"/>
            <a:ext cx="21971000" cy="10225844"/>
          </a:xfrm>
          <a:prstGeom prst="rect">
            <a:avLst/>
          </a:prstGeom>
        </p:spPr>
        <p:txBody>
          <a:bodyPr/>
          <a:lstStyle/>
          <a:p>
            <a:pPr marL="889000" indent="-889000">
              <a:buSzPct val="100000"/>
              <a:buAutoNum type="arabicPeriod" startAt="1"/>
            </a:pPr>
            <a:r>
              <a:t>Receiving timely feedback</a:t>
            </a:r>
          </a:p>
          <a:p>
            <a:pPr marL="889000" indent="-889000">
              <a:buSzPct val="100000"/>
              <a:buAutoNum type="arabicPeriod" startAt="1"/>
            </a:pPr>
            <a:r>
              <a:t>Receiving insightful feedback</a:t>
            </a:r>
          </a:p>
          <a:p>
            <a:pPr marL="889000" indent="-889000">
              <a:buSzPct val="100000"/>
              <a:buAutoNum type="arabicPeriod" startAt="1"/>
            </a:pPr>
            <a:r>
              <a:t>Finding reviewers</a:t>
            </a:r>
          </a:p>
          <a:p>
            <a:pPr marL="889000" indent="-889000">
              <a:buSzPct val="100000"/>
              <a:buAutoNum type="arabicPeriod" startAt="1"/>
            </a:pPr>
            <a:r>
              <a:t>Documenting changes to be reviewed</a:t>
            </a:r>
          </a:p>
          <a:p>
            <a:pPr marL="889000" indent="-889000">
              <a:buSzPct val="100000"/>
              <a:buAutoNum type="arabicPeriod" startAt="1"/>
            </a:pPr>
            <a:r>
              <a:t>Managing multiple communication channels (code review system, chat, face-to-face)</a:t>
            </a:r>
          </a:p>
          <a:p>
            <a:pPr marL="889000" indent="-889000">
              <a:buSzPct val="100000"/>
              <a:buAutoNum type="arabicPeriod" startAt="1"/>
            </a:pPr>
            <a:r>
              <a:t>Dealing with rejections</a:t>
            </a:r>
          </a:p>
          <a:p>
            <a:pPr marL="889000" indent="-889000">
              <a:buSzPct val="100000"/>
              <a:buAutoNum type="arabicPeriod" startAt="1"/>
            </a:pPr>
            <a:r>
              <a:t>Reaching consensus (bikeshedding)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ode review challenges for the reviewer"/>
          <p:cNvSpPr txBox="1"/>
          <p:nvPr>
            <p:ph type="title"/>
          </p:nvPr>
        </p:nvSpPr>
        <p:spPr>
          <a:prstGeom prst="rect">
            <a:avLst/>
          </a:prstGeom>
        </p:spPr>
        <p:txBody>
          <a:bodyPr/>
          <a:lstStyle>
            <a:lvl1pPr algn="ctr"/>
          </a:lstStyle>
          <a:p>
            <a:pPr/>
            <a:r>
              <a:t>Code review challenges for the reviewer</a:t>
            </a:r>
          </a:p>
        </p:txBody>
      </p:sp>
      <p:sp>
        <p:nvSpPr>
          <p:cNvPr id="230" name="Large (tangled?) changeset…"/>
          <p:cNvSpPr txBox="1"/>
          <p:nvPr>
            <p:ph type="body" idx="1"/>
          </p:nvPr>
        </p:nvSpPr>
        <p:spPr>
          <a:xfrm>
            <a:off x="1206500" y="3009762"/>
            <a:ext cx="21971000" cy="10225844"/>
          </a:xfrm>
          <a:prstGeom prst="rect">
            <a:avLst/>
          </a:prstGeom>
        </p:spPr>
        <p:txBody>
          <a:bodyPr/>
          <a:lstStyle/>
          <a:p>
            <a:pPr marL="889000" indent="-889000">
              <a:buSzPct val="100000"/>
              <a:buAutoNum type="arabicPeriod" startAt="1"/>
            </a:pPr>
            <a:r>
              <a:t>Large (tangled?) changeset</a:t>
            </a:r>
          </a:p>
          <a:p>
            <a:pPr marL="889000" indent="-889000">
              <a:buSzPct val="100000"/>
              <a:buAutoNum type="arabicPeriod" startAt="1"/>
            </a:pPr>
            <a:r>
              <a:t>Finding time for properly reviewing code</a:t>
            </a:r>
          </a:p>
          <a:p>
            <a:pPr marL="889000" indent="-889000">
              <a:buSzPct val="100000"/>
              <a:buAutoNum type="arabicPeriod" startAt="1"/>
            </a:pPr>
            <a:r>
              <a:t>Understanding the motivation for the change</a:t>
            </a:r>
          </a:p>
          <a:p>
            <a:pPr marL="889000" indent="-889000">
              <a:buSzPct val="100000"/>
              <a:buAutoNum type="arabicPeriod" startAt="1"/>
            </a:pPr>
            <a:r>
              <a:t>Understanding how the change was implemented</a:t>
            </a:r>
          </a:p>
          <a:p>
            <a:pPr marL="889000" indent="-889000">
              <a:buSzPct val="100000"/>
              <a:buAutoNum type="arabicPeriod" startAt="1"/>
            </a:pPr>
            <a:r>
              <a:t>Understanding change history and decisions</a:t>
            </a:r>
          </a:p>
          <a:p>
            <a:pPr marL="889000" indent="-889000">
              <a:buSzPct val="100000"/>
              <a:buAutoNum type="arabicPeriod" startAt="1"/>
            </a:pPr>
            <a:r>
              <a:t>Insufficient training</a:t>
            </a:r>
          </a:p>
          <a:p>
            <a:pPr marL="889000" indent="-889000">
              <a:buSzPct val="100000"/>
              <a:buAutoNum type="arabicPeriod" startAt="1"/>
            </a:pPr>
            <a:r>
              <a:t>Reaching consensus (bikeshedding)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Code review practices"/>
          <p:cNvSpPr txBox="1"/>
          <p:nvPr>
            <p:ph type="body" sz="half" idx="1"/>
          </p:nvPr>
        </p:nvSpPr>
        <p:spPr>
          <a:prstGeom prst="rect">
            <a:avLst/>
          </a:prstGeom>
        </p:spPr>
        <p:txBody>
          <a:bodyPr/>
          <a:lstStyle/>
          <a:p>
            <a:pPr/>
            <a:r>
              <a:t>Code review practices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Image" descr="Image"/>
          <p:cNvPicPr>
            <a:picLocks noChangeAspect="1"/>
          </p:cNvPicPr>
          <p:nvPr/>
        </p:nvPicPr>
        <p:blipFill>
          <a:blip r:embed="rId2">
            <a:extLst/>
          </a:blip>
          <a:stretch>
            <a:fillRect/>
          </a:stretch>
        </p:blipFill>
        <p:spPr>
          <a:xfrm>
            <a:off x="4724447" y="-1"/>
            <a:ext cx="14694656" cy="13716001"/>
          </a:xfrm>
          <a:prstGeom prst="rect">
            <a:avLst/>
          </a:prstGeom>
          <a:ln w="12700">
            <a:miter lim="400000"/>
          </a:ln>
        </p:spPr>
      </p:pic>
      <p:sp>
        <p:nvSpPr>
          <p:cNvPr id="237" name="Code reviewing in the trenches.…"/>
          <p:cNvSpPr txBox="1"/>
          <p:nvPr/>
        </p:nvSpPr>
        <p:spPr>
          <a:xfrm>
            <a:off x="20259192" y="12472895"/>
            <a:ext cx="4124809" cy="12431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defTabSz="457200">
              <a:lnSpc>
                <a:spcPct val="117999"/>
              </a:lnSpc>
              <a:spcBef>
                <a:spcPts val="0"/>
              </a:spcBef>
              <a:defRPr sz="2200"/>
            </a:pPr>
            <a:r>
              <a:t>Code reviewing in the trenches. </a:t>
            </a:r>
          </a:p>
          <a:p>
            <a:pPr algn="r" defTabSz="457200">
              <a:lnSpc>
                <a:spcPct val="117999"/>
              </a:lnSpc>
              <a:spcBef>
                <a:spcPts val="0"/>
              </a:spcBef>
              <a:defRPr sz="2200"/>
            </a:pPr>
            <a:r>
              <a:t>Laura MacLeod et al. </a:t>
            </a:r>
          </a:p>
          <a:p>
            <a:pPr algn="r" defTabSz="457200">
              <a:lnSpc>
                <a:spcPct val="117999"/>
              </a:lnSpc>
              <a:spcBef>
                <a:spcPts val="0"/>
              </a:spcBef>
              <a:defRPr sz="2200"/>
            </a:pPr>
            <a:r>
              <a:t>IEEE Software 2018.</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Image" descr="Image"/>
          <p:cNvPicPr>
            <a:picLocks noChangeAspect="1"/>
          </p:cNvPicPr>
          <p:nvPr/>
        </p:nvPicPr>
        <p:blipFill>
          <a:blip r:embed="rId2">
            <a:extLst/>
          </a:blip>
          <a:srcRect l="0" t="0" r="0" b="26440"/>
          <a:stretch>
            <a:fillRect/>
          </a:stretch>
        </p:blipFill>
        <p:spPr>
          <a:xfrm>
            <a:off x="1910596" y="0"/>
            <a:ext cx="19976833" cy="1371617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ode review"/>
          <p:cNvSpPr txBox="1"/>
          <p:nvPr>
            <p:ph type="body" sz="half" idx="1"/>
          </p:nvPr>
        </p:nvSpPr>
        <p:spPr>
          <a:prstGeom prst="rect">
            <a:avLst/>
          </a:prstGeom>
        </p:spPr>
        <p:txBody>
          <a:bodyPr/>
          <a:lstStyle/>
          <a:p>
            <a:pPr/>
            <a:r>
              <a:t>Code review</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Image" descr="Image"/>
          <p:cNvPicPr>
            <a:picLocks noChangeAspect="1"/>
          </p:cNvPicPr>
          <p:nvPr/>
        </p:nvPicPr>
        <p:blipFill>
          <a:blip r:embed="rId2">
            <a:extLst/>
          </a:blip>
          <a:srcRect l="25906" t="75687" r="20847" b="0"/>
          <a:stretch>
            <a:fillRect/>
          </a:stretch>
        </p:blipFill>
        <p:spPr>
          <a:xfrm>
            <a:off x="1865709" y="2457051"/>
            <a:ext cx="20652502" cy="8802058"/>
          </a:xfrm>
          <a:prstGeom prst="rect">
            <a:avLst/>
          </a:prstGeom>
          <a:ln w="12700">
            <a:miter lim="400000"/>
          </a:ln>
        </p:spPr>
      </p:pic>
      <p:sp>
        <p:nvSpPr>
          <p:cNvPr id="242" name="Code reviewing in the trenches.…"/>
          <p:cNvSpPr txBox="1"/>
          <p:nvPr/>
        </p:nvSpPr>
        <p:spPr>
          <a:xfrm>
            <a:off x="20259192" y="12472895"/>
            <a:ext cx="4124809" cy="12431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defTabSz="457200">
              <a:lnSpc>
                <a:spcPct val="117999"/>
              </a:lnSpc>
              <a:spcBef>
                <a:spcPts val="0"/>
              </a:spcBef>
              <a:defRPr sz="2200"/>
            </a:pPr>
            <a:r>
              <a:t>Code reviewing in the trenches. </a:t>
            </a:r>
          </a:p>
          <a:p>
            <a:pPr algn="r" defTabSz="457200">
              <a:lnSpc>
                <a:spcPct val="117999"/>
              </a:lnSpc>
              <a:spcBef>
                <a:spcPts val="0"/>
              </a:spcBef>
              <a:defRPr sz="2200"/>
            </a:pPr>
            <a:r>
              <a:t>Laura MacLeod et al. </a:t>
            </a:r>
          </a:p>
          <a:p>
            <a:pPr algn="r" defTabSz="457200">
              <a:lnSpc>
                <a:spcPct val="117999"/>
              </a:lnSpc>
              <a:spcBef>
                <a:spcPts val="0"/>
              </a:spcBef>
              <a:defRPr sz="2200"/>
            </a:pPr>
            <a:r>
              <a:t>IEEE Software 2018.</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elect at least one practice that…"/>
          <p:cNvSpPr txBox="1"/>
          <p:nvPr>
            <p:ph type="title"/>
          </p:nvPr>
        </p:nvSpPr>
        <p:spPr>
          <a:xfrm>
            <a:off x="769518" y="1337424"/>
            <a:ext cx="8461361" cy="11470038"/>
          </a:xfrm>
          <a:prstGeom prst="rect">
            <a:avLst/>
          </a:prstGeom>
        </p:spPr>
        <p:txBody>
          <a:bodyPr/>
          <a:lstStyle/>
          <a:p>
            <a:pPr/>
            <a:r>
              <a:t>Select at least one practice that</a:t>
            </a:r>
          </a:p>
          <a:p>
            <a:pPr>
              <a:defRPr spc="-119" sz="6000"/>
            </a:pPr>
          </a:p>
          <a:p>
            <a:pPr marL="762000" indent="-762000">
              <a:buSzPct val="123000"/>
              <a:defRPr spc="-119" sz="6000"/>
            </a:pPr>
            <a:r>
              <a:t>you couldn’t understand</a:t>
            </a:r>
          </a:p>
          <a:p>
            <a:pPr marL="762000" indent="-762000">
              <a:buSzPct val="123000"/>
              <a:defRPr spc="-119" sz="6000"/>
            </a:pPr>
          </a:p>
          <a:p>
            <a:pPr marL="762000" indent="-762000">
              <a:buSzPct val="123000"/>
              <a:defRPr spc="-119" sz="6000"/>
            </a:pPr>
            <a:r>
              <a:t>you think is relevant</a:t>
            </a:r>
          </a:p>
          <a:p>
            <a:pPr marL="762000" indent="-762000">
              <a:buSzPct val="123000"/>
              <a:defRPr spc="-119" sz="6000"/>
            </a:pPr>
          </a:p>
          <a:p>
            <a:pPr marL="762000" indent="-762000">
              <a:buSzPct val="123000"/>
              <a:defRPr spc="-119" sz="6000"/>
            </a:pPr>
            <a:r>
              <a:t>you think is irrelevant</a:t>
            </a:r>
          </a:p>
          <a:p>
            <a:pPr marL="762000" indent="-762000">
              <a:buSzPct val="123000"/>
              <a:defRPr spc="-119" sz="6000"/>
            </a:pPr>
          </a:p>
          <a:p>
            <a:pPr marL="762000" indent="-762000">
              <a:buSzPct val="123000"/>
              <a:defRPr spc="-119" sz="6000"/>
            </a:pPr>
            <a:r>
              <a:t>you have never practiced</a:t>
            </a:r>
          </a:p>
        </p:txBody>
      </p:sp>
      <p:sp>
        <p:nvSpPr>
          <p:cNvPr id="245" name="Text"/>
          <p:cNvSpPr txBox="1"/>
          <p:nvPr/>
        </p:nvSpPr>
        <p:spPr>
          <a:xfrm>
            <a:off x="4032227" y="5564744"/>
            <a:ext cx="439117" cy="5165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9200"/>
            </a:pPr>
          </a:p>
          <a:p>
            <a:pPr>
              <a:defRPr sz="9200"/>
            </a:pPr>
          </a:p>
          <a:p>
            <a:pPr>
              <a:defRPr sz="9200"/>
            </a:pPr>
            <a:r>
              <a:rPr u="sng">
                <a:hlinkClick r:id="rId3" invalidUrl="" action="" tgtFrame="" tooltip="" history="1" highlightClick="0" endSnd="0"/>
              </a:rPr>
              <a:t> </a:t>
            </a:r>
          </a:p>
        </p:txBody>
      </p:sp>
      <p:pic>
        <p:nvPicPr>
          <p:cNvPr id="246" name="Image" descr="Image"/>
          <p:cNvPicPr>
            <a:picLocks noChangeAspect="1"/>
          </p:cNvPicPr>
          <p:nvPr/>
        </p:nvPicPr>
        <p:blipFill>
          <a:blip r:embed="rId4">
            <a:extLst/>
          </a:blip>
          <a:stretch>
            <a:fillRect/>
          </a:stretch>
        </p:blipFill>
        <p:spPr>
          <a:xfrm>
            <a:off x="10033747" y="251171"/>
            <a:ext cx="14156470" cy="1321365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Consider trade-offs when selecting practices"/>
          <p:cNvSpPr txBox="1"/>
          <p:nvPr>
            <p:ph type="body" sz="half" idx="1"/>
          </p:nvPr>
        </p:nvSpPr>
        <p:spPr>
          <a:prstGeom prst="rect">
            <a:avLst/>
          </a:prstGeom>
        </p:spPr>
        <p:txBody>
          <a:bodyPr/>
          <a:lstStyle/>
          <a:p>
            <a:pPr/>
            <a:r>
              <a:t>Consider trade-offs when selecting practices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No code reviews for small changes that don’t affect code’s logic"/>
          <p:cNvSpPr txBox="1"/>
          <p:nvPr>
            <p:ph type="body" sz="half" idx="1"/>
          </p:nvPr>
        </p:nvSpPr>
        <p:spPr>
          <a:prstGeom prst="rect">
            <a:avLst/>
          </a:prstGeom>
        </p:spPr>
        <p:txBody>
          <a:bodyPr/>
          <a:lstStyle>
            <a:lvl1pPr defTabSz="2316421">
              <a:defRPr spc="-220" sz="11020"/>
            </a:lvl1pPr>
          </a:lstStyle>
          <a:p>
            <a:pPr/>
            <a:r>
              <a:t>No code reviews for small changes that don’t affect code’s logic</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Process Aspects and Social Dynamics of Contemporary Code Review: Insights from Open Source Development and Industrial Practice at Microsoft"/>
          <p:cNvSpPr txBox="1"/>
          <p:nvPr>
            <p:ph type="title"/>
          </p:nvPr>
        </p:nvSpPr>
        <p:spPr>
          <a:prstGeom prst="rect">
            <a:avLst/>
          </a:prstGeom>
        </p:spPr>
        <p:txBody>
          <a:bodyPr/>
          <a:lstStyle>
            <a:lvl1pPr algn="ctr" defTabSz="1365469">
              <a:defRPr spc="-95" sz="4760"/>
            </a:lvl1pPr>
          </a:lstStyle>
          <a:p>
            <a:pPr/>
            <a:r>
              <a:t>Process Aspects and Social Dynamics of Contemporary Code Review: Insights from Open Source Development and Industrial Practice at Microsoft</a:t>
            </a:r>
          </a:p>
        </p:txBody>
      </p:sp>
      <p:sp>
        <p:nvSpPr>
          <p:cNvPr id="255" name="Amiangshu Bosu et al. IEEE TSE 2017."/>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Amiangshu Bosu et al. IEEE TSE 2017.</a:t>
            </a:r>
          </a:p>
        </p:txBody>
      </p:sp>
      <p:sp>
        <p:nvSpPr>
          <p:cNvPr id="256" name="Surveys of Microsoft and OSS developers…"/>
          <p:cNvSpPr txBox="1"/>
          <p:nvPr>
            <p:ph type="body" idx="1"/>
          </p:nvPr>
        </p:nvSpPr>
        <p:spPr>
          <a:prstGeom prst="rect">
            <a:avLst/>
          </a:prstGeom>
        </p:spPr>
        <p:txBody>
          <a:bodyPr/>
          <a:lstStyle/>
          <a:p>
            <a:pPr/>
            <a:r>
              <a:t>Surveys of Microsoft and OSS developers</a:t>
            </a:r>
          </a:p>
          <a:p>
            <a:pPr/>
            <a:r>
              <a:t>Developers spend ~10-15% of their time with code reviews</a:t>
            </a:r>
          </a:p>
          <a:p>
            <a:pPr lvl="1"/>
            <a:r>
              <a:t>more experienced developers spend more time</a:t>
            </a:r>
          </a:p>
          <a:p>
            <a:pPr/>
            <a:r>
              <a:t>Quality of the submitted code helps to form impression about authors</a:t>
            </a:r>
          </a:p>
          <a:p>
            <a:pPr/>
            <a:r>
              <a:t>Large similarity between OSS and Microsoft developers</a:t>
            </a:r>
          </a:p>
          <a:p>
            <a:pPr lvl="1"/>
            <a:r>
              <a:t>main motivation in OSS is impression formation, contrasting with knowledge transfer at Microsoft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Code review motivation"/>
          <p:cNvSpPr txBox="1"/>
          <p:nvPr>
            <p:ph type="title"/>
          </p:nvPr>
        </p:nvSpPr>
        <p:spPr>
          <a:prstGeom prst="rect">
            <a:avLst/>
          </a:prstGeom>
        </p:spPr>
        <p:txBody>
          <a:bodyPr/>
          <a:lstStyle>
            <a:lvl1pPr algn="ctr"/>
          </a:lstStyle>
          <a:p>
            <a:pPr/>
            <a:r>
              <a:t>Code review motivation</a:t>
            </a:r>
          </a:p>
        </p:txBody>
      </p:sp>
      <p:pic>
        <p:nvPicPr>
          <p:cNvPr id="261" name="Image" descr="Image"/>
          <p:cNvPicPr>
            <a:picLocks noChangeAspect="1"/>
          </p:cNvPicPr>
          <p:nvPr/>
        </p:nvPicPr>
        <p:blipFill>
          <a:blip r:embed="rId2">
            <a:extLst/>
          </a:blip>
          <a:stretch>
            <a:fillRect/>
          </a:stretch>
        </p:blipFill>
        <p:spPr>
          <a:xfrm>
            <a:off x="4041640" y="3218625"/>
            <a:ext cx="16300720" cy="8610365"/>
          </a:xfrm>
          <a:prstGeom prst="rect">
            <a:avLst/>
          </a:prstGeom>
          <a:ln w="12700">
            <a:miter lim="400000"/>
          </a:ln>
        </p:spPr>
      </p:pic>
      <p:sp>
        <p:nvSpPr>
          <p:cNvPr id="262" name="Process Aspects and Social Dynamics of Contemporary Code Review: Insights from Open Source…"/>
          <p:cNvSpPr txBox="1"/>
          <p:nvPr/>
        </p:nvSpPr>
        <p:spPr>
          <a:xfrm>
            <a:off x="5738419" y="12145964"/>
            <a:ext cx="12425503" cy="8398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17999"/>
              </a:lnSpc>
              <a:spcBef>
                <a:spcPts val="0"/>
              </a:spcBef>
              <a:defRPr sz="2200"/>
            </a:pPr>
            <a:r>
              <a:t>Process Aspects and Social Dynamics of Contemporary Code Review: Insights from Open Source </a:t>
            </a:r>
          </a:p>
          <a:p>
            <a:pPr defTabSz="457200">
              <a:lnSpc>
                <a:spcPct val="117999"/>
              </a:lnSpc>
              <a:spcBef>
                <a:spcPts val="0"/>
              </a:spcBef>
              <a:defRPr sz="2200"/>
            </a:pPr>
            <a:r>
              <a:t>Development  and Industrial Practice at Microsoft. Amiangshu Bosu et al. IEEE TSE 2017.</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Common detected characteristics of poor code"/>
          <p:cNvSpPr txBox="1"/>
          <p:nvPr>
            <p:ph type="title"/>
          </p:nvPr>
        </p:nvSpPr>
        <p:spPr>
          <a:prstGeom prst="rect">
            <a:avLst/>
          </a:prstGeom>
        </p:spPr>
        <p:txBody>
          <a:bodyPr/>
          <a:lstStyle>
            <a:lvl1pPr algn="ctr" defTabSz="2267655">
              <a:defRPr spc="-158" sz="7905"/>
            </a:lvl1pPr>
          </a:lstStyle>
          <a:p>
            <a:pPr/>
            <a:r>
              <a:t>Common detected characteristics of poor code</a:t>
            </a:r>
          </a:p>
        </p:txBody>
      </p:sp>
      <p:sp>
        <p:nvSpPr>
          <p:cNvPr id="265" name="Process Aspects and Social Dynamics of Contemporary Code Review: Insights from Open Source…"/>
          <p:cNvSpPr txBox="1"/>
          <p:nvPr/>
        </p:nvSpPr>
        <p:spPr>
          <a:xfrm>
            <a:off x="5666771" y="12543847"/>
            <a:ext cx="12425503" cy="8398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17999"/>
              </a:lnSpc>
              <a:spcBef>
                <a:spcPts val="0"/>
              </a:spcBef>
              <a:defRPr sz="2200"/>
            </a:pPr>
            <a:r>
              <a:t>Process Aspects and Social Dynamics of Contemporary Code Review: Insights from Open Source </a:t>
            </a:r>
          </a:p>
          <a:p>
            <a:pPr defTabSz="457200">
              <a:lnSpc>
                <a:spcPct val="117999"/>
              </a:lnSpc>
              <a:spcBef>
                <a:spcPts val="0"/>
              </a:spcBef>
              <a:defRPr sz="2200"/>
            </a:pPr>
            <a:r>
              <a:t>Development  and Industrial Practice at Microsoft. Amiangshu Bosu et al. IEEE TSE 2017.</a:t>
            </a:r>
          </a:p>
        </p:txBody>
      </p:sp>
      <p:pic>
        <p:nvPicPr>
          <p:cNvPr id="266" name="Image" descr="Image"/>
          <p:cNvPicPr>
            <a:picLocks noChangeAspect="1"/>
          </p:cNvPicPr>
          <p:nvPr/>
        </p:nvPicPr>
        <p:blipFill>
          <a:blip r:embed="rId2">
            <a:extLst/>
          </a:blip>
          <a:stretch>
            <a:fillRect/>
          </a:stretch>
        </p:blipFill>
        <p:spPr>
          <a:xfrm>
            <a:off x="3241784" y="2717093"/>
            <a:ext cx="17900432" cy="9553602"/>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How reviewers assist to fix poor code"/>
          <p:cNvSpPr txBox="1"/>
          <p:nvPr>
            <p:ph type="title"/>
          </p:nvPr>
        </p:nvSpPr>
        <p:spPr>
          <a:prstGeom prst="rect">
            <a:avLst/>
          </a:prstGeom>
        </p:spPr>
        <p:txBody>
          <a:bodyPr/>
          <a:lstStyle>
            <a:lvl1pPr algn="ctr"/>
          </a:lstStyle>
          <a:p>
            <a:pPr/>
            <a:r>
              <a:t>How reviewers assist to fix poor code</a:t>
            </a:r>
          </a:p>
        </p:txBody>
      </p:sp>
      <p:sp>
        <p:nvSpPr>
          <p:cNvPr id="269" name="Process Aspects and Social Dynamics of Contemporary Code Review: Insights from Open Source…"/>
          <p:cNvSpPr txBox="1"/>
          <p:nvPr/>
        </p:nvSpPr>
        <p:spPr>
          <a:xfrm>
            <a:off x="5666771" y="12543847"/>
            <a:ext cx="12425503" cy="8398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17999"/>
              </a:lnSpc>
              <a:spcBef>
                <a:spcPts val="0"/>
              </a:spcBef>
              <a:defRPr sz="2200"/>
            </a:pPr>
            <a:r>
              <a:t>Process Aspects and Social Dynamics of Contemporary Code Review: Insights from Open Source </a:t>
            </a:r>
          </a:p>
          <a:p>
            <a:pPr defTabSz="457200">
              <a:lnSpc>
                <a:spcPct val="117999"/>
              </a:lnSpc>
              <a:spcBef>
                <a:spcPts val="0"/>
              </a:spcBef>
              <a:defRPr sz="2200"/>
            </a:pPr>
            <a:r>
              <a:t>Development  and Industrial Practice at Microsoft. Amiangshu Bosu et al. IEEE TSE 2017.</a:t>
            </a:r>
          </a:p>
        </p:txBody>
      </p:sp>
      <p:pic>
        <p:nvPicPr>
          <p:cNvPr id="270" name="Image" descr="Image"/>
          <p:cNvPicPr>
            <a:picLocks noChangeAspect="1"/>
          </p:cNvPicPr>
          <p:nvPr/>
        </p:nvPicPr>
        <p:blipFill>
          <a:blip r:embed="rId2">
            <a:extLst/>
          </a:blip>
          <a:stretch>
            <a:fillRect/>
          </a:stretch>
        </p:blipFill>
        <p:spPr>
          <a:xfrm>
            <a:off x="4338097" y="3471185"/>
            <a:ext cx="15707806" cy="7988927"/>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Code reviews…"/>
          <p:cNvSpPr txBox="1"/>
          <p:nvPr>
            <p:ph type="body" idx="1"/>
          </p:nvPr>
        </p:nvSpPr>
        <p:spPr>
          <a:xfrm>
            <a:off x="1206500" y="2103039"/>
            <a:ext cx="21971000" cy="10096350"/>
          </a:xfrm>
          <a:prstGeom prst="rect">
            <a:avLst/>
          </a:prstGeom>
        </p:spPr>
        <p:txBody>
          <a:bodyPr/>
          <a:lstStyle/>
          <a:p>
            <a:pPr defTabSz="2194505">
              <a:defRPr spc="-208" sz="10439"/>
            </a:pPr>
            <a:r>
              <a:t>Code reviews </a:t>
            </a:r>
          </a:p>
          <a:p>
            <a:pPr defTabSz="2194505">
              <a:defRPr spc="-144" sz="7200"/>
            </a:pPr>
            <a:r>
              <a:t>(lightweight, informal, tool-based) </a:t>
            </a:r>
          </a:p>
          <a:p>
            <a:pPr defTabSz="2194505">
              <a:defRPr spc="-208" sz="10439"/>
            </a:pPr>
          </a:p>
          <a:p>
            <a:pPr defTabSz="2194505">
              <a:defRPr spc="-208" sz="10439"/>
            </a:pPr>
            <a:r>
              <a:t>versus </a:t>
            </a:r>
          </a:p>
          <a:p>
            <a:pPr defTabSz="2194505">
              <a:defRPr spc="-208" sz="10439"/>
            </a:pPr>
          </a:p>
          <a:p>
            <a:pPr defTabSz="2194505">
              <a:defRPr spc="-208" sz="10439"/>
            </a:pPr>
            <a:r>
              <a:t>Inspections</a:t>
            </a:r>
          </a:p>
          <a:p>
            <a:pPr defTabSz="2194505">
              <a:defRPr spc="-144" sz="7200"/>
            </a:pPr>
            <a:r>
              <a:t>(heavyweight, formal, meeting-based)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Code Review book and posts"/>
          <p:cNvSpPr txBox="1"/>
          <p:nvPr>
            <p:ph type="title"/>
          </p:nvPr>
        </p:nvSpPr>
        <p:spPr>
          <a:prstGeom prst="rect">
            <a:avLst/>
          </a:prstGeom>
        </p:spPr>
        <p:txBody>
          <a:bodyPr/>
          <a:lstStyle>
            <a:lvl1pPr algn="ctr"/>
          </a:lstStyle>
          <a:p>
            <a:pPr/>
            <a:r>
              <a:t>Code Review book and posts</a:t>
            </a:r>
          </a:p>
        </p:txBody>
      </p:sp>
      <p:sp>
        <p:nvSpPr>
          <p:cNvPr id="275" name="Michaela Greil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Michaela Greiler</a:t>
            </a:r>
          </a:p>
        </p:txBody>
      </p:sp>
      <p:pic>
        <p:nvPicPr>
          <p:cNvPr id="276" name="Image" descr="Image"/>
          <p:cNvPicPr>
            <a:picLocks noChangeAspect="1"/>
          </p:cNvPicPr>
          <p:nvPr/>
        </p:nvPicPr>
        <p:blipFill>
          <a:blip r:embed="rId2">
            <a:extLst/>
          </a:blip>
          <a:stretch>
            <a:fillRect/>
          </a:stretch>
        </p:blipFill>
        <p:spPr>
          <a:xfrm>
            <a:off x="4119332" y="3775862"/>
            <a:ext cx="16145336" cy="8908316"/>
          </a:xfrm>
          <a:prstGeom prst="rect">
            <a:avLst/>
          </a:prstGeom>
          <a:ln w="12700">
            <a:miter lim="400000"/>
          </a:ln>
        </p:spPr>
      </p:pic>
      <p:sp>
        <p:nvSpPr>
          <p:cNvPr id="277" name="https://www.michaelagreiler.com/code-review-book/"/>
          <p:cNvSpPr txBox="1"/>
          <p:nvPr/>
        </p:nvSpPr>
        <p:spPr>
          <a:xfrm>
            <a:off x="6212915" y="12899118"/>
            <a:ext cx="10229216" cy="5975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vl1pPr>
          </a:lstStyle>
          <a:p>
            <a:pPr/>
            <a:r>
              <a:t>https://www.michaelagreiler.com/code-review-book/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nvPicPr>
        <p:blipFill>
          <a:blip r:embed="rId3">
            <a:extLst/>
          </a:blip>
          <a:stretch>
            <a:fillRect/>
          </a:stretch>
        </p:blipFill>
        <p:spPr>
          <a:xfrm>
            <a:off x="1240466" y="1377013"/>
            <a:ext cx="21903068" cy="10961974"/>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oftware Engineering"/>
          <p:cNvSpPr txBox="1"/>
          <p:nvPr>
            <p:ph type="title"/>
          </p:nvPr>
        </p:nvSpPr>
        <p:spPr>
          <a:prstGeom prst="rect">
            <a:avLst/>
          </a:prstGeom>
        </p:spPr>
        <p:txBody>
          <a:bodyPr>
            <a:normAutofit fontScale="100000" lnSpcReduction="0"/>
          </a:bodyPr>
          <a:lstStyle/>
          <a:p>
            <a:pPr/>
            <a:r>
              <a:t>Software Engineering</a:t>
            </a:r>
          </a:p>
        </p:txBody>
      </p:sp>
      <p:sp>
        <p:nvSpPr>
          <p:cNvPr id="280" name="Paulo Borba…"/>
          <p:cNvSpPr txBox="1"/>
          <p:nvPr>
            <p:ph type="body" sz="quarter" idx="1"/>
          </p:nvPr>
        </p:nvSpPr>
        <p:spPr>
          <a:xfrm>
            <a:off x="4833937" y="7072312"/>
            <a:ext cx="14716126" cy="2553892"/>
          </a:xfrm>
          <a:prstGeom prst="rect">
            <a:avLst/>
          </a:prstGeom>
        </p:spPr>
        <p:txBody>
          <a:bodyPr/>
          <a:lstStyle/>
          <a:p>
            <a:pPr/>
            <a:r>
              <a:t>Paulo Borba</a:t>
            </a:r>
          </a:p>
          <a:p>
            <a:pPr/>
            <a:r>
              <a:t>Informatics Center</a:t>
            </a:r>
          </a:p>
          <a:p>
            <a:pPr/>
            <a:r>
              <a:t>Federal University of Pernambuco</a:t>
            </a:r>
          </a:p>
        </p:txBody>
      </p:sp>
      <p:sp>
        <p:nvSpPr>
          <p:cNvPr id="281" name="pauloborba.cin.ufpe.br"/>
          <p:cNvSpPr txBox="1"/>
          <p:nvPr/>
        </p:nvSpPr>
        <p:spPr>
          <a:xfrm>
            <a:off x="6673453" y="12414481"/>
            <a:ext cx="11037094" cy="67865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ctr" defTabSz="821531">
              <a:lnSpc>
                <a:spcPct val="100000"/>
              </a:lnSpc>
              <a:spcBef>
                <a:spcPts val="0"/>
              </a:spcBef>
              <a:defRPr b="1" sz="32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de review snippets"/>
          <p:cNvSpPr txBox="1"/>
          <p:nvPr>
            <p:ph type="title"/>
          </p:nvPr>
        </p:nvSpPr>
        <p:spPr>
          <a:prstGeom prst="rect">
            <a:avLst/>
          </a:prstGeom>
        </p:spPr>
        <p:txBody>
          <a:bodyPr/>
          <a:lstStyle>
            <a:lvl1pPr algn="ctr"/>
          </a:lstStyle>
          <a:p>
            <a:pPr/>
            <a:r>
              <a:t>Code review snippets</a:t>
            </a:r>
          </a:p>
        </p:txBody>
      </p:sp>
      <p:sp>
        <p:nvSpPr>
          <p:cNvPr id="171" name="Slide Subtitle"/>
          <p:cNvSpPr txBox="1"/>
          <p:nvPr>
            <p:ph type="body" idx="21"/>
          </p:nvPr>
        </p:nvSpPr>
        <p:spPr>
          <a:prstGeom prst="rect">
            <a:avLst/>
          </a:prstGeom>
        </p:spPr>
        <p:txBody>
          <a:bodyPr/>
          <a:lstStyle/>
          <a:p>
            <a:pPr algn="ctr"/>
          </a:p>
        </p:txBody>
      </p:sp>
      <p:sp>
        <p:nvSpPr>
          <p:cNvPr id="172" name="if you are assuming that, it's safer to add…"/>
          <p:cNvSpPr txBox="1"/>
          <p:nvPr/>
        </p:nvSpPr>
        <p:spPr>
          <a:xfrm>
            <a:off x="1295091" y="9041492"/>
            <a:ext cx="9965133" cy="1356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if you are assuming that, it's safer to add </a:t>
            </a:r>
          </a:p>
          <a:p>
            <a:pPr defTabSz="457200">
              <a:lnSpc>
                <a:spcPct val="100000"/>
              </a:lnSpc>
              <a:spcBef>
                <a:spcPts val="0"/>
              </a:spcBef>
              <a:defRPr sz="4200"/>
            </a:pPr>
            <a:r>
              <a:t>an </a:t>
            </a:r>
            <a:r>
              <a:rPr>
                <a:solidFill>
                  <a:srgbClr val="FEFB27"/>
                </a:solidFill>
              </a:rPr>
              <a:t>assert</a:t>
            </a:r>
            <a:r>
              <a:t> stating it</a:t>
            </a:r>
          </a:p>
        </p:txBody>
      </p:sp>
      <p:sp>
        <p:nvSpPr>
          <p:cNvPr id="173" name="maybe rename to getTypeName?"/>
          <p:cNvSpPr txBox="1"/>
          <p:nvPr/>
        </p:nvSpPr>
        <p:spPr>
          <a:xfrm>
            <a:off x="2591683" y="3829562"/>
            <a:ext cx="8009687"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maybe </a:t>
            </a:r>
            <a:r>
              <a:rPr>
                <a:solidFill>
                  <a:srgbClr val="FEFB27"/>
                </a:solidFill>
              </a:rPr>
              <a:t>rename</a:t>
            </a:r>
            <a:r>
              <a:t> to getTypeName?</a:t>
            </a:r>
          </a:p>
        </p:txBody>
      </p:sp>
      <p:sp>
        <p:nvSpPr>
          <p:cNvPr id="174" name="the regular expression should be slightly more…"/>
          <p:cNvSpPr txBox="1"/>
          <p:nvPr/>
        </p:nvSpPr>
        <p:spPr>
          <a:xfrm>
            <a:off x="6608610" y="11004842"/>
            <a:ext cx="11209554" cy="1356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the regular expression should be slightly more </a:t>
            </a:r>
          </a:p>
          <a:p>
            <a:pPr defTabSz="457200">
              <a:lnSpc>
                <a:spcPct val="100000"/>
              </a:lnSpc>
              <a:spcBef>
                <a:spcPts val="0"/>
              </a:spcBef>
              <a:defRPr sz="4200"/>
            </a:pPr>
            <a:r>
              <a:t>complicated see </a:t>
            </a:r>
            <a:r>
              <a:rPr>
                <a:solidFill>
                  <a:srgbClr val="FEFB27"/>
                </a:solidFill>
              </a:rPr>
              <a:t>reference manual</a:t>
            </a:r>
            <a:r>
              <a:t>, pg 23</a:t>
            </a:r>
          </a:p>
        </p:txBody>
      </p:sp>
      <p:sp>
        <p:nvSpPr>
          <p:cNvPr id="175" name="extract as dropFirstLine?"/>
          <p:cNvSpPr txBox="1"/>
          <p:nvPr/>
        </p:nvSpPr>
        <p:spPr>
          <a:xfrm>
            <a:off x="12810483" y="4190394"/>
            <a:ext cx="6051577"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rPr>
                <a:solidFill>
                  <a:srgbClr val="FEFB27"/>
                </a:solidFill>
              </a:rPr>
              <a:t>extract</a:t>
            </a:r>
            <a:r>
              <a:t> as dropFirstLine?</a:t>
            </a:r>
          </a:p>
        </p:txBody>
      </p:sp>
      <p:sp>
        <p:nvSpPr>
          <p:cNvPr id="176" name="please add provides and requires…"/>
          <p:cNvSpPr txBox="1"/>
          <p:nvPr/>
        </p:nvSpPr>
        <p:spPr>
          <a:xfrm>
            <a:off x="12810483" y="8604815"/>
            <a:ext cx="8186777" cy="1356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please add provides and requires </a:t>
            </a:r>
          </a:p>
          <a:p>
            <a:pPr defTabSz="457200">
              <a:lnSpc>
                <a:spcPct val="100000"/>
              </a:lnSpc>
              <a:spcBef>
                <a:spcPts val="0"/>
              </a:spcBef>
              <a:defRPr sz="4200"/>
            </a:pPr>
            <a:r>
              <a:rPr>
                <a:solidFill>
                  <a:srgbClr val="FEFB27"/>
                </a:solidFill>
              </a:rPr>
              <a:t>interface</a:t>
            </a:r>
            <a:r>
              <a:t> for each service</a:t>
            </a:r>
          </a:p>
        </p:txBody>
      </p:sp>
      <p:sp>
        <p:nvSpPr>
          <p:cNvPr id="177" name="better to handle exceptions that will…"/>
          <p:cNvSpPr txBox="1"/>
          <p:nvPr/>
        </p:nvSpPr>
        <p:spPr>
          <a:xfrm>
            <a:off x="13908564" y="6080105"/>
            <a:ext cx="9906992" cy="1356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better to </a:t>
            </a:r>
            <a:r>
              <a:rPr>
                <a:solidFill>
                  <a:srgbClr val="FEFB27"/>
                </a:solidFill>
              </a:rPr>
              <a:t>handle</a:t>
            </a:r>
            <a:r>
              <a:t> exceptions that will </a:t>
            </a:r>
          </a:p>
          <a:p>
            <a:pPr defTabSz="457200">
              <a:lnSpc>
                <a:spcPct val="100000"/>
              </a:lnSpc>
              <a:spcBef>
                <a:spcPts val="0"/>
              </a:spcBef>
              <a:defRPr sz="4200"/>
            </a:pPr>
            <a:r>
              <a:t>be raised if diffj output format is changed</a:t>
            </a:r>
          </a:p>
        </p:txBody>
      </p:sp>
      <p:sp>
        <p:nvSpPr>
          <p:cNvPr id="178" name="avoid duplication here"/>
          <p:cNvSpPr txBox="1"/>
          <p:nvPr/>
        </p:nvSpPr>
        <p:spPr>
          <a:xfrm>
            <a:off x="981376" y="5719272"/>
            <a:ext cx="5370424"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avoid </a:t>
            </a:r>
            <a:r>
              <a:rPr>
                <a:solidFill>
                  <a:srgbClr val="FEFB27"/>
                </a:solidFill>
              </a:rPr>
              <a:t>duplication</a:t>
            </a:r>
            <a:r>
              <a:t> here</a:t>
            </a:r>
          </a:p>
        </p:txBody>
      </p:sp>
      <p:sp>
        <p:nvSpPr>
          <p:cNvPr id="179" name="shoulnd’t this be a parameter?"/>
          <p:cNvSpPr txBox="1"/>
          <p:nvPr/>
        </p:nvSpPr>
        <p:spPr>
          <a:xfrm>
            <a:off x="4553651" y="7075937"/>
            <a:ext cx="7387210"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4200"/>
            </a:pPr>
            <a:r>
              <a:t>shoulnd’t this be a </a:t>
            </a:r>
            <a:r>
              <a:rPr>
                <a:solidFill>
                  <a:srgbClr val="FEFB27"/>
                </a:solidFill>
              </a:rPr>
              <a:t>parameter</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de review aspects"/>
          <p:cNvSpPr txBox="1"/>
          <p:nvPr>
            <p:ph type="title"/>
          </p:nvPr>
        </p:nvSpPr>
        <p:spPr>
          <a:prstGeom prst="rect">
            <a:avLst/>
          </a:prstGeom>
        </p:spPr>
        <p:txBody>
          <a:bodyPr/>
          <a:lstStyle>
            <a:lvl1pPr algn="ctr"/>
          </a:lstStyle>
          <a:p>
            <a:pPr/>
            <a:r>
              <a:t>Code review aspects</a:t>
            </a:r>
          </a:p>
        </p:txBody>
      </p:sp>
      <p:sp>
        <p:nvSpPr>
          <p:cNvPr id="182" name="focus on different nee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focus on different needs</a:t>
            </a:r>
          </a:p>
        </p:txBody>
      </p:sp>
      <p:sp>
        <p:nvSpPr>
          <p:cNvPr id="183" name="fixing, improving external quality factors (correctness, robustness, performance, security, etc.)…"/>
          <p:cNvSpPr txBox="1"/>
          <p:nvPr>
            <p:ph type="body" idx="1"/>
          </p:nvPr>
        </p:nvSpPr>
        <p:spPr>
          <a:prstGeom prst="rect">
            <a:avLst/>
          </a:prstGeom>
        </p:spPr>
        <p:txBody>
          <a:bodyPr/>
          <a:lstStyle/>
          <a:p>
            <a:pPr>
              <a:defRPr>
                <a:solidFill>
                  <a:srgbClr val="FEFB27"/>
                </a:solidFill>
              </a:defRPr>
            </a:pPr>
            <a:r>
              <a:t>fixing, improving external quality factors </a:t>
            </a:r>
            <a:r>
              <a:rPr>
                <a:solidFill>
                  <a:srgbClr val="FFFFFF"/>
                </a:solidFill>
              </a:rPr>
              <a:t>(correctness, robustness, performance, security, etc.)</a:t>
            </a:r>
            <a:endParaRPr>
              <a:solidFill>
                <a:srgbClr val="FFFFFF"/>
              </a:solidFill>
            </a:endParaRPr>
          </a:p>
          <a:p>
            <a:pPr>
              <a:defRPr>
                <a:solidFill>
                  <a:srgbClr val="F3F9F6"/>
                </a:solidFill>
              </a:defRPr>
            </a:pPr>
            <a:r>
              <a:rPr>
                <a:solidFill>
                  <a:srgbClr val="FFFFFF"/>
                </a:solidFill>
              </a:rPr>
              <a:t>refactoring, improving internal quality factors</a:t>
            </a:r>
            <a:r>
              <a:t> </a:t>
            </a:r>
            <a:r>
              <a:rPr>
                <a:solidFill>
                  <a:srgbClr val="FFFFFF"/>
                </a:solidFill>
              </a:rPr>
              <a:t>(readability, modularity, reusability, etc.) </a:t>
            </a:r>
            <a:endParaRPr>
              <a:solidFill>
                <a:srgbClr val="FFFFFF"/>
              </a:solidFill>
            </a:endParaRPr>
          </a:p>
          <a:p>
            <a:pPr>
              <a:defRPr>
                <a:solidFill>
                  <a:srgbClr val="F3F9F6"/>
                </a:solidFill>
              </a:defRPr>
            </a:pPr>
            <a:r>
              <a:t>adding or refining documentation</a:t>
            </a:r>
          </a:p>
          <a:p>
            <a:pPr>
              <a:defRPr>
                <a:solidFill>
                  <a:srgbClr val="F3F9F6"/>
                </a:solidFill>
              </a:defRPr>
            </a:pPr>
            <a:r>
              <a:t>assuring coding styles and practices are adopted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es beyond verification, and quality assurance and conformance in general"/>
          <p:cNvSpPr txBox="1"/>
          <p:nvPr>
            <p:ph type="body" sz="half" idx="1"/>
          </p:nvPr>
        </p:nvSpPr>
        <p:spPr>
          <a:xfrm>
            <a:off x="1206500" y="1601180"/>
            <a:ext cx="21971000" cy="4295895"/>
          </a:xfrm>
          <a:prstGeom prst="rect">
            <a:avLst/>
          </a:prstGeom>
        </p:spPr>
        <p:txBody>
          <a:bodyPr/>
          <a:lstStyle/>
          <a:p>
            <a:pPr defTabSz="2170121">
              <a:defRPr spc="-206" sz="10324"/>
            </a:pPr>
            <a:r>
              <a:t>Goes beyond </a:t>
            </a:r>
            <a:r>
              <a:rPr>
                <a:solidFill>
                  <a:srgbClr val="FEFB27"/>
                </a:solidFill>
              </a:rPr>
              <a:t>verification</a:t>
            </a:r>
            <a:r>
              <a:t>, and quality assurance and conformance in general</a:t>
            </a:r>
          </a:p>
        </p:txBody>
      </p:sp>
      <p:sp>
        <p:nvSpPr>
          <p:cNvPr id="186" name="Testing"/>
          <p:cNvSpPr txBox="1"/>
          <p:nvPr/>
        </p:nvSpPr>
        <p:spPr>
          <a:xfrm>
            <a:off x="1596207" y="7491598"/>
            <a:ext cx="9409382" cy="38743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a:lnSpc>
                <a:spcPct val="80000"/>
              </a:lnSpc>
              <a:spcBef>
                <a:spcPts val="0"/>
              </a:spcBef>
              <a:defRPr spc="-232" sz="11600">
                <a:solidFill>
                  <a:srgbClr val="FEFB27"/>
                </a:solidFill>
                <a:latin typeface="Helvetica Neue Medium"/>
                <a:ea typeface="Helvetica Neue Medium"/>
                <a:cs typeface="Helvetica Neue Medium"/>
                <a:sym typeface="Helvetica Neue Medium"/>
              </a:defRPr>
            </a:lvl1pPr>
          </a:lstStyle>
          <a:p>
            <a:pPr/>
            <a:r>
              <a:t>Testing</a:t>
            </a:r>
          </a:p>
        </p:txBody>
      </p:sp>
      <p:sp>
        <p:nvSpPr>
          <p:cNvPr id="187" name="Static Analysis…"/>
          <p:cNvSpPr txBox="1"/>
          <p:nvPr/>
        </p:nvSpPr>
        <p:spPr>
          <a:xfrm>
            <a:off x="12192000" y="6592647"/>
            <a:ext cx="9409382" cy="56722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2365188">
              <a:lnSpc>
                <a:spcPct val="80000"/>
              </a:lnSpc>
              <a:spcBef>
                <a:spcPts val="0"/>
              </a:spcBef>
              <a:defRPr spc="-225" sz="11252">
                <a:latin typeface="Helvetica Neue Medium"/>
                <a:ea typeface="Helvetica Neue Medium"/>
                <a:cs typeface="Helvetica Neue Medium"/>
                <a:sym typeface="Helvetica Neue Medium"/>
              </a:defRPr>
            </a:pPr>
            <a:r>
              <a:t>Static Analysis</a:t>
            </a:r>
          </a:p>
          <a:p>
            <a:pPr algn="ctr" defTabSz="2365188">
              <a:lnSpc>
                <a:spcPct val="80000"/>
              </a:lnSpc>
              <a:spcBef>
                <a:spcPts val="0"/>
              </a:spcBef>
              <a:defRPr spc="-225" sz="11252">
                <a:latin typeface="Helvetica Neue Medium"/>
                <a:ea typeface="Helvetica Neue Medium"/>
                <a:cs typeface="Helvetica Neue Medium"/>
                <a:sym typeface="Helvetica Neue Medium"/>
              </a:defRPr>
            </a:pPr>
          </a:p>
          <a:p>
            <a:pPr algn="ctr" defTabSz="2365188">
              <a:lnSpc>
                <a:spcPct val="80000"/>
              </a:lnSpc>
              <a:spcBef>
                <a:spcPts val="0"/>
              </a:spcBef>
              <a:defRPr spc="-225" sz="11252">
                <a:latin typeface="Helvetica Neue Medium"/>
                <a:ea typeface="Helvetica Neue Medium"/>
                <a:cs typeface="Helvetica Neue Medium"/>
                <a:sym typeface="Helvetica Neue Medium"/>
              </a:defRPr>
            </a:pPr>
            <a:r>
              <a:t>Code review</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eview code and make notes"/>
          <p:cNvSpPr txBox="1"/>
          <p:nvPr>
            <p:ph type="title"/>
          </p:nvPr>
        </p:nvSpPr>
        <p:spPr>
          <a:prstGeom prst="rect">
            <a:avLst/>
          </a:prstGeom>
        </p:spPr>
        <p:txBody>
          <a:bodyPr/>
          <a:lstStyle>
            <a:lvl1pPr algn="ctr"/>
          </a:lstStyle>
          <a:p>
            <a:pPr/>
            <a:r>
              <a:t>Review code and make notes</a:t>
            </a:r>
          </a:p>
        </p:txBody>
      </p:sp>
      <p:sp>
        <p:nvSpPr>
          <p:cNvPr id="190" name="the addFilesToDirectory fun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the addFilesToDirectory function</a:t>
            </a:r>
          </a:p>
        </p:txBody>
      </p:sp>
      <p:sp>
        <p:nvSpPr>
          <p:cNvPr id="191" name="https://is.gd/34Zqz3"/>
          <p:cNvSpPr txBox="1"/>
          <p:nvPr/>
        </p:nvSpPr>
        <p:spPr>
          <a:xfrm>
            <a:off x="2478920" y="4275206"/>
            <a:ext cx="10717531" cy="5165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9200"/>
            </a:pPr>
          </a:p>
          <a:p>
            <a:pPr>
              <a:defRPr sz="9200"/>
            </a:pPr>
          </a:p>
          <a:p>
            <a:pPr>
              <a:defRPr sz="9200"/>
            </a:pPr>
            <a:r>
              <a:rPr u="sng">
                <a:hlinkClick r:id="rId3" invalidUrl="" action="" tgtFrame="" tooltip="" history="1" highlightClick="0" endSnd="0"/>
              </a:rPr>
              <a:t>https://is.gd/34Zqz3</a:t>
            </a:r>
          </a:p>
        </p:txBody>
      </p:sp>
      <p:pic>
        <p:nvPicPr>
          <p:cNvPr id="192" name="Image" descr="Image"/>
          <p:cNvPicPr>
            <a:picLocks noChangeAspect="1"/>
          </p:cNvPicPr>
          <p:nvPr/>
        </p:nvPicPr>
        <p:blipFill>
          <a:blip r:embed="rId4">
            <a:extLst/>
          </a:blip>
          <a:stretch>
            <a:fillRect/>
          </a:stretch>
        </p:blipFill>
        <p:spPr>
          <a:xfrm>
            <a:off x="15026740" y="5271295"/>
            <a:ext cx="6878340" cy="687834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ode review report"/>
          <p:cNvSpPr txBox="1"/>
          <p:nvPr>
            <p:ph type="title"/>
          </p:nvPr>
        </p:nvSpPr>
        <p:spPr>
          <a:prstGeom prst="rect">
            <a:avLst/>
          </a:prstGeom>
        </p:spPr>
        <p:txBody>
          <a:bodyPr/>
          <a:lstStyle>
            <a:lvl1pPr algn="ctr"/>
          </a:lstStyle>
          <a:p>
            <a:pPr/>
            <a:r>
              <a:t>Code review report</a:t>
            </a:r>
          </a:p>
        </p:txBody>
      </p:sp>
      <p:sp>
        <p:nvSpPr>
          <p:cNvPr id="197" name="the addFilesToDirectory fun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a:lstStyle>
          <a:p>
            <a:pPr/>
            <a:r>
              <a:t>the addFilesToDirectory function</a:t>
            </a:r>
          </a:p>
        </p:txBody>
      </p:sp>
      <p:sp>
        <p:nvSpPr>
          <p:cNvPr id="198" name="Large function, many functions could be extracted, revealing intention and improving readability…"/>
          <p:cNvSpPr txBox="1"/>
          <p:nvPr>
            <p:ph type="body" idx="1"/>
          </p:nvPr>
        </p:nvSpPr>
        <p:spPr>
          <a:prstGeom prst="rect">
            <a:avLst/>
          </a:prstGeom>
        </p:spPr>
        <p:txBody>
          <a:bodyPr/>
          <a:lstStyle/>
          <a:p>
            <a:pPr marL="621665" indent="-621665" defTabSz="734694">
              <a:spcBef>
                <a:spcPts val="1600"/>
              </a:spcBef>
              <a:buSzPct val="123000"/>
              <a:buChar char="•"/>
              <a:defRPr spc="-48" sz="4895"/>
            </a:pPr>
            <a:r>
              <a:t>Large function, many functions could be extracted, revealing intention and improving readability</a:t>
            </a:r>
          </a:p>
          <a:p>
            <a:pPr marL="621665" indent="-621665" defTabSz="734694">
              <a:spcBef>
                <a:spcPts val="1600"/>
              </a:spcBef>
              <a:buSzPct val="123000"/>
              <a:buChar char="•"/>
              <a:defRPr spc="-48" sz="4895"/>
            </a:pPr>
            <a:r>
              <a:t>Small code duplication, lines 54-62</a:t>
            </a:r>
          </a:p>
          <a:p>
            <a:pPr marL="621665" indent="-621665" defTabSz="734694">
              <a:spcBef>
                <a:spcPts val="1600"/>
              </a:spcBef>
              <a:buSzPct val="123000"/>
              <a:buChar char="•"/>
              <a:defRPr spc="-48" sz="4895"/>
            </a:pPr>
            <a:r>
              <a:t>Directory structure is hardcoded, lines 104-115</a:t>
            </a:r>
          </a:p>
          <a:p>
            <a:pPr marL="621665" indent="-621665" defTabSz="734694">
              <a:spcBef>
                <a:spcPts val="1600"/>
              </a:spcBef>
              <a:buSzPct val="123000"/>
              <a:buChar char="•"/>
              <a:defRPr spc="-48" sz="4895"/>
            </a:pPr>
            <a:r>
              <a:t>137-151 could be a loop based on a map previously created</a:t>
            </a:r>
          </a:p>
          <a:p>
            <a:pPr marL="621665" indent="-621665" defTabSz="734694">
              <a:spcBef>
                <a:spcPts val="1600"/>
              </a:spcBef>
              <a:buSzPct val="123000"/>
              <a:buChar char="•"/>
              <a:defRPr spc="-48" sz="4895"/>
            </a:pPr>
            <a:r>
              <a:t>No exception handling for file operations, lines162-168</a:t>
            </a:r>
          </a:p>
          <a:p>
            <a:pPr marL="621665" indent="-621665" defTabSz="734694">
              <a:spcBef>
                <a:spcPts val="1600"/>
              </a:spcBef>
              <a:buSzPct val="123000"/>
              <a:buChar char="•"/>
              <a:defRPr spc="-48" sz="4895"/>
            </a:pPr>
            <a:r>
              <a:t>Poor documentation</a:t>
            </a:r>
          </a:p>
          <a:p>
            <a:pPr marL="621665" indent="-621665" defTabSz="734694">
              <a:spcBef>
                <a:spcPts val="1600"/>
              </a:spcBef>
              <a:buSzPct val="123000"/>
              <a:buChar char="•"/>
              <a:defRPr spc="-48" sz="4895"/>
            </a:pPr>
            <a:r>
              <a:t>Legibility is OK</a:t>
            </a:r>
          </a:p>
          <a:p>
            <a:pPr marL="621665" indent="-621665" defTabSz="734694">
              <a:spcBef>
                <a:spcPts val="1600"/>
              </a:spcBef>
              <a:buSzPct val="123000"/>
              <a:buChar char="•"/>
              <a:defRPr spc="-48" sz="4895"/>
            </a:pPr>
            <a:r>
              <a:t>Variable names are OK</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How is code review actually done in practice?"/>
          <p:cNvSpPr txBox="1"/>
          <p:nvPr>
            <p:ph type="body" sz="half" idx="1"/>
          </p:nvPr>
        </p:nvSpPr>
        <p:spPr>
          <a:prstGeom prst="rect">
            <a:avLst/>
          </a:prstGeom>
        </p:spPr>
        <p:txBody>
          <a:bodyPr/>
          <a:lstStyle/>
          <a:p>
            <a:pPr/>
            <a:r>
              <a:t>How is code review actually done in practice?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