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def" i="de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def" i="de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def" i="de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def" i="de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de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3" name="Shape 203"/>
          <p:cNvSpPr/>
          <p:nvPr>
            <p:ph type="sldImg"/>
          </p:nvPr>
        </p:nvSpPr>
        <p:spPr>
          <a:xfrm>
            <a:off x="1143000" y="685800"/>
            <a:ext cx="4572000" cy="3429000"/>
          </a:xfrm>
          <a:prstGeom prst="rect">
            <a:avLst/>
          </a:prstGeom>
        </p:spPr>
        <p:txBody>
          <a:bodyPr/>
          <a:lstStyle/>
          <a:p>
            <a:pPr/>
          </a:p>
        </p:txBody>
      </p:sp>
      <p:sp>
        <p:nvSpPr>
          <p:cNvPr id="204" name="Shape 20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www.diffen.com/difference/GET_%28HTTP%29_vs_POST_%28HTTP%29" TargetMode="External"/><Relationship Id="rId4" Type="http://schemas.openxmlformats.org/officeDocument/2006/relationships/hyperlink" Target="http://www.w3.org/2001/tag/doc/whenToUseGet.html"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 Id="rId3" Type="http://schemas.openxmlformats.org/officeDocument/2006/relationships/hyperlink" Target="http://www.diffen.com/difference/GET_%28HTTP%29_vs_POST_%28HTTP%29" TargetMode="External"/><Relationship Id="rId4" Type="http://schemas.openxmlformats.org/officeDocument/2006/relationships/hyperlink" Target="http://www.w3.org/2001/tag/doc/whenToUseGet.html"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Arquitetura e linguagens de aplicações de SaaS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metodos gravar devem verificar se o aluno é diferente de null</a:t>
            </a:r>
          </a:p>
          <a:p>
            <a:pPr/>
          </a:p>
          <a:p>
            <a:pPr/>
            <a:r>
              <a:t>modularizando o componente principal não contém todos os arquivos (vários só aparecem em melhorias na visualizacao de metas). reorganizar a lista de commits e o que deve ter em cada um. novo projeto no GitHub.</a:t>
            </a:r>
          </a:p>
          <a:p>
            <a:pPr/>
          </a:p>
          <a:p>
            <a:pPr/>
            <a:r>
              <a:t>também não tem primeira versão do componente de metas, que recebia informações do componente pai</a:t>
            </a:r>
          </a:p>
          <a:p>
            <a:pPr/>
          </a:p>
          <a:p>
            <a:pPr/>
            <a:r>
              <a:t>ajeitar .gitignore nos varios directorios (servidor, gui, testes), e comandos para colocar tudo no ar, testar, etc, automatizar todo o processo</a:t>
            </a:r>
          </a:p>
          <a:p>
            <a:pPr/>
          </a:p>
          <a:p>
            <a:pPr/>
            <a:r>
              <a:t>array unico para os dois componentes… não faz sentido duplicar…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r>
              <a:t>Indo de aluno por aluno, verificando o progresso, e registrando como comentário no assignment do classroom.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vi as mudanças no servidor, cadastro de alunos, e aluno service, explicando um pouco de promise (precisa de slides e explicações bem melhores)</a:t>
            </a:r>
          </a:p>
          <a:p>
            <a:pPr/>
          </a:p>
          <a:p>
            <a:pPr/>
            <a:r>
              <a:t>faltou ver as mudanças nos componentes que chamam o aluno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Indo de aluno por aluno, verificando o progresso, e registrando como comentário no assignment do classroom.</a:t>
            </a:r>
          </a:p>
          <a:p>
            <a:pPr/>
          </a:p>
          <a:p>
            <a:pPr/>
            <a:r>
              <a:t>You can find assertions on the web that say</a:t>
            </a:r>
          </a:p>
          <a:p>
            <a:pPr/>
          </a:p>
          <a:p>
            <a:pPr/>
            <a:r>
              <a:t>POST should be used to create a resource, and PUT should be used to modify one</a:t>
            </a:r>
          </a:p>
          <a:p>
            <a:pPr/>
            <a:r>
              <a:t>PUT should be used to create a resource, and POST should be used to modify one</a:t>
            </a:r>
          </a:p>
          <a:p>
            <a:pPr/>
            <a:r>
              <a:t>Neither is quite right.</a:t>
            </a:r>
          </a:p>
          <a:p>
            <a:pPr/>
          </a:p>
          <a:p>
            <a:pPr/>
            <a:r>
              <a:t>Better is to choose between PUT and POST based on idempotence of the action.</a:t>
            </a:r>
          </a:p>
          <a:p>
            <a:pPr/>
          </a:p>
          <a:p>
            <a:pPr/>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pPr/>
          </a:p>
          <a:p>
            <a:pPr/>
            <a:r>
              <a:t>POST updates a resource, adds a subsidiary resource, or causes a change. A POST is not idempotent, in the way that x++ is not idempotent.</a:t>
            </a:r>
          </a:p>
          <a:p>
            <a:pPr/>
          </a:p>
          <a:p>
            <a:pPr/>
            <a:r>
              <a:t>By this argument, PUT is for creating when you know the URL of the thing you will create. POST can be used to create when you know the URL of the "factory" or manager for the category of things you want to create.</a:t>
            </a:r>
          </a:p>
          <a:p>
            <a:pPr/>
          </a:p>
          <a:p>
            <a:pPr/>
            <a:r>
              <a:t>so:</a:t>
            </a:r>
          </a:p>
          <a:p>
            <a:pPr/>
          </a:p>
          <a:p>
            <a:pPr/>
            <a:r>
              <a:t>POST /expense-report</a:t>
            </a:r>
          </a:p>
          <a:p>
            <a:pPr/>
            <a:r>
              <a:t>or:</a:t>
            </a:r>
          </a:p>
          <a:p>
            <a:pPr/>
          </a:p>
          <a:p>
            <a:pPr/>
            <a:r>
              <a:t>PUT  /expense-report/10929</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vi praticamente tudo na aula anterior, e tratamento de erro do atualizar tem muito pouca coisa</a:t>
            </a:r>
          </a:p>
          <a:p>
            <a:pPr/>
          </a:p>
          <a:p>
            <a:pPr/>
            <a:r>
              <a:t>tratarErro, no service, nao deveria ser Promise&lt;any&gt;; tipos não casam… catch retorna promessa de promessa de any? confuso</a:t>
            </a:r>
          </a:p>
          <a:p>
            <a:pPr/>
          </a:p>
          <a:p>
            <a:pPr/>
            <a:r>
              <a:t>melhorar design da aplicação: se atualizar não precisa do retorno do aluno, eliminar isso (precisa antes pq não tinha promessa, então funcionava como retorno do código de erro. agora não precisa mais disso pois o esquema de promessa é responsável pelo tratamento de erro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a:r>
              <a:t>Indo de aluno por aluno, verificando o progresso, e registrando como comentário no assignment do classroom.</a:t>
            </a:r>
          </a:p>
          <a:p>
            <a:pPr/>
          </a:p>
          <a:p>
            <a:pPr/>
            <a:r>
              <a:t>You can find assertions on the web that say</a:t>
            </a:r>
          </a:p>
          <a:p>
            <a:pPr/>
          </a:p>
          <a:p>
            <a:pPr/>
            <a:r>
              <a:t>POST should be used to create a resource, and PUT should be used to modify one</a:t>
            </a:r>
          </a:p>
          <a:p>
            <a:pPr/>
            <a:r>
              <a:t>PUT should be used to create a resource, and POST should be used to modify one</a:t>
            </a:r>
          </a:p>
          <a:p>
            <a:pPr/>
            <a:r>
              <a:t>Neither is quite right.</a:t>
            </a:r>
          </a:p>
          <a:p>
            <a:pPr/>
          </a:p>
          <a:p>
            <a:pPr/>
            <a:r>
              <a:t>Better is to choose between PUT and POST based on idempotence of the action.</a:t>
            </a:r>
          </a:p>
          <a:p>
            <a:pPr/>
          </a:p>
          <a:p>
            <a:pPr/>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pPr/>
          </a:p>
          <a:p>
            <a:pPr/>
            <a:r>
              <a:t>POST updates a resource, adds a subsidiary resource, or causes a change. A POST is not idempotent, in the way that x++ is not idempotent.</a:t>
            </a:r>
          </a:p>
          <a:p>
            <a:pPr/>
          </a:p>
          <a:p>
            <a:pPr/>
            <a:r>
              <a:t>By this argument, PUT is for creating when you know the URL of the thing you will create. POST can be used to create when you know the URL of the "factory" or manager for the category of things you want to create.</a:t>
            </a:r>
          </a:p>
          <a:p>
            <a:pPr/>
          </a:p>
          <a:p>
            <a:pPr/>
            <a:r>
              <a:t>so:</a:t>
            </a:r>
          </a:p>
          <a:p>
            <a:pPr/>
          </a:p>
          <a:p>
            <a:pPr/>
            <a:r>
              <a:t>POST /expense-report</a:t>
            </a:r>
          </a:p>
          <a:p>
            <a:pPr/>
            <a:r>
              <a:t>or:</a:t>
            </a:r>
          </a:p>
          <a:p>
            <a:pPr/>
          </a:p>
          <a:p>
            <a:pPr/>
            <a:r>
              <a:t>PUT  /expense-report/10929</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a:r>
              <a:t>Indo de aluno por aluno, verificando o progresso, e registrando como comentário no assignment do classroom.</a:t>
            </a:r>
          </a:p>
          <a:p>
            <a:pPr/>
          </a:p>
          <a:p>
            <a:pPr/>
            <a:r>
              <a:t>You can find assertions on the web that say</a:t>
            </a:r>
          </a:p>
          <a:p>
            <a:pPr/>
          </a:p>
          <a:p>
            <a:pPr/>
            <a:r>
              <a:t>POST should be used to create a resource, and PUT should be used to modify one</a:t>
            </a:r>
          </a:p>
          <a:p>
            <a:pPr/>
            <a:r>
              <a:t>PUT should be used to create a resource, and POST should be used to modify one</a:t>
            </a:r>
          </a:p>
          <a:p>
            <a:pPr/>
            <a:r>
              <a:t>Neither is quite right.</a:t>
            </a:r>
          </a:p>
          <a:p>
            <a:pPr/>
          </a:p>
          <a:p>
            <a:pPr/>
            <a:r>
              <a:t>Better is to choose between PUT and POST based on idempotence of the action.</a:t>
            </a:r>
          </a:p>
          <a:p>
            <a:pPr/>
          </a:p>
          <a:p>
            <a:pPr/>
            <a:r>
              <a:t>PUT implies putting a resource - completely replacing whatever is available at the given URL with a different thing. By definition, a PUT is idempotent. Do it as many times as you like, and the result is the same. x=5 is idempotent. You can PUT a resource whether it previously exists, or not (eg, to Create, or to Update)!</a:t>
            </a:r>
          </a:p>
          <a:p>
            <a:pPr/>
          </a:p>
          <a:p>
            <a:pPr/>
            <a:r>
              <a:t>POST updates a resource, adds a subsidiary resource, or causes a change. A POST is not idempotent, in the way that x++ is not idempotent.</a:t>
            </a:r>
          </a:p>
          <a:p>
            <a:pPr/>
          </a:p>
          <a:p>
            <a:pPr/>
            <a:r>
              <a:t>By this argument, PUT is for creating when you know the URL of the thing you will create. POST can be used to create when you know the URL of the "factory" or manager for the category of things you want to create.</a:t>
            </a:r>
          </a:p>
          <a:p>
            <a:pPr/>
          </a:p>
          <a:p>
            <a:pPr/>
            <a:r>
              <a:t>so:</a:t>
            </a:r>
          </a:p>
          <a:p>
            <a:pPr/>
          </a:p>
          <a:p>
            <a:pPr/>
            <a:r>
              <a:t>POST /expense-report</a:t>
            </a:r>
          </a:p>
          <a:p>
            <a:pPr/>
            <a:r>
              <a:t>or:</a:t>
            </a:r>
          </a:p>
          <a:p>
            <a:pPr/>
          </a:p>
          <a:p>
            <a:pPr/>
            <a:r>
              <a:t>PUT  /expense-report/10929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lvl1pPr>
              <a:defRPr b="1">
                <a:solidFill>
                  <a:schemeClr val="accent5"/>
                </a:solidFill>
              </a:defRPr>
            </a:lvl1pPr>
          </a:lstStyle>
          <a:p>
            <a:pPr/>
            <a:r>
              <a:t>MIND MAP dos conceitos no final da aula!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servidor tem toda a logica para receber a requisicao, valida-la, realizar operacoes, armazenar ou atualizar dados, e retornar dados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When the method is GET, all form data is encoded into the URL, appended to the action URL as query string parameters. With POST, form data appears within the message body of the HTTP request.</a:t>
            </a:r>
          </a:p>
          <a:p>
            <a:pPr/>
            <a:r>
              <a:rPr u="sng">
                <a:hlinkClick r:id="rId3" invalidUrl="" action="" tgtFrame="" tooltip="" history="1" highlightClick="0" endSnd="0"/>
              </a:rPr>
              <a:t>http://www.diffen.com/difference/GET_%28HTTP%29_vs_POST_%28HTTP%29</a:t>
            </a:r>
          </a:p>
          <a:p>
            <a:pPr/>
          </a:p>
          <a:p>
            <a:pPr/>
            <a:r>
              <a:rPr u="sng">
                <a:hlinkClick r:id="rId4" invalidUrl="" action="" tgtFrame="" tooltip="" history="1" highlightClick="0" endSnd="0"/>
              </a:rPr>
              <a:t>http://www.w3.org/2001/tag/doc/whenToUseGet.html</a:t>
            </a:r>
          </a:p>
          <a:p>
            <a:pPr/>
          </a:p>
          <a:p>
            <a:pPr/>
            <a:r>
              <a:t>1.3 Quick Checklist for Choosing HTTP GET or POST</a:t>
            </a:r>
          </a:p>
          <a:p>
            <a:pPr/>
            <a:r>
              <a:t>	•	Use GET if:</a:t>
            </a:r>
          </a:p>
          <a:p>
            <a:pPr/>
            <a:r>
              <a:t>	◦	The interaction is more like a question (i.e., it is a safe operation such as a query, read operation, or lookup).</a:t>
            </a:r>
          </a:p>
          <a:p>
            <a:pPr/>
            <a:r>
              <a:t>	•	Use POST if:</a:t>
            </a:r>
          </a:p>
          <a:p>
            <a:pPr/>
            <a:r>
              <a:t>	◦	The interaction is more like an order, or</a:t>
            </a:r>
          </a:p>
          <a:p>
            <a:pPr/>
            <a:r>
              <a:t>	◦	The interaction changes the state of the resource in a way that the user would perceive (e.g., a subscription to a service), or</a:t>
            </a:r>
          </a:p>
          <a:p>
            <a:pPr/>
            <a:r>
              <a:t>	◦	The user be held accountable for the results of the interaction.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When the method is GET, all form data is encoded into the URL, appended to the action URL as query string parameters. With POST, form data appears within the message body of the HTTP request.</a:t>
            </a:r>
          </a:p>
          <a:p>
            <a:pPr/>
            <a:r>
              <a:rPr u="sng">
                <a:hlinkClick r:id="rId3" invalidUrl="" action="" tgtFrame="" tooltip="" history="1" highlightClick="0" endSnd="0"/>
              </a:rPr>
              <a:t>http://www.diffen.com/difference/GET_%28HTTP%29_vs_POST_%28HTTP%29</a:t>
            </a:r>
          </a:p>
          <a:p>
            <a:pPr/>
          </a:p>
          <a:p>
            <a:pPr/>
            <a:r>
              <a:rPr u="sng">
                <a:hlinkClick r:id="rId4" invalidUrl="" action="" tgtFrame="" tooltip="" history="1" highlightClick="0" endSnd="0"/>
              </a:rPr>
              <a:t>http://www.w3.org/2001/tag/doc/whenToUseGet.html</a:t>
            </a:r>
          </a:p>
          <a:p>
            <a:pPr/>
          </a:p>
          <a:p>
            <a:pPr/>
            <a:r>
              <a:t>1.3 Quick Checklist for Choosing HTTP GET or POST</a:t>
            </a:r>
          </a:p>
          <a:p>
            <a:pPr/>
            <a:r>
              <a:t>	•	Use GET if:</a:t>
            </a:r>
          </a:p>
          <a:p>
            <a:pPr/>
            <a:r>
              <a:t>	◦	The interaction is more like a question (i.e., it is a safe operation such as a query, read operation, or lookup).</a:t>
            </a:r>
          </a:p>
          <a:p>
            <a:pPr/>
            <a:r>
              <a:t>	•	Use POST if:</a:t>
            </a:r>
          </a:p>
          <a:p>
            <a:pPr/>
            <a:r>
              <a:t>	◦	The interaction is more like an order, or</a:t>
            </a:r>
          </a:p>
          <a:p>
            <a:pPr/>
            <a:r>
              <a:t>	◦	The interaction changes the state of the resource in a way that the user would perceive (e.g., a subscription to a service), or</a:t>
            </a:r>
          </a:p>
          <a:p>
            <a:pPr/>
            <a:r>
              <a:t>	◦	The user be held accountable for the results of the interaction.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html descreve o conteúdo da página a ser renderizada pelo browser. css… html é uma arvore de elementos html. cada elemento especifica os detalhes do conteúdo a ser renderizado. cada elemento é especificado por uma tag html associada. um elemento pode conter atributos que podem ser usados para referenciar o elemento (no css ou em outras partes do html, código da gui) ou indicar variações na renderização do elemento. na arvore, cada elemento é representado por um no/objeto DOM.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Indo de aluno por aluno, verificando o progresso, e registrando como comentário no assignment do classroom.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1h mostrando o sistema funcionando, navegando pelos commits e explicando o código até o commit "melhor visualizacao do botao e da lista de alunos". </a:t>
            </a:r>
          </a:p>
          <a:p>
            <a:pPr/>
          </a:p>
          <a:p>
            <a:pPr/>
            <a:r>
              <a:t>método gravar deveria retornar algum valor, ou mudar o tipo de retorno para void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Indo de aluno por aluno, verificando o progresso, e registrando como comentário no assignment do classroom.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87" name="Image"/>
          <p:cNvSpPr/>
          <p:nvPr>
            <p:ph type="pic" sz="half" idx="21"/>
          </p:nvPr>
        </p:nvSpPr>
        <p:spPr>
          <a:xfrm>
            <a:off x="6946900" y="1828800"/>
            <a:ext cx="4572000" cy="6096000"/>
          </a:xfrm>
          <a:prstGeom prst="rect">
            <a:avLst/>
          </a:prstGeom>
        </p:spPr>
        <p:txBody>
          <a:bodyPr lIns="91439" tIns="45719" rIns="91439" bIns="45719" anchor="t"/>
          <a:lstStyle/>
          <a:p>
            <a:pPr/>
          </a:p>
        </p:txBody>
      </p:sp>
      <p:sp>
        <p:nvSpPr>
          <p:cNvPr id="88"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89"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Reflection">
    <p:spTree>
      <p:nvGrpSpPr>
        <p:cNvPr id="1" name=""/>
        <p:cNvGrpSpPr/>
        <p:nvPr/>
      </p:nvGrpSpPr>
      <p:grpSpPr>
        <a:xfrm>
          <a:off x="0" y="0"/>
          <a:ext cx="0" cy="0"/>
          <a:chOff x="0" y="0"/>
          <a:chExt cx="0" cy="0"/>
        </a:xfrm>
      </p:grpSpPr>
      <p:sp>
        <p:nvSpPr>
          <p:cNvPr id="97" name="Image"/>
          <p:cNvSpPr/>
          <p:nvPr>
            <p:ph type="pic" sz="half" idx="21"/>
          </p:nvPr>
        </p:nvSpPr>
        <p:spPr>
          <a:xfrm>
            <a:off x="6946900" y="1828800"/>
            <a:ext cx="4572000" cy="6096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99"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107" name="Image"/>
          <p:cNvSpPr/>
          <p:nvPr>
            <p:ph type="pic" sz="quarter" idx="21"/>
          </p:nvPr>
        </p:nvSpPr>
        <p:spPr>
          <a:xfrm>
            <a:off x="7200900" y="2908300"/>
            <a:ext cx="4064000" cy="5418667"/>
          </a:xfrm>
          <a:prstGeom prst="rect">
            <a:avLst/>
          </a:prstGeom>
        </p:spPr>
        <p:txBody>
          <a:bodyPr lIns="91439" tIns="45719" rIns="91439" bIns="45719" anchor="t"/>
          <a:lstStyle/>
          <a:p>
            <a:pPr/>
          </a:p>
        </p:txBody>
      </p:sp>
      <p:sp>
        <p:nvSpPr>
          <p:cNvPr id="108" name="Title Text"/>
          <p:cNvSpPr txBox="1"/>
          <p:nvPr>
            <p:ph type="title"/>
          </p:nvPr>
        </p:nvSpPr>
        <p:spPr>
          <a:prstGeom prst="rect">
            <a:avLst/>
          </a:prstGeom>
        </p:spPr>
        <p:txBody>
          <a:bodyPr/>
          <a:lstStyle/>
          <a:p>
            <a:pPr/>
            <a:r>
              <a:t>Title Text</a:t>
            </a:r>
          </a:p>
        </p:txBody>
      </p:sp>
      <p:sp>
        <p:nvSpPr>
          <p:cNvPr id="109"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35" name="Title Text"/>
          <p:cNvSpPr txBox="1"/>
          <p:nvPr>
            <p:ph type="title"/>
          </p:nvPr>
        </p:nvSpPr>
        <p:spPr>
          <a:xfrm>
            <a:off x="1270000" y="254000"/>
            <a:ext cx="10477500" cy="2438400"/>
          </a:xfrm>
          <a:prstGeom prst="rect">
            <a:avLst/>
          </a:prstGeom>
        </p:spPr>
        <p:txBody>
          <a:bodyPr lIns="38100" tIns="38100" rIns="38100" bIns="38100"/>
          <a:lstStyle>
            <a:lvl1pPr algn="l">
              <a:defRPr sz="7800"/>
            </a:lvl1pPr>
          </a:lstStyle>
          <a:p>
            <a:pPr/>
            <a:r>
              <a:t>Title Text</a:t>
            </a:r>
          </a:p>
        </p:txBody>
      </p:sp>
      <p:sp>
        <p:nvSpPr>
          <p:cNvPr id="136"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3" name="Title Text"/>
          <p:cNvSpPr txBox="1"/>
          <p:nvPr>
            <p:ph type="title"/>
          </p:nvPr>
        </p:nvSpPr>
        <p:spPr>
          <a:xfrm>
            <a:off x="1270000" y="1638300"/>
            <a:ext cx="10477500" cy="3302000"/>
          </a:xfrm>
          <a:prstGeom prst="rect">
            <a:avLst/>
          </a:prstGeom>
        </p:spPr>
        <p:txBody>
          <a:bodyPr lIns="38100" tIns="38100" rIns="38100" bIns="38100" anchor="b"/>
          <a:lstStyle>
            <a:lvl1pPr>
              <a:defRPr sz="7800"/>
            </a:lvl1pPr>
          </a:lstStyle>
          <a:p>
            <a:pPr/>
            <a:r>
              <a:t>Title Text</a:t>
            </a:r>
          </a:p>
        </p:txBody>
      </p:sp>
      <p:sp>
        <p:nvSpPr>
          <p:cNvPr id="144" name="Body Level One…"/>
          <p:cNvSpPr txBox="1"/>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152" name="Title Text"/>
          <p:cNvSpPr txBox="1"/>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pPr/>
            <a:r>
              <a:t>Title Text</a:t>
            </a:r>
          </a:p>
        </p:txBody>
      </p:sp>
      <p:sp>
        <p:nvSpPr>
          <p:cNvPr id="153" name="Body Level One…"/>
          <p:cNvSpPr txBox="1"/>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61" name="Title Text"/>
          <p:cNvSpPr txBox="1"/>
          <p:nvPr>
            <p:ph type="title"/>
          </p:nvPr>
        </p:nvSpPr>
        <p:spPr>
          <a:xfrm>
            <a:off x="952500" y="254000"/>
            <a:ext cx="11099800" cy="2159000"/>
          </a:xfrm>
          <a:prstGeom prst="rect">
            <a:avLst/>
          </a:prstGeom>
        </p:spPr>
        <p:txBody>
          <a:bodyPr>
            <a:normAutofit fontScale="100000" lnSpcReduction="0"/>
          </a:bodyPr>
          <a:lstStyle>
            <a:lvl1pPr>
              <a:defRPr sz="8000"/>
            </a:lvl1pPr>
          </a:lstStyle>
          <a:p>
            <a:pPr/>
            <a:r>
              <a:t>Title Text</a:t>
            </a:r>
          </a:p>
        </p:txBody>
      </p:sp>
      <p:sp>
        <p:nvSpPr>
          <p:cNvPr id="162"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70" name="Title Text"/>
          <p:cNvSpPr txBox="1"/>
          <p:nvPr>
            <p:ph type="title"/>
          </p:nvPr>
        </p:nvSpPr>
        <p:spPr>
          <a:xfrm>
            <a:off x="952500" y="254000"/>
            <a:ext cx="11099800" cy="2159000"/>
          </a:xfrm>
          <a:prstGeom prst="rect">
            <a:avLst/>
          </a:prstGeom>
        </p:spPr>
        <p:txBody>
          <a:bodyPr>
            <a:normAutofit fontScale="100000" lnSpcReduction="0"/>
          </a:bodyPr>
          <a:lstStyle>
            <a:lvl1pPr>
              <a:defRPr sz="8000">
                <a:latin typeface="Helvetica Light"/>
                <a:ea typeface="Helvetica Light"/>
                <a:cs typeface="Helvetica Light"/>
                <a:sym typeface="Helvetica Light"/>
              </a:defRPr>
            </a:lvl1pPr>
          </a:lstStyle>
          <a:p>
            <a:pPr/>
            <a:r>
              <a:t>Title Text</a:t>
            </a:r>
          </a:p>
        </p:txBody>
      </p:sp>
      <p:sp>
        <p:nvSpPr>
          <p:cNvPr id="171"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78" name="Title Text"/>
          <p:cNvSpPr txBox="1"/>
          <p:nvPr>
            <p:ph type="title"/>
          </p:nvPr>
        </p:nvSpPr>
        <p:spPr>
          <a:xfrm>
            <a:off x="952500" y="254000"/>
            <a:ext cx="11099800" cy="2159000"/>
          </a:xfrm>
          <a:prstGeom prst="rect">
            <a:avLst/>
          </a:prstGeom>
        </p:spPr>
        <p:txBody>
          <a:bodyPr>
            <a:normAutofit fontScale="100000" lnSpcReduction="0"/>
          </a:bodyPr>
          <a:lstStyle>
            <a:lvl1pPr>
              <a:defRPr sz="8000"/>
            </a:lvl1pPr>
          </a:lstStyle>
          <a:p>
            <a:pPr/>
            <a:r>
              <a:t>Title Text</a:t>
            </a:r>
          </a:p>
        </p:txBody>
      </p:sp>
      <p:sp>
        <p:nvSpPr>
          <p:cNvPr id="179"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87" name="Title Text"/>
          <p:cNvSpPr txBox="1"/>
          <p:nvPr>
            <p:ph type="title"/>
          </p:nvPr>
        </p:nvSpPr>
        <p:spPr>
          <a:xfrm>
            <a:off x="952500" y="254000"/>
            <a:ext cx="11099800" cy="2159000"/>
          </a:xfrm>
          <a:prstGeom prst="rect">
            <a:avLst/>
          </a:prstGeom>
        </p:spPr>
        <p:txBody>
          <a:bodyPr>
            <a:normAutofit fontScale="100000" lnSpcReduction="0"/>
          </a:bodyPr>
          <a:lstStyle>
            <a:lvl1pPr>
              <a:defRPr sz="8000">
                <a:latin typeface="Helvetica Light"/>
                <a:ea typeface="Helvetica Light"/>
                <a:cs typeface="Helvetica Light"/>
                <a:sym typeface="Helvetica Light"/>
              </a:defRPr>
            </a:lvl1pPr>
          </a:lstStyle>
          <a:p>
            <a:pPr/>
            <a:r>
              <a:t>Title Text</a:t>
            </a:r>
          </a:p>
        </p:txBody>
      </p:sp>
      <p:sp>
        <p:nvSpPr>
          <p:cNvPr id="188"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96" name="Title Text"/>
          <p:cNvSpPr txBox="1"/>
          <p:nvPr>
            <p:ph type="title"/>
          </p:nvPr>
        </p:nvSpPr>
        <p:spPr>
          <a:xfrm>
            <a:off x="1270000" y="1638300"/>
            <a:ext cx="10464800" cy="3302000"/>
          </a:xfrm>
          <a:prstGeom prst="rect">
            <a:avLst/>
          </a:prstGeom>
        </p:spPr>
        <p:txBody>
          <a:bodyPr anchor="b">
            <a:normAutofit fontScale="100000" lnSpcReduction="0"/>
          </a:bodyPr>
          <a:lstStyle>
            <a:lvl1pPr>
              <a:defRPr sz="8200"/>
            </a:lvl1pPr>
          </a:lstStyle>
          <a:p>
            <a:pPr/>
            <a:r>
              <a:t>Title Text</a:t>
            </a:r>
          </a:p>
        </p:txBody>
      </p:sp>
      <p:sp>
        <p:nvSpPr>
          <p:cNvPr id="197"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1" name="Title Text"/>
          <p:cNvSpPr txBox="1"/>
          <p:nvPr>
            <p:ph type="title"/>
          </p:nvPr>
        </p:nvSpPr>
        <p:spPr>
          <a:xfrm>
            <a:off x="1270000" y="2971800"/>
            <a:ext cx="10464800" cy="3810000"/>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69" name="Image"/>
          <p:cNvSpPr/>
          <p:nvPr>
            <p:ph type="pic" sz="half" idx="21"/>
          </p:nvPr>
        </p:nvSpPr>
        <p:spPr>
          <a:xfrm>
            <a:off x="3454400" y="1803400"/>
            <a:ext cx="6096000" cy="4572000"/>
          </a:xfrm>
          <a:prstGeom prst="rect">
            <a:avLst/>
          </a:prstGeom>
        </p:spPr>
        <p:txBody>
          <a:bodyPr lIns="91439" tIns="45719" rIns="91439" bIns="45719" anchor="t"/>
          <a:lstStyle/>
          <a:p>
            <a:pPr/>
          </a:p>
        </p:txBody>
      </p:sp>
      <p:sp>
        <p:nvSpPr>
          <p:cNvPr id="70" name="Title Text"/>
          <p:cNvSpPr txBox="1"/>
          <p:nvPr>
            <p:ph type="title"/>
          </p:nvPr>
        </p:nvSpPr>
        <p:spPr>
          <a:xfrm>
            <a:off x="1270000" y="7366000"/>
            <a:ext cx="10464800" cy="1701800"/>
          </a:xfrm>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Reflection">
    <p:spTree>
      <p:nvGrpSpPr>
        <p:cNvPr id="1" name=""/>
        <p:cNvGrpSpPr/>
        <p:nvPr/>
      </p:nvGrpSpPr>
      <p:grpSpPr>
        <a:xfrm>
          <a:off x="0" y="0"/>
          <a:ext cx="0" cy="0"/>
          <a:chOff x="0" y="0"/>
          <a:chExt cx="0" cy="0"/>
        </a:xfrm>
      </p:grpSpPr>
      <p:sp>
        <p:nvSpPr>
          <p:cNvPr id="78" name="Image"/>
          <p:cNvSpPr/>
          <p:nvPr>
            <p:ph type="pic" sz="half" idx="21"/>
          </p:nvPr>
        </p:nvSpPr>
        <p:spPr>
          <a:xfrm>
            <a:off x="3454400" y="1803400"/>
            <a:ext cx="6096000" cy="4572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Title Text"/>
          <p:cNvSpPr txBox="1"/>
          <p:nvPr>
            <p:ph type="title"/>
          </p:nvPr>
        </p:nvSpPr>
        <p:spPr>
          <a:xfrm>
            <a:off x="1270000" y="7366000"/>
            <a:ext cx="10464800" cy="1701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lide Number"/>
          <p:cNvSpPr txBox="1"/>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9.png"/><Relationship Id="rId6" Type="http://schemas.openxmlformats.org/officeDocument/2006/relationships/image" Target="../media/image3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9.png"/><Relationship Id="rId5" Type="http://schemas.openxmlformats.org/officeDocument/2006/relationships/image" Target="../media/image3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forms/d/e/1FAIpQLScy6AzSqIrhuVTEZDndr3wMoHPG99oq1o8UF488cdE8nf434w/viewform?usp=sf_link" TargetMode="Externa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3schools.com/tags/" TargetMode="External"/><Relationship Id="rId3" Type="http://schemas.openxmlformats.org/officeDocument/2006/relationships/hyperlink" Target="https://www.w3schools.com/css/default.asp" TargetMode="External"/><Relationship Id="rId4" Type="http://schemas.openxmlformats.org/officeDocument/2006/relationships/hyperlink" Target="https://www.w3schools.com/colors/colors_picker.asp" TargetMode="External"/><Relationship Id="rId5" Type="http://schemas.openxmlformats.org/officeDocument/2006/relationships/hyperlink" Target="https://angular.io/guide/" TargetMode="External"/><Relationship Id="rId6" Type="http://schemas.openxmlformats.org/officeDocument/2006/relationships/hyperlink" Target="https://stackblitz.com" TargetMode="External"/><Relationship Id="rId7" Type="http://schemas.openxmlformats.org/officeDocument/2006/relationships/hyperlink" Target="https://plnkr.co" TargetMode="External"/><Relationship Id="rId8" Type="http://schemas.openxmlformats.org/officeDocument/2006/relationships/hyperlink" Target="https://angular.io/tutorial" TargetMode="External"/><Relationship Id="rId9" Type="http://schemas.openxmlformats.org/officeDocument/2006/relationships/hyperlink" Target="https://www.typescriptlang.org/docs/home.html" TargetMode="External"/><Relationship Id="rId10" Type="http://schemas.openxmlformats.org/officeDocument/2006/relationships/hyperlink" Target="https://www.w3schools.com/jsref/default.asp" TargetMode="External"/><Relationship Id="rId11" Type="http://schemas.openxmlformats.org/officeDocument/2006/relationships/hyperlink" Target="http://exploringjs.com/es6/index.html" TargetMode="External"/><Relationship Id="rId12" Type="http://schemas.openxmlformats.org/officeDocument/2006/relationships/hyperlink" Target="https://nodejs.org/en/" TargetMode="External"/><Relationship Id="rId13" Type="http://schemas.openxmlformats.org/officeDocument/2006/relationships/hyperlink" Target="http://expressjs.com" TargetMode="External"/><Relationship Id="rId14" Type="http://schemas.openxmlformats.org/officeDocument/2006/relationships/hyperlink" Target="https://www.npmjs.com/package/body-parser" TargetMode="External"/><Relationship Id="rId15" Type="http://schemas.openxmlformats.org/officeDocument/2006/relationships/hyperlink" Target="http://reactivex.io/rxjs/" TargetMode="Externa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oftware Engineering"/>
          <p:cNvSpPr txBox="1"/>
          <p:nvPr>
            <p:ph type="ctrTitle"/>
          </p:nvPr>
        </p:nvSpPr>
        <p:spPr>
          <a:prstGeom prst="rect">
            <a:avLst/>
          </a:prstGeom>
        </p:spPr>
        <p:txBody>
          <a:bodyPr>
            <a:normAutofit fontScale="100000" lnSpcReduction="0"/>
          </a:bodyPr>
          <a:lstStyle/>
          <a:p>
            <a:pPr/>
            <a:r>
              <a:t>Software Engineering</a:t>
            </a:r>
          </a:p>
        </p:txBody>
      </p:sp>
      <p:sp>
        <p:nvSpPr>
          <p:cNvPr id="207"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208" name="pauloborba.cin.ufpe.br"/>
          <p:cNvSpPr txBox="1"/>
          <p:nvPr/>
        </p:nvSpPr>
        <p:spPr>
          <a:xfrm>
            <a:off x="2578100" y="8828075"/>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0" name="Image" descr="Image"/>
          <p:cNvPicPr>
            <a:picLocks noChangeAspect="1"/>
          </p:cNvPicPr>
          <p:nvPr/>
        </p:nvPicPr>
        <p:blipFill>
          <a:blip r:embed="rId3">
            <a:extLst/>
          </a:blip>
          <a:stretch>
            <a:fillRect/>
          </a:stretch>
        </p:blipFill>
        <p:spPr>
          <a:xfrm>
            <a:off x="1634911" y="221686"/>
            <a:ext cx="9268601" cy="9417614"/>
          </a:xfrm>
          <a:prstGeom prst="rect">
            <a:avLst/>
          </a:prstGeom>
          <a:ln w="12700">
            <a:miter lim="400000"/>
          </a:ln>
        </p:spPr>
      </p:pic>
      <p:sp>
        <p:nvSpPr>
          <p:cNvPr id="251" name="JSON object"/>
          <p:cNvSpPr/>
          <p:nvPr/>
        </p:nvSpPr>
        <p:spPr>
          <a:xfrm>
            <a:off x="2057400" y="6807200"/>
            <a:ext cx="2128739" cy="1413669"/>
          </a:xfrm>
          <a:prstGeom prst="wedgeEllipseCallout">
            <a:avLst>
              <a:gd name="adj1" fmla="val 65659"/>
              <a:gd name="adj2" fmla="val 67764"/>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JSON object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HTML + CSS + JS…"/>
          <p:cNvSpPr txBox="1"/>
          <p:nvPr>
            <p:ph type="title"/>
          </p:nvPr>
        </p:nvSpPr>
        <p:spPr>
          <a:prstGeom prst="rect">
            <a:avLst/>
          </a:prstGeom>
        </p:spPr>
        <p:txBody>
          <a:bodyPr/>
          <a:lstStyle/>
          <a:p>
            <a:pPr/>
            <a:r>
              <a:t>HTML + CSS + JS</a:t>
            </a:r>
          </a:p>
          <a:p>
            <a:pPr>
              <a:defRPr sz="9400"/>
            </a:pPr>
            <a:r>
              <a:rPr sz="5000"/>
              <a:t>(rendered by the browsers)</a:t>
            </a:r>
          </a:p>
        </p:txBody>
      </p:sp>
      <p:pic>
        <p:nvPicPr>
          <p:cNvPr id="256" name="Image" descr="Image"/>
          <p:cNvPicPr>
            <a:picLocks noChangeAspect="1"/>
          </p:cNvPicPr>
          <p:nvPr/>
        </p:nvPicPr>
        <p:blipFill>
          <a:blip r:embed="rId2">
            <a:extLst/>
          </a:blip>
          <a:stretch>
            <a:fillRect/>
          </a:stretch>
        </p:blipFill>
        <p:spPr>
          <a:xfrm>
            <a:off x="208514" y="4239078"/>
            <a:ext cx="4002236" cy="3534558"/>
          </a:xfrm>
          <a:prstGeom prst="rect">
            <a:avLst/>
          </a:prstGeom>
          <a:ln w="12700">
            <a:miter lim="400000"/>
          </a:ln>
        </p:spPr>
      </p:pic>
      <p:pic>
        <p:nvPicPr>
          <p:cNvPr id="257" name="Image" descr="Image"/>
          <p:cNvPicPr>
            <a:picLocks noChangeAspect="1"/>
          </p:cNvPicPr>
          <p:nvPr/>
        </p:nvPicPr>
        <p:blipFill>
          <a:blip r:embed="rId3">
            <a:extLst/>
          </a:blip>
          <a:stretch>
            <a:fillRect/>
          </a:stretch>
        </p:blipFill>
        <p:spPr>
          <a:xfrm>
            <a:off x="4422496" y="3169492"/>
            <a:ext cx="8382316" cy="5912778"/>
          </a:xfrm>
          <a:prstGeom prst="rect">
            <a:avLst/>
          </a:prstGeom>
          <a:ln w="12700">
            <a:miter lim="400000"/>
          </a:ln>
        </p:spPr>
      </p:pic>
      <p:sp>
        <p:nvSpPr>
          <p:cNvPr id="258" name="allows users to request services"/>
          <p:cNvSpPr/>
          <p:nvPr/>
        </p:nvSpPr>
        <p:spPr>
          <a:xfrm>
            <a:off x="9430091" y="2349871"/>
            <a:ext cx="2942603" cy="1609330"/>
          </a:xfrm>
          <a:prstGeom prst="wedgeEllipseCallout">
            <a:avLst>
              <a:gd name="adj1" fmla="val -54597"/>
              <a:gd name="adj2" fmla="val 83880"/>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allows users to request services</a:t>
            </a:r>
          </a:p>
        </p:txBody>
      </p:sp>
      <p:sp>
        <p:nvSpPr>
          <p:cNvPr id="259" name="shows information to users"/>
          <p:cNvSpPr/>
          <p:nvPr/>
        </p:nvSpPr>
        <p:spPr>
          <a:xfrm>
            <a:off x="7943133" y="6003528"/>
            <a:ext cx="2942603" cy="1609330"/>
          </a:xfrm>
          <a:prstGeom prst="wedgeEllipseCallout">
            <a:avLst>
              <a:gd name="adj1" fmla="val -97026"/>
              <a:gd name="adj2" fmla="val -69523"/>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shows information to users</a:t>
            </a:r>
          </a:p>
        </p:txBody>
      </p:sp>
      <p:sp>
        <p:nvSpPr>
          <p:cNvPr id="260" name="allows users to provide information"/>
          <p:cNvSpPr/>
          <p:nvPr/>
        </p:nvSpPr>
        <p:spPr>
          <a:xfrm>
            <a:off x="7316732" y="8348662"/>
            <a:ext cx="5055987" cy="1404878"/>
          </a:xfrm>
          <a:prstGeom prst="wedgeEllipseCallout">
            <a:avLst>
              <a:gd name="adj1" fmla="val -44837"/>
              <a:gd name="adj2" fmla="val -54133"/>
            </a:avLst>
          </a:prstGeom>
          <a:blipFill>
            <a:blip r:embed="rId6"/>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allows users to provide information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2" name="Image" descr="Image"/>
          <p:cNvPicPr>
            <a:picLocks noChangeAspect="1"/>
          </p:cNvPicPr>
          <p:nvPr/>
        </p:nvPicPr>
        <p:blipFill>
          <a:blip r:embed="rId3">
            <a:extLst/>
          </a:blip>
          <a:stretch>
            <a:fillRect/>
          </a:stretch>
        </p:blipFill>
        <p:spPr>
          <a:xfrm>
            <a:off x="2259409" y="2660119"/>
            <a:ext cx="9141872" cy="6448560"/>
          </a:xfrm>
          <a:prstGeom prst="rect">
            <a:avLst/>
          </a:prstGeom>
          <a:ln w="12700">
            <a:miter lim="400000"/>
          </a:ln>
        </p:spPr>
      </p:pic>
      <p:sp>
        <p:nvSpPr>
          <p:cNvPr id="263" name="HTML…"/>
          <p:cNvSpPr txBox="1"/>
          <p:nvPr>
            <p:ph type="title"/>
          </p:nvPr>
        </p:nvSpPr>
        <p:spPr>
          <a:prstGeom prst="rect">
            <a:avLst/>
          </a:prstGeom>
        </p:spPr>
        <p:txBody>
          <a:bodyPr/>
          <a:lstStyle/>
          <a:p>
            <a:pPr/>
            <a:r>
              <a:t>HTML </a:t>
            </a:r>
          </a:p>
          <a:p>
            <a:pPr/>
            <a:r>
              <a:rPr sz="5000"/>
              <a:t>(specifies content to be rendered)</a:t>
            </a:r>
          </a:p>
        </p:txBody>
      </p:sp>
      <p:sp>
        <p:nvSpPr>
          <p:cNvPr id="264" name="page, element hierarchy"/>
          <p:cNvSpPr/>
          <p:nvPr/>
        </p:nvSpPr>
        <p:spPr>
          <a:xfrm>
            <a:off x="10730309" y="421878"/>
            <a:ext cx="2274394" cy="1766041"/>
          </a:xfrm>
          <a:prstGeom prst="wedgeEllipseCallout">
            <a:avLst>
              <a:gd name="adj1" fmla="val -20889"/>
              <a:gd name="adj2" fmla="val 78567"/>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page, element hierarchy</a:t>
            </a:r>
          </a:p>
        </p:txBody>
      </p:sp>
      <p:sp>
        <p:nvSpPr>
          <p:cNvPr id="265" name="element tree"/>
          <p:cNvSpPr/>
          <p:nvPr/>
        </p:nvSpPr>
        <p:spPr>
          <a:xfrm>
            <a:off x="179587" y="3403203"/>
            <a:ext cx="2121915" cy="1473603"/>
          </a:xfrm>
          <a:prstGeom prst="wedgeEllipseCallout">
            <a:avLst>
              <a:gd name="adj1" fmla="val 64867"/>
              <a:gd name="adj2" fmla="val -87149"/>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element tree</a:t>
            </a:r>
          </a:p>
        </p:txBody>
      </p:sp>
      <p:sp>
        <p:nvSpPr>
          <p:cNvPr id="266" name="element, beginning"/>
          <p:cNvSpPr/>
          <p:nvPr/>
        </p:nvSpPr>
        <p:spPr>
          <a:xfrm>
            <a:off x="51990" y="6015527"/>
            <a:ext cx="2024680" cy="1501666"/>
          </a:xfrm>
          <a:prstGeom prst="wedgeEllipseCallout">
            <a:avLst>
              <a:gd name="adj1" fmla="val 70316"/>
              <a:gd name="adj2" fmla="val 45625"/>
            </a:avLst>
          </a:prstGeom>
          <a:blipFill>
            <a:blip r:embed="rId6"/>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element, beginning</a:t>
            </a:r>
          </a:p>
        </p:txBody>
      </p:sp>
      <p:sp>
        <p:nvSpPr>
          <p:cNvPr id="267" name="tag, specifies what to render"/>
          <p:cNvSpPr/>
          <p:nvPr/>
        </p:nvSpPr>
        <p:spPr>
          <a:xfrm>
            <a:off x="3832636" y="8586390"/>
            <a:ext cx="6355480" cy="1167109"/>
          </a:xfrm>
          <a:prstGeom prst="wedgeEllipseCallout">
            <a:avLst>
              <a:gd name="adj1" fmla="val -47494"/>
              <a:gd name="adj2" fmla="val -72355"/>
            </a:avLst>
          </a:prstGeom>
          <a:blipFill>
            <a:blip r:embed="rId7"/>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tag, specifies what to render</a:t>
            </a:r>
          </a:p>
        </p:txBody>
      </p:sp>
      <p:sp>
        <p:nvSpPr>
          <p:cNvPr id="268" name="attribute, for reference, or rendering and event semantics"/>
          <p:cNvSpPr/>
          <p:nvPr/>
        </p:nvSpPr>
        <p:spPr>
          <a:xfrm>
            <a:off x="7700842" y="6195709"/>
            <a:ext cx="4974785" cy="1989635"/>
          </a:xfrm>
          <a:prstGeom prst="wedgeEllipseCallout">
            <a:avLst>
              <a:gd name="adj1" fmla="val -47601"/>
              <a:gd name="adj2" fmla="val -72528"/>
            </a:avLst>
          </a:prstGeom>
          <a:blipFill>
            <a:blip r:embed="rId8"/>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attribute, for reference, or rendering and event semantics</a:t>
            </a:r>
          </a:p>
        </p:txBody>
      </p:sp>
      <p:sp>
        <p:nvSpPr>
          <p:cNvPr id="269" name="value"/>
          <p:cNvSpPr/>
          <p:nvPr/>
        </p:nvSpPr>
        <p:spPr>
          <a:xfrm>
            <a:off x="8984745" y="4549525"/>
            <a:ext cx="1563661" cy="656185"/>
          </a:xfrm>
          <a:prstGeom prst="wedgeEllipseCallout">
            <a:avLst>
              <a:gd name="adj1" fmla="val -61214"/>
              <a:gd name="adj2" fmla="val 114734"/>
            </a:avLst>
          </a:prstGeom>
          <a:blipFill>
            <a:blip r:embed="rId9"/>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value</a:t>
            </a:r>
          </a:p>
        </p:txBody>
      </p:sp>
      <p:sp>
        <p:nvSpPr>
          <p:cNvPr id="270" name="element, end"/>
          <p:cNvSpPr/>
          <p:nvPr/>
        </p:nvSpPr>
        <p:spPr>
          <a:xfrm>
            <a:off x="26195" y="8463756"/>
            <a:ext cx="2024680" cy="1290020"/>
          </a:xfrm>
          <a:prstGeom prst="wedgeEllipseCallout">
            <a:avLst>
              <a:gd name="adj1" fmla="val 65775"/>
              <a:gd name="adj2" fmla="val -42445"/>
            </a:avLst>
          </a:prstGeom>
          <a:blipFill>
            <a:blip r:embed="rId10"/>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element, end</a:t>
            </a:r>
          </a:p>
        </p:txBody>
      </p:sp>
      <p:sp>
        <p:nvSpPr>
          <p:cNvPr id="271" name="content"/>
          <p:cNvSpPr/>
          <p:nvPr/>
        </p:nvSpPr>
        <p:spPr>
          <a:xfrm>
            <a:off x="4363607" y="6766414"/>
            <a:ext cx="2024680" cy="739874"/>
          </a:xfrm>
          <a:prstGeom prst="wedgeEllipseCallout">
            <a:avLst>
              <a:gd name="adj1" fmla="val -41791"/>
              <a:gd name="adj2" fmla="val 77819"/>
            </a:avLst>
          </a:prstGeom>
          <a:blipFill>
            <a:blip r:embed="rId11"/>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content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HTML templates…"/>
          <p:cNvSpPr txBox="1"/>
          <p:nvPr>
            <p:ph type="title"/>
          </p:nvPr>
        </p:nvSpPr>
        <p:spPr>
          <a:prstGeom prst="rect">
            <a:avLst/>
          </a:prstGeom>
        </p:spPr>
        <p:txBody>
          <a:bodyPr/>
          <a:lstStyle/>
          <a:p>
            <a:pPr/>
            <a:r>
              <a:t>HTML templates </a:t>
            </a:r>
          </a:p>
          <a:p>
            <a:pPr/>
            <a:r>
              <a:rPr sz="4000"/>
              <a:t>(specifies how to create content from data)</a:t>
            </a:r>
          </a:p>
        </p:txBody>
      </p:sp>
      <p:pic>
        <p:nvPicPr>
          <p:cNvPr id="276" name="Image" descr="Image"/>
          <p:cNvPicPr>
            <a:picLocks noChangeAspect="1"/>
          </p:cNvPicPr>
          <p:nvPr/>
        </p:nvPicPr>
        <p:blipFill>
          <a:blip r:embed="rId2">
            <a:extLst/>
          </a:blip>
          <a:srcRect l="0" t="32262" r="0" b="28821"/>
          <a:stretch>
            <a:fillRect/>
          </a:stretch>
        </p:blipFill>
        <p:spPr>
          <a:xfrm>
            <a:off x="0" y="2566754"/>
            <a:ext cx="9248074" cy="2538707"/>
          </a:xfrm>
          <a:prstGeom prst="rect">
            <a:avLst/>
          </a:prstGeom>
          <a:ln w="12700">
            <a:miter lim="400000"/>
          </a:ln>
        </p:spPr>
      </p:pic>
      <p:pic>
        <p:nvPicPr>
          <p:cNvPr id="277" name="Image" descr="Image"/>
          <p:cNvPicPr>
            <a:picLocks noChangeAspect="1"/>
          </p:cNvPicPr>
          <p:nvPr/>
        </p:nvPicPr>
        <p:blipFill>
          <a:blip r:embed="rId3">
            <a:extLst/>
          </a:blip>
          <a:stretch>
            <a:fillRect/>
          </a:stretch>
        </p:blipFill>
        <p:spPr>
          <a:xfrm>
            <a:off x="5782299" y="5185652"/>
            <a:ext cx="7071646" cy="4458212"/>
          </a:xfrm>
          <a:prstGeom prst="rect">
            <a:avLst/>
          </a:prstGeom>
          <a:ln w="12700">
            <a:miter lim="400000"/>
          </a:ln>
        </p:spPr>
      </p:pic>
      <p:sp>
        <p:nvSpPr>
          <p:cNvPr id="278" name="conditional content"/>
          <p:cNvSpPr/>
          <p:nvPr/>
        </p:nvSpPr>
        <p:spPr>
          <a:xfrm>
            <a:off x="7162800" y="2566754"/>
            <a:ext cx="3313730" cy="1370160"/>
          </a:xfrm>
          <a:prstGeom prst="wedgeEllipseCallout">
            <a:avLst>
              <a:gd name="adj1" fmla="val -55301"/>
              <a:gd name="adj2" fmla="val 44542"/>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conditional content</a:t>
            </a:r>
          </a:p>
        </p:txBody>
      </p:sp>
      <p:pic>
        <p:nvPicPr>
          <p:cNvPr id="279" name="Image" descr="Image"/>
          <p:cNvPicPr>
            <a:picLocks noChangeAspect="1"/>
          </p:cNvPicPr>
          <p:nvPr/>
        </p:nvPicPr>
        <p:blipFill>
          <a:blip r:embed="rId5">
            <a:extLst/>
          </a:blip>
          <a:stretch>
            <a:fillRect/>
          </a:stretch>
        </p:blipFill>
        <p:spPr>
          <a:xfrm>
            <a:off x="499913" y="5433837"/>
            <a:ext cx="4475973" cy="3961842"/>
          </a:xfrm>
          <a:prstGeom prst="rect">
            <a:avLst/>
          </a:prstGeom>
          <a:ln w="12700">
            <a:miter lim="400000"/>
          </a:ln>
        </p:spPr>
      </p:pic>
      <p:sp>
        <p:nvSpPr>
          <p:cNvPr id="280" name="content generation loop"/>
          <p:cNvSpPr/>
          <p:nvPr/>
        </p:nvSpPr>
        <p:spPr>
          <a:xfrm>
            <a:off x="9690893" y="5769669"/>
            <a:ext cx="3313731" cy="1370160"/>
          </a:xfrm>
          <a:prstGeom prst="wedgeEllipseCallout">
            <a:avLst>
              <a:gd name="adj1" fmla="val -53757"/>
              <a:gd name="adj2" fmla="val 62979"/>
            </a:avLst>
          </a:prstGeom>
          <a:blipFill>
            <a:blip r:embed="rId6"/>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content generation loop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2" name="Image" descr="Image"/>
          <p:cNvPicPr>
            <a:picLocks noChangeAspect="1"/>
          </p:cNvPicPr>
          <p:nvPr/>
        </p:nvPicPr>
        <p:blipFill>
          <a:blip r:embed="rId2">
            <a:extLst/>
          </a:blip>
          <a:stretch>
            <a:fillRect/>
          </a:stretch>
        </p:blipFill>
        <p:spPr>
          <a:xfrm>
            <a:off x="165100" y="190500"/>
            <a:ext cx="4753799" cy="2996960"/>
          </a:xfrm>
          <a:prstGeom prst="rect">
            <a:avLst/>
          </a:prstGeom>
          <a:ln w="12700">
            <a:miter lim="400000"/>
          </a:ln>
        </p:spPr>
      </p:pic>
      <p:pic>
        <p:nvPicPr>
          <p:cNvPr id="283" name="Image" descr="Image"/>
          <p:cNvPicPr>
            <a:picLocks noChangeAspect="1"/>
          </p:cNvPicPr>
          <p:nvPr/>
        </p:nvPicPr>
        <p:blipFill>
          <a:blip r:embed="rId3">
            <a:extLst/>
          </a:blip>
          <a:stretch>
            <a:fillRect/>
          </a:stretch>
        </p:blipFill>
        <p:spPr>
          <a:xfrm>
            <a:off x="4918898" y="3314460"/>
            <a:ext cx="7951722" cy="3843821"/>
          </a:xfrm>
          <a:prstGeom prst="rect">
            <a:avLst/>
          </a:prstGeom>
          <a:ln w="12700">
            <a:miter lim="400000"/>
          </a:ln>
        </p:spPr>
      </p:pic>
      <p:pic>
        <p:nvPicPr>
          <p:cNvPr id="284" name="Image" descr="Image"/>
          <p:cNvPicPr>
            <a:picLocks noChangeAspect="1"/>
          </p:cNvPicPr>
          <p:nvPr/>
        </p:nvPicPr>
        <p:blipFill>
          <a:blip r:embed="rId4">
            <a:extLst/>
          </a:blip>
          <a:stretch>
            <a:fillRect/>
          </a:stretch>
        </p:blipFill>
        <p:spPr>
          <a:xfrm>
            <a:off x="403862" y="5626100"/>
            <a:ext cx="4276274" cy="3785081"/>
          </a:xfrm>
          <a:prstGeom prst="rect">
            <a:avLst/>
          </a:prstGeom>
          <a:ln w="12700">
            <a:miter lim="400000"/>
          </a:ln>
        </p:spPr>
      </p:pic>
      <p:sp>
        <p:nvSpPr>
          <p:cNvPr id="285" name="HTML template,…"/>
          <p:cNvSpPr txBox="1"/>
          <p:nvPr/>
        </p:nvSpPr>
        <p:spPr>
          <a:xfrm>
            <a:off x="5022800" y="190500"/>
            <a:ext cx="4383436"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EFB27"/>
                </a:solidFill>
              </a:defRPr>
            </a:pPr>
            <a:r>
              <a:t>HTML template, </a:t>
            </a:r>
          </a:p>
          <a:p>
            <a:pPr>
              <a:defRPr sz="2400">
                <a:solidFill>
                  <a:srgbClr val="FEFB27"/>
                </a:solidFill>
              </a:defRPr>
            </a:pPr>
            <a:r>
              <a:t>written by a developer, </a:t>
            </a:r>
          </a:p>
          <a:p>
            <a:pPr>
              <a:defRPr sz="2400">
                <a:solidFill>
                  <a:srgbClr val="FEFB27"/>
                </a:solidFill>
              </a:defRPr>
            </a:pPr>
            <a:r>
              <a:t>interpreted by a web framework</a:t>
            </a:r>
          </a:p>
        </p:txBody>
      </p:sp>
      <p:sp>
        <p:nvSpPr>
          <p:cNvPr id="286" name="DOM object in the browser,…"/>
          <p:cNvSpPr txBox="1"/>
          <p:nvPr/>
        </p:nvSpPr>
        <p:spPr>
          <a:xfrm>
            <a:off x="8462714" y="2107959"/>
            <a:ext cx="4542086" cy="120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EFB27"/>
                </a:solidFill>
              </a:defRPr>
            </a:pPr>
            <a:r>
              <a:t>DOM object in the browser,</a:t>
            </a:r>
          </a:p>
          <a:p>
            <a:pPr>
              <a:defRPr sz="2400">
                <a:solidFill>
                  <a:srgbClr val="FEFB27"/>
                </a:solidFill>
              </a:defRPr>
            </a:pPr>
            <a:r>
              <a:t>representing HTML obtained by </a:t>
            </a:r>
          </a:p>
          <a:p>
            <a:pPr>
              <a:defRPr sz="2400">
                <a:solidFill>
                  <a:srgbClr val="FEFB27"/>
                </a:solidFill>
              </a:defRPr>
            </a:pPr>
            <a:r>
              <a:t>instantiating the template </a:t>
            </a:r>
          </a:p>
        </p:txBody>
      </p:sp>
      <p:sp>
        <p:nvSpPr>
          <p:cNvPr id="287" name="rendering of the DOM object…"/>
          <p:cNvSpPr txBox="1"/>
          <p:nvPr/>
        </p:nvSpPr>
        <p:spPr>
          <a:xfrm>
            <a:off x="4804598" y="8592030"/>
            <a:ext cx="4112569"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solidFill>
                  <a:srgbClr val="FEFB27"/>
                </a:solidFill>
              </a:defRPr>
            </a:pPr>
            <a:r>
              <a:t>rendering of the DOM object </a:t>
            </a:r>
          </a:p>
          <a:p>
            <a:pPr>
              <a:defRPr sz="2400">
                <a:solidFill>
                  <a:srgbClr val="FEFB27"/>
                </a:solidFill>
              </a:defRPr>
            </a:pPr>
            <a:r>
              <a:t>in the browser</a:t>
            </a:r>
          </a:p>
        </p:txBody>
      </p:sp>
      <p:pic>
        <p:nvPicPr>
          <p:cNvPr id="288" name="Image" descr="Image"/>
          <p:cNvPicPr>
            <a:picLocks noChangeAspect="1"/>
          </p:cNvPicPr>
          <p:nvPr/>
        </p:nvPicPr>
        <p:blipFill>
          <a:blip r:embed="rId5">
            <a:extLst/>
          </a:blip>
          <a:stretch>
            <a:fillRect/>
          </a:stretch>
        </p:blipFill>
        <p:spPr>
          <a:xfrm>
            <a:off x="6119809" y="7201140"/>
            <a:ext cx="5549901" cy="3175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CSS (specifies presentation details of the content to be rendered)"/>
          <p:cNvSpPr txBox="1"/>
          <p:nvPr>
            <p:ph type="title"/>
          </p:nvPr>
        </p:nvSpPr>
        <p:spPr>
          <a:prstGeom prst="rect">
            <a:avLst/>
          </a:prstGeom>
        </p:spPr>
        <p:txBody>
          <a:bodyPr/>
          <a:lstStyle/>
          <a:p>
            <a:pPr/>
            <a:r>
              <a:t>CSS </a:t>
            </a:r>
            <a:r>
              <a:rPr sz="5000"/>
              <a:t>(specifies presentation details of the content to be rendered)</a:t>
            </a:r>
          </a:p>
        </p:txBody>
      </p:sp>
      <p:pic>
        <p:nvPicPr>
          <p:cNvPr id="291" name="Image" descr="Image"/>
          <p:cNvPicPr>
            <a:picLocks noChangeAspect="1"/>
          </p:cNvPicPr>
          <p:nvPr/>
        </p:nvPicPr>
        <p:blipFill>
          <a:blip r:embed="rId2">
            <a:extLst/>
          </a:blip>
          <a:stretch>
            <a:fillRect/>
          </a:stretch>
        </p:blipFill>
        <p:spPr>
          <a:xfrm>
            <a:off x="0" y="5866991"/>
            <a:ext cx="8396590" cy="3362333"/>
          </a:xfrm>
          <a:prstGeom prst="rect">
            <a:avLst/>
          </a:prstGeom>
          <a:ln w="12700">
            <a:miter lim="400000"/>
          </a:ln>
        </p:spPr>
      </p:pic>
      <p:pic>
        <p:nvPicPr>
          <p:cNvPr id="292" name="Image" descr="Image"/>
          <p:cNvPicPr>
            <a:picLocks noChangeAspect="1"/>
          </p:cNvPicPr>
          <p:nvPr/>
        </p:nvPicPr>
        <p:blipFill>
          <a:blip r:embed="rId3">
            <a:extLst/>
          </a:blip>
          <a:stretch>
            <a:fillRect/>
          </a:stretch>
        </p:blipFill>
        <p:spPr>
          <a:xfrm>
            <a:off x="8571323" y="5626100"/>
            <a:ext cx="4433478" cy="3884084"/>
          </a:xfrm>
          <a:prstGeom prst="rect">
            <a:avLst/>
          </a:prstGeom>
          <a:ln w="12700">
            <a:miter lim="400000"/>
          </a:ln>
        </p:spPr>
      </p:pic>
      <p:pic>
        <p:nvPicPr>
          <p:cNvPr id="293" name="Image" descr="Image"/>
          <p:cNvPicPr>
            <a:picLocks noChangeAspect="1"/>
          </p:cNvPicPr>
          <p:nvPr/>
        </p:nvPicPr>
        <p:blipFill>
          <a:blip r:embed="rId4">
            <a:extLst/>
          </a:blip>
          <a:srcRect l="0" t="32395" r="2712" b="5859"/>
          <a:stretch>
            <a:fillRect/>
          </a:stretch>
        </p:blipFill>
        <p:spPr>
          <a:xfrm>
            <a:off x="1761477" y="2692400"/>
            <a:ext cx="9165336" cy="2715378"/>
          </a:xfrm>
          <a:prstGeom prst="rect">
            <a:avLst/>
          </a:prstGeom>
          <a:ln w="12700">
            <a:miter lim="400000"/>
          </a:ln>
        </p:spPr>
      </p:pic>
      <p:sp>
        <p:nvSpPr>
          <p:cNvPr id="294" name="HTML template"/>
          <p:cNvSpPr txBox="1"/>
          <p:nvPr/>
        </p:nvSpPr>
        <p:spPr>
          <a:xfrm>
            <a:off x="0" y="9229322"/>
            <a:ext cx="218658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EFB27"/>
                </a:solidFill>
              </a:defRPr>
            </a:lvl1pPr>
          </a:lstStyle>
          <a:p>
            <a:pPr/>
            <a:r>
              <a:t>HTML template</a:t>
            </a:r>
          </a:p>
        </p:txBody>
      </p:sp>
      <p:sp>
        <p:nvSpPr>
          <p:cNvPr id="295" name="CSS"/>
          <p:cNvSpPr txBox="1"/>
          <p:nvPr/>
        </p:nvSpPr>
        <p:spPr>
          <a:xfrm>
            <a:off x="12263784" y="5172868"/>
            <a:ext cx="7410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solidFill>
                  <a:srgbClr val="FEFB27"/>
                </a:solidFill>
              </a:defRPr>
            </a:lvl1pPr>
          </a:lstStyle>
          <a:p>
            <a:pPr/>
            <a:r>
              <a:t>CSS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Web components (modularizing client code)"/>
          <p:cNvSpPr txBox="1"/>
          <p:nvPr>
            <p:ph type="title"/>
          </p:nvPr>
        </p:nvSpPr>
        <p:spPr>
          <a:prstGeom prst="rect">
            <a:avLst/>
          </a:prstGeom>
        </p:spPr>
        <p:txBody>
          <a:bodyPr/>
          <a:lstStyle/>
          <a:p>
            <a:pPr/>
            <a:r>
              <a:t>Web components </a:t>
            </a:r>
            <a:r>
              <a:rPr sz="5000"/>
              <a:t>(modularizing client code)</a:t>
            </a:r>
          </a:p>
        </p:txBody>
      </p:sp>
      <p:pic>
        <p:nvPicPr>
          <p:cNvPr id="298" name="Image" descr="Image"/>
          <p:cNvPicPr>
            <a:picLocks noChangeAspect="1"/>
          </p:cNvPicPr>
          <p:nvPr/>
        </p:nvPicPr>
        <p:blipFill>
          <a:blip r:embed="rId2">
            <a:extLst/>
          </a:blip>
          <a:stretch>
            <a:fillRect/>
          </a:stretch>
        </p:blipFill>
        <p:spPr>
          <a:xfrm>
            <a:off x="4007205" y="3003550"/>
            <a:ext cx="4990391" cy="636310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0" name="Image" descr="Image"/>
          <p:cNvPicPr>
            <a:picLocks noChangeAspect="1"/>
          </p:cNvPicPr>
          <p:nvPr/>
        </p:nvPicPr>
        <p:blipFill>
          <a:blip r:embed="rId2">
            <a:extLst/>
          </a:blip>
          <a:stretch>
            <a:fillRect/>
          </a:stretch>
        </p:blipFill>
        <p:spPr>
          <a:xfrm>
            <a:off x="0" y="2857283"/>
            <a:ext cx="13004800" cy="403903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2" name="Image" descr="Image"/>
          <p:cNvPicPr>
            <a:picLocks noChangeAspect="1"/>
          </p:cNvPicPr>
          <p:nvPr/>
        </p:nvPicPr>
        <p:blipFill>
          <a:blip r:embed="rId2">
            <a:extLst/>
          </a:blip>
          <a:stretch>
            <a:fillRect/>
          </a:stretch>
        </p:blipFill>
        <p:spPr>
          <a:xfrm>
            <a:off x="609600" y="2057400"/>
            <a:ext cx="11607800" cy="56388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JS (TS) objects as component state"/>
          <p:cNvSpPr txBox="1"/>
          <p:nvPr>
            <p:ph type="title"/>
          </p:nvPr>
        </p:nvSpPr>
        <p:spPr>
          <a:prstGeom prst="rect">
            <a:avLst/>
          </a:prstGeom>
        </p:spPr>
        <p:txBody>
          <a:bodyPr/>
          <a:lstStyle/>
          <a:p>
            <a:pPr/>
            <a:r>
              <a:t>JS (TS) objects as component state</a:t>
            </a:r>
          </a:p>
        </p:txBody>
      </p:sp>
      <p:pic>
        <p:nvPicPr>
          <p:cNvPr id="305" name="Image" descr="Image"/>
          <p:cNvPicPr>
            <a:picLocks noChangeAspect="1"/>
          </p:cNvPicPr>
          <p:nvPr/>
        </p:nvPicPr>
        <p:blipFill>
          <a:blip r:embed="rId2">
            <a:extLst/>
          </a:blip>
          <a:stretch>
            <a:fillRect/>
          </a:stretch>
        </p:blipFill>
        <p:spPr>
          <a:xfrm>
            <a:off x="520700" y="3454400"/>
            <a:ext cx="11963400" cy="51562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o do before class"/>
          <p:cNvSpPr txBox="1"/>
          <p:nvPr>
            <p:ph type="title"/>
          </p:nvPr>
        </p:nvSpPr>
        <p:spPr>
          <a:prstGeom prst="rect">
            <a:avLst/>
          </a:prstGeom>
        </p:spPr>
        <p:txBody>
          <a:bodyPr/>
          <a:lstStyle/>
          <a:p>
            <a:pPr/>
            <a:r>
              <a:t>To do before class</a:t>
            </a:r>
          </a:p>
        </p:txBody>
      </p:sp>
      <p:sp>
        <p:nvSpPr>
          <p:cNvPr id="211" name="Watch videos…"/>
          <p:cNvSpPr txBox="1"/>
          <p:nvPr>
            <p:ph type="body" idx="1"/>
          </p:nvPr>
        </p:nvSpPr>
        <p:spPr>
          <a:xfrm>
            <a:off x="1270000" y="2768600"/>
            <a:ext cx="10464800" cy="6420876"/>
          </a:xfrm>
          <a:prstGeom prst="rect">
            <a:avLst/>
          </a:prstGeom>
        </p:spPr>
        <p:txBody>
          <a:bodyPr/>
          <a:lstStyle/>
          <a:p>
            <a:pPr/>
            <a:r>
              <a:t>Watch videos</a:t>
            </a:r>
          </a:p>
          <a:p>
            <a:pPr/>
            <a:r>
              <a:t>Read chapter 7 and basic concepts of chapter 6 in the textbook</a:t>
            </a:r>
          </a:p>
          <a:p>
            <a:pPr/>
            <a:r>
              <a:t>Send questions and opinions through slack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7" name="Image" descr="Image"/>
          <p:cNvPicPr>
            <a:picLocks noChangeAspect="1"/>
          </p:cNvPicPr>
          <p:nvPr/>
        </p:nvPicPr>
        <p:blipFill>
          <a:blip r:embed="rId2">
            <a:extLst/>
          </a:blip>
          <a:stretch>
            <a:fillRect/>
          </a:stretch>
        </p:blipFill>
        <p:spPr>
          <a:xfrm>
            <a:off x="0" y="2832136"/>
            <a:ext cx="13004800" cy="4089328"/>
          </a:xfrm>
          <a:prstGeom prst="rect">
            <a:avLst/>
          </a:prstGeom>
          <a:ln w="12700">
            <a:miter lim="400000"/>
          </a:ln>
        </p:spPr>
      </p:pic>
      <p:sp>
        <p:nvSpPr>
          <p:cNvPr id="308" name="state read and written by the interpretation of the templates"/>
          <p:cNvSpPr/>
          <p:nvPr/>
        </p:nvSpPr>
        <p:spPr>
          <a:xfrm>
            <a:off x="139700" y="173867"/>
            <a:ext cx="3821460" cy="2132559"/>
          </a:xfrm>
          <a:prstGeom prst="wedgeEllipseCallout">
            <a:avLst>
              <a:gd name="adj1" fmla="val 18477"/>
              <a:gd name="adj2" fmla="val 86075"/>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state read and written by the interpretation of the templates</a:t>
            </a:r>
          </a:p>
        </p:txBody>
      </p:sp>
      <p:sp>
        <p:nvSpPr>
          <p:cNvPr id="309" name="result of the rendering process by interpreting the CSS and HTML"/>
          <p:cNvSpPr/>
          <p:nvPr/>
        </p:nvSpPr>
        <p:spPr>
          <a:xfrm>
            <a:off x="3213100" y="7362066"/>
            <a:ext cx="4984155" cy="2132560"/>
          </a:xfrm>
          <a:prstGeom prst="wedgeEllipseCallout">
            <a:avLst>
              <a:gd name="adj1" fmla="val 41772"/>
              <a:gd name="adj2" fmla="val -6975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result of the rendering process by interpreting the CSS and HTML</a:t>
            </a:r>
          </a:p>
        </p:txBody>
      </p:sp>
      <p:sp>
        <p:nvSpPr>
          <p:cNvPr id="310" name="specifies the structure of the state, and how it’s initialised and changed"/>
          <p:cNvSpPr/>
          <p:nvPr/>
        </p:nvSpPr>
        <p:spPr>
          <a:xfrm>
            <a:off x="7655669" y="173867"/>
            <a:ext cx="4076056" cy="2729459"/>
          </a:xfrm>
          <a:prstGeom prst="wedgeEllipseCallout">
            <a:avLst>
              <a:gd name="adj1" fmla="val 24060"/>
              <a:gd name="adj2" fmla="val 83296"/>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specifies the structure of the state, and how it’s initialised and changed</a:t>
            </a:r>
          </a:p>
        </p:txBody>
      </p:sp>
      <p:sp>
        <p:nvSpPr>
          <p:cNvPr id="311" name="specifies operations triggered by browser events"/>
          <p:cNvSpPr/>
          <p:nvPr/>
        </p:nvSpPr>
        <p:spPr>
          <a:xfrm>
            <a:off x="8839200" y="7425566"/>
            <a:ext cx="3821460" cy="2132560"/>
          </a:xfrm>
          <a:prstGeom prst="wedgeEllipseCallout">
            <a:avLst>
              <a:gd name="adj1" fmla="val 32894"/>
              <a:gd name="adj2" fmla="val -94815"/>
            </a:avLst>
          </a:prstGeom>
          <a:blipFill>
            <a:blip r:embed="rId6"/>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specifies operations triggered by browser events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Angular architecture"/>
          <p:cNvSpPr txBox="1"/>
          <p:nvPr>
            <p:ph type="title"/>
          </p:nvPr>
        </p:nvSpPr>
        <p:spPr>
          <a:prstGeom prst="rect">
            <a:avLst/>
          </a:prstGeom>
        </p:spPr>
        <p:txBody>
          <a:bodyPr/>
          <a:lstStyle/>
          <a:p>
            <a:pPr/>
            <a:r>
              <a:t>Angular architecture</a:t>
            </a:r>
          </a:p>
        </p:txBody>
      </p:sp>
      <p:sp>
        <p:nvSpPr>
          <p:cNvPr id="314" name="Module contain…"/>
          <p:cNvSpPr txBox="1"/>
          <p:nvPr>
            <p:ph type="body" idx="1"/>
          </p:nvPr>
        </p:nvSpPr>
        <p:spPr>
          <a:prstGeom prst="rect">
            <a:avLst/>
          </a:prstGeom>
        </p:spPr>
        <p:txBody>
          <a:bodyPr/>
          <a:lstStyle/>
          <a:p>
            <a:pPr/>
            <a:r>
              <a:t>Module contain</a:t>
            </a:r>
          </a:p>
          <a:p>
            <a:pPr/>
            <a:r>
              <a:t>Components </a:t>
            </a:r>
          </a:p>
          <a:p>
            <a:pPr lvl="1"/>
            <a:r>
              <a:t>contain HTML, CSS, Typescript class</a:t>
            </a:r>
          </a:p>
          <a:p>
            <a:pPr lvl="1"/>
            <a:r>
              <a:t>use services (Typescript class)</a:t>
            </a:r>
          </a:p>
          <a:p>
            <a:pPr lvl="1"/>
            <a:r>
              <a:t>refer to models (Typescript class)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ake notes, now!"/>
          <p:cNvSpPr txBox="1"/>
          <p:nvPr>
            <p:ph type="title"/>
          </p:nvPr>
        </p:nvSpPr>
        <p:spPr>
          <a:xfrm>
            <a:off x="1270000" y="1638300"/>
            <a:ext cx="10464800" cy="5867400"/>
          </a:xfrm>
          <a:prstGeom prst="rect">
            <a:avLst/>
          </a:prstGeom>
        </p:spPr>
        <p:txBody>
          <a:bodyPr/>
          <a:lstStyle>
            <a:lvl1pPr>
              <a:defRPr sz="14200"/>
            </a:lvl1pPr>
          </a:lstStyle>
          <a:p>
            <a:pPr/>
            <a:r>
              <a:t>Take notes, now!</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aaS 1"/>
          <p:cNvSpPr txBox="1"/>
          <p:nvPr>
            <p:ph type="title"/>
          </p:nvPr>
        </p:nvSpPr>
        <p:spPr>
          <a:prstGeom prst="rect">
            <a:avLst/>
          </a:prstGeom>
        </p:spPr>
        <p:txBody>
          <a:bodyPr/>
          <a:lstStyle/>
          <a:p>
            <a:pPr/>
            <a:r>
              <a:t>SaaS 1</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aaS 2"/>
          <p:cNvSpPr txBox="1"/>
          <p:nvPr>
            <p:ph type="title"/>
          </p:nvPr>
        </p:nvSpPr>
        <p:spPr>
          <a:prstGeom prst="rect">
            <a:avLst/>
          </a:prstGeom>
        </p:spPr>
        <p:txBody>
          <a:bodyPr/>
          <a:lstStyle/>
          <a:p>
            <a:pPr/>
            <a:r>
              <a:t>SaaS 2</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For each commit…"/>
          <p:cNvSpPr txBox="1"/>
          <p:nvPr>
            <p:ph type="title"/>
          </p:nvPr>
        </p:nvSpPr>
        <p:spPr>
          <a:prstGeom prst="rect">
            <a:avLst/>
          </a:prstGeom>
        </p:spPr>
        <p:txBody>
          <a:bodyPr/>
          <a:lstStyle/>
          <a:p>
            <a:pPr/>
            <a:r>
              <a:t>For each commit…</a:t>
            </a:r>
          </a:p>
        </p:txBody>
      </p:sp>
      <p:sp>
        <p:nvSpPr>
          <p:cNvPr id="327" name="Check system running…"/>
          <p:cNvSpPr txBox="1"/>
          <p:nvPr>
            <p:ph type="body" idx="1"/>
          </p:nvPr>
        </p:nvSpPr>
        <p:spPr>
          <a:prstGeom prst="rect">
            <a:avLst/>
          </a:prstGeom>
        </p:spPr>
        <p:txBody>
          <a:bodyPr/>
          <a:lstStyle/>
          <a:p>
            <a:pPr/>
            <a:r>
              <a:t>Check system running</a:t>
            </a:r>
          </a:p>
          <a:p>
            <a:pPr/>
            <a:r>
              <a:t>Check commit changes</a:t>
            </a:r>
          </a:p>
          <a:p>
            <a:pPr/>
            <a:r>
              <a:t>Starting at second commit and going up to “melhor visualizacao do botao e da lista de alunos”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aaS 2"/>
          <p:cNvSpPr txBox="1"/>
          <p:nvPr>
            <p:ph type="title"/>
          </p:nvPr>
        </p:nvSpPr>
        <p:spPr>
          <a:prstGeom prst="rect">
            <a:avLst/>
          </a:prstGeom>
        </p:spPr>
        <p:txBody>
          <a:bodyPr/>
          <a:lstStyle/>
          <a:p>
            <a:pPr/>
            <a:r>
              <a:t>SaaS 2</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aaS 3"/>
          <p:cNvSpPr txBox="1"/>
          <p:nvPr>
            <p:ph type="title"/>
          </p:nvPr>
        </p:nvSpPr>
        <p:spPr>
          <a:prstGeom prst="rect">
            <a:avLst/>
          </a:prstGeom>
        </p:spPr>
        <p:txBody>
          <a:bodyPr/>
          <a:lstStyle/>
          <a:p>
            <a:pPr/>
            <a:r>
              <a:t>SaaS 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aaS 1"/>
          <p:cNvSpPr txBox="1"/>
          <p:nvPr>
            <p:ph type="title"/>
          </p:nvPr>
        </p:nvSpPr>
        <p:spPr>
          <a:prstGeom prst="rect">
            <a:avLst/>
          </a:prstGeom>
        </p:spPr>
        <p:txBody>
          <a:bodyPr/>
          <a:lstStyle/>
          <a:p>
            <a:pPr/>
            <a:r>
              <a:t>SaaS 1</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r each commit…"/>
          <p:cNvSpPr txBox="1"/>
          <p:nvPr>
            <p:ph type="title"/>
          </p:nvPr>
        </p:nvSpPr>
        <p:spPr>
          <a:prstGeom prst="rect">
            <a:avLst/>
          </a:prstGeom>
        </p:spPr>
        <p:txBody>
          <a:bodyPr/>
          <a:lstStyle/>
          <a:p>
            <a:pPr/>
            <a:r>
              <a:t>For each commit…</a:t>
            </a:r>
          </a:p>
        </p:txBody>
      </p:sp>
      <p:sp>
        <p:nvSpPr>
          <p:cNvPr id="340" name="Check system running…"/>
          <p:cNvSpPr txBox="1"/>
          <p:nvPr>
            <p:ph type="body" idx="1"/>
          </p:nvPr>
        </p:nvSpPr>
        <p:spPr>
          <a:prstGeom prst="rect">
            <a:avLst/>
          </a:prstGeom>
        </p:spPr>
        <p:txBody>
          <a:bodyPr/>
          <a:lstStyle/>
          <a:p>
            <a:pPr/>
            <a:r>
              <a:t>Check system running</a:t>
            </a:r>
          </a:p>
          <a:p>
            <a:pPr/>
            <a:r>
              <a:t>Check commit changes</a:t>
            </a:r>
          </a:p>
          <a:p>
            <a:pPr/>
            <a:r>
              <a:t>Starting at commit "evitar cadastro de mais de um aluno com o mesmo cpf" and going up to “melhorias na visualizacao de metas”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SaaS 3"/>
          <p:cNvSpPr txBox="1"/>
          <p:nvPr>
            <p:ph type="title"/>
          </p:nvPr>
        </p:nvSpPr>
        <p:spPr>
          <a:prstGeom prst="rect">
            <a:avLst/>
          </a:prstGeom>
        </p:spPr>
        <p:txBody>
          <a:bodyPr/>
          <a:lstStyle/>
          <a:p>
            <a:pPr/>
            <a:r>
              <a:t>SaaS 3</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SaaS 4"/>
          <p:cNvSpPr txBox="1"/>
          <p:nvPr>
            <p:ph type="title"/>
          </p:nvPr>
        </p:nvSpPr>
        <p:spPr>
          <a:prstGeom prst="rect">
            <a:avLst/>
          </a:prstGeom>
        </p:spPr>
        <p:txBody>
          <a:bodyPr/>
          <a:lstStyle/>
          <a:p>
            <a:pPr/>
            <a:r>
              <a:t>SaaS 4</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For each commit…"/>
          <p:cNvSpPr txBox="1"/>
          <p:nvPr>
            <p:ph type="title"/>
          </p:nvPr>
        </p:nvSpPr>
        <p:spPr>
          <a:prstGeom prst="rect">
            <a:avLst/>
          </a:prstGeom>
        </p:spPr>
        <p:txBody>
          <a:bodyPr/>
          <a:lstStyle/>
          <a:p>
            <a:pPr/>
            <a:r>
              <a:t>For each commit…</a:t>
            </a:r>
          </a:p>
        </p:txBody>
      </p:sp>
      <p:sp>
        <p:nvSpPr>
          <p:cNvPr id="353" name="Check system running…"/>
          <p:cNvSpPr txBox="1"/>
          <p:nvPr>
            <p:ph type="body" idx="1"/>
          </p:nvPr>
        </p:nvSpPr>
        <p:spPr>
          <a:prstGeom prst="rect">
            <a:avLst/>
          </a:prstGeom>
        </p:spPr>
        <p:txBody>
          <a:bodyPr/>
          <a:lstStyle/>
          <a:p>
            <a:pPr/>
            <a:r>
              <a:t>Check system running</a:t>
            </a:r>
          </a:p>
          <a:p>
            <a:pPr/>
            <a:r>
              <a:t>Check commit changes</a:t>
            </a:r>
          </a:p>
          <a:p>
            <a:pPr/>
            <a:r>
              <a:t>Starting at commit "versao inicial do servidor" and going up to first part of "servidor integrado ao cliente"</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aaS 4"/>
          <p:cNvSpPr txBox="1"/>
          <p:nvPr>
            <p:ph type="title"/>
          </p:nvPr>
        </p:nvSpPr>
        <p:spPr>
          <a:prstGeom prst="rect">
            <a:avLst/>
          </a:prstGeom>
        </p:spPr>
        <p:txBody>
          <a:bodyPr/>
          <a:lstStyle/>
          <a:p>
            <a:pPr/>
            <a:r>
              <a:t>SaaS 4</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SaaS 5"/>
          <p:cNvSpPr txBox="1"/>
          <p:nvPr>
            <p:ph type="title"/>
          </p:nvPr>
        </p:nvSpPr>
        <p:spPr>
          <a:prstGeom prst="rect">
            <a:avLst/>
          </a:prstGeom>
        </p:spPr>
        <p:txBody>
          <a:bodyPr/>
          <a:lstStyle/>
          <a:p>
            <a:pPr/>
            <a:r>
              <a:t>SaaS 5</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For each commit…"/>
          <p:cNvSpPr txBox="1"/>
          <p:nvPr>
            <p:ph type="title"/>
          </p:nvPr>
        </p:nvSpPr>
        <p:spPr>
          <a:prstGeom prst="rect">
            <a:avLst/>
          </a:prstGeom>
        </p:spPr>
        <p:txBody>
          <a:bodyPr/>
          <a:lstStyle/>
          <a:p>
            <a:pPr/>
            <a:r>
              <a:t>For each commit…</a:t>
            </a:r>
          </a:p>
        </p:txBody>
      </p:sp>
      <p:sp>
        <p:nvSpPr>
          <p:cNvPr id="366" name="Check system running…"/>
          <p:cNvSpPr txBox="1"/>
          <p:nvPr>
            <p:ph type="body" idx="1"/>
          </p:nvPr>
        </p:nvSpPr>
        <p:spPr>
          <a:prstGeom prst="rect">
            <a:avLst/>
          </a:prstGeom>
        </p:spPr>
        <p:txBody>
          <a:bodyPr/>
          <a:lstStyle/>
          <a:p>
            <a:pPr/>
            <a:r>
              <a:t>Check system running</a:t>
            </a:r>
          </a:p>
          <a:p>
            <a:pPr/>
            <a:r>
              <a:t>Check commit changes</a:t>
            </a:r>
          </a:p>
          <a:p>
            <a:pPr/>
            <a:r>
              <a:t>Starting at the second part of  commit “servidor integrado ao cliente”, going up to "tratamento de erro do atualizar”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oftware Engineering"/>
          <p:cNvSpPr txBox="1"/>
          <p:nvPr>
            <p:ph type="ctrTitle"/>
          </p:nvPr>
        </p:nvSpPr>
        <p:spPr>
          <a:prstGeom prst="rect">
            <a:avLst/>
          </a:prstGeom>
        </p:spPr>
        <p:txBody>
          <a:bodyPr>
            <a:normAutofit fontScale="100000" lnSpcReduction="0"/>
          </a:bodyPr>
          <a:lstStyle/>
          <a:p>
            <a:pPr/>
            <a:r>
              <a:t>Software Engineering</a:t>
            </a:r>
          </a:p>
        </p:txBody>
      </p:sp>
      <p:sp>
        <p:nvSpPr>
          <p:cNvPr id="218"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219" name="pauloborba.cin.ufpe.br"/>
          <p:cNvSpPr txBox="1"/>
          <p:nvPr/>
        </p:nvSpPr>
        <p:spPr>
          <a:xfrm>
            <a:off x="2578100" y="8828075"/>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aaS 5"/>
          <p:cNvSpPr txBox="1"/>
          <p:nvPr>
            <p:ph type="title"/>
          </p:nvPr>
        </p:nvSpPr>
        <p:spPr>
          <a:prstGeom prst="rect">
            <a:avLst/>
          </a:prstGeom>
        </p:spPr>
        <p:txBody>
          <a:bodyPr/>
          <a:lstStyle/>
          <a:p>
            <a:pPr/>
            <a:r>
              <a:t>SaaS 5</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SaaS 6"/>
          <p:cNvSpPr txBox="1"/>
          <p:nvPr>
            <p:ph type="title"/>
          </p:nvPr>
        </p:nvSpPr>
        <p:spPr>
          <a:prstGeom prst="rect">
            <a:avLst/>
          </a:prstGeom>
        </p:spPr>
        <p:txBody>
          <a:bodyPr/>
          <a:lstStyle/>
          <a:p>
            <a:pPr/>
            <a:r>
              <a:t>SaaS 6</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Hands on exercises"/>
          <p:cNvSpPr txBox="1"/>
          <p:nvPr>
            <p:ph type="title"/>
          </p:nvPr>
        </p:nvSpPr>
        <p:spPr>
          <a:xfrm>
            <a:off x="1270000" y="1182774"/>
            <a:ext cx="10464800" cy="5867401"/>
          </a:xfrm>
          <a:prstGeom prst="rect">
            <a:avLst/>
          </a:prstGeom>
        </p:spPr>
        <p:txBody>
          <a:bodyPr/>
          <a:lstStyle>
            <a:lvl1pPr>
              <a:defRPr sz="14200"/>
            </a:lvl1pPr>
          </a:lstStyle>
          <a:p>
            <a:pPr/>
            <a:r>
              <a:t>Hands on exercises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aaS 6"/>
          <p:cNvSpPr txBox="1"/>
          <p:nvPr>
            <p:ph type="title"/>
          </p:nvPr>
        </p:nvSpPr>
        <p:spPr>
          <a:prstGeom prst="rect">
            <a:avLst/>
          </a:prstGeom>
        </p:spPr>
        <p:txBody>
          <a:bodyPr/>
          <a:lstStyle/>
          <a:p>
            <a:pPr/>
            <a:r>
              <a:t>SaaS 6</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aaS research at CIn"/>
          <p:cNvSpPr txBox="1"/>
          <p:nvPr>
            <p:ph type="title"/>
          </p:nvPr>
        </p:nvSpPr>
        <p:spPr>
          <a:prstGeom prst="rect">
            <a:avLst/>
          </a:prstGeom>
        </p:spPr>
        <p:txBody>
          <a:bodyPr/>
          <a:lstStyle/>
          <a:p>
            <a:pPr/>
            <a:r>
              <a:t>SaaS research at CIn</a:t>
            </a:r>
          </a:p>
        </p:txBody>
      </p:sp>
      <p:sp>
        <p:nvSpPr>
          <p:cNvPr id="385" name="Cloud and distributed architectures: Kiev, Vinicius, Castor…"/>
          <p:cNvSpPr txBox="1"/>
          <p:nvPr>
            <p:ph type="body" idx="1"/>
          </p:nvPr>
        </p:nvSpPr>
        <p:spPr>
          <a:prstGeom prst="rect">
            <a:avLst/>
          </a:prstGeom>
        </p:spPr>
        <p:txBody>
          <a:bodyPr/>
          <a:lstStyle/>
          <a:p>
            <a:pPr/>
            <a:r>
              <a:t>Cloud and distributed architectures: Kiev, Vinicius, Castor</a:t>
            </a:r>
          </a:p>
          <a:p>
            <a:pPr/>
            <a:r>
              <a:t>Specification of distributed architectures: Alexandre Mota, Augusto</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To do after class"/>
          <p:cNvSpPr txBox="1"/>
          <p:nvPr>
            <p:ph type="title"/>
          </p:nvPr>
        </p:nvSpPr>
        <p:spPr>
          <a:prstGeom prst="rect">
            <a:avLst/>
          </a:prstGeom>
        </p:spPr>
        <p:txBody>
          <a:bodyPr/>
          <a:lstStyle/>
          <a:p>
            <a:pPr/>
            <a:r>
              <a:t>To do after class</a:t>
            </a:r>
          </a:p>
        </p:txBody>
      </p:sp>
      <p:sp>
        <p:nvSpPr>
          <p:cNvPr id="388" name="Answer questionnaire (check classroom assignment), study correct answers…"/>
          <p:cNvSpPr txBox="1"/>
          <p:nvPr>
            <p:ph type="body" idx="1"/>
          </p:nvPr>
        </p:nvSpPr>
        <p:spPr>
          <a:xfrm>
            <a:off x="1270000" y="2768600"/>
            <a:ext cx="10464800" cy="6420876"/>
          </a:xfrm>
          <a:prstGeom prst="rect">
            <a:avLst/>
          </a:prstGeom>
        </p:spPr>
        <p:txBody>
          <a:bodyPr/>
          <a:lstStyle/>
          <a:p>
            <a:pPr/>
            <a:r>
              <a:t>Answer questionnaire (check classroom assignment), study correct answers </a:t>
            </a:r>
          </a:p>
          <a:p>
            <a:pPr/>
            <a:r>
              <a:t>Finish exercise (check classroom assignment), study correct answers</a:t>
            </a:r>
          </a:p>
          <a:p>
            <a:pPr/>
            <a:r>
              <a:t>Read, again, parts of chapters 7 and 10 in the textbook </a:t>
            </a:r>
          </a:p>
          <a:p>
            <a:pPr/>
            <a:r>
              <a:rPr u="sng">
                <a:hlinkClick r:id="rId2" invalidUrl="" action="" tgtFrame="" tooltip="" history="1" highlightClick="0" endSnd="0"/>
              </a:rPr>
              <a:t>Evaluate classes</a:t>
            </a:r>
          </a:p>
          <a:p>
            <a:pPr/>
            <a:r>
              <a:t>Study questions from previous exams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To do after class"/>
          <p:cNvSpPr txBox="1"/>
          <p:nvPr>
            <p:ph type="title"/>
          </p:nvPr>
        </p:nvSpPr>
        <p:spPr>
          <a:prstGeom prst="rect">
            <a:avLst/>
          </a:prstGeom>
        </p:spPr>
        <p:txBody>
          <a:bodyPr/>
          <a:lstStyle/>
          <a:p>
            <a:pPr/>
            <a:r>
              <a:t>To do after class</a:t>
            </a:r>
          </a:p>
        </p:txBody>
      </p:sp>
      <p:sp>
        <p:nvSpPr>
          <p:cNvPr id="391" name="HTML: https://www.w3schools.com/tags/…"/>
          <p:cNvSpPr txBox="1"/>
          <p:nvPr>
            <p:ph type="body" idx="1"/>
          </p:nvPr>
        </p:nvSpPr>
        <p:spPr>
          <a:xfrm>
            <a:off x="190729" y="2518084"/>
            <a:ext cx="11544071" cy="6671392"/>
          </a:xfrm>
          <a:prstGeom prst="rect">
            <a:avLst/>
          </a:prstGeom>
        </p:spPr>
        <p:txBody>
          <a:bodyPr/>
          <a:lstStyle/>
          <a:p>
            <a:pPr>
              <a:defRPr sz="2300"/>
            </a:pPr>
            <a:r>
              <a:t>HTML: </a:t>
            </a:r>
            <a:r>
              <a:rPr u="sng">
                <a:hlinkClick r:id="rId2" invalidUrl="" action="" tgtFrame="" tooltip="" history="1" highlightClick="0" endSnd="0"/>
              </a:rPr>
              <a:t>https://www.w3schools.com/tags/</a:t>
            </a:r>
          </a:p>
          <a:p>
            <a:pPr>
              <a:defRPr sz="2300"/>
            </a:pPr>
            <a:r>
              <a:t>CSS: </a:t>
            </a:r>
            <a:r>
              <a:rPr u="sng">
                <a:hlinkClick r:id="rId3" invalidUrl="" action="" tgtFrame="" tooltip="" history="1" highlightClick="0" endSnd="0"/>
              </a:rPr>
              <a:t>https://www.w3schools.com/css/default.asp</a:t>
            </a:r>
            <a:r>
              <a:t> (reference), </a:t>
            </a:r>
            <a:r>
              <a:rPr u="sng">
                <a:hlinkClick r:id="rId4" invalidUrl="" action="" tgtFrame="" tooltip="" history="1" highlightClick="0" endSnd="0"/>
              </a:rPr>
              <a:t>https://www.w3schools.com/colors/colors_picker.asp</a:t>
            </a:r>
            <a:r>
              <a:t> (colors)</a:t>
            </a:r>
          </a:p>
          <a:p>
            <a:pPr>
              <a:defRPr sz="2300"/>
            </a:pPr>
            <a:r>
              <a:t>Angular: </a:t>
            </a:r>
            <a:r>
              <a:rPr u="sng">
                <a:hlinkClick r:id="rId5" invalidUrl="" action="" tgtFrame="" tooltip="" history="1" highlightClick="0" endSnd="0"/>
              </a:rPr>
              <a:t>https://angular.io/guide/</a:t>
            </a:r>
            <a:r>
              <a:t> (reference), </a:t>
            </a:r>
            <a:r>
              <a:rPr u="sng">
                <a:hlinkClick r:id="rId6" invalidUrl="" action="" tgtFrame="" tooltip="" history="1" highlightClick="0" endSnd="0"/>
              </a:rPr>
              <a:t>https://stackblitz.com</a:t>
            </a:r>
            <a:r>
              <a:t> (IDE), </a:t>
            </a:r>
            <a:r>
              <a:rPr u="sng">
                <a:hlinkClick r:id="rId7" invalidUrl="" action="" tgtFrame="" tooltip="" history="1" highlightClick="0" endSnd="0"/>
              </a:rPr>
              <a:t>https://plnkr.co</a:t>
            </a:r>
            <a:r>
              <a:t> (IDE), </a:t>
            </a:r>
            <a:r>
              <a:rPr u="sng">
                <a:hlinkClick r:id="rId8" invalidUrl="" action="" tgtFrame="" tooltip="" history="1" highlightClick="0" endSnd="0"/>
              </a:rPr>
              <a:t>https://angular.io/tutorial</a:t>
            </a:r>
            <a:r>
              <a:t> (tutorial)</a:t>
            </a:r>
          </a:p>
          <a:p>
            <a:pPr>
              <a:defRPr sz="2300"/>
            </a:pPr>
            <a:r>
              <a:t>Typescript: </a:t>
            </a:r>
            <a:r>
              <a:rPr u="sng">
                <a:hlinkClick r:id="rId9" invalidUrl="" action="" tgtFrame="" tooltip="" history="1" highlightClick="0" endSnd="0"/>
              </a:rPr>
              <a:t>https://www.typescriptlang.org/docs/home.html</a:t>
            </a:r>
          </a:p>
          <a:p>
            <a:pPr>
              <a:defRPr sz="2300"/>
            </a:pPr>
            <a:r>
              <a:t>Javascript: </a:t>
            </a:r>
            <a:r>
              <a:rPr u="sng">
                <a:hlinkClick r:id="rId10" invalidUrl="" action="" tgtFrame="" tooltip="" history="1" highlightClick="0" endSnd="0"/>
              </a:rPr>
              <a:t>https://www.w3schools.com/jsref/default.asp</a:t>
            </a:r>
            <a:r>
              <a:t> (básico), </a:t>
            </a:r>
            <a:r>
              <a:rPr u="sng">
                <a:hlinkClick r:id="rId11" invalidUrl="" action="" tgtFrame="" tooltip="" history="1" highlightClick="0" endSnd="0"/>
              </a:rPr>
              <a:t>http://exploringjs.com/es6/index.html</a:t>
            </a:r>
            <a:r>
              <a:t> (avançado)</a:t>
            </a:r>
          </a:p>
          <a:p>
            <a:pPr>
              <a:defRPr sz="2300"/>
            </a:pPr>
            <a:r>
              <a:t>Node.js: </a:t>
            </a:r>
            <a:r>
              <a:rPr u="sng">
                <a:hlinkClick r:id="rId12" invalidUrl="" action="" tgtFrame="" tooltip="" history="1" highlightClick="0" endSnd="0"/>
              </a:rPr>
              <a:t>https://nodejs.org/en/</a:t>
            </a:r>
          </a:p>
          <a:p>
            <a:pPr>
              <a:defRPr sz="2300"/>
            </a:pPr>
            <a:r>
              <a:t>Express: </a:t>
            </a:r>
            <a:r>
              <a:rPr u="sng">
                <a:hlinkClick r:id="rId13" invalidUrl="" action="" tgtFrame="" tooltip="" history="1" highlightClick="0" endSnd="0"/>
              </a:rPr>
              <a:t>http://expressjs.com</a:t>
            </a:r>
          </a:p>
          <a:p>
            <a:pPr>
              <a:defRPr sz="2300"/>
            </a:pPr>
            <a:r>
              <a:t>body-parser: </a:t>
            </a:r>
            <a:r>
              <a:rPr u="sng">
                <a:hlinkClick r:id="rId14" invalidUrl="" action="" tgtFrame="" tooltip="" history="1" highlightClick="0" endSnd="0"/>
              </a:rPr>
              <a:t>https://www.npmjs.com/package/body-parser</a:t>
            </a:r>
          </a:p>
          <a:p>
            <a:pPr>
              <a:defRPr sz="2300"/>
            </a:pPr>
            <a:r>
              <a:t>RxJS: </a:t>
            </a:r>
            <a:r>
              <a:rPr u="sng">
                <a:hlinkClick r:id="rId15" invalidUrl="" action="" tgtFrame="" tooltip="" history="1" highlightClick="0" endSnd="0"/>
              </a:rPr>
              <a:t>http://reactivex.io/rxjs/</a:t>
            </a:r>
            <a:r>
              <a:t> (API), https://www.learnrxjs.io</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Questions from previous exams"/>
          <p:cNvSpPr txBox="1"/>
          <p:nvPr>
            <p:ph type="title"/>
          </p:nvPr>
        </p:nvSpPr>
        <p:spPr>
          <a:prstGeom prst="rect">
            <a:avLst/>
          </a:prstGeom>
        </p:spPr>
        <p:txBody>
          <a:bodyPr/>
          <a:lstStyle/>
          <a:p>
            <a:pPr/>
            <a:r>
              <a:t>Questions from previous exams</a:t>
            </a:r>
          </a:p>
        </p:txBody>
      </p:sp>
      <p:sp>
        <p:nvSpPr>
          <p:cNvPr id="394" name="Explique brevemente a diferença entre testes de unidade e testes de integração (a). Qual o impacto negativo de realizar apenas os testes de unidade? (b) Qual o impacto negativo de realizar apenas os testes de integração?…"/>
          <p:cNvSpPr txBox="1"/>
          <p:nvPr>
            <p:ph type="body" idx="1"/>
          </p:nvPr>
        </p:nvSpPr>
        <p:spPr>
          <a:xfrm>
            <a:off x="1270000" y="1722716"/>
            <a:ext cx="10464800" cy="7957583"/>
          </a:xfrm>
          <a:prstGeom prst="rect">
            <a:avLst/>
          </a:prstGeom>
        </p:spPr>
        <p:txBody>
          <a:bodyPr/>
          <a:lstStyle/>
          <a:p>
            <a:pPr>
              <a:defRPr sz="3400"/>
            </a:pPr>
          </a:p>
          <a:p>
            <a:pPr>
              <a:defRPr sz="3400"/>
            </a:pPr>
            <a:r>
              <a:t>Explique brevemente a diferença entre testes de unidade e testes de integração (a). Qual o impacto negativo de realizar apenas os testes de unidade? (b) Qual o impacto negativo de realizar apenas os testes de integração? </a:t>
            </a:r>
          </a:p>
          <a:p>
            <a:pPr>
              <a:defRPr sz="3400"/>
            </a:pPr>
            <a:r>
              <a:t>Explique brevemente a diferença entre testes de aceitação e testes de integração, e porque você acha que algumas empresas realizam os dois tipos de teste.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oftware Engineering"/>
          <p:cNvSpPr txBox="1"/>
          <p:nvPr>
            <p:ph type="ctrTitle"/>
          </p:nvPr>
        </p:nvSpPr>
        <p:spPr>
          <a:prstGeom prst="rect">
            <a:avLst/>
          </a:prstGeom>
        </p:spPr>
        <p:txBody>
          <a:bodyPr>
            <a:normAutofit fontScale="100000" lnSpcReduction="0"/>
          </a:bodyPr>
          <a:lstStyle/>
          <a:p>
            <a:pPr/>
            <a:r>
              <a:t>Software Engineering</a:t>
            </a:r>
          </a:p>
        </p:txBody>
      </p:sp>
      <p:sp>
        <p:nvSpPr>
          <p:cNvPr id="397"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398" name="pauloborba.cin.ufpe.br"/>
          <p:cNvSpPr txBox="1"/>
          <p:nvPr/>
        </p:nvSpPr>
        <p:spPr>
          <a:xfrm>
            <a:off x="2578100" y="8828075"/>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oftware as a Service (SaaS)"/>
          <p:cNvSpPr txBox="1"/>
          <p:nvPr>
            <p:ph type="title"/>
          </p:nvPr>
        </p:nvSpPr>
        <p:spPr>
          <a:prstGeom prst="rect">
            <a:avLst/>
          </a:prstGeom>
        </p:spPr>
        <p:txBody>
          <a:bodyPr/>
          <a:lstStyle/>
          <a:p>
            <a:pPr/>
            <a:r>
              <a:t>Software as a Service (SaaS)</a:t>
            </a:r>
          </a:p>
        </p:txBody>
      </p:sp>
      <p:sp>
        <p:nvSpPr>
          <p:cNvPr id="222" name="Delivers software and data as a service over the Internet…"/>
          <p:cNvSpPr txBox="1"/>
          <p:nvPr>
            <p:ph type="body" idx="1"/>
          </p:nvPr>
        </p:nvSpPr>
        <p:spPr>
          <a:prstGeom prst="rect">
            <a:avLst/>
          </a:prstGeom>
        </p:spPr>
        <p:txBody>
          <a:bodyPr/>
          <a:lstStyle/>
          <a:p>
            <a:pPr/>
            <a:r>
              <a:t>Delivers software and data as a service over the Internet</a:t>
            </a:r>
          </a:p>
          <a:p>
            <a:pPr/>
            <a:r>
              <a:t>No need to install applications and backup data in the user computing device</a:t>
            </a:r>
          </a:p>
          <a:p>
            <a:pPr/>
            <a:r>
              <a:t>Easier to improve the service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Client-server structure and behavior"/>
          <p:cNvSpPr txBox="1"/>
          <p:nvPr>
            <p:ph type="title"/>
          </p:nvPr>
        </p:nvSpPr>
        <p:spPr>
          <a:prstGeom prst="rect">
            <a:avLst/>
          </a:prstGeom>
        </p:spPr>
        <p:txBody>
          <a:bodyPr/>
          <a:lstStyle/>
          <a:p>
            <a:pPr/>
            <a:r>
              <a:t>Client-server structure and behavior</a:t>
            </a:r>
          </a:p>
        </p:txBody>
      </p:sp>
      <p:pic>
        <p:nvPicPr>
          <p:cNvPr id="227" name="ClientServer.pdf" descr="ClientServer.pdf"/>
          <p:cNvPicPr>
            <a:picLocks noChangeAspect="1"/>
          </p:cNvPicPr>
          <p:nvPr/>
        </p:nvPicPr>
        <p:blipFill>
          <a:blip r:embed="rId2">
            <a:extLst/>
          </a:blip>
          <a:stretch>
            <a:fillRect/>
          </a:stretch>
        </p:blipFill>
        <p:spPr>
          <a:xfrm>
            <a:off x="4177800" y="1824043"/>
            <a:ext cx="7536873" cy="9753601"/>
          </a:xfrm>
          <a:prstGeom prst="rect">
            <a:avLst/>
          </a:prstGeom>
          <a:ln w="12700">
            <a:miter lim="400000"/>
          </a:ln>
        </p:spPr>
      </p:pic>
      <p:pic>
        <p:nvPicPr>
          <p:cNvPr id="228" name="ClientServer.pdf" descr="ClientServer.pdf"/>
          <p:cNvPicPr>
            <a:picLocks noChangeAspect="1"/>
          </p:cNvPicPr>
          <p:nvPr/>
        </p:nvPicPr>
        <p:blipFill>
          <a:blip r:embed="rId3">
            <a:extLst/>
          </a:blip>
          <a:stretch>
            <a:fillRect/>
          </a:stretch>
        </p:blipFill>
        <p:spPr>
          <a:xfrm>
            <a:off x="1987817" y="483116"/>
            <a:ext cx="7536873" cy="9753601"/>
          </a:xfrm>
          <a:prstGeom prst="rect">
            <a:avLst/>
          </a:prstGeom>
          <a:ln w="12700">
            <a:miter lim="400000"/>
          </a:ln>
        </p:spPr>
      </p:pic>
      <p:sp>
        <p:nvSpPr>
          <p:cNvPr id="229" name="browser in user device"/>
          <p:cNvSpPr/>
          <p:nvPr/>
        </p:nvSpPr>
        <p:spPr>
          <a:xfrm>
            <a:off x="358459" y="7838195"/>
            <a:ext cx="2538282" cy="1765099"/>
          </a:xfrm>
          <a:prstGeom prst="wedgeEllipseCallout">
            <a:avLst>
              <a:gd name="adj1" fmla="val 38392"/>
              <a:gd name="adj2" fmla="val -71709"/>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browser in user device</a:t>
            </a:r>
          </a:p>
        </p:txBody>
      </p:sp>
      <p:sp>
        <p:nvSpPr>
          <p:cNvPr id="230" name="services and data in the company computers"/>
          <p:cNvSpPr/>
          <p:nvPr/>
        </p:nvSpPr>
        <p:spPr>
          <a:xfrm>
            <a:off x="10445467" y="2324178"/>
            <a:ext cx="2538384" cy="2375464"/>
          </a:xfrm>
          <a:prstGeom prst="wedgeEllipseCallout">
            <a:avLst>
              <a:gd name="adj1" fmla="val -45185"/>
              <a:gd name="adj2" fmla="val 60697"/>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services and data in the company computers</a:t>
            </a:r>
          </a:p>
        </p:txBody>
      </p:sp>
      <p:pic>
        <p:nvPicPr>
          <p:cNvPr id="231" name="Image" descr="Image"/>
          <p:cNvPicPr>
            <a:picLocks noChangeAspect="1"/>
          </p:cNvPicPr>
          <p:nvPr/>
        </p:nvPicPr>
        <p:blipFill>
          <a:blip r:embed="rId6">
            <a:extLst/>
          </a:blip>
          <a:stretch>
            <a:fillRect/>
          </a:stretch>
        </p:blipFill>
        <p:spPr>
          <a:xfrm>
            <a:off x="1529885" y="4111052"/>
            <a:ext cx="10107135" cy="415679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Image" descr="Image"/>
          <p:cNvPicPr>
            <a:picLocks noChangeAspect="1"/>
          </p:cNvPicPr>
          <p:nvPr/>
        </p:nvPicPr>
        <p:blipFill>
          <a:blip r:embed="rId3">
            <a:extLst/>
          </a:blip>
          <a:stretch>
            <a:fillRect/>
          </a:stretch>
        </p:blipFill>
        <p:spPr>
          <a:xfrm>
            <a:off x="8226414" y="6817807"/>
            <a:ext cx="3568701" cy="2865326"/>
          </a:xfrm>
          <a:prstGeom prst="rect">
            <a:avLst/>
          </a:prstGeom>
          <a:ln w="12700">
            <a:miter lim="400000"/>
          </a:ln>
        </p:spPr>
      </p:pic>
      <p:pic>
        <p:nvPicPr>
          <p:cNvPr id="234" name="Image" descr="Image"/>
          <p:cNvPicPr>
            <a:picLocks noChangeAspect="1"/>
          </p:cNvPicPr>
          <p:nvPr/>
        </p:nvPicPr>
        <p:blipFill>
          <a:blip r:embed="rId4">
            <a:extLst/>
          </a:blip>
          <a:stretch>
            <a:fillRect/>
          </a:stretch>
        </p:blipFill>
        <p:spPr>
          <a:xfrm>
            <a:off x="227008" y="4519386"/>
            <a:ext cx="5193378" cy="4596842"/>
          </a:xfrm>
          <a:prstGeom prst="rect">
            <a:avLst/>
          </a:prstGeom>
          <a:ln w="12700">
            <a:miter lim="400000"/>
          </a:ln>
        </p:spPr>
      </p:pic>
      <p:pic>
        <p:nvPicPr>
          <p:cNvPr id="235" name="Image" descr="Image"/>
          <p:cNvPicPr>
            <a:picLocks noChangeAspect="1"/>
          </p:cNvPicPr>
          <p:nvPr/>
        </p:nvPicPr>
        <p:blipFill>
          <a:blip r:embed="rId5">
            <a:extLst/>
          </a:blip>
          <a:stretch>
            <a:fillRect/>
          </a:stretch>
        </p:blipFill>
        <p:spPr>
          <a:xfrm>
            <a:off x="1295330" y="519326"/>
            <a:ext cx="10414140" cy="3369921"/>
          </a:xfrm>
          <a:prstGeom prst="rect">
            <a:avLst/>
          </a:prstGeom>
          <a:ln w="12700">
            <a:miter lim="400000"/>
          </a:ln>
        </p:spPr>
      </p:pic>
      <p:pic>
        <p:nvPicPr>
          <p:cNvPr id="236" name="Image" descr="Image"/>
          <p:cNvPicPr>
            <a:picLocks noChangeAspect="1"/>
          </p:cNvPicPr>
          <p:nvPr/>
        </p:nvPicPr>
        <p:blipFill>
          <a:blip r:embed="rId6">
            <a:extLst/>
          </a:blip>
          <a:stretch>
            <a:fillRect/>
          </a:stretch>
        </p:blipFill>
        <p:spPr>
          <a:xfrm>
            <a:off x="8226414" y="3791465"/>
            <a:ext cx="3568701" cy="2565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Pattern principles"/>
          <p:cNvSpPr txBox="1"/>
          <p:nvPr>
            <p:ph type="title"/>
          </p:nvPr>
        </p:nvSpPr>
        <p:spPr>
          <a:prstGeom prst="rect">
            <a:avLst/>
          </a:prstGeom>
        </p:spPr>
        <p:txBody>
          <a:bodyPr/>
          <a:lstStyle/>
          <a:p>
            <a:pPr/>
            <a:r>
              <a:t>Pattern principles</a:t>
            </a:r>
          </a:p>
        </p:txBody>
      </p:sp>
      <p:sp>
        <p:nvSpPr>
          <p:cNvPr id="241" name="Separation of concerns between clients and servers…"/>
          <p:cNvSpPr txBox="1"/>
          <p:nvPr>
            <p:ph type="body" idx="1"/>
          </p:nvPr>
        </p:nvSpPr>
        <p:spPr>
          <a:prstGeom prst="rect">
            <a:avLst/>
          </a:prstGeom>
        </p:spPr>
        <p:txBody>
          <a:bodyPr/>
          <a:lstStyle/>
          <a:p>
            <a:pPr/>
            <a:r>
              <a:t>Separation of concerns between clients and servers</a:t>
            </a:r>
          </a:p>
          <a:p>
            <a:pPr/>
            <a:r>
              <a:t>Separates functionality and processing place</a:t>
            </a:r>
          </a:p>
          <a:p>
            <a:pPr/>
            <a:r>
              <a:t>Different interface for each server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Client-server communication protocols"/>
          <p:cNvSpPr txBox="1"/>
          <p:nvPr>
            <p:ph type="title"/>
          </p:nvPr>
        </p:nvSpPr>
        <p:spPr>
          <a:prstGeom prst="rect">
            <a:avLst/>
          </a:prstGeom>
        </p:spPr>
        <p:txBody>
          <a:bodyPr/>
          <a:lstStyle>
            <a:lvl1pPr>
              <a:defRPr sz="7800"/>
            </a:lvl1pPr>
          </a:lstStyle>
          <a:p>
            <a:pPr/>
            <a:r>
              <a:t>Client-server communication protocols</a:t>
            </a:r>
          </a:p>
        </p:txBody>
      </p:sp>
      <p:pic>
        <p:nvPicPr>
          <p:cNvPr id="244" name="Image" descr="Image"/>
          <p:cNvPicPr>
            <a:picLocks noChangeAspect="1"/>
          </p:cNvPicPr>
          <p:nvPr/>
        </p:nvPicPr>
        <p:blipFill>
          <a:blip r:embed="rId3">
            <a:extLst/>
          </a:blip>
          <a:stretch>
            <a:fillRect/>
          </a:stretch>
        </p:blipFill>
        <p:spPr>
          <a:xfrm>
            <a:off x="1863054" y="3213284"/>
            <a:ext cx="9553222" cy="6175653"/>
          </a:xfrm>
          <a:prstGeom prst="rect">
            <a:avLst/>
          </a:prstGeom>
          <a:ln w="12700">
            <a:miter lim="400000"/>
          </a:ln>
        </p:spPr>
      </p:pic>
      <p:sp>
        <p:nvSpPr>
          <p:cNvPr id="245" name="available services"/>
          <p:cNvSpPr/>
          <p:nvPr/>
        </p:nvSpPr>
        <p:spPr>
          <a:xfrm>
            <a:off x="10766425" y="5354487"/>
            <a:ext cx="2238277" cy="1288244"/>
          </a:xfrm>
          <a:prstGeom prst="wedgeEllipseCallout">
            <a:avLst>
              <a:gd name="adj1" fmla="val -49695"/>
              <a:gd name="adj2" fmla="val 83829"/>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available services</a:t>
            </a:r>
          </a:p>
        </p:txBody>
      </p:sp>
      <p:sp>
        <p:nvSpPr>
          <p:cNvPr id="246" name="requests"/>
          <p:cNvSpPr/>
          <p:nvPr/>
        </p:nvSpPr>
        <p:spPr>
          <a:xfrm>
            <a:off x="97780" y="4704841"/>
            <a:ext cx="1862914" cy="1066838"/>
          </a:xfrm>
          <a:prstGeom prst="wedgeEllipseCallout">
            <a:avLst>
              <a:gd name="adj1" fmla="val 37887"/>
              <a:gd name="adj2" fmla="val -70272"/>
            </a:avLst>
          </a:prstGeom>
          <a:blipFill>
            <a:blip r:embed="rId5"/>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lvl1pPr>
          </a:lstStyle>
          <a:p>
            <a:pPr/>
            <a:r>
              <a:t>requests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