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def" i="de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def" i="de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def" i="de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def" i="de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def" i="de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de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de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de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b="def" i="def"/>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D51ADE6A-740E-44AE-83CC-AE7238B6C88D}"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b="def" i="def"/>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20" name="Shape 220"/>
          <p:cNvSpPr/>
          <p:nvPr>
            <p:ph type="sldImg"/>
          </p:nvPr>
        </p:nvSpPr>
        <p:spPr>
          <a:xfrm>
            <a:off x="1143000" y="685800"/>
            <a:ext cx="4572000" cy="3429000"/>
          </a:xfrm>
          <a:prstGeom prst="rect">
            <a:avLst/>
          </a:prstGeom>
        </p:spPr>
        <p:txBody>
          <a:bodyPr/>
          <a:lstStyle/>
          <a:p>
            <a:pPr/>
          </a:p>
        </p:txBody>
      </p:sp>
      <p:sp>
        <p:nvSpPr>
          <p:cNvPr id="221" name="Shape 2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 Id="rId3" Type="http://schemas.openxmlformats.org/officeDocument/2006/relationships/hyperlink" Target="https://www.theatlantic.com/amp/article/414271/" TargetMode="External"/></Relationships>

</file>

<file path=ppt/notesSlides/_rels/notesSlide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r>
              <a:t>Foco em sistemas exigiria modelagem híbrida, pelo menos para simulação e testes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Traditional engineers are regulated, certified, and subject to apprenticeship and continuing education. Engineering claims an explicit responsibility to public safety and reliability, even if it doesn’t always deliver.</a:t>
            </a:r>
            <a:r>
              <a:rPr u="sng">
                <a:hlinkClick r:id="rId3" invalidUrl="" action="" tgtFrame="" tooltip="" history="1" highlightClick="0" endSnd="0"/>
              </a:rPr>
              <a:t>https://www.theatlantic.com/amp/article/414271/</a:t>
            </a:r>
          </a:p>
          <a:p>
            <a:pPr/>
          </a:p>
          <a:p>
            <a:pPr/>
            <a:r>
              <a:t>First, the pressure to get things right the first time around was relieved, because updates and changes could be applied centrally, as in the mainframe era. Over time, the ease of rapid repair became an excuse for rapid development, and Brooks-style prototyping mutated into the constant software updates we experience today. Facebook has wisely retired its one-time internal-development philosophy, “move fast and break things,” but no business reliant on civil or structural engineering would ever have adopted such a motto in the first place.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p>
            <a:pPr/>
            <a:r>
              <a:t>DEFINIR tecnologia única é importante por questões de instalações de sw no lab, monitores, e, principalmente, para seguir um único roteiro nas monitorias e exemplos em sala. </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a:r>
              <a:t>deixar claro que Muitos assuntos presentes no cap 1 e 7 não foram abordados.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p>
            <a:pPr/>
            <a:r>
              <a:t>mostrar class code!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Shape 298"/>
          <p:cNvSpPr/>
          <p:nvPr>
            <p:ph type="sldImg"/>
          </p:nvPr>
        </p:nvSpPr>
        <p:spPr>
          <a:prstGeom prst="rect">
            <a:avLst/>
          </a:prstGeom>
        </p:spPr>
        <p:txBody>
          <a:bodyPr/>
          <a:lstStyle/>
          <a:p>
            <a:pPr/>
          </a:p>
        </p:txBody>
      </p:sp>
      <p:sp>
        <p:nvSpPr>
          <p:cNvPr id="299" name="Shape 299"/>
          <p:cNvSpPr/>
          <p:nvPr>
            <p:ph type="body" sz="quarter" idx="1"/>
          </p:nvPr>
        </p:nvSpPr>
        <p:spPr>
          <a:prstGeom prst="rect">
            <a:avLst/>
          </a:prstGeom>
        </p:spPr>
        <p:txBody>
          <a:bodyPr/>
          <a:lstStyle/>
          <a:p>
            <a:pPr/>
            <a:r>
              <a:t>mostrar class code!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87" name="Image"/>
          <p:cNvSpPr/>
          <p:nvPr>
            <p:ph type="pic" sz="half" idx="21"/>
          </p:nvPr>
        </p:nvSpPr>
        <p:spPr>
          <a:xfrm>
            <a:off x="6946900" y="1828800"/>
            <a:ext cx="4572000" cy="6096000"/>
          </a:xfrm>
          <a:prstGeom prst="rect">
            <a:avLst/>
          </a:prstGeom>
        </p:spPr>
        <p:txBody>
          <a:bodyPr lIns="91439" tIns="45719" rIns="91439" bIns="45719" anchor="t"/>
          <a:lstStyle/>
          <a:p>
            <a:pPr/>
          </a:p>
        </p:txBody>
      </p:sp>
      <p:sp>
        <p:nvSpPr>
          <p:cNvPr id="88" name="Title Text"/>
          <p:cNvSpPr txBox="1"/>
          <p:nvPr>
            <p:ph type="title"/>
          </p:nvPr>
        </p:nvSpPr>
        <p:spPr>
          <a:xfrm>
            <a:off x="635000" y="1524000"/>
            <a:ext cx="5867400" cy="3302000"/>
          </a:xfrm>
          <a:prstGeom prst="rect">
            <a:avLst/>
          </a:prstGeom>
        </p:spPr>
        <p:txBody>
          <a:bodyPr anchor="b"/>
          <a:lstStyle>
            <a:lvl1pPr>
              <a:defRPr sz="7000"/>
            </a:lvl1pPr>
          </a:lstStyle>
          <a:p>
            <a:pPr/>
            <a:r>
              <a:t>Title Text</a:t>
            </a:r>
          </a:p>
        </p:txBody>
      </p:sp>
      <p:sp>
        <p:nvSpPr>
          <p:cNvPr id="89" name="Body Level One…"/>
          <p:cNvSpPr txBox="1"/>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Reflection">
    <p:spTree>
      <p:nvGrpSpPr>
        <p:cNvPr id="1" name=""/>
        <p:cNvGrpSpPr/>
        <p:nvPr/>
      </p:nvGrpSpPr>
      <p:grpSpPr>
        <a:xfrm>
          <a:off x="0" y="0"/>
          <a:ext cx="0" cy="0"/>
          <a:chOff x="0" y="0"/>
          <a:chExt cx="0" cy="0"/>
        </a:xfrm>
      </p:grpSpPr>
      <p:sp>
        <p:nvSpPr>
          <p:cNvPr id="97" name="Image"/>
          <p:cNvSpPr/>
          <p:nvPr>
            <p:ph type="pic" sz="half" idx="21"/>
          </p:nvPr>
        </p:nvSpPr>
        <p:spPr>
          <a:xfrm>
            <a:off x="6946900" y="1828800"/>
            <a:ext cx="4572000" cy="6096000"/>
          </a:xfrm>
          <a:prstGeom prst="rect">
            <a:avLst/>
          </a:prstGeom>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98" name="Title Text"/>
          <p:cNvSpPr txBox="1"/>
          <p:nvPr>
            <p:ph type="title"/>
          </p:nvPr>
        </p:nvSpPr>
        <p:spPr>
          <a:xfrm>
            <a:off x="635000" y="1524000"/>
            <a:ext cx="5867400" cy="3302000"/>
          </a:xfrm>
          <a:prstGeom prst="rect">
            <a:avLst/>
          </a:prstGeom>
        </p:spPr>
        <p:txBody>
          <a:bodyPr anchor="b"/>
          <a:lstStyle>
            <a:lvl1pPr>
              <a:defRPr sz="7000"/>
            </a:lvl1pPr>
          </a:lstStyle>
          <a:p>
            <a:pPr/>
            <a:r>
              <a:t>Title Text</a:t>
            </a:r>
          </a:p>
        </p:txBody>
      </p:sp>
      <p:sp>
        <p:nvSpPr>
          <p:cNvPr id="99" name="Body Level One…"/>
          <p:cNvSpPr txBox="1"/>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107" name="Image"/>
          <p:cNvSpPr/>
          <p:nvPr>
            <p:ph type="pic" sz="quarter" idx="21"/>
          </p:nvPr>
        </p:nvSpPr>
        <p:spPr>
          <a:xfrm>
            <a:off x="7200900" y="2908300"/>
            <a:ext cx="4064000" cy="5418667"/>
          </a:xfrm>
          <a:prstGeom prst="rect">
            <a:avLst/>
          </a:prstGeom>
        </p:spPr>
        <p:txBody>
          <a:bodyPr lIns="91439" tIns="45719" rIns="91439" bIns="45719" anchor="t"/>
          <a:lstStyle/>
          <a:p>
            <a:pPr/>
          </a:p>
        </p:txBody>
      </p:sp>
      <p:sp>
        <p:nvSpPr>
          <p:cNvPr id="108" name="Title Text"/>
          <p:cNvSpPr txBox="1"/>
          <p:nvPr>
            <p:ph type="title"/>
          </p:nvPr>
        </p:nvSpPr>
        <p:spPr>
          <a:prstGeom prst="rect">
            <a:avLst/>
          </a:prstGeom>
        </p:spPr>
        <p:txBody>
          <a:bodyPr/>
          <a:lstStyle/>
          <a:p>
            <a:pPr/>
            <a:r>
              <a:t>Title Text</a:t>
            </a:r>
          </a:p>
        </p:txBody>
      </p:sp>
      <p:sp>
        <p:nvSpPr>
          <p:cNvPr id="109" name="Body Level One…"/>
          <p:cNvSpPr txBox="1"/>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Left">
    <p:spTree>
      <p:nvGrpSpPr>
        <p:cNvPr id="1" name=""/>
        <p:cNvGrpSpPr/>
        <p:nvPr/>
      </p:nvGrpSpPr>
      <p:grpSpPr>
        <a:xfrm>
          <a:off x="0" y="0"/>
          <a:ext cx="0" cy="0"/>
          <a:chOff x="0" y="0"/>
          <a:chExt cx="0" cy="0"/>
        </a:xfrm>
      </p:grpSpPr>
      <p:sp>
        <p:nvSpPr>
          <p:cNvPr id="117" name="Title Text"/>
          <p:cNvSpPr txBox="1"/>
          <p:nvPr>
            <p:ph type="title"/>
          </p:nvPr>
        </p:nvSpPr>
        <p:spPr>
          <a:prstGeom prst="rect">
            <a:avLst/>
          </a:prstGeom>
        </p:spPr>
        <p:txBody>
          <a:bodyPr/>
          <a:lstStyle/>
          <a:p>
            <a:pPr/>
            <a:r>
              <a:t>Title Text</a:t>
            </a:r>
          </a:p>
        </p:txBody>
      </p:sp>
      <p:sp>
        <p:nvSpPr>
          <p:cNvPr id="118" name="Body Level One…"/>
          <p:cNvSpPr txBox="1"/>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Right">
    <p:spTree>
      <p:nvGrpSpPr>
        <p:cNvPr id="1" name=""/>
        <p:cNvGrpSpPr/>
        <p:nvPr/>
      </p:nvGrpSpPr>
      <p:grpSpPr>
        <a:xfrm>
          <a:off x="0" y="0"/>
          <a:ext cx="0" cy="0"/>
          <a:chOff x="0" y="0"/>
          <a:chExt cx="0" cy="0"/>
        </a:xfrm>
      </p:grpSpPr>
      <p:sp>
        <p:nvSpPr>
          <p:cNvPr id="126" name="Title Text"/>
          <p:cNvSpPr txBox="1"/>
          <p:nvPr>
            <p:ph type="title"/>
          </p:nvPr>
        </p:nvSpPr>
        <p:spPr>
          <a:prstGeom prst="rect">
            <a:avLst/>
          </a:prstGeom>
        </p:spPr>
        <p:txBody>
          <a:bodyPr/>
          <a:lstStyle/>
          <a:p>
            <a:pPr/>
            <a:r>
              <a:t>Title Text</a:t>
            </a:r>
          </a:p>
        </p:txBody>
      </p:sp>
      <p:sp>
        <p:nvSpPr>
          <p:cNvPr id="127" name="Body Level One…"/>
          <p:cNvSpPr txBox="1"/>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35" name="Title Text"/>
          <p:cNvSpPr txBox="1"/>
          <p:nvPr>
            <p:ph type="title"/>
          </p:nvPr>
        </p:nvSpPr>
        <p:spPr>
          <a:xfrm>
            <a:off x="1270000" y="254000"/>
            <a:ext cx="10477500" cy="2438400"/>
          </a:xfrm>
          <a:prstGeom prst="rect">
            <a:avLst/>
          </a:prstGeom>
        </p:spPr>
        <p:txBody>
          <a:bodyPr lIns="38100" tIns="38100" rIns="38100" bIns="38100"/>
          <a:lstStyle>
            <a:lvl1pPr algn="l">
              <a:defRPr sz="7800"/>
            </a:lvl1pPr>
          </a:lstStyle>
          <a:p>
            <a:pPr/>
            <a:r>
              <a:t>Title Text</a:t>
            </a:r>
          </a:p>
        </p:txBody>
      </p:sp>
      <p:sp>
        <p:nvSpPr>
          <p:cNvPr id="136" name="Slide Number"/>
          <p:cNvSpPr txBox="1"/>
          <p:nvPr>
            <p:ph type="sldNum" sz="quarter" idx="2"/>
          </p:nvPr>
        </p:nvSpPr>
        <p:spPr>
          <a:xfrm>
            <a:off x="6350000" y="9321800"/>
            <a:ext cx="292100" cy="317500"/>
          </a:xfrm>
          <a:prstGeom prst="rect">
            <a:avLst/>
          </a:prstGeom>
        </p:spPr>
        <p:txBody>
          <a:bodyPr lIns="38100" tIns="38100" rIns="38100" bIns="38100"/>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43" name="Title Text"/>
          <p:cNvSpPr txBox="1"/>
          <p:nvPr>
            <p:ph type="title"/>
          </p:nvPr>
        </p:nvSpPr>
        <p:spPr>
          <a:xfrm>
            <a:off x="1270000" y="1638300"/>
            <a:ext cx="10477500" cy="3302000"/>
          </a:xfrm>
          <a:prstGeom prst="rect">
            <a:avLst/>
          </a:prstGeom>
        </p:spPr>
        <p:txBody>
          <a:bodyPr lIns="38100" tIns="38100" rIns="38100" bIns="38100" anchor="b"/>
          <a:lstStyle>
            <a:lvl1pPr>
              <a:defRPr sz="7800"/>
            </a:lvl1pPr>
          </a:lstStyle>
          <a:p>
            <a:pPr/>
            <a:r>
              <a:t>Title Text</a:t>
            </a:r>
          </a:p>
        </p:txBody>
      </p:sp>
      <p:sp>
        <p:nvSpPr>
          <p:cNvPr id="144" name="Body Level One…"/>
          <p:cNvSpPr txBox="1"/>
          <p:nvPr>
            <p:ph type="body" sz="quarter" idx="1"/>
          </p:nvPr>
        </p:nvSpPr>
        <p:spPr>
          <a:xfrm>
            <a:off x="1270000" y="5016500"/>
            <a:ext cx="10477500" cy="1143000"/>
          </a:xfrm>
          <a:prstGeom prst="rect">
            <a:avLst/>
          </a:prstGeom>
        </p:spPr>
        <p:txBody>
          <a:bodyPr lIns="38100" tIns="38100" rIns="38100" bIns="38100"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145" name="Slide Number"/>
          <p:cNvSpPr txBox="1"/>
          <p:nvPr>
            <p:ph type="sldNum" sz="quarter" idx="2"/>
          </p:nvPr>
        </p:nvSpPr>
        <p:spPr>
          <a:xfrm>
            <a:off x="6350000" y="9321800"/>
            <a:ext cx="292100" cy="317500"/>
          </a:xfrm>
          <a:prstGeom prst="rect">
            <a:avLst/>
          </a:prstGeom>
        </p:spPr>
        <p:txBody>
          <a:bodyPr lIns="38100" tIns="38100" rIns="38100" bIns="38100"/>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152" name="Title Text"/>
          <p:cNvSpPr txBox="1"/>
          <p:nvPr>
            <p:ph type="title"/>
          </p:nvPr>
        </p:nvSpPr>
        <p:spPr>
          <a:xfrm>
            <a:off x="975359" y="433493"/>
            <a:ext cx="11054082" cy="2492588"/>
          </a:xfrm>
          <a:prstGeom prst="rect">
            <a:avLst/>
          </a:prstGeom>
        </p:spPr>
        <p:txBody>
          <a:bodyPr lIns="65023" tIns="65023" rIns="65023" bIns="65023"/>
          <a:lstStyle>
            <a:lvl1pPr algn="l" defTabSz="914400">
              <a:defRPr sz="6200">
                <a:solidFill>
                  <a:srgbClr val="0033CC"/>
                </a:solidFill>
                <a:latin typeface="Comic Sans MS"/>
                <a:ea typeface="Comic Sans MS"/>
                <a:cs typeface="Comic Sans MS"/>
                <a:sym typeface="Comic Sans MS"/>
              </a:defRPr>
            </a:lvl1pPr>
          </a:lstStyle>
          <a:p>
            <a:pPr/>
            <a:r>
              <a:t>Title Text</a:t>
            </a:r>
          </a:p>
        </p:txBody>
      </p:sp>
      <p:sp>
        <p:nvSpPr>
          <p:cNvPr id="153" name="Body Level One…"/>
          <p:cNvSpPr txBox="1"/>
          <p:nvPr>
            <p:ph type="body" idx="1"/>
          </p:nvPr>
        </p:nvSpPr>
        <p:spPr>
          <a:xfrm>
            <a:off x="975359" y="2926079"/>
            <a:ext cx="11054082" cy="6827522"/>
          </a:xfrm>
          <a:prstGeom prst="rect">
            <a:avLst/>
          </a:prstGeom>
        </p:spPr>
        <p:txBody>
          <a:bodyPr lIns="65023" tIns="65023" rIns="65023" bIns="65023" anchor="t"/>
          <a:lstStyle>
            <a:lvl1pPr marL="471487" indent="-471487" defTabSz="914400">
              <a:spcBef>
                <a:spcPts val="700"/>
              </a:spcBef>
              <a:buClr>
                <a:srgbClr val="FF3300"/>
              </a:buClr>
              <a:buSzPct val="50000"/>
              <a:buChar char="»"/>
              <a:defRPr sz="4400">
                <a:solidFill>
                  <a:srgbClr val="000000"/>
                </a:solidFill>
                <a:latin typeface="Comic Sans MS"/>
                <a:ea typeface="Comic Sans MS"/>
                <a:cs typeface="Comic Sans MS"/>
                <a:sym typeface="Comic Sans MS"/>
              </a:defRPr>
            </a:lvl1pPr>
            <a:lvl2pPr marL="906235" indent="-449035" defTabSz="914400">
              <a:spcBef>
                <a:spcPts val="700"/>
              </a:spcBef>
              <a:buClr>
                <a:srgbClr val="FF3300"/>
              </a:buClr>
              <a:buSzPct val="100000"/>
              <a:defRPr sz="4400">
                <a:solidFill>
                  <a:srgbClr val="000000"/>
                </a:solidFill>
                <a:latin typeface="Comic Sans MS"/>
                <a:ea typeface="Comic Sans MS"/>
                <a:cs typeface="Comic Sans MS"/>
                <a:sym typeface="Comic Sans MS"/>
              </a:defRPr>
            </a:lvl2pPr>
            <a:lvl3pPr marL="1333500" indent="-4191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3pPr>
            <a:lvl4pPr marL="1874520" indent="-50292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4pPr>
            <a:lvl5pPr marL="2387600" indent="-5588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5pPr>
          </a:lstStyle>
          <a:p>
            <a:pPr/>
            <a:r>
              <a:t>Body Level One</a:t>
            </a:r>
          </a:p>
          <a:p>
            <a:pPr lvl="1"/>
            <a:r>
              <a:t>Body Level Two</a:t>
            </a:r>
          </a:p>
          <a:p>
            <a:pPr lvl="2"/>
            <a:r>
              <a:t>Body Level Three</a:t>
            </a:r>
          </a:p>
          <a:p>
            <a:pPr lvl="3"/>
            <a:r>
              <a:t>Body Level Four</a:t>
            </a:r>
          </a:p>
          <a:p>
            <a:pPr lvl="4"/>
            <a:r>
              <a:t>Body Level Five</a:t>
            </a:r>
          </a:p>
        </p:txBody>
      </p:sp>
      <p:sp>
        <p:nvSpPr>
          <p:cNvPr id="154" name="Slide Number"/>
          <p:cNvSpPr txBox="1"/>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61" name="Title Text"/>
          <p:cNvSpPr txBox="1"/>
          <p:nvPr>
            <p:ph type="title"/>
          </p:nvPr>
        </p:nvSpPr>
        <p:spPr>
          <a:xfrm>
            <a:off x="952500" y="254000"/>
            <a:ext cx="11099800" cy="2159000"/>
          </a:xfrm>
          <a:prstGeom prst="rect">
            <a:avLst/>
          </a:prstGeom>
        </p:spPr>
        <p:txBody>
          <a:bodyPr>
            <a:normAutofit fontScale="100000" lnSpcReduction="0"/>
          </a:bodyPr>
          <a:lstStyle>
            <a:lvl1pPr>
              <a:defRPr sz="8000"/>
            </a:lvl1pPr>
          </a:lstStyle>
          <a:p>
            <a:pPr/>
            <a:r>
              <a:t>Title Text</a:t>
            </a:r>
          </a:p>
        </p:txBody>
      </p:sp>
      <p:sp>
        <p:nvSpPr>
          <p:cNvPr id="162" name="Body Level One…"/>
          <p:cNvSpPr txBox="1"/>
          <p:nvPr>
            <p:ph type="body" idx="1"/>
          </p:nvPr>
        </p:nvSpPr>
        <p:spPr>
          <a:xfrm>
            <a:off x="952500" y="2590800"/>
            <a:ext cx="11099800" cy="6286500"/>
          </a:xfrm>
          <a:prstGeom prst="rect">
            <a:avLst/>
          </a:prstGeom>
        </p:spPr>
        <p:txBody>
          <a:bodyPr>
            <a:normAutofit fontScale="100000" lnSpcReduction="0"/>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pPr/>
            <a:r>
              <a:t>Body Level One</a:t>
            </a:r>
          </a:p>
          <a:p>
            <a:pPr lvl="1"/>
            <a:r>
              <a:t>Body Level Two</a:t>
            </a:r>
          </a:p>
          <a:p>
            <a:pPr lvl="2"/>
            <a:r>
              <a:t>Body Level Three</a:t>
            </a:r>
          </a:p>
          <a:p>
            <a:pPr lvl="3"/>
            <a:r>
              <a:t>Body Level Four</a:t>
            </a:r>
          </a:p>
          <a:p>
            <a:pPr lvl="4"/>
            <a:r>
              <a:t>Body Level Five</a:t>
            </a:r>
          </a:p>
        </p:txBody>
      </p:sp>
      <p:sp>
        <p:nvSpPr>
          <p:cNvPr id="163" name="Slide Number"/>
          <p:cNvSpPr txBox="1"/>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70" name="Title Text"/>
          <p:cNvSpPr txBox="1"/>
          <p:nvPr>
            <p:ph type="title"/>
          </p:nvPr>
        </p:nvSpPr>
        <p:spPr>
          <a:xfrm>
            <a:off x="952500" y="254000"/>
            <a:ext cx="11099800" cy="2159000"/>
          </a:xfrm>
          <a:prstGeom prst="rect">
            <a:avLst/>
          </a:prstGeom>
        </p:spPr>
        <p:txBody>
          <a:bodyPr>
            <a:normAutofit fontScale="100000" lnSpcReduction="0"/>
          </a:bodyPr>
          <a:lstStyle>
            <a:lvl1pPr>
              <a:defRPr sz="8000">
                <a:latin typeface="Helvetica Light"/>
                <a:ea typeface="Helvetica Light"/>
                <a:cs typeface="Helvetica Light"/>
                <a:sym typeface="Helvetica Light"/>
              </a:defRPr>
            </a:lvl1pPr>
          </a:lstStyle>
          <a:p>
            <a:pPr/>
            <a:r>
              <a:t>Title Text</a:t>
            </a:r>
          </a:p>
        </p:txBody>
      </p:sp>
      <p:sp>
        <p:nvSpPr>
          <p:cNvPr id="171" name="Slide Number"/>
          <p:cNvSpPr txBox="1"/>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78" name="Title Text"/>
          <p:cNvSpPr txBox="1"/>
          <p:nvPr>
            <p:ph type="title"/>
          </p:nvPr>
        </p:nvSpPr>
        <p:spPr>
          <a:xfrm>
            <a:off x="952500" y="254000"/>
            <a:ext cx="11099800" cy="2159000"/>
          </a:xfrm>
          <a:prstGeom prst="rect">
            <a:avLst/>
          </a:prstGeom>
        </p:spPr>
        <p:txBody>
          <a:bodyPr>
            <a:normAutofit fontScale="100000" lnSpcReduction="0"/>
          </a:bodyPr>
          <a:lstStyle>
            <a:lvl1pPr>
              <a:defRPr sz="8000"/>
            </a:lvl1pPr>
          </a:lstStyle>
          <a:p>
            <a:pPr/>
            <a:r>
              <a:t>Title Text</a:t>
            </a:r>
          </a:p>
        </p:txBody>
      </p:sp>
      <p:sp>
        <p:nvSpPr>
          <p:cNvPr id="179" name="Body Level One…"/>
          <p:cNvSpPr txBox="1"/>
          <p:nvPr>
            <p:ph type="body" idx="1"/>
          </p:nvPr>
        </p:nvSpPr>
        <p:spPr>
          <a:xfrm>
            <a:off x="952500" y="2590800"/>
            <a:ext cx="11099800" cy="6286500"/>
          </a:xfrm>
          <a:prstGeom prst="rect">
            <a:avLst/>
          </a:prstGeom>
        </p:spPr>
        <p:txBody>
          <a:bodyPr>
            <a:normAutofit fontScale="100000" lnSpcReduction="0"/>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87" name="Title Text"/>
          <p:cNvSpPr txBox="1"/>
          <p:nvPr>
            <p:ph type="title"/>
          </p:nvPr>
        </p:nvSpPr>
        <p:spPr>
          <a:xfrm>
            <a:off x="952500" y="254000"/>
            <a:ext cx="11099800" cy="2159000"/>
          </a:xfrm>
          <a:prstGeom prst="rect">
            <a:avLst/>
          </a:prstGeom>
        </p:spPr>
        <p:txBody>
          <a:bodyPr>
            <a:normAutofit fontScale="100000" lnSpcReduction="0"/>
          </a:bodyPr>
          <a:lstStyle>
            <a:lvl1pPr>
              <a:defRPr sz="8000">
                <a:latin typeface="Helvetica Light"/>
                <a:ea typeface="Helvetica Light"/>
                <a:cs typeface="Helvetica Light"/>
                <a:sym typeface="Helvetica Light"/>
              </a:defRPr>
            </a:lvl1pPr>
          </a:lstStyle>
          <a:p>
            <a:pPr/>
            <a:r>
              <a:t>Title Text</a:t>
            </a:r>
          </a:p>
        </p:txBody>
      </p:sp>
      <p:sp>
        <p:nvSpPr>
          <p:cNvPr id="188" name="Body Level One…"/>
          <p:cNvSpPr txBox="1"/>
          <p:nvPr>
            <p:ph type="body" idx="1"/>
          </p:nvPr>
        </p:nvSpPr>
        <p:spPr>
          <a:xfrm>
            <a:off x="952500" y="2590800"/>
            <a:ext cx="11099800" cy="6286500"/>
          </a:xfrm>
          <a:prstGeom prst="rect">
            <a:avLst/>
          </a:prstGeom>
        </p:spPr>
        <p:txBody>
          <a:bodyPr>
            <a:normAutofit fontScale="100000" lnSpcReduction="0"/>
          </a:bodyPr>
          <a:lstStyle>
            <a:lvl1pPr marL="444500" indent="-444500">
              <a:spcBef>
                <a:spcPts val="4200"/>
              </a:spcBef>
              <a:buSzPct val="75000"/>
              <a:defRPr sz="3800">
                <a:latin typeface="Helvetica Light"/>
                <a:ea typeface="Helvetica Light"/>
                <a:cs typeface="Helvetica Light"/>
                <a:sym typeface="Helvetica Light"/>
              </a:defRPr>
            </a:lvl1pPr>
            <a:lvl2pPr marL="889000" indent="-444500">
              <a:spcBef>
                <a:spcPts val="4200"/>
              </a:spcBef>
              <a:buSzPct val="75000"/>
              <a:defRPr sz="3800">
                <a:latin typeface="Helvetica Light"/>
                <a:ea typeface="Helvetica Light"/>
                <a:cs typeface="Helvetica Light"/>
                <a:sym typeface="Helvetica Light"/>
              </a:defRPr>
            </a:lvl2pPr>
            <a:lvl3pPr marL="1333500" indent="-444500">
              <a:spcBef>
                <a:spcPts val="4200"/>
              </a:spcBef>
              <a:buSzPct val="75000"/>
              <a:defRPr sz="3800">
                <a:latin typeface="Helvetica Light"/>
                <a:ea typeface="Helvetica Light"/>
                <a:cs typeface="Helvetica Light"/>
                <a:sym typeface="Helvetica Light"/>
              </a:defRPr>
            </a:lvl3pPr>
            <a:lvl4pPr marL="1778000" indent="-444500">
              <a:spcBef>
                <a:spcPts val="4200"/>
              </a:spcBef>
              <a:buSzPct val="75000"/>
              <a:defRPr sz="3800">
                <a:latin typeface="Helvetica Light"/>
                <a:ea typeface="Helvetica Light"/>
                <a:cs typeface="Helvetica Light"/>
                <a:sym typeface="Helvetica Light"/>
              </a:defRPr>
            </a:lvl4pPr>
            <a:lvl5pPr marL="2222500" indent="-444500">
              <a:spcBef>
                <a:spcPts val="4200"/>
              </a:spcBef>
              <a:buSzPct val="75000"/>
              <a:defRPr sz="3800">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96" name="Title Text"/>
          <p:cNvSpPr txBox="1"/>
          <p:nvPr>
            <p:ph type="title"/>
          </p:nvPr>
        </p:nvSpPr>
        <p:spPr>
          <a:xfrm>
            <a:off x="1264355" y="252870"/>
            <a:ext cx="10476090" cy="2438401"/>
          </a:xfrm>
          <a:prstGeom prst="rect">
            <a:avLst/>
          </a:prstGeom>
        </p:spPr>
        <p:txBody>
          <a:bodyPr lIns="54186" tIns="54186" rIns="54186" bIns="54186"/>
          <a:lstStyle>
            <a:lvl1pPr algn="l" defTabSz="406400">
              <a:defRPr sz="7800"/>
            </a:lvl1pPr>
          </a:lstStyle>
          <a:p>
            <a:pPr/>
            <a:r>
              <a:t>Title Text</a:t>
            </a:r>
          </a:p>
        </p:txBody>
      </p:sp>
      <p:sp>
        <p:nvSpPr>
          <p:cNvPr id="197" name="Slide Number"/>
          <p:cNvSpPr txBox="1"/>
          <p:nvPr>
            <p:ph type="sldNum" sz="quarter" idx="2"/>
          </p:nvPr>
        </p:nvSpPr>
        <p:spPr>
          <a:xfrm>
            <a:off x="6331232" y="9283982"/>
            <a:ext cx="324274" cy="349674"/>
          </a:xfrm>
          <a:prstGeom prst="rect">
            <a:avLst/>
          </a:prstGeom>
        </p:spPr>
        <p:txBody>
          <a:bodyPr lIns="54186" tIns="54186" rIns="54186" bIns="54186"/>
          <a:lstStyle>
            <a:lvl1pPr defTabSz="406400">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204" name="Title Text"/>
          <p:cNvSpPr txBox="1"/>
          <p:nvPr>
            <p:ph type="title"/>
          </p:nvPr>
        </p:nvSpPr>
        <p:spPr>
          <a:xfrm>
            <a:off x="1270000" y="1638300"/>
            <a:ext cx="10464800" cy="3302000"/>
          </a:xfrm>
          <a:prstGeom prst="rect">
            <a:avLst/>
          </a:prstGeom>
        </p:spPr>
        <p:txBody>
          <a:bodyPr anchor="b">
            <a:normAutofit fontScale="100000" lnSpcReduction="0"/>
          </a:bodyPr>
          <a:lstStyle>
            <a:lvl1pPr>
              <a:defRPr sz="8200"/>
            </a:lvl1pPr>
          </a:lstStyle>
          <a:p>
            <a:pPr/>
            <a:r>
              <a:t>Title Text</a:t>
            </a:r>
          </a:p>
        </p:txBody>
      </p:sp>
      <p:sp>
        <p:nvSpPr>
          <p:cNvPr id="205" name="Slide Number"/>
          <p:cNvSpPr txBox="1"/>
          <p:nvPr>
            <p:ph type="sldNum" sz="quarter" idx="2"/>
          </p:nvPr>
        </p:nvSpPr>
        <p:spPr>
          <a:xfrm>
            <a:off x="6343650" y="9283700"/>
            <a:ext cx="317500" cy="342900"/>
          </a:xfrm>
          <a:prstGeom prst="rect">
            <a:avLst/>
          </a:prstGeom>
        </p:spPr>
        <p:txBody>
          <a:bodyPr>
            <a:normAutofit fontScale="100000" lnSpcReduction="0"/>
          </a:bodyPr>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ster #16">
    <p:spTree>
      <p:nvGrpSpPr>
        <p:cNvPr id="1" name=""/>
        <p:cNvGrpSpPr/>
        <p:nvPr/>
      </p:nvGrpSpPr>
      <p:grpSpPr>
        <a:xfrm>
          <a:off x="0" y="0"/>
          <a:ext cx="0" cy="0"/>
          <a:chOff x="0" y="0"/>
          <a:chExt cx="0" cy="0"/>
        </a:xfrm>
      </p:grpSpPr>
      <p:sp>
        <p:nvSpPr>
          <p:cNvPr id="212" name="Title Text"/>
          <p:cNvSpPr txBox="1"/>
          <p:nvPr>
            <p:ph type="title"/>
          </p:nvPr>
        </p:nvSpPr>
        <p:spPr>
          <a:prstGeom prst="rect">
            <a:avLst/>
          </a:prstGeom>
        </p:spPr>
        <p:txBody>
          <a:bodyPr>
            <a:normAutofit fontScale="100000" lnSpcReduction="0"/>
          </a:bodyPr>
          <a:lstStyle>
            <a:lvl1pPr>
              <a:defRPr sz="8200"/>
            </a:lvl1pPr>
          </a:lstStyle>
          <a:p>
            <a:pPr/>
            <a:r>
              <a:t>Title Text</a:t>
            </a:r>
          </a:p>
        </p:txBody>
      </p:sp>
      <p:sp>
        <p:nvSpPr>
          <p:cNvPr id="213" name="Body Level One…"/>
          <p:cNvSpPr txBox="1"/>
          <p:nvPr>
            <p:ph type="body" idx="1"/>
          </p:nvPr>
        </p:nvSpPr>
        <p:spPr>
          <a:xfrm>
            <a:off x="1270000" y="2768600"/>
            <a:ext cx="10464800" cy="5715000"/>
          </a:xfrm>
          <a:prstGeom prst="rect">
            <a:avLst/>
          </a:prstGeom>
        </p:spPr>
        <p:txBody>
          <a:bodyPr>
            <a:normAutofit fontScale="100000" lnSpcReduction="0"/>
          </a:bodyPr>
          <a:lstStyle>
            <a:lvl1pPr>
              <a:spcBef>
                <a:spcPts val="2500"/>
              </a:spcBef>
              <a:defRPr sz="4000"/>
            </a:lvl1pPr>
            <a:lvl2pPr>
              <a:spcBef>
                <a:spcPts val="2500"/>
              </a:spcBef>
              <a:defRPr sz="4000"/>
            </a:lvl2pPr>
            <a:lvl3pPr>
              <a:spcBef>
                <a:spcPts val="2500"/>
              </a:spcBef>
              <a:defRPr sz="4000"/>
            </a:lvl3pPr>
            <a:lvl4pPr>
              <a:spcBef>
                <a:spcPts val="2500"/>
              </a:spcBef>
              <a:defRPr sz="4000"/>
            </a:lvl4pPr>
            <a:lvl5pPr>
              <a:spcBef>
                <a:spcPts val="2500"/>
              </a:spcBef>
              <a:defRPr sz="4000"/>
            </a:lvl5pPr>
          </a:lstStyle>
          <a:p>
            <a:pPr/>
            <a:r>
              <a:t>Body Level One</a:t>
            </a:r>
          </a:p>
          <a:p>
            <a:pPr lvl="1"/>
            <a:r>
              <a:t>Body Level Two</a:t>
            </a:r>
          </a:p>
          <a:p>
            <a:pPr lvl="2"/>
            <a:r>
              <a:t>Body Level Three</a:t>
            </a:r>
          </a:p>
          <a:p>
            <a:pPr lvl="3"/>
            <a:r>
              <a:t>Body Level Four</a:t>
            </a:r>
          </a:p>
          <a:p>
            <a:pPr lvl="4"/>
            <a:r>
              <a:t>Body Level Five</a:t>
            </a:r>
          </a:p>
        </p:txBody>
      </p:sp>
      <p:sp>
        <p:nvSpPr>
          <p:cNvPr id="214" name="Slide Number"/>
          <p:cNvSpPr txBox="1"/>
          <p:nvPr>
            <p:ph type="sldNum" sz="quarter" idx="2"/>
          </p:nvPr>
        </p:nvSpPr>
        <p:spPr>
          <a:xfrm>
            <a:off x="6343650" y="9283700"/>
            <a:ext cx="317500" cy="342900"/>
          </a:xfrm>
          <a:prstGeom prst="rect">
            <a:avLst/>
          </a:prstGeom>
        </p:spPr>
        <p:txBody>
          <a:bodyPr>
            <a:normAutofit fontScale="100000" lnSpcReduction="0"/>
          </a:bodyPr>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2 Column">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xfrm>
            <a:off x="1270000" y="2768600"/>
            <a:ext cx="10464800" cy="5715000"/>
          </a:xfrm>
          <a:prstGeom prst="rect">
            <a:avLst/>
          </a:prstGeom>
        </p:spPr>
        <p:txBody>
          <a:bodyPr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3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61" name="Title Text"/>
          <p:cNvSpPr txBox="1"/>
          <p:nvPr>
            <p:ph type="title"/>
          </p:nvPr>
        </p:nvSpPr>
        <p:spPr>
          <a:xfrm>
            <a:off x="1270000" y="2971800"/>
            <a:ext cx="10464800" cy="3810000"/>
          </a:xfrm>
          <a:prstGeom prst="rect">
            <a:avLst/>
          </a:prstGeom>
        </p:spPr>
        <p:txBody>
          <a:bodyPr/>
          <a:lstStyle/>
          <a:p>
            <a:pPr/>
            <a:r>
              <a:t>Title Text</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69" name="Image"/>
          <p:cNvSpPr/>
          <p:nvPr>
            <p:ph type="pic" sz="half" idx="21"/>
          </p:nvPr>
        </p:nvSpPr>
        <p:spPr>
          <a:xfrm>
            <a:off x="3454400" y="1803400"/>
            <a:ext cx="6096000" cy="4572000"/>
          </a:xfrm>
          <a:prstGeom prst="rect">
            <a:avLst/>
          </a:prstGeom>
        </p:spPr>
        <p:txBody>
          <a:bodyPr lIns="91439" tIns="45719" rIns="91439" bIns="45719" anchor="t"/>
          <a:lstStyle/>
          <a:p>
            <a:pPr/>
          </a:p>
        </p:txBody>
      </p:sp>
      <p:sp>
        <p:nvSpPr>
          <p:cNvPr id="70" name="Title Text"/>
          <p:cNvSpPr txBox="1"/>
          <p:nvPr>
            <p:ph type="title"/>
          </p:nvPr>
        </p:nvSpPr>
        <p:spPr>
          <a:xfrm>
            <a:off x="1270000" y="7366000"/>
            <a:ext cx="10464800" cy="1701800"/>
          </a:xfrm>
          <a:prstGeom prst="rect">
            <a:avLst/>
          </a:prstGeom>
        </p:spPr>
        <p:txBody>
          <a:bodyPr/>
          <a:lstStyle/>
          <a:p>
            <a:pPr/>
            <a:r>
              <a:t>Title Text</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Reflection">
    <p:spTree>
      <p:nvGrpSpPr>
        <p:cNvPr id="1" name=""/>
        <p:cNvGrpSpPr/>
        <p:nvPr/>
      </p:nvGrpSpPr>
      <p:grpSpPr>
        <a:xfrm>
          <a:off x="0" y="0"/>
          <a:ext cx="0" cy="0"/>
          <a:chOff x="0" y="0"/>
          <a:chExt cx="0" cy="0"/>
        </a:xfrm>
      </p:grpSpPr>
      <p:sp>
        <p:nvSpPr>
          <p:cNvPr id="78" name="Image"/>
          <p:cNvSpPr/>
          <p:nvPr>
            <p:ph type="pic" sz="half" idx="21"/>
          </p:nvPr>
        </p:nvSpPr>
        <p:spPr>
          <a:xfrm>
            <a:off x="3454400" y="1803400"/>
            <a:ext cx="6096000" cy="4572000"/>
          </a:xfrm>
          <a:prstGeom prst="rect">
            <a:avLst/>
          </a:prstGeom>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79" name="Title Text"/>
          <p:cNvSpPr txBox="1"/>
          <p:nvPr>
            <p:ph type="title"/>
          </p:nvPr>
        </p:nvSpPr>
        <p:spPr>
          <a:xfrm>
            <a:off x="1270000" y="7366000"/>
            <a:ext cx="10464800" cy="1701800"/>
          </a:xfrm>
          <a:prstGeom prst="rect">
            <a:avLst/>
          </a:prstGeom>
        </p:spPr>
        <p:txBody>
          <a:bodyPr/>
          <a:lstStyle/>
          <a:p>
            <a:pPr/>
            <a:r>
              <a:t>Title Text</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4" name="Slide Number"/>
          <p:cNvSpPr txBox="1"/>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algn="ctr" defTabSz="584200">
              <a:defRPr sz="1800">
                <a:solidFill>
                  <a:srgbClr val="FFFFFF"/>
                </a:solidFill>
                <a:latin typeface="+mn-lt"/>
                <a:ea typeface="+mn-ea"/>
                <a:cs typeface="+mn-cs"/>
                <a:sym typeface="Gill San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pauloborba.cin.ufpe.br"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amazon.com/s/ref=dp_byline_sr_book_1?ie=UTF8&amp;field-author=David+Patterson&amp;search-alias=books&amp;text=David+Patterson&amp;sort=relevancerank" TargetMode="External"/><Relationship Id="rId3" Type="http://schemas.openxmlformats.org/officeDocument/2006/relationships/hyperlink" Target="http://www.amazon.com/Armando-Fox/e/B00J3A1Z3E/ref=dp_byline_cont_book_2" TargetMode="External"/><Relationship Id="rId4" Type="http://schemas.openxmlformats.org/officeDocument/2006/relationships/hyperlink" Target="http://www.saasbook.info"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classroom.google.com"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is.gd/essguidelines" TargetMode="External"/><Relationship Id="rId4" Type="http://schemas.openxmlformats.org/officeDocument/2006/relationships/image" Target="../media/image2.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ess-cc-ufpe.slack.com"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pauloborba.cin.ufpe.br"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thoughtworks.com/insights/blog/what-are-our-core-values-and-practices-building-software?utm_campaign=approaches&amp;utm_medium=social&amp;utm_source=twitter" TargetMode="External"/><Relationship Id="rId3"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oftware and systems engineering"/>
          <p:cNvSpPr txBox="1"/>
          <p:nvPr>
            <p:ph type="ctrTitle"/>
          </p:nvPr>
        </p:nvSpPr>
        <p:spPr>
          <a:prstGeom prst="rect">
            <a:avLst/>
          </a:prstGeom>
        </p:spPr>
        <p:txBody>
          <a:bodyPr>
            <a:normAutofit fontScale="100000" lnSpcReduction="0"/>
          </a:bodyPr>
          <a:lstStyle/>
          <a:p>
            <a:pPr/>
            <a:r>
              <a:t>Software and systems engineering</a:t>
            </a:r>
          </a:p>
        </p:txBody>
      </p:sp>
      <p:sp>
        <p:nvSpPr>
          <p:cNvPr id="224" name="Paulo Borba…"/>
          <p:cNvSpPr txBox="1"/>
          <p:nvPr>
            <p:ph type="subTitle" sz="quarter" idx="1"/>
          </p:nvPr>
        </p:nvSpPr>
        <p:spPr>
          <a:xfrm>
            <a:off x="1270000" y="5029200"/>
            <a:ext cx="10464800" cy="1816100"/>
          </a:xfrm>
          <a:prstGeom prst="rect">
            <a:avLst/>
          </a:prstGeom>
        </p:spPr>
        <p:txBody>
          <a:bodyPr/>
          <a:lstStyle/>
          <a:p>
            <a:pPr/>
            <a:r>
              <a:t>Paulo Borba</a:t>
            </a:r>
          </a:p>
          <a:p>
            <a:pPr/>
            <a:r>
              <a:t>Informatics Center</a:t>
            </a:r>
          </a:p>
          <a:p>
            <a:pPr/>
            <a:r>
              <a:t>Federal University of Pernambuco</a:t>
            </a:r>
          </a:p>
        </p:txBody>
      </p:sp>
      <p:sp>
        <p:nvSpPr>
          <p:cNvPr id="225" name="pauloborba.cin.ufpe.br"/>
          <p:cNvSpPr txBox="1"/>
          <p:nvPr/>
        </p:nvSpPr>
        <p:spPr>
          <a:xfrm>
            <a:off x="2578100" y="8833826"/>
            <a:ext cx="7848600" cy="48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400" u="sng">
                <a:solidFill>
                  <a:srgbClr val="F3F9F6"/>
                </a:solidFill>
                <a:latin typeface="Courier New"/>
                <a:ea typeface="Courier New"/>
                <a:cs typeface="Courier New"/>
                <a:sym typeface="Courier New"/>
                <a:hlinkClick r:id="rId2" invalidUrl="" action="" tgtFrame="" tooltip="" history="1" highlightClick="0" endSnd="0"/>
              </a:defRPr>
            </a:lvl1pPr>
          </a:lstStyle>
          <a:p>
            <a:pPr>
              <a:defRPr u="none"/>
            </a:pPr>
            <a:r>
              <a:rPr u="sng">
                <a:hlinkClick r:id="rId2" invalidUrl="" action="" tgtFrame="" tooltip="" history="1" highlightClick="0" endSnd="0"/>
              </a:rPr>
              <a:t>pauloborba.cin.ufpe.br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You will not become a software engineer with this course, but you will find out the way to become one!"/>
          <p:cNvSpPr txBox="1"/>
          <p:nvPr>
            <p:ph type="title"/>
          </p:nvPr>
        </p:nvSpPr>
        <p:spPr>
          <a:xfrm>
            <a:off x="1270000" y="1631771"/>
            <a:ext cx="10464800" cy="6490058"/>
          </a:xfrm>
          <a:prstGeom prst="rect">
            <a:avLst/>
          </a:prstGeom>
        </p:spPr>
        <p:txBody>
          <a:bodyPr/>
          <a:lstStyle/>
          <a:p>
            <a:pPr/>
            <a:r>
              <a:t>You will </a:t>
            </a:r>
            <a:r>
              <a:rPr>
                <a:solidFill>
                  <a:srgbClr val="FEFB27"/>
                </a:solidFill>
              </a:rPr>
              <a:t>not</a:t>
            </a:r>
            <a:r>
              <a:t> become a software engineer with this course, but you will find out the way to become one!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Tasks and recommendations"/>
          <p:cNvSpPr txBox="1"/>
          <p:nvPr>
            <p:ph type="title"/>
          </p:nvPr>
        </p:nvSpPr>
        <p:spPr>
          <a:prstGeom prst="rect">
            <a:avLst/>
          </a:prstGeom>
        </p:spPr>
        <p:txBody>
          <a:bodyPr/>
          <a:lstStyle/>
          <a:p>
            <a:pPr/>
            <a:r>
              <a:t>Tasks and recommendations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Engineering activities are performed both with…"/>
          <p:cNvSpPr txBox="1"/>
          <p:nvPr>
            <p:ph type="title"/>
          </p:nvPr>
        </p:nvSpPr>
        <p:spPr>
          <a:xfrm>
            <a:off x="1270000" y="254000"/>
            <a:ext cx="10464800" cy="3671556"/>
          </a:xfrm>
          <a:prstGeom prst="rect">
            <a:avLst/>
          </a:prstGeom>
        </p:spPr>
        <p:txBody>
          <a:bodyPr/>
          <a:lstStyle/>
          <a:p>
            <a:pPr/>
            <a:r>
              <a:t>Engineering activities are performed both with…</a:t>
            </a:r>
          </a:p>
        </p:txBody>
      </p:sp>
      <p:sp>
        <p:nvSpPr>
          <p:cNvPr id="258" name="a toy example, and…"/>
          <p:cNvSpPr txBox="1"/>
          <p:nvPr>
            <p:ph type="body" idx="1"/>
          </p:nvPr>
        </p:nvSpPr>
        <p:spPr>
          <a:prstGeom prst="rect">
            <a:avLst/>
          </a:prstGeom>
        </p:spPr>
        <p:txBody>
          <a:bodyPr/>
          <a:lstStyle/>
          <a:p>
            <a:pPr/>
            <a:r>
              <a:t>a toy example, and</a:t>
            </a:r>
          </a:p>
          <a:p>
            <a:pPr/>
            <a:r>
              <a:t>an actual system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Course structure"/>
          <p:cNvSpPr txBox="1"/>
          <p:nvPr>
            <p:ph type="title"/>
          </p:nvPr>
        </p:nvSpPr>
        <p:spPr>
          <a:prstGeom prst="rect">
            <a:avLst/>
          </a:prstGeom>
        </p:spPr>
        <p:txBody>
          <a:bodyPr/>
          <a:lstStyle/>
          <a:p>
            <a:pPr/>
            <a:r>
              <a:t>Course structure</a:t>
            </a:r>
          </a:p>
        </p:txBody>
      </p:sp>
      <p:pic>
        <p:nvPicPr>
          <p:cNvPr id="261" name="Image" descr="Image"/>
          <p:cNvPicPr>
            <a:picLocks noChangeAspect="1"/>
          </p:cNvPicPr>
          <p:nvPr/>
        </p:nvPicPr>
        <p:blipFill>
          <a:blip r:embed="rId2">
            <a:extLst/>
          </a:blip>
          <a:stretch>
            <a:fillRect/>
          </a:stretch>
        </p:blipFill>
        <p:spPr>
          <a:xfrm>
            <a:off x="2504519" y="2419012"/>
            <a:ext cx="6858460" cy="709558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63" name="Course structure"/>
          <p:cNvSpPr txBox="1"/>
          <p:nvPr>
            <p:ph type="title"/>
          </p:nvPr>
        </p:nvSpPr>
        <p:spPr>
          <a:prstGeom prst="rect">
            <a:avLst/>
          </a:prstGeom>
        </p:spPr>
        <p:txBody>
          <a:bodyPr/>
          <a:lstStyle/>
          <a:p>
            <a:pPr/>
            <a:r>
              <a:t>Course structure</a:t>
            </a:r>
          </a:p>
        </p:txBody>
      </p:sp>
      <p:pic>
        <p:nvPicPr>
          <p:cNvPr id="264" name="CourseStrutctureProjectAsPartOfTheAssignments.pdf" descr="CourseStrutctureProjectAsPartOfTheAssignments.pdf"/>
          <p:cNvPicPr>
            <a:picLocks noChangeAspect="1"/>
          </p:cNvPicPr>
          <p:nvPr/>
        </p:nvPicPr>
        <p:blipFill>
          <a:blip r:embed="rId2">
            <a:extLst/>
          </a:blip>
          <a:stretch>
            <a:fillRect/>
          </a:stretch>
        </p:blipFill>
        <p:spPr>
          <a:xfrm>
            <a:off x="3238721" y="2421667"/>
            <a:ext cx="6527358" cy="675303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Systems…"/>
          <p:cNvSpPr txBox="1"/>
          <p:nvPr>
            <p:ph type="title"/>
          </p:nvPr>
        </p:nvSpPr>
        <p:spPr>
          <a:xfrm>
            <a:off x="1270000" y="254000"/>
            <a:ext cx="10464800" cy="3323075"/>
          </a:xfrm>
          <a:prstGeom prst="rect">
            <a:avLst/>
          </a:prstGeom>
        </p:spPr>
        <p:txBody>
          <a:bodyPr/>
          <a:lstStyle/>
          <a:p>
            <a:pPr/>
            <a:r>
              <a:t>Systems</a:t>
            </a:r>
          </a:p>
          <a:p>
            <a:pPr/>
            <a:r>
              <a:rPr sz="6200"/>
              <a:t>(up to 10 students per system, with individual evaluation)</a:t>
            </a:r>
          </a:p>
        </p:txBody>
      </p:sp>
      <p:sp>
        <p:nvSpPr>
          <p:cNvPr id="267" name="Non trivial system…"/>
          <p:cNvSpPr txBox="1"/>
          <p:nvPr>
            <p:ph type="body" idx="1"/>
          </p:nvPr>
        </p:nvSpPr>
        <p:spPr>
          <a:xfrm>
            <a:off x="1270000" y="3555161"/>
            <a:ext cx="10464800" cy="5933571"/>
          </a:xfrm>
          <a:prstGeom prst="rect">
            <a:avLst/>
          </a:prstGeom>
        </p:spPr>
        <p:txBody>
          <a:bodyPr/>
          <a:lstStyle/>
          <a:p>
            <a:pPr>
              <a:defRPr sz="4000"/>
            </a:pPr>
            <a:r>
              <a:t>Non trivial system </a:t>
            </a:r>
          </a:p>
          <a:p>
            <a:pPr>
              <a:defRPr sz="4000"/>
            </a:pPr>
            <a:r>
              <a:t>Frequent access to the stakeholders is mandatory</a:t>
            </a:r>
          </a:p>
          <a:p>
            <a:pPr>
              <a:defRPr sz="4000"/>
            </a:pPr>
            <a:r>
              <a:t>Developed with the technology used in the example discussed in the course</a:t>
            </a:r>
          </a:p>
          <a:p>
            <a:pPr>
              <a:defRPr sz="4000"/>
            </a:pPr>
            <a:r>
              <a:t>Existing or new system (and small, in case of new)</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My expectations"/>
          <p:cNvSpPr txBox="1"/>
          <p:nvPr>
            <p:ph type="title"/>
          </p:nvPr>
        </p:nvSpPr>
        <p:spPr>
          <a:prstGeom prst="rect">
            <a:avLst/>
          </a:prstGeom>
        </p:spPr>
        <p:txBody>
          <a:bodyPr/>
          <a:lstStyle/>
          <a:p>
            <a:pPr lvl="1"/>
            <a:r>
              <a:t>My expectations</a:t>
            </a:r>
          </a:p>
        </p:txBody>
      </p:sp>
      <p:sp>
        <p:nvSpPr>
          <p:cNvPr id="272" name="Ethical behavior (fraud implies in failing the course)…"/>
          <p:cNvSpPr txBox="1"/>
          <p:nvPr>
            <p:ph type="body" idx="1"/>
          </p:nvPr>
        </p:nvSpPr>
        <p:spPr>
          <a:xfrm>
            <a:off x="800605" y="2179869"/>
            <a:ext cx="11403590" cy="7779799"/>
          </a:xfrm>
          <a:prstGeom prst="rect">
            <a:avLst/>
          </a:prstGeom>
        </p:spPr>
        <p:txBody>
          <a:bodyPr/>
          <a:lstStyle/>
          <a:p>
            <a:pPr marL="834571" indent="-517071">
              <a:defRPr sz="3800"/>
            </a:pPr>
            <a:r>
              <a:t>Ethical behavior (</a:t>
            </a:r>
            <a:r>
              <a:rPr>
                <a:solidFill>
                  <a:srgbClr val="FEFB27"/>
                </a:solidFill>
              </a:rPr>
              <a:t>fraud implies in failing the course</a:t>
            </a:r>
            <a:r>
              <a:t>)</a:t>
            </a:r>
          </a:p>
          <a:p>
            <a:pPr marL="834571" indent="-517071">
              <a:defRPr sz="3800"/>
            </a:pPr>
            <a:r>
              <a:t>Attendance to all classes and evaluation sessions (unless progress is shown </a:t>
            </a:r>
            <a:r>
              <a:rPr>
                <a:solidFill>
                  <a:srgbClr val="FEFB27"/>
                </a:solidFill>
              </a:rPr>
              <a:t>before</a:t>
            </a:r>
            <a:r>
              <a:t> class)</a:t>
            </a:r>
          </a:p>
          <a:p>
            <a:pPr marL="834571" indent="-517071">
              <a:defRPr sz="3800"/>
            </a:pPr>
            <a:r>
              <a:t>Punctuality</a:t>
            </a:r>
          </a:p>
          <a:p>
            <a:pPr marL="834571" indent="-517071">
              <a:defRPr sz="3800"/>
            </a:pPr>
            <a:r>
              <a:t>Good time management and minimum dedication of 10-12 hours a week (including classes)</a:t>
            </a:r>
          </a:p>
          <a:p>
            <a:pPr marL="834571" indent="-517071">
              <a:defRPr sz="3800"/>
            </a:pPr>
            <a:r>
              <a:t>Behave as CS elite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74" name="My expectations"/>
          <p:cNvSpPr txBox="1"/>
          <p:nvPr>
            <p:ph type="title"/>
          </p:nvPr>
        </p:nvSpPr>
        <p:spPr>
          <a:prstGeom prst="rect">
            <a:avLst/>
          </a:prstGeom>
        </p:spPr>
        <p:txBody>
          <a:bodyPr/>
          <a:lstStyle/>
          <a:p>
            <a:pPr lvl="1"/>
            <a:r>
              <a:t>My expectations</a:t>
            </a:r>
          </a:p>
        </p:txBody>
      </p:sp>
      <p:sp>
        <p:nvSpPr>
          <p:cNvPr id="275" name="Ethical behavior (fraud implies in failing the course)…"/>
          <p:cNvSpPr txBox="1"/>
          <p:nvPr>
            <p:ph type="body" idx="1"/>
          </p:nvPr>
        </p:nvSpPr>
        <p:spPr>
          <a:xfrm>
            <a:off x="800605" y="2179869"/>
            <a:ext cx="11403590" cy="7779799"/>
          </a:xfrm>
          <a:prstGeom prst="rect">
            <a:avLst/>
          </a:prstGeom>
        </p:spPr>
        <p:txBody>
          <a:bodyPr/>
          <a:lstStyle/>
          <a:p>
            <a:pPr marL="834571" indent="-517071">
              <a:defRPr sz="3800"/>
            </a:pPr>
            <a:r>
              <a:t>Ethical behavior (</a:t>
            </a:r>
            <a:r>
              <a:rPr>
                <a:solidFill>
                  <a:srgbClr val="FEFB27"/>
                </a:solidFill>
              </a:rPr>
              <a:t>fraud implies in failing the course</a:t>
            </a:r>
            <a:r>
              <a:t>)</a:t>
            </a:r>
          </a:p>
          <a:p>
            <a:pPr marL="834571" indent="-517071">
              <a:defRPr sz="3800"/>
            </a:pPr>
            <a:r>
              <a:t>Attendance to all classes and evaluation sessions (unless progress is shown </a:t>
            </a:r>
            <a:r>
              <a:rPr>
                <a:solidFill>
                  <a:srgbClr val="FEFB27"/>
                </a:solidFill>
              </a:rPr>
              <a:t>before</a:t>
            </a:r>
            <a:r>
              <a:t> class)</a:t>
            </a:r>
          </a:p>
          <a:p>
            <a:pPr marL="834571" indent="-517071">
              <a:defRPr sz="3800"/>
            </a:pPr>
            <a:r>
              <a:t>Punctuality</a:t>
            </a:r>
          </a:p>
          <a:p>
            <a:pPr marL="834571" indent="-517071">
              <a:defRPr sz="3800"/>
            </a:pPr>
            <a:r>
              <a:t>Good time management and minimum dedication of 10 hours a week (including classes)</a:t>
            </a:r>
          </a:p>
          <a:p>
            <a:pPr marL="834571" indent="-517071">
              <a:defRPr sz="3800"/>
            </a:pPr>
            <a:r>
              <a:t>Behave as CS elite</a:t>
            </a:r>
          </a:p>
          <a:p>
            <a:pPr marL="834571" indent="-517071">
              <a:defRPr sz="3800"/>
            </a:pPr>
            <a:r>
              <a:rPr>
                <a:solidFill>
                  <a:srgbClr val="FEFB27"/>
                </a:solidFill>
              </a:rPr>
              <a:t>No use</a:t>
            </a:r>
            <a:r>
              <a:t> of mobile phones, tablets, computers, etc. during class, unless when explicitly requested by the professor</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Textbook"/>
          <p:cNvSpPr txBox="1"/>
          <p:nvPr>
            <p:ph type="title"/>
          </p:nvPr>
        </p:nvSpPr>
        <p:spPr>
          <a:prstGeom prst="rect">
            <a:avLst/>
          </a:prstGeom>
        </p:spPr>
        <p:txBody>
          <a:bodyPr/>
          <a:lstStyle/>
          <a:p>
            <a:pPr/>
            <a:r>
              <a:t>Textbook</a:t>
            </a:r>
          </a:p>
        </p:txBody>
      </p:sp>
      <p:sp>
        <p:nvSpPr>
          <p:cNvPr id="278" name="Engineering Software as a Service: An Agile Approach Using Cloud Computing…"/>
          <p:cNvSpPr txBox="1"/>
          <p:nvPr/>
        </p:nvSpPr>
        <p:spPr>
          <a:xfrm>
            <a:off x="1097021" y="2665790"/>
            <a:ext cx="10810758" cy="48868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sz="3700">
                <a:solidFill>
                  <a:srgbClr val="FEFB27"/>
                </a:solidFill>
                <a:latin typeface="Arial"/>
                <a:ea typeface="Arial"/>
                <a:cs typeface="Arial"/>
                <a:sym typeface="Arial"/>
              </a:defRPr>
            </a:pPr>
            <a:r>
              <a:t>Engineering Software as a Service: An Agile Approach Using Cloud Computing</a:t>
            </a:r>
          </a:p>
          <a:p>
            <a:pPr algn="ctr">
              <a:defRPr sz="3700">
                <a:solidFill>
                  <a:srgbClr val="FFFFFF"/>
                </a:solidFill>
                <a:latin typeface="Arial"/>
                <a:ea typeface="Arial"/>
                <a:cs typeface="Arial"/>
                <a:sym typeface="Arial"/>
              </a:defRPr>
            </a:pPr>
          </a:p>
          <a:p>
            <a:pPr algn="ctr">
              <a:defRPr sz="3700">
                <a:solidFill>
                  <a:srgbClr val="FFFFFF"/>
                </a:solidFill>
                <a:latin typeface="Arial"/>
                <a:ea typeface="Arial"/>
                <a:cs typeface="Arial"/>
                <a:sym typeface="Arial"/>
              </a:defRPr>
            </a:pPr>
            <a:r>
              <a:t>by </a:t>
            </a:r>
            <a:r>
              <a:rPr>
                <a:hlinkClick r:id="rId2" invalidUrl="" action="" tgtFrame="" tooltip="" history="1" highlightClick="0" endSnd="0"/>
              </a:rPr>
              <a:t>David Patterson</a:t>
            </a:r>
            <a:r>
              <a:t> and </a:t>
            </a:r>
            <a:r>
              <a:rPr>
                <a:hlinkClick r:id="rId3" invalidUrl="" action="" tgtFrame="" tooltip="" history="1" highlightClick="0" endSnd="0"/>
              </a:rPr>
              <a:t>Armando Fox</a:t>
            </a:r>
            <a:r>
              <a:t> </a:t>
            </a:r>
          </a:p>
          <a:p>
            <a:pPr algn="ctr">
              <a:defRPr sz="3700">
                <a:solidFill>
                  <a:srgbClr val="FFFFFF"/>
                </a:solidFill>
                <a:latin typeface="Arial"/>
                <a:ea typeface="Arial"/>
                <a:cs typeface="Arial"/>
                <a:sym typeface="Arial"/>
              </a:defRPr>
            </a:pPr>
          </a:p>
          <a:p>
            <a:pPr algn="ctr">
              <a:defRPr sz="3700">
                <a:solidFill>
                  <a:srgbClr val="FFFFFF"/>
                </a:solidFill>
                <a:latin typeface="Arial"/>
                <a:ea typeface="Arial"/>
                <a:cs typeface="Arial"/>
                <a:sym typeface="Arial"/>
              </a:defRPr>
            </a:pPr>
            <a:r>
              <a:rPr u="sng">
                <a:hlinkClick r:id="rId4" invalidUrl="" action="" tgtFrame="" tooltip="" history="1" highlightClick="0" endSnd="0"/>
              </a:rPr>
              <a:t>http://www.saasbook.info</a:t>
            </a:r>
            <a:br/>
          </a:p>
          <a:p>
            <a:pPr algn="ctr">
              <a:defRPr sz="3700">
                <a:solidFill>
                  <a:srgbClr val="FFFFFF"/>
                </a:solidFill>
                <a:latin typeface="Arial"/>
                <a:ea typeface="Arial"/>
                <a:cs typeface="Arial"/>
                <a:sym typeface="Arial"/>
              </a:defRPr>
            </a:pPr>
            <a:r>
              <a:t>(Portuguese version is available, but English skills are very important for a software engineer)</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You should primarily study by reading the textbook!"/>
          <p:cNvSpPr txBox="1"/>
          <p:nvPr>
            <p:ph type="title"/>
          </p:nvPr>
        </p:nvSpPr>
        <p:spPr>
          <a:xfrm>
            <a:off x="1270000" y="254000"/>
            <a:ext cx="10464800" cy="4301090"/>
          </a:xfrm>
          <a:prstGeom prst="rect">
            <a:avLst/>
          </a:prstGeom>
        </p:spPr>
        <p:txBody>
          <a:bodyPr/>
          <a:lstStyle/>
          <a:p>
            <a:pPr/>
            <a:r>
              <a:t>You should primarily study by reading the textbook!</a:t>
            </a:r>
          </a:p>
        </p:txBody>
      </p:sp>
      <p:sp>
        <p:nvSpPr>
          <p:cNvPr id="281" name="Studying by reading the slides and wikipedia is a very bad idea!"/>
          <p:cNvSpPr txBox="1"/>
          <p:nvPr/>
        </p:nvSpPr>
        <p:spPr>
          <a:xfrm>
            <a:off x="1097021" y="5229843"/>
            <a:ext cx="10810758" cy="15540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sz="5000">
                <a:solidFill>
                  <a:srgbClr val="FFFFFF"/>
                </a:solidFill>
                <a:latin typeface="Arial"/>
                <a:ea typeface="Arial"/>
                <a:cs typeface="Arial"/>
                <a:sym typeface="Arial"/>
              </a:defRPr>
            </a:pPr>
            <a:r>
              <a:t>Studying by reading the </a:t>
            </a:r>
            <a:r>
              <a:rPr>
                <a:solidFill>
                  <a:srgbClr val="FEFB27"/>
                </a:solidFill>
              </a:rPr>
              <a:t>slides</a:t>
            </a:r>
            <a:r>
              <a:t> and </a:t>
            </a:r>
            <a:r>
              <a:rPr>
                <a:solidFill>
                  <a:srgbClr val="FEFB27"/>
                </a:solidFill>
              </a:rPr>
              <a:t>wikipedia</a:t>
            </a:r>
            <a:r>
              <a:t> is a very bad idea!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Course overview"/>
          <p:cNvSpPr txBox="1"/>
          <p:nvPr>
            <p:ph type="title"/>
          </p:nvPr>
        </p:nvSpPr>
        <p:spPr>
          <a:prstGeom prst="rect">
            <a:avLst/>
          </a:prstGeom>
        </p:spPr>
        <p:txBody>
          <a:bodyPr/>
          <a:lstStyle/>
          <a:p>
            <a:pPr/>
            <a:r>
              <a:t>Course overview</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Classes are for discussing the material studied before the class"/>
          <p:cNvSpPr txBox="1"/>
          <p:nvPr>
            <p:ph type="title"/>
          </p:nvPr>
        </p:nvSpPr>
        <p:spPr>
          <a:xfrm>
            <a:off x="1270000" y="-236662"/>
            <a:ext cx="10464800" cy="4973385"/>
          </a:xfrm>
          <a:prstGeom prst="rect">
            <a:avLst/>
          </a:prstGeom>
        </p:spPr>
        <p:txBody>
          <a:bodyPr/>
          <a:lstStyle/>
          <a:p>
            <a:pPr/>
            <a:r>
              <a:t>Classes are for discussing the material studied before the class</a:t>
            </a:r>
          </a:p>
        </p:txBody>
      </p:sp>
      <p:sp>
        <p:nvSpPr>
          <p:cNvPr id="286" name="Do not expect to learn only through classes!…"/>
          <p:cNvSpPr txBox="1"/>
          <p:nvPr/>
        </p:nvSpPr>
        <p:spPr>
          <a:xfrm>
            <a:off x="1270000" y="4427648"/>
            <a:ext cx="10464800" cy="4973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584200">
              <a:defRPr sz="7500">
                <a:solidFill>
                  <a:srgbClr val="FEFB27"/>
                </a:solidFill>
                <a:latin typeface="+mn-lt"/>
                <a:ea typeface="+mn-ea"/>
                <a:cs typeface="+mn-cs"/>
                <a:sym typeface="Gill Sans"/>
              </a:defRPr>
            </a:pPr>
            <a:r>
              <a:t>Do not expect to learn only through classes!</a:t>
            </a:r>
          </a:p>
          <a:p>
            <a:pPr algn="ctr" defTabSz="584200">
              <a:defRPr sz="7500">
                <a:solidFill>
                  <a:srgbClr val="FEFB27"/>
                </a:solidFill>
                <a:latin typeface="+mn-lt"/>
                <a:ea typeface="+mn-ea"/>
                <a:cs typeface="+mn-cs"/>
                <a:sym typeface="Gill Sans"/>
              </a:defRPr>
            </a:pPr>
          </a:p>
          <a:p>
            <a:pPr algn="ctr" defTabSz="584200">
              <a:defRPr sz="7500">
                <a:solidFill>
                  <a:srgbClr val="FEFB27"/>
                </a:solidFill>
                <a:latin typeface="+mn-lt"/>
                <a:ea typeface="+mn-ea"/>
                <a:cs typeface="+mn-cs"/>
                <a:sym typeface="Gill Sans"/>
              </a:defRPr>
            </a:pPr>
            <a:r>
              <a:t>Watch, read and practice!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Manage your time!…"/>
          <p:cNvSpPr txBox="1"/>
          <p:nvPr>
            <p:ph type="title"/>
          </p:nvPr>
        </p:nvSpPr>
        <p:spPr>
          <a:xfrm>
            <a:off x="1270000" y="769917"/>
            <a:ext cx="10464800" cy="6896047"/>
          </a:xfrm>
          <a:prstGeom prst="rect">
            <a:avLst/>
          </a:prstGeom>
        </p:spPr>
        <p:txBody>
          <a:bodyPr/>
          <a:lstStyle/>
          <a:p>
            <a:pPr>
              <a:defRPr sz="7900"/>
            </a:pPr>
          </a:p>
          <a:p>
            <a:pPr>
              <a:defRPr sz="10800"/>
            </a:pPr>
            <a:r>
              <a:t>Manage your time!</a:t>
            </a:r>
          </a:p>
          <a:p>
            <a:pPr>
              <a:defRPr sz="7900"/>
            </a:pPr>
          </a:p>
          <a:p>
            <a:pPr>
              <a:defRPr sz="7900">
                <a:solidFill>
                  <a:srgbClr val="FEFB27"/>
                </a:solidFill>
              </a:defRPr>
            </a:pPr>
            <a:r>
              <a:t>Make sure you make the most of this opportunity!</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https://classroom.google.com"/>
          <p:cNvSpPr txBox="1"/>
          <p:nvPr>
            <p:ph type="ctrTitle"/>
          </p:nvPr>
        </p:nvSpPr>
        <p:spPr>
          <a:xfrm>
            <a:off x="971550" y="4166173"/>
            <a:ext cx="11061700" cy="3424076"/>
          </a:xfrm>
          <a:prstGeom prst="rect">
            <a:avLst/>
          </a:prstGeom>
        </p:spPr>
        <p:txBody>
          <a:bodyPr anchor="t">
            <a:normAutofit fontScale="100000" lnSpcReduction="0"/>
          </a:bodyPr>
          <a:lstStyle>
            <a:lvl1pPr defTabSz="531622">
              <a:defRPr sz="7553" u="sng">
                <a:hlinkClick r:id="rId3" invalidUrl="" action="" tgtFrame="" tooltip="" history="1" highlightClick="0" endSnd="0"/>
              </a:defRPr>
            </a:lvl1pPr>
          </a:lstStyle>
          <a:p>
            <a:pPr>
              <a:defRPr u="none"/>
            </a:pPr>
            <a:r>
              <a:rPr u="sng">
                <a:hlinkClick r:id="rId3" invalidUrl="" action="" tgtFrame="" tooltip="" history="1" highlightClick="0" endSnd="0"/>
              </a:rPr>
              <a:t>https://classroom.google.com</a:t>
            </a:r>
          </a:p>
        </p:txBody>
      </p:sp>
      <p:sp>
        <p:nvSpPr>
          <p:cNvPr id="291" name="Carefully follow the course site!"/>
          <p:cNvSpPr txBox="1"/>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1" algn="ctr" defTabSz="584200">
              <a:defRPr sz="8400">
                <a:solidFill>
                  <a:srgbClr val="FEFB27"/>
                </a:solidFill>
                <a:latin typeface="+mn-lt"/>
                <a:ea typeface="+mn-ea"/>
                <a:cs typeface="+mn-cs"/>
                <a:sym typeface="Gill Sans"/>
              </a:defRPr>
            </a:pPr>
            <a:r>
              <a:t>Carefully follow the course site!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Carefully follow the course guidelines!"/>
          <p:cNvSpPr txBox="1"/>
          <p:nvPr/>
        </p:nvSpPr>
        <p:spPr>
          <a:xfrm>
            <a:off x="1270000" y="254000"/>
            <a:ext cx="10464800" cy="26503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1" algn="ctr" defTabSz="584200">
              <a:defRPr sz="8400">
                <a:solidFill>
                  <a:srgbClr val="FEFB27"/>
                </a:solidFill>
                <a:latin typeface="+mn-lt"/>
                <a:ea typeface="+mn-ea"/>
                <a:cs typeface="+mn-cs"/>
                <a:sym typeface="Gill Sans"/>
              </a:defRPr>
            </a:pPr>
            <a:r>
              <a:t>Carefully follow the course guidelines!</a:t>
            </a:r>
          </a:p>
        </p:txBody>
      </p:sp>
      <p:sp>
        <p:nvSpPr>
          <p:cNvPr id="296" name="https://is.gd/essguidelines"/>
          <p:cNvSpPr txBox="1"/>
          <p:nvPr/>
        </p:nvSpPr>
        <p:spPr>
          <a:xfrm>
            <a:off x="2082353" y="3901237"/>
            <a:ext cx="884009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u="sng">
                <a:solidFill>
                  <a:srgbClr val="FFFFFF"/>
                </a:solidFill>
                <a:hlinkClick r:id="rId3" invalidUrl="" action="" tgtFrame="" tooltip="" history="1" highlightClick="0" endSnd="0"/>
              </a:defRPr>
            </a:lvl1pPr>
          </a:lstStyle>
          <a:p>
            <a:pPr>
              <a:defRPr u="none"/>
            </a:pPr>
            <a:r>
              <a:rPr u="sng">
                <a:hlinkClick r:id="rId3" invalidUrl="" action="" tgtFrame="" tooltip="" history="1" highlightClick="0" endSnd="0"/>
              </a:rPr>
              <a:t>https://is.gd/essguidelines</a:t>
            </a:r>
          </a:p>
        </p:txBody>
      </p:sp>
      <p:pic>
        <p:nvPicPr>
          <p:cNvPr id="297" name="Image" descr="Image"/>
          <p:cNvPicPr>
            <a:picLocks noChangeAspect="1"/>
          </p:cNvPicPr>
          <p:nvPr/>
        </p:nvPicPr>
        <p:blipFill>
          <a:blip r:embed="rId4">
            <a:extLst/>
          </a:blip>
          <a:stretch>
            <a:fillRect/>
          </a:stretch>
        </p:blipFill>
        <p:spPr>
          <a:xfrm>
            <a:off x="4933825" y="5914089"/>
            <a:ext cx="3137150" cy="313715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Communication"/>
          <p:cNvSpPr txBox="1"/>
          <p:nvPr>
            <p:ph type="title"/>
          </p:nvPr>
        </p:nvSpPr>
        <p:spPr>
          <a:prstGeom prst="rect">
            <a:avLst/>
          </a:prstGeom>
        </p:spPr>
        <p:txBody>
          <a:bodyPr/>
          <a:lstStyle/>
          <a:p>
            <a:pPr/>
            <a:r>
              <a:t>Communication</a:t>
            </a:r>
          </a:p>
        </p:txBody>
      </p:sp>
      <p:sp>
        <p:nvSpPr>
          <p:cNvPr id="302" name="ess-cc-ufpe.slack.com"/>
          <p:cNvSpPr txBox="1"/>
          <p:nvPr/>
        </p:nvSpPr>
        <p:spPr>
          <a:xfrm>
            <a:off x="3331592" y="2609202"/>
            <a:ext cx="6772338"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300" u="sng">
                <a:solidFill>
                  <a:srgbClr val="FEFB27"/>
                </a:solidFill>
                <a:hlinkClick r:id="rId2" invalidUrl="" action="" tgtFrame="" tooltip="" history="1" highlightClick="0" endSnd="0"/>
              </a:defRPr>
            </a:lvl1pPr>
          </a:lstStyle>
          <a:p>
            <a:pPr>
              <a:defRPr u="none"/>
            </a:pPr>
            <a:r>
              <a:rPr u="sng">
                <a:hlinkClick r:id="rId2" invalidUrl="" action="" tgtFrame="" tooltip="" history="1" highlightClick="0" endSnd="0"/>
              </a:rPr>
              <a:t>ess-cc-ufpe.slack.com</a:t>
            </a:r>
          </a:p>
        </p:txBody>
      </p:sp>
      <p:sp>
        <p:nvSpPr>
          <p:cNvPr id="303" name="#general, #naaula"/>
          <p:cNvSpPr txBox="1"/>
          <p:nvPr/>
        </p:nvSpPr>
        <p:spPr>
          <a:xfrm>
            <a:off x="4411513" y="3680224"/>
            <a:ext cx="418177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EFB27"/>
                </a:solidFill>
              </a:defRPr>
            </a:lvl1pPr>
          </a:lstStyle>
          <a:p>
            <a:pPr/>
            <a:r>
              <a:t>#general, #naaula</a:t>
            </a:r>
          </a:p>
        </p:txBody>
      </p:sp>
      <p:sp>
        <p:nvSpPr>
          <p:cNvPr id="304" name="google classroom…"/>
          <p:cNvSpPr txBox="1"/>
          <p:nvPr/>
        </p:nvSpPr>
        <p:spPr>
          <a:xfrm>
            <a:off x="2359499" y="5614966"/>
            <a:ext cx="8285802" cy="284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sz="4500">
                <a:solidFill>
                  <a:srgbClr val="FFFFFF"/>
                </a:solidFill>
              </a:defRPr>
            </a:pPr>
            <a:r>
              <a:t>google classroom</a:t>
            </a:r>
          </a:p>
          <a:p>
            <a:pPr algn="ctr">
              <a:defRPr sz="4500">
                <a:solidFill>
                  <a:srgbClr val="FFFFFF"/>
                </a:solidFill>
              </a:defRPr>
            </a:pPr>
          </a:p>
          <a:p>
            <a:pPr>
              <a:defRPr sz="4500">
                <a:solidFill>
                  <a:srgbClr val="FFFFFF"/>
                </a:solidFill>
              </a:defRPr>
            </a:pPr>
            <a:r>
              <a:t>phmb@ (com [ESS] no subject)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Para quem precisa de uma melhor base de leitura e escrita em Inglês, recomendo muito investir agora. Reforço fortemente a importância do domínio do Inglês para a carreira em computação, e a disponibilidade de cursos de Inglês de baixo custo no CAC e no S"/>
          <p:cNvSpPr txBox="1"/>
          <p:nvPr>
            <p:ph type="title"/>
          </p:nvPr>
        </p:nvSpPr>
        <p:spPr>
          <a:xfrm>
            <a:off x="1270000" y="2254471"/>
            <a:ext cx="10464800" cy="5244658"/>
          </a:xfrm>
          <a:prstGeom prst="rect">
            <a:avLst/>
          </a:prstGeom>
        </p:spPr>
        <p:txBody>
          <a:bodyPr/>
          <a:lstStyle>
            <a:lvl1pPr>
              <a:defRPr sz="4300"/>
            </a:lvl1pPr>
          </a:lstStyle>
          <a:p>
            <a:pPr/>
            <a:r>
              <a:t>Para quem precisa de uma melhor base de leitura e escrita em Inglês, recomendo muito investir agora. Reforço fortemente a importância do domínio do Inglês para a carreira em computação, e a disponibilidade de cursos de Inglês de baixo custo no CAC e no SENAC.</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Course evaluation"/>
          <p:cNvSpPr txBox="1"/>
          <p:nvPr>
            <p:ph type="title"/>
          </p:nvPr>
        </p:nvSpPr>
        <p:spPr>
          <a:prstGeom prst="rect">
            <a:avLst/>
          </a:prstGeom>
        </p:spPr>
        <p:txBody>
          <a:bodyPr/>
          <a:lstStyle/>
          <a:p>
            <a:pPr/>
            <a:r>
              <a:t>Course evaluation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Learning goals"/>
          <p:cNvSpPr txBox="1"/>
          <p:nvPr>
            <p:ph type="title"/>
          </p:nvPr>
        </p:nvSpPr>
        <p:spPr>
          <a:xfrm>
            <a:off x="1270000" y="254000"/>
            <a:ext cx="10464800" cy="2616801"/>
          </a:xfrm>
          <a:prstGeom prst="rect">
            <a:avLst/>
          </a:prstGeom>
        </p:spPr>
        <p:txBody>
          <a:bodyPr/>
          <a:lstStyle/>
          <a:p>
            <a:pPr/>
            <a:r>
              <a:t>Learning goals</a:t>
            </a:r>
          </a:p>
        </p:txBody>
      </p:sp>
      <p:pic>
        <p:nvPicPr>
          <p:cNvPr id="311" name="Screen Shot 2018-02-24 at 18.37.18.png" descr="Screen Shot 2018-02-24 at 18.37.18.png"/>
          <p:cNvPicPr>
            <a:picLocks noChangeAspect="1"/>
          </p:cNvPicPr>
          <p:nvPr/>
        </p:nvPicPr>
        <p:blipFill>
          <a:blip r:embed="rId2">
            <a:extLst/>
          </a:blip>
          <a:srcRect l="1230" t="4826" r="0" b="4826"/>
          <a:stretch>
            <a:fillRect/>
          </a:stretch>
        </p:blipFill>
        <p:spPr>
          <a:xfrm>
            <a:off x="353814" y="3584575"/>
            <a:ext cx="12297347" cy="2584367"/>
          </a:xfrm>
          <a:prstGeom prst="rect">
            <a:avLst/>
          </a:prstGeom>
          <a:ln w="12700">
            <a:miter lim="400000"/>
          </a:ln>
        </p:spPr>
      </p:pic>
      <p:pic>
        <p:nvPicPr>
          <p:cNvPr id="312" name="Image" descr="Image"/>
          <p:cNvPicPr>
            <a:picLocks noChangeAspect="1"/>
          </p:cNvPicPr>
          <p:nvPr/>
        </p:nvPicPr>
        <p:blipFill>
          <a:blip r:embed="rId3">
            <a:extLst/>
          </a:blip>
          <a:stretch>
            <a:fillRect/>
          </a:stretch>
        </p:blipFill>
        <p:spPr>
          <a:xfrm>
            <a:off x="2147872" y="6508808"/>
            <a:ext cx="8709056" cy="258419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Evaluation items"/>
          <p:cNvSpPr txBox="1"/>
          <p:nvPr>
            <p:ph type="title"/>
          </p:nvPr>
        </p:nvSpPr>
        <p:spPr>
          <a:prstGeom prst="rect">
            <a:avLst/>
          </a:prstGeom>
        </p:spPr>
        <p:txBody>
          <a:bodyPr/>
          <a:lstStyle/>
          <a:p>
            <a:pPr/>
            <a:r>
              <a:t>Evaluation items</a:t>
            </a:r>
          </a:p>
        </p:txBody>
      </p:sp>
      <p:sp>
        <p:nvSpPr>
          <p:cNvPr id="315" name="Project (9)…"/>
          <p:cNvSpPr txBox="1"/>
          <p:nvPr>
            <p:ph type="body" idx="1"/>
          </p:nvPr>
        </p:nvSpPr>
        <p:spPr>
          <a:prstGeom prst="rect">
            <a:avLst/>
          </a:prstGeom>
        </p:spPr>
        <p:txBody>
          <a:bodyPr/>
          <a:lstStyle/>
          <a:p>
            <a:pPr/>
            <a:r>
              <a:t>Project (9)</a:t>
            </a:r>
          </a:p>
          <a:p>
            <a:pPr/>
            <a:r>
              <a:t>Class and slack participation (0.5)</a:t>
            </a:r>
          </a:p>
          <a:p>
            <a:pPr/>
            <a:r>
              <a:t>Quizzes (0.5)</a:t>
            </a:r>
          </a:p>
          <a:p>
            <a:pPr>
              <a:defRPr>
                <a:solidFill>
                  <a:srgbClr val="FEFB27"/>
                </a:solidFill>
              </a:defRPr>
            </a:pPr>
            <a:r>
              <a:t>Exercise sets (2 extra points)</a:t>
            </a:r>
          </a:p>
          <a:p>
            <a:pPr lvl="6" marL="0" indent="1371600">
              <a:spcBef>
                <a:spcPts val="2400"/>
              </a:spcBef>
              <a:buSzTx/>
              <a:buNone/>
              <a:defRPr sz="3700">
                <a:solidFill>
                  <a:srgbClr val="FEFB27"/>
                </a:solidFill>
              </a:defRPr>
            </a:pPr>
            <a:r>
              <a:t>includes questions related to the Project (so must be delivered on time)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Project evaluation"/>
          <p:cNvSpPr txBox="1"/>
          <p:nvPr>
            <p:ph type="title"/>
          </p:nvPr>
        </p:nvSpPr>
        <p:spPr>
          <a:prstGeom prst="rect">
            <a:avLst/>
          </a:prstGeom>
        </p:spPr>
        <p:txBody>
          <a:bodyPr/>
          <a:lstStyle/>
          <a:p>
            <a:pPr/>
            <a:r>
              <a:t>Project evaluation</a:t>
            </a:r>
          </a:p>
        </p:txBody>
      </p:sp>
      <p:sp>
        <p:nvSpPr>
          <p:cNvPr id="318" name="requirements (1)…"/>
          <p:cNvSpPr txBox="1"/>
          <p:nvPr>
            <p:ph type="body" idx="1"/>
          </p:nvPr>
        </p:nvSpPr>
        <p:spPr>
          <a:xfrm>
            <a:off x="1270000" y="2533722"/>
            <a:ext cx="10464800" cy="6679380"/>
          </a:xfrm>
          <a:prstGeom prst="rect">
            <a:avLst/>
          </a:prstGeom>
        </p:spPr>
        <p:txBody>
          <a:bodyPr/>
          <a:lstStyle/>
          <a:p>
            <a:pPr>
              <a:defRPr sz="3900"/>
            </a:pPr>
            <a:r>
              <a:t>requirements (1)</a:t>
            </a:r>
          </a:p>
          <a:p>
            <a:pPr>
              <a:defRPr sz="3900"/>
            </a:pPr>
            <a:r>
              <a:t>configuration management (1)</a:t>
            </a:r>
          </a:p>
          <a:p>
            <a:pPr>
              <a:defRPr sz="3900"/>
            </a:pPr>
            <a:r>
              <a:t>project management (1)</a:t>
            </a:r>
          </a:p>
          <a:p>
            <a:pPr>
              <a:defRPr sz="3900"/>
            </a:pPr>
            <a:r>
              <a:t>tests (2) </a:t>
            </a:r>
          </a:p>
          <a:p>
            <a:pPr>
              <a:defRPr sz="3900"/>
            </a:pPr>
            <a:r>
              <a:t>design and implementation (3)</a:t>
            </a:r>
          </a:p>
          <a:p>
            <a:pPr>
              <a:defRPr sz="3900"/>
            </a:pPr>
            <a:r>
              <a:t>refactoring (1)</a:t>
            </a:r>
          </a:p>
          <a:p>
            <a:pPr>
              <a:defRPr sz="3900">
                <a:solidFill>
                  <a:srgbClr val="FEFB27"/>
                </a:solidFill>
              </a:defRPr>
            </a:pPr>
            <a:r>
              <a:t>individual presentation (practical and conceptual questions, auto-evaluation)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Topics and expected results"/>
          <p:cNvSpPr txBox="1"/>
          <p:nvPr>
            <p:ph type="title"/>
          </p:nvPr>
        </p:nvSpPr>
        <p:spPr>
          <a:prstGeom prst="rect">
            <a:avLst/>
          </a:prstGeom>
        </p:spPr>
        <p:txBody>
          <a:bodyPr/>
          <a:lstStyle/>
          <a:p>
            <a:pPr/>
            <a:r>
              <a:t>Topics and expected results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Class and slack participation"/>
          <p:cNvSpPr txBox="1"/>
          <p:nvPr>
            <p:ph type="title"/>
          </p:nvPr>
        </p:nvSpPr>
        <p:spPr>
          <a:xfrm>
            <a:off x="1270000" y="0"/>
            <a:ext cx="10464800" cy="2438401"/>
          </a:xfrm>
          <a:prstGeom prst="rect">
            <a:avLst/>
          </a:prstGeom>
        </p:spPr>
        <p:txBody>
          <a:bodyPr/>
          <a:lstStyle/>
          <a:p>
            <a:pPr/>
            <a:r>
              <a:t>Class and slack participation</a:t>
            </a:r>
          </a:p>
        </p:txBody>
      </p:sp>
      <p:sp>
        <p:nvSpPr>
          <p:cNvPr id="321" name="Asking questions…"/>
          <p:cNvSpPr txBox="1"/>
          <p:nvPr>
            <p:ph type="body" idx="1"/>
          </p:nvPr>
        </p:nvSpPr>
        <p:spPr>
          <a:xfrm>
            <a:off x="823489" y="1967249"/>
            <a:ext cx="11648010" cy="7317702"/>
          </a:xfrm>
          <a:prstGeom prst="rect">
            <a:avLst/>
          </a:prstGeom>
        </p:spPr>
        <p:txBody>
          <a:bodyPr/>
          <a:lstStyle/>
          <a:p>
            <a:pPr lvl="1">
              <a:defRPr sz="4100"/>
            </a:pPr>
          </a:p>
          <a:p>
            <a:pPr>
              <a:defRPr sz="4100"/>
            </a:pPr>
            <a:r>
              <a:t>Asking questions</a:t>
            </a:r>
          </a:p>
          <a:p>
            <a:pPr>
              <a:defRPr sz="4100"/>
            </a:pPr>
            <a:r>
              <a:t>Discussing topics</a:t>
            </a:r>
          </a:p>
          <a:p>
            <a:pPr>
              <a:defRPr sz="4100"/>
            </a:pPr>
            <a:r>
              <a:t>Answering questions from other students</a:t>
            </a:r>
          </a:p>
          <a:p>
            <a:pPr>
              <a:defRPr sz="4100"/>
            </a:pPr>
            <a:r>
              <a:t>Correcting answers from other students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23" name="Each learning goal is evaluated"/>
          <p:cNvSpPr txBox="1"/>
          <p:nvPr>
            <p:ph type="title"/>
          </p:nvPr>
        </p:nvSpPr>
        <p:spPr>
          <a:xfrm>
            <a:off x="1270000" y="254000"/>
            <a:ext cx="10464800" cy="2616801"/>
          </a:xfrm>
          <a:prstGeom prst="rect">
            <a:avLst/>
          </a:prstGeom>
        </p:spPr>
        <p:txBody>
          <a:bodyPr/>
          <a:lstStyle/>
          <a:p>
            <a:pPr/>
            <a:r>
              <a:t>Each learning goal is evaluated</a:t>
            </a:r>
          </a:p>
        </p:txBody>
      </p:sp>
      <p:pic>
        <p:nvPicPr>
          <p:cNvPr id="324" name="Screen Shot 2018-02-24 at 18.37.18.png" descr="Screen Shot 2018-02-24 at 18.37.18.png"/>
          <p:cNvPicPr>
            <a:picLocks noChangeAspect="1"/>
          </p:cNvPicPr>
          <p:nvPr/>
        </p:nvPicPr>
        <p:blipFill>
          <a:blip r:embed="rId2">
            <a:extLst/>
          </a:blip>
          <a:srcRect l="1230" t="4826" r="0" b="4826"/>
          <a:stretch>
            <a:fillRect/>
          </a:stretch>
        </p:blipFill>
        <p:spPr>
          <a:xfrm>
            <a:off x="673298" y="3313140"/>
            <a:ext cx="11658214" cy="2450049"/>
          </a:xfrm>
          <a:prstGeom prst="rect">
            <a:avLst/>
          </a:prstGeom>
          <a:ln w="12700">
            <a:miter lim="400000"/>
          </a:ln>
        </p:spPr>
      </p:pic>
      <p:sp>
        <p:nvSpPr>
          <p:cNvPr id="325" name="MA"/>
          <p:cNvSpPr txBox="1"/>
          <p:nvPr/>
        </p:nvSpPr>
        <p:spPr>
          <a:xfrm>
            <a:off x="5569208" y="6033197"/>
            <a:ext cx="819151"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defRPr>
            </a:lvl1pPr>
          </a:lstStyle>
          <a:p>
            <a:pPr/>
            <a:r>
              <a:t>MA</a:t>
            </a:r>
          </a:p>
        </p:txBody>
      </p:sp>
      <p:sp>
        <p:nvSpPr>
          <p:cNvPr id="326" name="MPA"/>
          <p:cNvSpPr txBox="1"/>
          <p:nvPr/>
        </p:nvSpPr>
        <p:spPr>
          <a:xfrm>
            <a:off x="3725586" y="6033197"/>
            <a:ext cx="1097924"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defRPr>
            </a:lvl1pPr>
          </a:lstStyle>
          <a:p>
            <a:pPr/>
            <a:r>
              <a:t>MPA</a:t>
            </a:r>
          </a:p>
        </p:txBody>
      </p:sp>
      <p:sp>
        <p:nvSpPr>
          <p:cNvPr id="327" name="MANA"/>
          <p:cNvSpPr txBox="1"/>
          <p:nvPr/>
        </p:nvSpPr>
        <p:spPr>
          <a:xfrm>
            <a:off x="1266810" y="6033197"/>
            <a:ext cx="1471917"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defRPr>
            </a:lvl1pPr>
          </a:lstStyle>
          <a:p>
            <a:pPr/>
            <a:r>
              <a:t>MANA</a:t>
            </a:r>
          </a:p>
        </p:txBody>
      </p:sp>
      <p:sp>
        <p:nvSpPr>
          <p:cNvPr id="328" name="MPA"/>
          <p:cNvSpPr txBox="1"/>
          <p:nvPr/>
        </p:nvSpPr>
        <p:spPr>
          <a:xfrm>
            <a:off x="7241240" y="6033197"/>
            <a:ext cx="1097924"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defRPr>
            </a:lvl1pPr>
          </a:lstStyle>
          <a:p>
            <a:pPr/>
            <a:r>
              <a:t>MPA</a:t>
            </a:r>
          </a:p>
        </p:txBody>
      </p:sp>
      <p:sp>
        <p:nvSpPr>
          <p:cNvPr id="329" name="MANA"/>
          <p:cNvSpPr txBox="1"/>
          <p:nvPr/>
        </p:nvSpPr>
        <p:spPr>
          <a:xfrm>
            <a:off x="8869784" y="6033197"/>
            <a:ext cx="1471917"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defRPr>
            </a:lvl1pPr>
          </a:lstStyle>
          <a:p>
            <a:pPr/>
            <a:r>
              <a:t>MANA</a:t>
            </a:r>
          </a:p>
        </p:txBody>
      </p:sp>
      <p:sp>
        <p:nvSpPr>
          <p:cNvPr id="330" name="MA"/>
          <p:cNvSpPr txBox="1"/>
          <p:nvPr/>
        </p:nvSpPr>
        <p:spPr>
          <a:xfrm>
            <a:off x="11068727" y="6033197"/>
            <a:ext cx="819151"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defRPr>
            </a:lvl1pPr>
          </a:lstStyle>
          <a:p>
            <a:pPr/>
            <a:r>
              <a:t>MA</a:t>
            </a:r>
          </a:p>
        </p:txBody>
      </p:sp>
      <p:sp>
        <p:nvSpPr>
          <p:cNvPr id="331" name="Meta Ainda Não Atingida"/>
          <p:cNvSpPr/>
          <p:nvPr/>
        </p:nvSpPr>
        <p:spPr>
          <a:xfrm>
            <a:off x="1670957" y="7176755"/>
            <a:ext cx="2524631" cy="1641686"/>
          </a:xfrm>
          <a:prstGeom prst="wedgeEllipseCallout">
            <a:avLst>
              <a:gd name="adj1" fmla="val -44353"/>
              <a:gd name="adj2" fmla="val -72072"/>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Meta Ainda Não Atingida</a:t>
            </a:r>
          </a:p>
        </p:txBody>
      </p:sp>
      <p:sp>
        <p:nvSpPr>
          <p:cNvPr id="332" name="Meta Atingida"/>
          <p:cNvSpPr/>
          <p:nvPr/>
        </p:nvSpPr>
        <p:spPr>
          <a:xfrm>
            <a:off x="5620543" y="7082971"/>
            <a:ext cx="1763888" cy="1641685"/>
          </a:xfrm>
          <a:prstGeom prst="wedgeEllipseCallout">
            <a:avLst>
              <a:gd name="adj1" fmla="val -31142"/>
              <a:gd name="adj2" fmla="val -68916"/>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Meta Atingida</a:t>
            </a:r>
          </a:p>
        </p:txBody>
      </p:sp>
      <p:sp>
        <p:nvSpPr>
          <p:cNvPr id="333" name="Meta Parcialmente  Atingida"/>
          <p:cNvSpPr/>
          <p:nvPr/>
        </p:nvSpPr>
        <p:spPr>
          <a:xfrm>
            <a:off x="8135117" y="7108966"/>
            <a:ext cx="2524632" cy="1641686"/>
          </a:xfrm>
          <a:prstGeom prst="wedgeEllipseCallout">
            <a:avLst>
              <a:gd name="adj1" fmla="val -44353"/>
              <a:gd name="adj2" fmla="val -72072"/>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Meta Parcialmente  Atingida</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35" name="Conceptual learning goals are evaluated through 2 exams"/>
          <p:cNvSpPr txBox="1"/>
          <p:nvPr>
            <p:ph type="title"/>
          </p:nvPr>
        </p:nvSpPr>
        <p:spPr>
          <a:xfrm>
            <a:off x="1145651" y="-254469"/>
            <a:ext cx="10713498" cy="5049036"/>
          </a:xfrm>
          <a:prstGeom prst="rect">
            <a:avLst/>
          </a:prstGeom>
        </p:spPr>
        <p:txBody>
          <a:bodyPr/>
          <a:lstStyle/>
          <a:p>
            <a:pPr/>
            <a:r>
              <a:t>Conceptual learning goals are evaluated through 2 exams</a:t>
            </a:r>
          </a:p>
        </p:txBody>
      </p:sp>
      <p:pic>
        <p:nvPicPr>
          <p:cNvPr id="336" name="Screen Shot 2018-02-24 at 18.37.18.png" descr="Screen Shot 2018-02-24 at 18.37.18.png"/>
          <p:cNvPicPr>
            <a:picLocks noChangeAspect="1"/>
          </p:cNvPicPr>
          <p:nvPr/>
        </p:nvPicPr>
        <p:blipFill>
          <a:blip r:embed="rId2">
            <a:extLst/>
          </a:blip>
          <a:srcRect l="1230" t="4826" r="0" b="4826"/>
          <a:stretch>
            <a:fillRect/>
          </a:stretch>
        </p:blipFill>
        <p:spPr>
          <a:xfrm>
            <a:off x="673298" y="4829089"/>
            <a:ext cx="11658214" cy="2450050"/>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38" name="Practical learning goals are evaluated through project deliverables"/>
          <p:cNvSpPr txBox="1"/>
          <p:nvPr>
            <p:ph type="title"/>
          </p:nvPr>
        </p:nvSpPr>
        <p:spPr>
          <a:xfrm>
            <a:off x="1270000" y="86851"/>
            <a:ext cx="10464800" cy="4201416"/>
          </a:xfrm>
          <a:prstGeom prst="rect">
            <a:avLst/>
          </a:prstGeom>
        </p:spPr>
        <p:txBody>
          <a:bodyPr/>
          <a:lstStyle/>
          <a:p>
            <a:pPr/>
            <a:r>
              <a:t>Practical learning goals are evaluated through project deliverables</a:t>
            </a:r>
          </a:p>
        </p:txBody>
      </p:sp>
      <p:pic>
        <p:nvPicPr>
          <p:cNvPr id="339" name="Image" descr="Image"/>
          <p:cNvPicPr>
            <a:picLocks noChangeAspect="1"/>
          </p:cNvPicPr>
          <p:nvPr/>
        </p:nvPicPr>
        <p:blipFill>
          <a:blip r:embed="rId2">
            <a:extLst/>
          </a:blip>
          <a:stretch>
            <a:fillRect/>
          </a:stretch>
        </p:blipFill>
        <p:spPr>
          <a:xfrm>
            <a:off x="2147872" y="5315707"/>
            <a:ext cx="8709056" cy="258419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41" name="Class grade is the…"/>
          <p:cNvSpPr txBox="1"/>
          <p:nvPr>
            <p:ph type="title"/>
          </p:nvPr>
        </p:nvSpPr>
        <p:spPr>
          <a:xfrm>
            <a:off x="425915" y="254000"/>
            <a:ext cx="12351101" cy="2684885"/>
          </a:xfrm>
          <a:prstGeom prst="rect">
            <a:avLst/>
          </a:prstGeom>
        </p:spPr>
        <p:txBody>
          <a:bodyPr/>
          <a:lstStyle/>
          <a:p>
            <a:pPr/>
            <a:r>
              <a:t>Class grade is the </a:t>
            </a:r>
          </a:p>
          <a:p>
            <a:pPr/>
            <a:r>
              <a:t>sum of learning goal points</a:t>
            </a:r>
          </a:p>
        </p:txBody>
      </p:sp>
      <p:sp>
        <p:nvSpPr>
          <p:cNvPr id="342" name="No MANAs…"/>
          <p:cNvSpPr txBox="1"/>
          <p:nvPr>
            <p:ph type="body" idx="1"/>
          </p:nvPr>
        </p:nvSpPr>
        <p:spPr>
          <a:xfrm>
            <a:off x="1369065" y="3797649"/>
            <a:ext cx="10464801" cy="5715001"/>
          </a:xfrm>
          <a:prstGeom prst="rect">
            <a:avLst/>
          </a:prstGeom>
        </p:spPr>
        <p:txBody>
          <a:bodyPr/>
          <a:lstStyle/>
          <a:p>
            <a:pPr marL="0" indent="0">
              <a:buSzTx/>
              <a:buNone/>
              <a:defRPr sz="3600">
                <a:solidFill>
                  <a:srgbClr val="FEFB27"/>
                </a:solidFill>
              </a:defRPr>
            </a:pPr>
            <a:r>
              <a:t>No MANAs </a:t>
            </a:r>
          </a:p>
          <a:p>
            <a:pPr lvl="1"/>
            <a:r>
              <a:t>MA = 10/number of goals</a:t>
            </a:r>
          </a:p>
          <a:p>
            <a:pPr lvl="1"/>
            <a:r>
              <a:t>MPA = 6/number of goals</a:t>
            </a:r>
          </a:p>
          <a:p>
            <a:pPr lvl="1"/>
            <a:r>
              <a:t>MANA = 0</a:t>
            </a:r>
          </a:p>
          <a:p>
            <a:pPr/>
          </a:p>
          <a:p>
            <a:pPr marL="0" indent="0">
              <a:buSzTx/>
              <a:buNone/>
              <a:defRPr sz="3600">
                <a:solidFill>
                  <a:srgbClr val="FEFB27"/>
                </a:solidFill>
              </a:defRPr>
            </a:pPr>
            <a:r>
              <a:t>At least one MANA</a:t>
            </a:r>
          </a:p>
          <a:p>
            <a:pPr lvl="1"/>
            <a:r>
              <a:t>MA = 6.9/(number of goals - 1)</a:t>
            </a:r>
          </a:p>
          <a:p>
            <a:pPr lvl="1"/>
            <a:r>
              <a:t>MPA = 4.5/(number of goals - 1)</a:t>
            </a:r>
          </a:p>
          <a:p>
            <a:pPr lvl="1"/>
            <a:r>
              <a:t>MANA = 0</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44" name="Extra points"/>
          <p:cNvSpPr txBox="1"/>
          <p:nvPr>
            <p:ph type="title"/>
          </p:nvPr>
        </p:nvSpPr>
        <p:spPr>
          <a:prstGeom prst="rect">
            <a:avLst/>
          </a:prstGeom>
        </p:spPr>
        <p:txBody>
          <a:bodyPr/>
          <a:lstStyle/>
          <a:p>
            <a:pPr lvl="1"/>
            <a:r>
              <a:t>Extra points</a:t>
            </a:r>
          </a:p>
        </p:txBody>
      </p:sp>
      <p:sp>
        <p:nvSpPr>
          <p:cNvPr id="345" name="grade &gt;= 7…"/>
          <p:cNvSpPr txBox="1"/>
          <p:nvPr>
            <p:ph type="body" idx="1"/>
          </p:nvPr>
        </p:nvSpPr>
        <p:spPr>
          <a:xfrm>
            <a:off x="1270000" y="3111616"/>
            <a:ext cx="10464800" cy="5715001"/>
          </a:xfrm>
          <a:prstGeom prst="rect">
            <a:avLst/>
          </a:prstGeom>
        </p:spPr>
        <p:txBody>
          <a:bodyPr/>
          <a:lstStyle/>
          <a:p>
            <a:pPr marL="0" indent="0">
              <a:buSzTx/>
              <a:buNone/>
              <a:defRPr sz="4200">
                <a:solidFill>
                  <a:srgbClr val="FEFB27"/>
                </a:solidFill>
              </a:defRPr>
            </a:pPr>
            <a:r>
              <a:t>grade &gt;= 7</a:t>
            </a:r>
          </a:p>
          <a:p>
            <a:pPr lvl="1">
              <a:defRPr sz="3600"/>
            </a:pPr>
            <a:r>
              <a:t>extra points are added to the grade</a:t>
            </a:r>
          </a:p>
          <a:p>
            <a:pPr lvl="1">
              <a:defRPr sz="3600"/>
            </a:pPr>
            <a:r>
              <a:t>no need for a final exam</a:t>
            </a:r>
          </a:p>
          <a:p>
            <a:pPr>
              <a:defRPr sz="3600"/>
            </a:pPr>
          </a:p>
          <a:p>
            <a:pPr marL="0" indent="0">
              <a:buSzTx/>
              <a:buNone/>
              <a:defRPr sz="4200">
                <a:solidFill>
                  <a:srgbClr val="FEFB27"/>
                </a:solidFill>
              </a:defRPr>
            </a:pPr>
            <a:r>
              <a:t>grade &lt; 7 </a:t>
            </a:r>
          </a:p>
          <a:p>
            <a:pPr lvl="1">
              <a:defRPr sz="3600"/>
            </a:pPr>
            <a:r>
              <a:t>extra points are added to the grade of the final exam</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47" name="Learning goal evaluation, exams…"/>
          <p:cNvSpPr txBox="1"/>
          <p:nvPr>
            <p:ph type="title"/>
          </p:nvPr>
        </p:nvSpPr>
        <p:spPr>
          <a:xfrm>
            <a:off x="1270000" y="254000"/>
            <a:ext cx="10464800" cy="3446690"/>
          </a:xfrm>
          <a:prstGeom prst="rect">
            <a:avLst/>
          </a:prstGeom>
        </p:spPr>
        <p:txBody>
          <a:bodyPr/>
          <a:lstStyle/>
          <a:p>
            <a:pPr/>
            <a:r>
              <a:t>Learning goal evaluation, exams</a:t>
            </a:r>
          </a:p>
          <a:p>
            <a:pPr>
              <a:defRPr sz="3600"/>
            </a:pPr>
            <a:r>
              <a:t>(2 questions for evaluating the same goal)</a:t>
            </a:r>
          </a:p>
        </p:txBody>
      </p:sp>
      <p:sp>
        <p:nvSpPr>
          <p:cNvPr id="348" name="right + (right, or partially right) = MA…"/>
          <p:cNvSpPr txBox="1"/>
          <p:nvPr/>
        </p:nvSpPr>
        <p:spPr>
          <a:xfrm>
            <a:off x="3131429" y="4455334"/>
            <a:ext cx="7398148" cy="337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584200">
              <a:spcBef>
                <a:spcPts val="3800"/>
              </a:spcBef>
              <a:defRPr sz="3200">
                <a:solidFill>
                  <a:srgbClr val="FFFFFF"/>
                </a:solidFill>
                <a:latin typeface="+mn-lt"/>
                <a:ea typeface="+mn-ea"/>
                <a:cs typeface="+mn-cs"/>
                <a:sym typeface="Gill Sans"/>
              </a:defRPr>
            </a:pPr>
            <a:r>
              <a:t>right + (right, or partially right) = </a:t>
            </a:r>
            <a:r>
              <a:rPr>
                <a:solidFill>
                  <a:srgbClr val="FEFB27"/>
                </a:solidFill>
              </a:rPr>
              <a:t>MA</a:t>
            </a:r>
          </a:p>
          <a:p>
            <a:pPr defTabSz="584200">
              <a:spcBef>
                <a:spcPts val="3800"/>
              </a:spcBef>
              <a:defRPr sz="3200">
                <a:solidFill>
                  <a:srgbClr val="FFFFFF"/>
                </a:solidFill>
                <a:latin typeface="+mn-lt"/>
                <a:ea typeface="+mn-ea"/>
                <a:cs typeface="+mn-cs"/>
                <a:sym typeface="Gill Sans"/>
              </a:defRPr>
            </a:pPr>
            <a:r>
              <a:t>right + wrong = </a:t>
            </a:r>
            <a:r>
              <a:rPr>
                <a:solidFill>
                  <a:srgbClr val="FEFB27"/>
                </a:solidFill>
              </a:rPr>
              <a:t>MPA</a:t>
            </a:r>
          </a:p>
          <a:p>
            <a:pPr defTabSz="584200">
              <a:spcBef>
                <a:spcPts val="3800"/>
              </a:spcBef>
              <a:defRPr sz="3200">
                <a:solidFill>
                  <a:srgbClr val="FFFFFF"/>
                </a:solidFill>
                <a:latin typeface="+mn-lt"/>
                <a:ea typeface="+mn-ea"/>
                <a:cs typeface="+mn-cs"/>
                <a:sym typeface="Gill Sans"/>
              </a:defRPr>
            </a:pPr>
            <a:r>
              <a:t>partially right + partially right = </a:t>
            </a:r>
            <a:r>
              <a:rPr>
                <a:solidFill>
                  <a:srgbClr val="FEFB27"/>
                </a:solidFill>
              </a:rPr>
              <a:t>MPA</a:t>
            </a:r>
          </a:p>
          <a:p>
            <a:pPr defTabSz="584200">
              <a:spcBef>
                <a:spcPts val="3800"/>
              </a:spcBef>
              <a:defRPr sz="3200">
                <a:solidFill>
                  <a:srgbClr val="FFFFFF"/>
                </a:solidFill>
                <a:latin typeface="+mn-lt"/>
                <a:ea typeface="+mn-ea"/>
                <a:cs typeface="+mn-cs"/>
                <a:sym typeface="Gill Sans"/>
              </a:defRPr>
            </a:pPr>
            <a:r>
              <a:t>wrong + (partially right, or wrong) = </a:t>
            </a:r>
            <a:r>
              <a:rPr>
                <a:solidFill>
                  <a:srgbClr val="FEFB27"/>
                </a:solidFill>
              </a:rPr>
              <a:t>MANA</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Quizzes"/>
          <p:cNvSpPr txBox="1"/>
          <p:nvPr>
            <p:ph type="title"/>
          </p:nvPr>
        </p:nvSpPr>
        <p:spPr>
          <a:xfrm>
            <a:off x="1270000" y="254000"/>
            <a:ext cx="10464800" cy="3112268"/>
          </a:xfrm>
          <a:prstGeom prst="rect">
            <a:avLst/>
          </a:prstGeom>
        </p:spPr>
        <p:txBody>
          <a:bodyPr/>
          <a:lstStyle/>
          <a:p>
            <a:pPr/>
            <a:r>
              <a:t>Quizzes</a:t>
            </a:r>
          </a:p>
        </p:txBody>
      </p:sp>
      <p:sp>
        <p:nvSpPr>
          <p:cNvPr id="351" name="IF( points &gt;= 2.5,  &quot;MA&quot;,…"/>
          <p:cNvSpPr txBox="1"/>
          <p:nvPr/>
        </p:nvSpPr>
        <p:spPr>
          <a:xfrm>
            <a:off x="2578933" y="7628796"/>
            <a:ext cx="8413658" cy="1811021"/>
          </a:xfrm>
          <a:prstGeom prst="rect">
            <a:avLst/>
          </a:prstGeom>
          <a:ln w="12700">
            <a:solidFill>
              <a:srgbClr val="FFFDA9"/>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584200">
              <a:lnSpc>
                <a:spcPct val="30000"/>
              </a:lnSpc>
              <a:spcBef>
                <a:spcPts val="3800"/>
              </a:spcBef>
              <a:defRPr sz="3200">
                <a:solidFill>
                  <a:srgbClr val="FFFFFF"/>
                </a:solidFill>
                <a:latin typeface="+mn-lt"/>
                <a:ea typeface="+mn-ea"/>
                <a:cs typeface="+mn-cs"/>
                <a:sym typeface="Gill Sans"/>
              </a:defRPr>
            </a:pPr>
            <a:r>
              <a:t>IF( points &gt;= 2.5,  "MA", </a:t>
            </a:r>
          </a:p>
          <a:p>
            <a:pPr defTabSz="584200">
              <a:lnSpc>
                <a:spcPct val="30000"/>
              </a:lnSpc>
              <a:spcBef>
                <a:spcPts val="3800"/>
              </a:spcBef>
              <a:defRPr sz="3200">
                <a:solidFill>
                  <a:srgbClr val="FFFFFF"/>
                </a:solidFill>
                <a:latin typeface="+mn-lt"/>
                <a:ea typeface="+mn-ea"/>
                <a:cs typeface="+mn-cs"/>
                <a:sym typeface="Gill Sans"/>
              </a:defRPr>
            </a:pPr>
            <a:r>
              <a:t>                          IF( points &gt;= 1.5, "MPA",</a:t>
            </a:r>
          </a:p>
          <a:p>
            <a:pPr defTabSz="584200">
              <a:lnSpc>
                <a:spcPct val="30000"/>
              </a:lnSpc>
              <a:spcBef>
                <a:spcPts val="3800"/>
              </a:spcBef>
              <a:defRPr sz="3200">
                <a:solidFill>
                  <a:srgbClr val="FFFFFF"/>
                </a:solidFill>
                <a:latin typeface="+mn-lt"/>
                <a:ea typeface="+mn-ea"/>
                <a:cs typeface="+mn-cs"/>
                <a:sym typeface="Gill Sans"/>
              </a:defRPr>
            </a:pPr>
            <a:r>
              <a:t>                                                    "MANA")))</a:t>
            </a:r>
          </a:p>
        </p:txBody>
      </p:sp>
      <p:pic>
        <p:nvPicPr>
          <p:cNvPr id="352" name="Image" descr="Image"/>
          <p:cNvPicPr>
            <a:picLocks noChangeAspect="1"/>
          </p:cNvPicPr>
          <p:nvPr/>
        </p:nvPicPr>
        <p:blipFill>
          <a:blip r:embed="rId2">
            <a:extLst/>
          </a:blip>
          <a:stretch>
            <a:fillRect/>
          </a:stretch>
        </p:blipFill>
        <p:spPr>
          <a:xfrm>
            <a:off x="3194050" y="4464050"/>
            <a:ext cx="6616700" cy="2324100"/>
          </a:xfrm>
          <a:prstGeom prst="rect">
            <a:avLst/>
          </a:prstGeom>
          <a:ln w="12700">
            <a:miter lim="400000"/>
          </a:ln>
        </p:spPr>
      </p:pic>
      <p:pic>
        <p:nvPicPr>
          <p:cNvPr id="353" name="Image" descr="Image"/>
          <p:cNvPicPr>
            <a:picLocks noChangeAspect="1"/>
          </p:cNvPicPr>
          <p:nvPr/>
        </p:nvPicPr>
        <p:blipFill>
          <a:blip r:embed="rId3">
            <a:extLst/>
          </a:blip>
          <a:stretch>
            <a:fillRect/>
          </a:stretch>
        </p:blipFill>
        <p:spPr>
          <a:xfrm>
            <a:off x="1293011" y="3369286"/>
            <a:ext cx="10985501" cy="927101"/>
          </a:xfrm>
          <a:prstGeom prst="rect">
            <a:avLst/>
          </a:prstGeom>
          <a:ln w="12700">
            <a:miter lim="400000"/>
          </a:ln>
        </p:spPr>
      </p:pic>
      <p:sp>
        <p:nvSpPr>
          <p:cNvPr id="354" name="Points per quiz question"/>
          <p:cNvSpPr txBox="1"/>
          <p:nvPr/>
        </p:nvSpPr>
        <p:spPr>
          <a:xfrm>
            <a:off x="146116" y="2569361"/>
            <a:ext cx="390974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rgbClr val="FEFB27"/>
                </a:solidFill>
              </a:defRPr>
            </a:lvl1pPr>
          </a:lstStyle>
          <a:p>
            <a:pPr/>
            <a:r>
              <a:t>Points per quiz question</a:t>
            </a:r>
          </a:p>
        </p:txBody>
      </p:sp>
      <p:sp>
        <p:nvSpPr>
          <p:cNvPr id="355" name="Summing up points of quiz questions"/>
          <p:cNvSpPr txBox="1"/>
          <p:nvPr/>
        </p:nvSpPr>
        <p:spPr>
          <a:xfrm>
            <a:off x="146116" y="7006438"/>
            <a:ext cx="592579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rgbClr val="FEFB27"/>
                </a:solidFill>
              </a:defRPr>
            </a:lvl1pPr>
          </a:lstStyle>
          <a:p>
            <a:pPr/>
            <a:r>
              <a:t>Summing up points of quiz questions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Points from quizzes"/>
          <p:cNvSpPr txBox="1"/>
          <p:nvPr>
            <p:ph type="title"/>
          </p:nvPr>
        </p:nvSpPr>
        <p:spPr>
          <a:prstGeom prst="rect">
            <a:avLst/>
          </a:prstGeom>
        </p:spPr>
        <p:txBody>
          <a:bodyPr/>
          <a:lstStyle/>
          <a:p>
            <a:pPr/>
            <a:r>
              <a:t>Points from quizzes</a:t>
            </a:r>
          </a:p>
        </p:txBody>
      </p:sp>
      <p:sp>
        <p:nvSpPr>
          <p:cNvPr id="358" name="Per quizz…"/>
          <p:cNvSpPr txBox="1"/>
          <p:nvPr>
            <p:ph type="body" idx="1"/>
          </p:nvPr>
        </p:nvSpPr>
        <p:spPr>
          <a:xfrm>
            <a:off x="1270000" y="3484460"/>
            <a:ext cx="10464800" cy="5715001"/>
          </a:xfrm>
          <a:prstGeom prst="rect">
            <a:avLst/>
          </a:prstGeom>
        </p:spPr>
        <p:txBody>
          <a:bodyPr/>
          <a:lstStyle/>
          <a:p>
            <a:pPr/>
            <a:r>
              <a:t>Per quizz</a:t>
            </a:r>
          </a:p>
          <a:p>
            <a:pPr lvl="4" marL="0" indent="914400">
              <a:buSzTx/>
              <a:buNone/>
            </a:pPr>
            <a:r>
              <a:t>MA = 0.5/number of quizzes </a:t>
            </a:r>
          </a:p>
          <a:p>
            <a:pPr lvl="4" marL="0" indent="914400">
              <a:buSzTx/>
              <a:buNone/>
            </a:pPr>
            <a:r>
              <a:t>MPA = 0.3/number of quizzes</a:t>
            </a:r>
          </a:p>
          <a:p>
            <a:pPr lvl="4" marL="0" indent="914400">
              <a:buSzTx/>
              <a:buNone/>
            </a:pPr>
            <a:r>
              <a:t>MANA = 0</a:t>
            </a:r>
          </a:p>
          <a:p>
            <a:pPr lvl="1"/>
          </a:p>
          <a:p>
            <a:pPr lvl="1"/>
            <a:r>
              <a:rPr>
                <a:solidFill>
                  <a:srgbClr val="FEFB27"/>
                </a:solidFill>
              </a:rPr>
              <a:t>Rounding</a:t>
            </a:r>
            <a:r>
              <a:t> class grades is subject to quiz participation</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60" name="Extra points from quizzes"/>
          <p:cNvSpPr txBox="1"/>
          <p:nvPr>
            <p:ph type="title"/>
          </p:nvPr>
        </p:nvSpPr>
        <p:spPr>
          <a:prstGeom prst="rect">
            <a:avLst/>
          </a:prstGeom>
        </p:spPr>
        <p:txBody>
          <a:bodyPr/>
          <a:lstStyle/>
          <a:p>
            <a:pPr/>
            <a:r>
              <a:t>Extra points from quizzes</a:t>
            </a:r>
          </a:p>
        </p:txBody>
      </p:sp>
      <p:sp>
        <p:nvSpPr>
          <p:cNvPr id="361" name="Per quizz…"/>
          <p:cNvSpPr txBox="1"/>
          <p:nvPr>
            <p:ph type="body" idx="1"/>
          </p:nvPr>
        </p:nvSpPr>
        <p:spPr>
          <a:xfrm>
            <a:off x="1270000" y="3484460"/>
            <a:ext cx="10464800" cy="5715001"/>
          </a:xfrm>
          <a:prstGeom prst="rect">
            <a:avLst/>
          </a:prstGeom>
        </p:spPr>
        <p:txBody>
          <a:bodyPr/>
          <a:lstStyle/>
          <a:p>
            <a:pPr/>
            <a:r>
              <a:t>Per quizz</a:t>
            </a:r>
          </a:p>
          <a:p>
            <a:pPr lvl="4" marL="0" indent="914400">
              <a:buSzTx/>
              <a:buNone/>
            </a:pPr>
            <a:r>
              <a:t>MA = 0.12/number of quizzes </a:t>
            </a:r>
          </a:p>
          <a:p>
            <a:pPr lvl="4" marL="0" indent="914400">
              <a:buSzTx/>
              <a:buNone/>
            </a:pPr>
            <a:r>
              <a:t>MPA = 0.072/number of quizzes</a:t>
            </a:r>
          </a:p>
          <a:p>
            <a:pPr lvl="4" marL="0" indent="914400">
              <a:buSzTx/>
              <a:buNone/>
            </a:pPr>
            <a:r>
              <a:t>MANA = 0</a:t>
            </a:r>
          </a:p>
          <a:p>
            <a:pPr lvl="1"/>
          </a:p>
          <a:p>
            <a:pPr lvl="1"/>
            <a:r>
              <a:rPr>
                <a:solidFill>
                  <a:srgbClr val="FEFB27"/>
                </a:solidFill>
              </a:rPr>
              <a:t>Rounding</a:t>
            </a:r>
            <a:r>
              <a:t> class grades is subject to quiz participation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tarting a new job or startup… Tasks"/>
          <p:cNvSpPr txBox="1"/>
          <p:nvPr>
            <p:ph type="title"/>
          </p:nvPr>
        </p:nvSpPr>
        <p:spPr>
          <a:prstGeom prst="rect">
            <a:avLst/>
          </a:prstGeom>
        </p:spPr>
        <p:txBody>
          <a:bodyPr/>
          <a:lstStyle/>
          <a:p>
            <a:pPr/>
            <a:r>
              <a:t>Starting a new job or startup… Tasks</a:t>
            </a:r>
          </a:p>
        </p:txBody>
      </p:sp>
      <p:sp>
        <p:nvSpPr>
          <p:cNvPr id="232" name="Defining, maintaining and managing requirements…"/>
          <p:cNvSpPr txBox="1"/>
          <p:nvPr>
            <p:ph type="body" idx="1"/>
          </p:nvPr>
        </p:nvSpPr>
        <p:spPr>
          <a:xfrm>
            <a:off x="1270000" y="2997200"/>
            <a:ext cx="10464800" cy="5715000"/>
          </a:xfrm>
          <a:prstGeom prst="rect">
            <a:avLst/>
          </a:prstGeom>
        </p:spPr>
        <p:txBody>
          <a:bodyPr>
            <a:normAutofit fontScale="100000" lnSpcReduction="0"/>
          </a:bodyPr>
          <a:lstStyle/>
          <a:p>
            <a:pPr marL="382270" indent="-160019" defTabSz="408940">
              <a:spcBef>
                <a:spcPts val="1600"/>
              </a:spcBef>
              <a:buSzPct val="100000"/>
              <a:buAutoNum type="arabicPeriod" startAt="1"/>
              <a:defRPr sz="2940"/>
            </a:pPr>
            <a:r>
              <a:t>Defining, maintaining and managing requirements</a:t>
            </a:r>
          </a:p>
          <a:p>
            <a:pPr marL="382270" indent="-160019" defTabSz="408940">
              <a:spcBef>
                <a:spcPts val="1600"/>
              </a:spcBef>
              <a:buSzPct val="100000"/>
              <a:buAutoNum type="arabicPeriod" startAt="1"/>
              <a:defRPr sz="2940"/>
            </a:pPr>
            <a:r>
              <a:t>Managing configurations and changes</a:t>
            </a:r>
          </a:p>
          <a:p>
            <a:pPr marL="382270" indent="-160019" defTabSz="408940">
              <a:spcBef>
                <a:spcPts val="1600"/>
              </a:spcBef>
              <a:buSzPct val="100000"/>
              <a:buAutoNum type="arabicPeriod" startAt="1"/>
              <a:defRPr sz="2940"/>
            </a:pPr>
            <a:r>
              <a:t>Managing software projects</a:t>
            </a:r>
          </a:p>
          <a:p>
            <a:pPr marL="382270" indent="-160019" defTabSz="408940">
              <a:spcBef>
                <a:spcPts val="1600"/>
              </a:spcBef>
              <a:buSzPct val="100000"/>
              <a:buAutoNum type="arabicPeriod" startAt="1"/>
              <a:defRPr sz="2940"/>
            </a:pPr>
            <a:r>
              <a:t>Implementing, maintaining and executing tests</a:t>
            </a:r>
          </a:p>
          <a:p>
            <a:pPr marL="382270" indent="-160019" defTabSz="408940">
              <a:spcBef>
                <a:spcPts val="1600"/>
              </a:spcBef>
              <a:buSzPct val="100000"/>
              <a:buAutoNum type="arabicPeriod" startAt="1"/>
              <a:defRPr sz="2940"/>
            </a:pPr>
            <a:r>
              <a:t>Designing, implementing and maintaining features</a:t>
            </a:r>
          </a:p>
          <a:p>
            <a:pPr lvl="1" marL="693419" indent="-160019" defTabSz="408940">
              <a:spcBef>
                <a:spcPts val="1600"/>
              </a:spcBef>
              <a:buSzPct val="100000"/>
              <a:defRPr sz="2940"/>
            </a:pPr>
            <a:r>
              <a:t>Creating or adapting features</a:t>
            </a:r>
          </a:p>
          <a:p>
            <a:pPr lvl="1" marL="693419" indent="-160019" defTabSz="408940">
              <a:spcBef>
                <a:spcPts val="1600"/>
              </a:spcBef>
              <a:buSzPct val="100000"/>
              <a:defRPr sz="2940"/>
            </a:pPr>
            <a:r>
              <a:t>Finding and fixing bugs</a:t>
            </a:r>
          </a:p>
          <a:p>
            <a:pPr marL="382270" indent="-160019" defTabSz="408940">
              <a:spcBef>
                <a:spcPts val="1600"/>
              </a:spcBef>
              <a:buSzPct val="100000"/>
              <a:buAutoNum type="arabicPeriod" startAt="1"/>
              <a:defRPr sz="2940"/>
            </a:pPr>
            <a:r>
              <a:t>Refactoring</a:t>
            </a:r>
          </a:p>
          <a:p>
            <a:pPr lvl="1" marL="693419" indent="-160019" defTabSz="408940">
              <a:spcBef>
                <a:spcPts val="1600"/>
              </a:spcBef>
              <a:buSzPct val="100000"/>
              <a:defRPr sz="2940"/>
            </a:pPr>
            <a:r>
              <a:t>Finding and fixing reuse and modularity issues</a:t>
            </a:r>
          </a:p>
        </p:txBody>
      </p:sp>
      <p:sp>
        <p:nvSpPr>
          <p:cNvPr id="233" name="application and interaction design"/>
          <p:cNvSpPr/>
          <p:nvPr/>
        </p:nvSpPr>
        <p:spPr>
          <a:xfrm>
            <a:off x="9791513" y="2440603"/>
            <a:ext cx="2988015" cy="1769449"/>
          </a:xfrm>
          <a:prstGeom prst="wedgeEllipseCallout">
            <a:avLst>
              <a:gd name="adj1" fmla="val -66067"/>
              <a:gd name="adj2" fmla="val 12649"/>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application and interaction design</a:t>
            </a:r>
          </a:p>
        </p:txBody>
      </p:sp>
      <p:sp>
        <p:nvSpPr>
          <p:cNvPr id="234" name="architecture and implementation design"/>
          <p:cNvSpPr/>
          <p:nvPr/>
        </p:nvSpPr>
        <p:spPr>
          <a:xfrm>
            <a:off x="9819321" y="5863483"/>
            <a:ext cx="2988163" cy="2392385"/>
          </a:xfrm>
          <a:prstGeom prst="wedgeEllipseCallout">
            <a:avLst>
              <a:gd name="adj1" fmla="val -76526"/>
              <a:gd name="adj2" fmla="val -1814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architecture and implementation design</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Exercise sets"/>
          <p:cNvSpPr txBox="1"/>
          <p:nvPr>
            <p:ph type="title"/>
          </p:nvPr>
        </p:nvSpPr>
        <p:spPr>
          <a:prstGeom prst="rect">
            <a:avLst/>
          </a:prstGeom>
        </p:spPr>
        <p:txBody>
          <a:bodyPr/>
          <a:lstStyle/>
          <a:p>
            <a:pPr/>
            <a:r>
              <a:t>Exercise sets</a:t>
            </a:r>
          </a:p>
        </p:txBody>
      </p:sp>
      <p:sp>
        <p:nvSpPr>
          <p:cNvPr id="364" name="MA = % of correct answers &gt; 50 &amp;&amp;…"/>
          <p:cNvSpPr txBox="1"/>
          <p:nvPr/>
        </p:nvSpPr>
        <p:spPr>
          <a:xfrm>
            <a:off x="2377082" y="3467099"/>
            <a:ext cx="8250636" cy="431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584200">
              <a:spcBef>
                <a:spcPts val="3800"/>
              </a:spcBef>
              <a:defRPr sz="3200">
                <a:solidFill>
                  <a:srgbClr val="FFFFFF"/>
                </a:solidFill>
                <a:latin typeface="+mn-lt"/>
                <a:ea typeface="+mn-ea"/>
                <a:cs typeface="+mn-cs"/>
                <a:sym typeface="Gill Sans"/>
              </a:defRPr>
            </a:pPr>
            <a:r>
              <a:rPr>
                <a:solidFill>
                  <a:srgbClr val="FEFB27"/>
                </a:solidFill>
              </a:rPr>
              <a:t>MA</a:t>
            </a:r>
            <a:r>
              <a:t> = % of correct answers &gt; 50 &amp;&amp; </a:t>
            </a:r>
          </a:p>
          <a:p>
            <a:pPr defTabSz="584200">
              <a:spcBef>
                <a:spcPts val="3800"/>
              </a:spcBef>
              <a:defRPr sz="3200">
                <a:solidFill>
                  <a:srgbClr val="FFFFFF"/>
                </a:solidFill>
                <a:latin typeface="+mn-lt"/>
                <a:ea typeface="+mn-ea"/>
                <a:cs typeface="+mn-cs"/>
                <a:sym typeface="Gill Sans"/>
              </a:defRPr>
            </a:pPr>
            <a:r>
              <a:t>         % of wrong/undelivered answers &lt; 20</a:t>
            </a:r>
          </a:p>
          <a:p>
            <a:pPr defTabSz="584200">
              <a:spcBef>
                <a:spcPts val="3800"/>
              </a:spcBef>
              <a:defRPr sz="3200">
                <a:solidFill>
                  <a:srgbClr val="FFFFFF"/>
                </a:solidFill>
                <a:latin typeface="+mn-lt"/>
                <a:ea typeface="+mn-ea"/>
                <a:cs typeface="+mn-cs"/>
                <a:sym typeface="Gill Sans"/>
              </a:defRPr>
            </a:pPr>
            <a:r>
              <a:rPr>
                <a:solidFill>
                  <a:srgbClr val="FEFB27"/>
                </a:solidFill>
              </a:rPr>
              <a:t>MANA</a:t>
            </a:r>
            <a:r>
              <a:t> = % of wrong answers &gt; 50</a:t>
            </a:r>
          </a:p>
          <a:p>
            <a:pPr defTabSz="584200">
              <a:spcBef>
                <a:spcPts val="3800"/>
              </a:spcBef>
              <a:defRPr sz="3200">
                <a:solidFill>
                  <a:srgbClr val="FFFFFF"/>
                </a:solidFill>
                <a:latin typeface="+mn-lt"/>
                <a:ea typeface="+mn-ea"/>
                <a:cs typeface="+mn-cs"/>
                <a:sym typeface="Gill Sans"/>
              </a:defRPr>
            </a:pPr>
            <a:r>
              <a:rPr>
                <a:solidFill>
                  <a:srgbClr val="FEFB27"/>
                </a:solidFill>
              </a:rPr>
              <a:t>MPA</a:t>
            </a:r>
            <a:r>
              <a:t> = otherwise</a:t>
            </a:r>
          </a:p>
          <a:p>
            <a:pPr defTabSz="584200">
              <a:spcBef>
                <a:spcPts val="3800"/>
              </a:spcBef>
              <a:defRPr sz="3200">
                <a:solidFill>
                  <a:srgbClr val="FFFFFF"/>
                </a:solidFill>
                <a:latin typeface="+mn-lt"/>
                <a:ea typeface="+mn-ea"/>
                <a:cs typeface="+mn-cs"/>
                <a:sym typeface="Gill Sans"/>
              </a:defRPr>
            </a:pPr>
            <a:r>
              <a:rPr>
                <a:solidFill>
                  <a:srgbClr val="FEFB27"/>
                </a:solidFill>
              </a:rPr>
              <a:t>MANA?</a:t>
            </a:r>
            <a:r>
              <a:t> = exercise set not delivered on deadline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Extra points from exercise sets"/>
          <p:cNvSpPr txBox="1"/>
          <p:nvPr>
            <p:ph type="title"/>
          </p:nvPr>
        </p:nvSpPr>
        <p:spPr>
          <a:prstGeom prst="rect">
            <a:avLst/>
          </a:prstGeom>
        </p:spPr>
        <p:txBody>
          <a:bodyPr/>
          <a:lstStyle/>
          <a:p>
            <a:pPr/>
            <a:r>
              <a:t>Extra points from exercise sets</a:t>
            </a:r>
          </a:p>
        </p:txBody>
      </p:sp>
      <p:sp>
        <p:nvSpPr>
          <p:cNvPr id="367" name="Per exercise set…"/>
          <p:cNvSpPr txBox="1"/>
          <p:nvPr>
            <p:ph type="body" idx="1"/>
          </p:nvPr>
        </p:nvSpPr>
        <p:spPr>
          <a:xfrm>
            <a:off x="1270000" y="3484460"/>
            <a:ext cx="10464800" cy="5715001"/>
          </a:xfrm>
          <a:prstGeom prst="rect">
            <a:avLst/>
          </a:prstGeom>
        </p:spPr>
        <p:txBody>
          <a:bodyPr/>
          <a:lstStyle/>
          <a:p>
            <a:pPr/>
            <a:r>
              <a:t>Per exercise set</a:t>
            </a:r>
          </a:p>
          <a:p>
            <a:pPr lvl="4" marL="0" indent="914400">
              <a:buSzTx/>
              <a:buNone/>
            </a:pPr>
            <a:r>
              <a:t>MA = 2/number of exercise sets </a:t>
            </a:r>
          </a:p>
          <a:p>
            <a:pPr lvl="4" marL="0" indent="914400">
              <a:buSzTx/>
              <a:buNone/>
            </a:pPr>
            <a:r>
              <a:t>MPA = 1.2/number of exercise sets</a:t>
            </a:r>
          </a:p>
          <a:p>
            <a:pPr lvl="4" marL="0" indent="914400">
              <a:buSzTx/>
              <a:buNone/>
            </a:pPr>
            <a:r>
              <a:t>MANA = 0  </a:t>
            </a:r>
          </a:p>
          <a:p>
            <a:pPr/>
            <a:r>
              <a:t>Subject to class attendance, participation, and solving exercises   </a:t>
            </a:r>
            <a:r>
              <a:rPr sz="4900">
                <a:solidFill>
                  <a:srgbClr val="FEFB27"/>
                </a:solidFill>
              </a:rPr>
              <a:t>in class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69" name="Extra points from exercise sets"/>
          <p:cNvSpPr txBox="1"/>
          <p:nvPr>
            <p:ph type="title"/>
          </p:nvPr>
        </p:nvSpPr>
        <p:spPr>
          <a:prstGeom prst="rect">
            <a:avLst/>
          </a:prstGeom>
        </p:spPr>
        <p:txBody>
          <a:bodyPr/>
          <a:lstStyle/>
          <a:p>
            <a:pPr/>
            <a:r>
              <a:t>Extra points from exercise sets</a:t>
            </a:r>
          </a:p>
        </p:txBody>
      </p:sp>
      <p:sp>
        <p:nvSpPr>
          <p:cNvPr id="370" name="Per exercise set…"/>
          <p:cNvSpPr txBox="1"/>
          <p:nvPr>
            <p:ph type="body" idx="1"/>
          </p:nvPr>
        </p:nvSpPr>
        <p:spPr>
          <a:xfrm>
            <a:off x="1270000" y="3484460"/>
            <a:ext cx="10464800" cy="5715001"/>
          </a:xfrm>
          <a:prstGeom prst="rect">
            <a:avLst/>
          </a:prstGeom>
        </p:spPr>
        <p:txBody>
          <a:bodyPr/>
          <a:lstStyle/>
          <a:p>
            <a:pPr/>
            <a:r>
              <a:t>Per exercise set</a:t>
            </a:r>
          </a:p>
          <a:p>
            <a:pPr lvl="4" marL="0" indent="914400">
              <a:buSzTx/>
              <a:buNone/>
            </a:pPr>
            <a:r>
              <a:t>MA = 0.88/number of exercise sets </a:t>
            </a:r>
          </a:p>
          <a:p>
            <a:pPr lvl="4" marL="0" indent="914400">
              <a:buSzTx/>
              <a:buNone/>
            </a:pPr>
            <a:r>
              <a:t>MPA = 0.53/number of exercise sets</a:t>
            </a:r>
          </a:p>
          <a:p>
            <a:pPr lvl="4" marL="0" indent="914400">
              <a:buSzTx/>
              <a:buNone/>
            </a:pPr>
            <a:r>
              <a:t>MANA = 0  </a:t>
            </a:r>
          </a:p>
          <a:p>
            <a:pPr/>
            <a:r>
              <a:t>Subject to class attendance, participation, and solving exercises   </a:t>
            </a:r>
            <a:r>
              <a:rPr sz="4900">
                <a:solidFill>
                  <a:srgbClr val="FEFB27"/>
                </a:solidFill>
              </a:rPr>
              <a:t>in class</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quizzes are answered during classes (check calendar)…"/>
          <p:cNvSpPr txBox="1"/>
          <p:nvPr>
            <p:ph type="title"/>
          </p:nvPr>
        </p:nvSpPr>
        <p:spPr>
          <a:xfrm>
            <a:off x="1270000" y="548640"/>
            <a:ext cx="10464800" cy="8656320"/>
          </a:xfrm>
          <a:prstGeom prst="rect">
            <a:avLst/>
          </a:prstGeom>
        </p:spPr>
        <p:txBody>
          <a:bodyPr/>
          <a:lstStyle/>
          <a:p>
            <a:pPr>
              <a:defRPr sz="7000"/>
            </a:pPr>
            <a:r>
              <a:t>quizzes are answered </a:t>
            </a:r>
            <a:r>
              <a:rPr>
                <a:solidFill>
                  <a:srgbClr val="FEFB27"/>
                </a:solidFill>
              </a:rPr>
              <a:t>during classes (check calendar)</a:t>
            </a:r>
          </a:p>
          <a:p>
            <a:pPr>
              <a:defRPr sz="7000"/>
            </a:pPr>
          </a:p>
          <a:p>
            <a:pPr>
              <a:defRPr sz="7000"/>
            </a:pPr>
            <a:r>
              <a:t>no second chance for quizzes</a:t>
            </a:r>
          </a:p>
          <a:p>
            <a:pPr>
              <a:defRPr sz="7000"/>
            </a:pPr>
          </a:p>
          <a:p>
            <a:pPr>
              <a:defRPr sz="7000"/>
            </a:pPr>
            <a:r>
              <a:t>oral final exam</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74" name="exercises are answered during classes…"/>
          <p:cNvSpPr txBox="1"/>
          <p:nvPr>
            <p:ph type="title"/>
          </p:nvPr>
        </p:nvSpPr>
        <p:spPr>
          <a:xfrm>
            <a:off x="1270000" y="548640"/>
            <a:ext cx="10464800" cy="8656320"/>
          </a:xfrm>
          <a:prstGeom prst="rect">
            <a:avLst/>
          </a:prstGeom>
        </p:spPr>
        <p:txBody>
          <a:bodyPr/>
          <a:lstStyle/>
          <a:p>
            <a:pPr>
              <a:defRPr sz="7000"/>
            </a:pPr>
            <a:r>
              <a:t>exercises are answered </a:t>
            </a:r>
            <a:r>
              <a:rPr sz="9100">
                <a:solidFill>
                  <a:srgbClr val="FEFB27"/>
                </a:solidFill>
              </a:rPr>
              <a:t>during classes</a:t>
            </a:r>
            <a:endParaRPr>
              <a:solidFill>
                <a:srgbClr val="FEFB27"/>
              </a:solidFill>
            </a:endParaRPr>
          </a:p>
          <a:p>
            <a:pPr>
              <a:defRPr sz="7000"/>
            </a:pPr>
          </a:p>
          <a:p>
            <a:pPr>
              <a:defRPr sz="7000"/>
            </a:pPr>
            <a:r>
              <a:t>exercises are </a:t>
            </a:r>
            <a:r>
              <a:rPr>
                <a:solidFill>
                  <a:srgbClr val="FEFB27"/>
                </a:solidFill>
              </a:rPr>
              <a:t>mandatory </a:t>
            </a:r>
            <a:r>
              <a:t>for those students in class</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Introduce yourself..."/>
          <p:cNvSpPr txBox="1"/>
          <p:nvPr>
            <p:ph type="title"/>
          </p:nvPr>
        </p:nvSpPr>
        <p:spPr>
          <a:prstGeom prst="rect">
            <a:avLst/>
          </a:prstGeom>
        </p:spPr>
        <p:txBody>
          <a:bodyPr/>
          <a:lstStyle/>
          <a:p>
            <a:pPr/>
            <a:r>
              <a:t>Introduce yourself...</a:t>
            </a:r>
          </a:p>
        </p:txBody>
      </p:sp>
      <p:sp>
        <p:nvSpPr>
          <p:cNvPr id="377" name="Name…"/>
          <p:cNvSpPr txBox="1"/>
          <p:nvPr>
            <p:ph type="body" idx="1"/>
          </p:nvPr>
        </p:nvSpPr>
        <p:spPr>
          <a:prstGeom prst="rect">
            <a:avLst/>
          </a:prstGeom>
        </p:spPr>
        <p:txBody>
          <a:bodyPr/>
          <a:lstStyle/>
          <a:p>
            <a:pPr/>
            <a:r>
              <a:t>Name</a:t>
            </a:r>
          </a:p>
          <a:p>
            <a:pPr/>
            <a:r>
              <a:t>What do you expect from this course?</a:t>
            </a:r>
          </a:p>
          <a:p>
            <a:pPr/>
            <a:r>
              <a:t>What questions do you have about the course?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Choose your system and join your team as soon as possible!"/>
          <p:cNvSpPr txBox="1"/>
          <p:nvPr>
            <p:ph type="title"/>
          </p:nvPr>
        </p:nvSpPr>
        <p:spPr>
          <a:prstGeom prst="rect">
            <a:avLst/>
          </a:prstGeom>
        </p:spPr>
        <p:txBody>
          <a:bodyPr/>
          <a:lstStyle/>
          <a:p>
            <a:pPr/>
            <a:r>
              <a:t>Choose your system and join your team as soon as possible!</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Take care of yourself…"/>
          <p:cNvSpPr txBox="1"/>
          <p:nvPr>
            <p:ph type="title"/>
          </p:nvPr>
        </p:nvSpPr>
        <p:spPr>
          <a:prstGeom prst="rect">
            <a:avLst/>
          </a:prstGeom>
        </p:spPr>
        <p:txBody>
          <a:bodyPr/>
          <a:lstStyle/>
          <a:p>
            <a:pPr/>
            <a:r>
              <a:t>Take care of yourself</a:t>
            </a:r>
          </a:p>
          <a:p>
            <a:pPr/>
          </a:p>
          <a:p>
            <a:pPr>
              <a:defRPr sz="7900">
                <a:solidFill>
                  <a:srgbClr val="FFFDA9"/>
                </a:solidFill>
              </a:defRPr>
            </a:pPr>
            <a:r>
              <a:t>acolhimento@cin.ufpe.br</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Problemas para alunos do CIn"/>
          <p:cNvSpPr txBox="1"/>
          <p:nvPr>
            <p:ph type="title"/>
          </p:nvPr>
        </p:nvSpPr>
        <p:spPr>
          <a:prstGeom prst="rect">
            <a:avLst/>
          </a:prstGeom>
        </p:spPr>
        <p:txBody>
          <a:bodyPr/>
          <a:lstStyle/>
          <a:p>
            <a:pPr/>
            <a:r>
              <a:t>Problemas para alunos do CIn</a:t>
            </a:r>
          </a:p>
        </p:txBody>
      </p:sp>
      <p:sp>
        <p:nvSpPr>
          <p:cNvPr id="384" name="Outro problema que alguns parecem ignorar é que o CIn exige total dedicação do aluno ao curso. Enquanto é verdade que o aluno precisa se esforçar e, afinal, o CIn é da UFPE, não de uma instituição qualquer, com o perdão da palavra, fica difícil de manter"/>
          <p:cNvSpPr txBox="1"/>
          <p:nvPr>
            <p:ph type="body" idx="1"/>
          </p:nvPr>
        </p:nvSpPr>
        <p:spPr>
          <a:prstGeom prst="rect">
            <a:avLst/>
          </a:prstGeom>
        </p:spPr>
        <p:txBody>
          <a:bodyPr/>
          <a:lstStyle/>
          <a:p>
            <a:pPr marL="0" indent="317500">
              <a:spcBef>
                <a:spcPts val="0"/>
              </a:spcBef>
              <a:buSzTx/>
              <a:buNone/>
              <a:defRPr sz="3400"/>
            </a:pPr>
            <a:r>
              <a:t>Outro problema que </a:t>
            </a:r>
            <a:r>
              <a:rPr>
                <a:solidFill>
                  <a:srgbClr val="FEFB27"/>
                </a:solidFill>
              </a:rPr>
              <a:t>alguns</a:t>
            </a:r>
            <a:r>
              <a:t> parecem ignorar é que o CIn exige </a:t>
            </a:r>
            <a:r>
              <a:rPr>
                <a:solidFill>
                  <a:srgbClr val="FEFB27"/>
                </a:solidFill>
              </a:rPr>
              <a:t>total dedicação</a:t>
            </a:r>
            <a:r>
              <a:t> do aluno ao curso. Enquanto é verdade que o aluno precisa se esforçar ­e, afinal, o CIn é da UFPE, não de uma instituição qualquer, com o perdão da palavra, fica difícil de manter o estudo, a própria dedicação e a motivação em alta com a </a:t>
            </a:r>
            <a:r>
              <a:rPr>
                <a:solidFill>
                  <a:srgbClr val="FEFB27"/>
                </a:solidFill>
              </a:rPr>
              <a:t>montanha de exercícios, listas e miniprovas</a:t>
            </a:r>
            <a:r>
              <a:t> dados ao aluno. Os professores, em geral, tendem a pensar que </a:t>
            </a:r>
            <a:r>
              <a:rPr>
                <a:solidFill>
                  <a:srgbClr val="FEFB27"/>
                </a:solidFill>
              </a:rPr>
              <a:t>apenas a disciplina deles existe</a:t>
            </a:r>
            <a:r>
              <a:t> e os alunos se vêem frequentemente </a:t>
            </a:r>
            <a:r>
              <a:rPr>
                <a:solidFill>
                  <a:srgbClr val="FEFB27"/>
                </a:solidFill>
              </a:rPr>
              <a:t>inundados</a:t>
            </a:r>
            <a:r>
              <a:t> de coisas para fazer…</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Problemas para alunos do CIn"/>
          <p:cNvSpPr txBox="1"/>
          <p:nvPr>
            <p:ph type="title"/>
          </p:nvPr>
        </p:nvSpPr>
        <p:spPr>
          <a:prstGeom prst="rect">
            <a:avLst/>
          </a:prstGeom>
        </p:spPr>
        <p:txBody>
          <a:bodyPr/>
          <a:lstStyle/>
          <a:p>
            <a:pPr/>
            <a:r>
              <a:t>Problemas para alunos do CIn</a:t>
            </a:r>
          </a:p>
        </p:txBody>
      </p:sp>
      <p:sp>
        <p:nvSpPr>
          <p:cNvPr id="387" name="Acho que uma das grandes dificuldades dos cursos do CIn é a questão que quando você comete um deslize a grande tendência é esse deslize se agravar. Reprova uma cadeira, perde acesso a benefícios, fica triste por achar que não é bom o suficiente, reprova "/>
          <p:cNvSpPr txBox="1"/>
          <p:nvPr>
            <p:ph type="body" idx="1"/>
          </p:nvPr>
        </p:nvSpPr>
        <p:spPr>
          <a:xfrm>
            <a:off x="1270000" y="3215912"/>
            <a:ext cx="10464800" cy="5715001"/>
          </a:xfrm>
          <a:prstGeom prst="rect">
            <a:avLst/>
          </a:prstGeom>
        </p:spPr>
        <p:txBody>
          <a:bodyPr/>
          <a:lstStyle/>
          <a:p>
            <a:pPr marL="0" indent="317500">
              <a:spcBef>
                <a:spcPts val="0"/>
              </a:spcBef>
              <a:buSzTx/>
              <a:buNone/>
              <a:defRPr sz="3400"/>
            </a:pPr>
            <a:r>
              <a:t>Acho que uma das grandes dificuldades dos cursos do CIn é a questão que quando você comete um </a:t>
            </a:r>
            <a:r>
              <a:rPr>
                <a:solidFill>
                  <a:srgbClr val="FEFB27"/>
                </a:solidFill>
              </a:rPr>
              <a:t>deslize</a:t>
            </a:r>
            <a:r>
              <a:t> a grande tendência é esse </a:t>
            </a:r>
            <a:r>
              <a:rPr>
                <a:solidFill>
                  <a:srgbClr val="FEFB27"/>
                </a:solidFill>
              </a:rPr>
              <a:t>deslize se agravar.</a:t>
            </a:r>
            <a:r>
              <a:t> </a:t>
            </a:r>
            <a:r>
              <a:rPr>
                <a:solidFill>
                  <a:srgbClr val="FEFB27"/>
                </a:solidFill>
              </a:rPr>
              <a:t>Reprova</a:t>
            </a:r>
            <a:r>
              <a:t> uma cadeira, perde acesso a benefícios, fica </a:t>
            </a:r>
            <a:r>
              <a:rPr>
                <a:solidFill>
                  <a:srgbClr val="FEFB27"/>
                </a:solidFill>
              </a:rPr>
              <a:t>triste</a:t>
            </a:r>
            <a:r>
              <a:t> por achar que não é bom o suficiente, reprova mais uma, acha que agora lascou tudo de vez e sente </a:t>
            </a:r>
            <a:r>
              <a:rPr>
                <a:solidFill>
                  <a:srgbClr val="FEFB27"/>
                </a:solidFill>
              </a:rPr>
              <a:t>agonia</a:t>
            </a:r>
            <a:r>
              <a:t> só de ir pra faculdade.  Acho que uma solução é mostrar que mesmo falhando, </a:t>
            </a:r>
            <a:r>
              <a:rPr>
                <a:solidFill>
                  <a:srgbClr val="FEFB27"/>
                </a:solidFill>
              </a:rPr>
              <a:t>há solução e há espaço</a:t>
            </a:r>
            <a:r>
              <a:t> pros alunos e indicaria um </a:t>
            </a:r>
            <a:r>
              <a:rPr>
                <a:solidFill>
                  <a:srgbClr val="FEFB27"/>
                </a:solidFill>
              </a:rPr>
              <a:t>acompanhamento</a:t>
            </a:r>
            <a:r>
              <a:t> para alunos que estejam com problemas…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tarting a new job or startup… Background"/>
          <p:cNvSpPr txBox="1"/>
          <p:nvPr>
            <p:ph type="title"/>
          </p:nvPr>
        </p:nvSpPr>
        <p:spPr>
          <a:xfrm>
            <a:off x="1270000" y="254000"/>
            <a:ext cx="10464800" cy="2677567"/>
          </a:xfrm>
          <a:prstGeom prst="rect">
            <a:avLst/>
          </a:prstGeom>
        </p:spPr>
        <p:txBody>
          <a:bodyPr/>
          <a:lstStyle/>
          <a:p>
            <a:pPr/>
            <a:r>
              <a:t>Starting a new job or startup… Background</a:t>
            </a:r>
          </a:p>
        </p:txBody>
      </p:sp>
      <p:sp>
        <p:nvSpPr>
          <p:cNvPr id="237" name="Process and collaboration technologies…"/>
          <p:cNvSpPr txBox="1"/>
          <p:nvPr>
            <p:ph type="body" idx="1"/>
          </p:nvPr>
        </p:nvSpPr>
        <p:spPr>
          <a:xfrm>
            <a:off x="1270000" y="3098800"/>
            <a:ext cx="10464800" cy="5715000"/>
          </a:xfrm>
          <a:prstGeom prst="rect">
            <a:avLst/>
          </a:prstGeom>
        </p:spPr>
        <p:txBody>
          <a:bodyPr>
            <a:normAutofit fontScale="100000" lnSpcReduction="0"/>
          </a:bodyPr>
          <a:lstStyle/>
          <a:p>
            <a:pPr marL="808990" indent="-520065" defTabSz="531622">
              <a:spcBef>
                <a:spcPts val="2100"/>
              </a:spcBef>
              <a:defRPr sz="3822"/>
            </a:pPr>
            <a:r>
              <a:t>Process and collaboration technologies</a:t>
            </a:r>
          </a:p>
          <a:p>
            <a:pPr lvl="1" marL="1213485" indent="-520065" defTabSz="531622">
              <a:spcBef>
                <a:spcPts val="2100"/>
              </a:spcBef>
              <a:defRPr sz="3822"/>
            </a:pPr>
            <a:r>
              <a:t>git, GitHub, modular development</a:t>
            </a:r>
          </a:p>
          <a:p>
            <a:pPr marL="808990" indent="-520065" defTabSz="531622">
              <a:spcBef>
                <a:spcPts val="2100"/>
              </a:spcBef>
              <a:defRPr sz="3822"/>
            </a:pPr>
            <a:r>
              <a:t>Software architecture concepts</a:t>
            </a:r>
          </a:p>
          <a:p>
            <a:pPr lvl="1" marL="1213485" indent="-520065" defTabSz="531622">
              <a:spcBef>
                <a:spcPts val="2100"/>
              </a:spcBef>
              <a:defRPr sz="3822"/>
            </a:pPr>
            <a:r>
              <a:t>web architecture, patterns</a:t>
            </a:r>
          </a:p>
          <a:p>
            <a:pPr marL="808990" indent="-520065" defTabSz="531622">
              <a:spcBef>
                <a:spcPts val="2100"/>
              </a:spcBef>
              <a:defRPr sz="3822"/>
            </a:pPr>
            <a:r>
              <a:t>Programming and testing technologies for SaaS (software as a service)</a:t>
            </a:r>
          </a:p>
          <a:p>
            <a:pPr lvl="1" marL="1213485" indent="-520065" defTabSz="531622">
              <a:spcBef>
                <a:spcPts val="2100"/>
              </a:spcBef>
              <a:defRPr sz="3822"/>
            </a:pPr>
            <a:r>
              <a:t>HTML, Typescript, Angular, Node.js, Cucumber</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Software and systems engineering"/>
          <p:cNvSpPr txBox="1"/>
          <p:nvPr>
            <p:ph type="ctrTitle"/>
          </p:nvPr>
        </p:nvSpPr>
        <p:spPr>
          <a:prstGeom prst="rect">
            <a:avLst/>
          </a:prstGeom>
        </p:spPr>
        <p:txBody>
          <a:bodyPr>
            <a:normAutofit fontScale="100000" lnSpcReduction="0"/>
          </a:bodyPr>
          <a:lstStyle/>
          <a:p>
            <a:pPr/>
            <a:r>
              <a:t>Software and systems engineering</a:t>
            </a:r>
          </a:p>
        </p:txBody>
      </p:sp>
      <p:sp>
        <p:nvSpPr>
          <p:cNvPr id="390" name="Paulo Borba…"/>
          <p:cNvSpPr txBox="1"/>
          <p:nvPr>
            <p:ph type="subTitle" sz="quarter" idx="1"/>
          </p:nvPr>
        </p:nvSpPr>
        <p:spPr>
          <a:xfrm>
            <a:off x="1270000" y="5029200"/>
            <a:ext cx="10464800" cy="1816100"/>
          </a:xfrm>
          <a:prstGeom prst="rect">
            <a:avLst/>
          </a:prstGeom>
        </p:spPr>
        <p:txBody>
          <a:bodyPr/>
          <a:lstStyle/>
          <a:p>
            <a:pPr/>
            <a:r>
              <a:t>Paulo Borba</a:t>
            </a:r>
          </a:p>
          <a:p>
            <a:pPr/>
            <a:r>
              <a:t>Informatics Center</a:t>
            </a:r>
          </a:p>
          <a:p>
            <a:pPr/>
            <a:r>
              <a:t>Federal University of Pernambuco</a:t>
            </a:r>
          </a:p>
        </p:txBody>
      </p:sp>
      <p:sp>
        <p:nvSpPr>
          <p:cNvPr id="391" name="pauloborba.cin.ufpe.br"/>
          <p:cNvSpPr txBox="1"/>
          <p:nvPr/>
        </p:nvSpPr>
        <p:spPr>
          <a:xfrm>
            <a:off x="2578100" y="8833826"/>
            <a:ext cx="7848600" cy="48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400" u="sng">
                <a:solidFill>
                  <a:srgbClr val="F3F9F6"/>
                </a:solidFill>
                <a:latin typeface="Courier New"/>
                <a:ea typeface="Courier New"/>
                <a:cs typeface="Courier New"/>
                <a:sym typeface="Courier New"/>
                <a:hlinkClick r:id="rId2" invalidUrl="" action="" tgtFrame="" tooltip="" history="1" highlightClick="0" endSnd="0"/>
              </a:defRPr>
            </a:lvl1pPr>
          </a:lstStyle>
          <a:p>
            <a:pPr>
              <a:defRPr u="none"/>
            </a:pPr>
            <a:r>
              <a:rPr u="sng">
                <a:hlinkClick r:id="rId2" invalidUrl="" action="" tgtFrame="" tooltip="" history="1" highlightClick="0" endSnd="0"/>
              </a:rPr>
              <a:t>pauloborba.cin.ufpe.br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Thoughtworks core values and practices"/>
          <p:cNvSpPr txBox="1"/>
          <p:nvPr>
            <p:ph type="title"/>
          </p:nvPr>
        </p:nvSpPr>
        <p:spPr>
          <a:prstGeom prst="rect">
            <a:avLst/>
          </a:prstGeom>
        </p:spPr>
        <p:txBody>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Thoughtworks core values and practices</a:t>
            </a:r>
          </a:p>
        </p:txBody>
      </p:sp>
      <p:pic>
        <p:nvPicPr>
          <p:cNvPr id="240" name="Image" descr="Image"/>
          <p:cNvPicPr>
            <a:picLocks noChangeAspect="1"/>
          </p:cNvPicPr>
          <p:nvPr/>
        </p:nvPicPr>
        <p:blipFill>
          <a:blip r:embed="rId3">
            <a:extLst/>
          </a:blip>
          <a:srcRect l="22145" t="4241" r="22145" b="4241"/>
          <a:stretch>
            <a:fillRect/>
          </a:stretch>
        </p:blipFill>
        <p:spPr>
          <a:xfrm>
            <a:off x="3084139" y="3054195"/>
            <a:ext cx="6474279" cy="644246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Expected results"/>
          <p:cNvSpPr txBox="1"/>
          <p:nvPr>
            <p:ph type="title"/>
          </p:nvPr>
        </p:nvSpPr>
        <p:spPr>
          <a:prstGeom prst="rect">
            <a:avLst/>
          </a:prstGeom>
        </p:spPr>
        <p:txBody>
          <a:bodyPr/>
          <a:lstStyle/>
          <a:p>
            <a:pPr/>
            <a:r>
              <a:t>Expected results</a:t>
            </a:r>
          </a:p>
        </p:txBody>
      </p:sp>
      <p:sp>
        <p:nvSpPr>
          <p:cNvPr id="243" name="Develop quality systems, in a productive way, using techniques and tools…"/>
          <p:cNvSpPr txBox="1"/>
          <p:nvPr>
            <p:ph type="body" idx="1"/>
          </p:nvPr>
        </p:nvSpPr>
        <p:spPr>
          <a:xfrm>
            <a:off x="1270000" y="2768600"/>
            <a:ext cx="10464800" cy="6448407"/>
          </a:xfrm>
          <a:prstGeom prst="rect">
            <a:avLst/>
          </a:prstGeom>
        </p:spPr>
        <p:txBody>
          <a:bodyPr/>
          <a:lstStyle/>
          <a:p>
            <a:pPr/>
            <a:r>
              <a:t>Develop quality systems, in a productive way, using techniques and tools</a:t>
            </a:r>
          </a:p>
          <a:p>
            <a:pPr/>
            <a:r>
              <a:t>Apply refactoring techniques to increase code reuse and modularity</a:t>
            </a:r>
          </a:p>
          <a:p>
            <a:pPr/>
            <a:r>
              <a:t>Critically compare techniques and tools, identifying their advantages, disadvantages, and limitations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Focus on Software as a Service (SaaS), not systems in general"/>
          <p:cNvSpPr txBox="1"/>
          <p:nvPr>
            <p:ph type="title"/>
          </p:nvPr>
        </p:nvSpPr>
        <p:spPr>
          <a:xfrm>
            <a:off x="1270000" y="1631771"/>
            <a:ext cx="10464800" cy="6490058"/>
          </a:xfrm>
          <a:prstGeom prst="rect">
            <a:avLst/>
          </a:prstGeom>
        </p:spPr>
        <p:txBody>
          <a:bodyPr/>
          <a:lstStyle/>
          <a:p>
            <a:pPr/>
            <a:r>
              <a:t>Focus on Software as a Service (SaaS), not systems in general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Focus on Agile development, not more rigorous techniques"/>
          <p:cNvSpPr txBox="1"/>
          <p:nvPr>
            <p:ph type="title"/>
          </p:nvPr>
        </p:nvSpPr>
        <p:spPr>
          <a:xfrm>
            <a:off x="1270000" y="1631771"/>
            <a:ext cx="10464800" cy="6490058"/>
          </a:xfrm>
          <a:prstGeom prst="rect">
            <a:avLst/>
          </a:prstGeom>
        </p:spPr>
        <p:txBody>
          <a:bodyPr/>
          <a:lstStyle/>
          <a:p>
            <a:pPr/>
            <a:r>
              <a:t>Focus on Agile development, not more rigorous techniques</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