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def" i="de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def" i="de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def" i="de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def" i="de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de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4A9BC294-FFE2-49D5-8D69-9E1BD2C41BD5}"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EFF1F3"/>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0" name="Shape 250"/>
          <p:cNvSpPr/>
          <p:nvPr>
            <p:ph type="sldImg"/>
          </p:nvPr>
        </p:nvSpPr>
        <p:spPr>
          <a:xfrm>
            <a:off x="1143000" y="685800"/>
            <a:ext cx="4572000" cy="3429000"/>
          </a:xfrm>
          <a:prstGeom prst="rect">
            <a:avLst/>
          </a:prstGeom>
        </p:spPr>
        <p:txBody>
          <a:bodyPr/>
          <a:lstStyle/>
          <a:p>
            <a:pPr/>
          </a:p>
        </p:txBody>
      </p:sp>
      <p:sp>
        <p:nvSpPr>
          <p:cNvPr id="251" name="Shape 2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reckless</a:t>
            </a:r>
          </a:p>
          <a:p>
            <a:pPr/>
            <a:r>
              <a:t>Prud/Inadvertent = o cara domina as técnicas mas errou no projeto...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p>
            <a:pPr/>
            <a:r>
              <a:t>Automatic refactorings reduce risks, and tedious tasks and associated costs.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o primeiro é automático, o segundo não...</a:t>
            </a:r>
          </a:p>
          <a:p>
            <a:pPr/>
          </a:p>
          <a:p>
            <a:pPr/>
            <a:r>
              <a:t>generalização... se linguagem fosse funcional, poderia generalizar de outra forma...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Exercise: which refactorings you would use (or have you used) for solving a specific problem you remember?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Shape 350"/>
          <p:cNvSpPr/>
          <p:nvPr>
            <p:ph type="sldImg"/>
          </p:nvPr>
        </p:nvSpPr>
        <p:spPr>
          <a:prstGeom prst="rect">
            <a:avLst/>
          </a:prstGeom>
        </p:spPr>
        <p:txBody>
          <a:bodyPr/>
          <a:lstStyle/>
          <a:p>
            <a:pPr/>
          </a:p>
        </p:txBody>
      </p:sp>
      <p:sp>
        <p:nvSpPr>
          <p:cNvPr id="351" name="Shape 351"/>
          <p:cNvSpPr/>
          <p:nvPr>
            <p:ph type="body" sz="quarter" idx="1"/>
          </p:nvPr>
        </p:nvSpPr>
        <p:spPr>
          <a:prstGeom prst="rect">
            <a:avLst/>
          </a:prstGeom>
        </p:spPr>
        <p:txBody>
          <a:bodyPr/>
          <a:lstStyle/>
          <a:p>
            <a:pPr/>
            <a:r>
              <a:t>Indo de aluno por aluno, verificando o progresso, e registrando como comentário no assignment do classroom.</a:t>
            </a:r>
          </a:p>
          <a:p>
            <a:pPr/>
          </a:p>
          <a:p>
            <a:pPr/>
            <a:r>
              <a:t>You can find assertions on the web that say</a:t>
            </a:r>
          </a:p>
          <a:p>
            <a:pPr/>
          </a:p>
          <a:p>
            <a:pPr/>
            <a:r>
              <a:t>POST should be used to create a resource, and PUT should be used to modify one</a:t>
            </a:r>
          </a:p>
          <a:p>
            <a:pPr/>
            <a:r>
              <a:t>PUT should be used to create a resource, and POST should be used to modify one</a:t>
            </a:r>
          </a:p>
          <a:p>
            <a:pPr/>
            <a:r>
              <a:t>Neither is quite right.</a:t>
            </a:r>
          </a:p>
          <a:p>
            <a:pPr/>
          </a:p>
          <a:p>
            <a:pPr/>
            <a:r>
              <a:t>Better is to choose between PUT and POST based on idempotence of the action.</a:t>
            </a:r>
          </a:p>
          <a:p>
            <a:pPr/>
          </a:p>
          <a:p>
            <a:pPr/>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pPr/>
          </a:p>
          <a:p>
            <a:pPr/>
            <a:r>
              <a:t>POST updates a resource, adds a subsidiary resource, or causes a change. A POST is not idempotent, in the way that x++ is not idempotent.</a:t>
            </a:r>
          </a:p>
          <a:p>
            <a:pPr/>
          </a:p>
          <a:p>
            <a:pPr/>
            <a:r>
              <a:t>By this argument, PUT is for creating when you know the URL of the thing you will create. POST can be used to create when you know the URL of the "factory" or manager for the category of things you want to create.</a:t>
            </a:r>
          </a:p>
          <a:p>
            <a:pPr/>
          </a:p>
          <a:p>
            <a:pPr/>
            <a:r>
              <a:t>so:</a:t>
            </a:r>
          </a:p>
          <a:p>
            <a:pPr/>
          </a:p>
          <a:p>
            <a:pPr/>
            <a:r>
              <a:t>POST /expense-report</a:t>
            </a:r>
          </a:p>
          <a:p>
            <a:pPr/>
            <a:r>
              <a:t>or:</a:t>
            </a:r>
          </a:p>
          <a:p>
            <a:pPr/>
          </a:p>
          <a:p>
            <a:pPr/>
            <a:r>
              <a:t>PUT  /expense-report/10929</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p>
            <a:pPr/>
            <a:r>
              <a:t>a aula passada passou uns 20 minutos do tempo, esta deve acabar mais cedo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a:r>
              <a:t>Indo de aluno por aluno, verificando o progresso, e registrando como comentário no assignment do classroom.</a:t>
            </a:r>
          </a:p>
          <a:p>
            <a:pPr/>
          </a:p>
          <a:p>
            <a:pPr/>
            <a:r>
              <a:t>You can find assertions on the web that say</a:t>
            </a:r>
          </a:p>
          <a:p>
            <a:pPr/>
          </a:p>
          <a:p>
            <a:pPr/>
            <a:r>
              <a:t>POST should be used to create a resource, and PUT should be used to modify one</a:t>
            </a:r>
          </a:p>
          <a:p>
            <a:pPr/>
            <a:r>
              <a:t>PUT should be used to create a resource, and POST should be used to modify one</a:t>
            </a:r>
          </a:p>
          <a:p>
            <a:pPr/>
            <a:r>
              <a:t>Neither is quite right.</a:t>
            </a:r>
          </a:p>
          <a:p>
            <a:pPr/>
          </a:p>
          <a:p>
            <a:pPr/>
            <a:r>
              <a:t>Better is to choose between PUT and POST based on idempotence of the action.</a:t>
            </a:r>
          </a:p>
          <a:p>
            <a:pPr/>
          </a:p>
          <a:p>
            <a:pPr/>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pPr/>
          </a:p>
          <a:p>
            <a:pPr/>
            <a:r>
              <a:t>POST updates a resource, adds a subsidiary resource, or causes a change. A POST is not idempotent, in the way that x++ is not idempotent.</a:t>
            </a:r>
          </a:p>
          <a:p>
            <a:pPr/>
          </a:p>
          <a:p>
            <a:pPr/>
            <a:r>
              <a:t>By this argument, PUT is for creating when you know the URL of the thing you will create. POST can be used to create when you know the URL of the "factory" or manager for the category of things you want to create.</a:t>
            </a:r>
          </a:p>
          <a:p>
            <a:pPr/>
          </a:p>
          <a:p>
            <a:pPr/>
            <a:r>
              <a:t>so:</a:t>
            </a:r>
          </a:p>
          <a:p>
            <a:pPr/>
          </a:p>
          <a:p>
            <a:pPr/>
            <a:r>
              <a:t>POST /expense-report</a:t>
            </a:r>
          </a:p>
          <a:p>
            <a:pPr/>
            <a:r>
              <a:t>or:</a:t>
            </a:r>
          </a:p>
          <a:p>
            <a:pPr/>
          </a:p>
          <a:p>
            <a:pPr/>
            <a:r>
              <a:t>PUT  /expense-report/10929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a:r>
              <a:t>misturar mais teoria e prática!</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87" name="Image"/>
          <p:cNvSpPr/>
          <p:nvPr>
            <p:ph type="pic" sz="half" idx="21"/>
          </p:nvPr>
        </p:nvSpPr>
        <p:spPr>
          <a:xfrm>
            <a:off x="3454400" y="1803400"/>
            <a:ext cx="6096000" cy="4572000"/>
          </a:xfrm>
          <a:prstGeom prst="rect">
            <a:avLst/>
          </a:prstGeom>
        </p:spPr>
        <p:txBody>
          <a:bodyPr lIns="91439" tIns="45719" rIns="91439" bIns="45719" anchor="t"/>
          <a:lstStyle/>
          <a:p>
            <a:pPr/>
          </a:p>
        </p:txBody>
      </p:sp>
      <p:sp>
        <p:nvSpPr>
          <p:cNvPr id="88" name="Title Text"/>
          <p:cNvSpPr txBox="1"/>
          <p:nvPr>
            <p:ph type="title"/>
          </p:nvPr>
        </p:nvSpPr>
        <p:spPr>
          <a:xfrm>
            <a:off x="1270000" y="7366000"/>
            <a:ext cx="10464800" cy="1701800"/>
          </a:xfrm>
          <a:prstGeom prst="rect">
            <a:avLst/>
          </a:prstGeom>
        </p:spPr>
        <p:txBody>
          <a:bodyPr/>
          <a:lstStyle/>
          <a:p>
            <a:pPr/>
            <a:r>
              <a:t>Title Text</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Reflection">
    <p:spTree>
      <p:nvGrpSpPr>
        <p:cNvPr id="1" name=""/>
        <p:cNvGrpSpPr/>
        <p:nvPr/>
      </p:nvGrpSpPr>
      <p:grpSpPr>
        <a:xfrm>
          <a:off x="0" y="0"/>
          <a:ext cx="0" cy="0"/>
          <a:chOff x="0" y="0"/>
          <a:chExt cx="0" cy="0"/>
        </a:xfrm>
      </p:grpSpPr>
      <p:sp>
        <p:nvSpPr>
          <p:cNvPr id="96" name="Image"/>
          <p:cNvSpPr/>
          <p:nvPr>
            <p:ph type="pic" sz="half" idx="21"/>
          </p:nvPr>
        </p:nvSpPr>
        <p:spPr>
          <a:xfrm>
            <a:off x="3454400" y="1803400"/>
            <a:ext cx="6096000" cy="4572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7" name="Title Text"/>
          <p:cNvSpPr txBox="1"/>
          <p:nvPr>
            <p:ph type="title"/>
          </p:nvPr>
        </p:nvSpPr>
        <p:spPr>
          <a:xfrm>
            <a:off x="1270000" y="7366000"/>
            <a:ext cx="10464800" cy="1701800"/>
          </a:xfrm>
          <a:prstGeom prst="rect">
            <a:avLst/>
          </a:prstGeom>
        </p:spPr>
        <p:txBody>
          <a:bodyPr/>
          <a:lstStyle/>
          <a:p>
            <a:pPr/>
            <a:r>
              <a:t>Title Text</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105" name="Image"/>
          <p:cNvSpPr/>
          <p:nvPr>
            <p:ph type="pic" sz="half" idx="21"/>
          </p:nvPr>
        </p:nvSpPr>
        <p:spPr>
          <a:xfrm>
            <a:off x="6946900" y="1828800"/>
            <a:ext cx="4572000" cy="6096000"/>
          </a:xfrm>
          <a:prstGeom prst="rect">
            <a:avLst/>
          </a:prstGeom>
        </p:spPr>
        <p:txBody>
          <a:bodyPr lIns="91439" tIns="45719" rIns="91439" bIns="45719" anchor="t"/>
          <a:lstStyle/>
          <a:p>
            <a:pPr/>
          </a:p>
        </p:txBody>
      </p:sp>
      <p:sp>
        <p:nvSpPr>
          <p:cNvPr id="106"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107"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Reflection">
    <p:spTree>
      <p:nvGrpSpPr>
        <p:cNvPr id="1" name=""/>
        <p:cNvGrpSpPr/>
        <p:nvPr/>
      </p:nvGrpSpPr>
      <p:grpSpPr>
        <a:xfrm>
          <a:off x="0" y="0"/>
          <a:ext cx="0" cy="0"/>
          <a:chOff x="0" y="0"/>
          <a:chExt cx="0" cy="0"/>
        </a:xfrm>
      </p:grpSpPr>
      <p:sp>
        <p:nvSpPr>
          <p:cNvPr id="115" name="Image"/>
          <p:cNvSpPr/>
          <p:nvPr>
            <p:ph type="pic" sz="half" idx="21"/>
          </p:nvPr>
        </p:nvSpPr>
        <p:spPr>
          <a:xfrm>
            <a:off x="6946900" y="1828800"/>
            <a:ext cx="4572000" cy="6096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116"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117"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125" name="Image"/>
          <p:cNvSpPr/>
          <p:nvPr>
            <p:ph type="pic" sz="quarter" idx="21"/>
          </p:nvPr>
        </p:nvSpPr>
        <p:spPr>
          <a:xfrm>
            <a:off x="7200900" y="2908300"/>
            <a:ext cx="4064000" cy="5418667"/>
          </a:xfrm>
          <a:prstGeom prst="rect">
            <a:avLst/>
          </a:prstGeom>
        </p:spPr>
        <p:txBody>
          <a:bodyPr lIns="91439" tIns="45719" rIns="91439" bIns="45719" anchor="t"/>
          <a:lstStyle/>
          <a:p>
            <a:pPr/>
          </a:p>
        </p:txBody>
      </p:sp>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135" name="Title Text"/>
          <p:cNvSpPr txBox="1"/>
          <p:nvPr>
            <p:ph type="title"/>
          </p:nvPr>
        </p:nvSpPr>
        <p:spPr>
          <a:prstGeom prst="rect">
            <a:avLst/>
          </a:prstGeom>
        </p:spPr>
        <p:txBody>
          <a:bodyPr/>
          <a:lstStyle/>
          <a:p>
            <a:pPr/>
            <a:r>
              <a:t>Title Text</a:t>
            </a:r>
          </a:p>
        </p:txBody>
      </p:sp>
      <p:sp>
        <p:nvSpPr>
          <p:cNvPr id="136"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144" name="Title Text"/>
          <p:cNvSpPr txBox="1"/>
          <p:nvPr>
            <p:ph type="title"/>
          </p:nvPr>
        </p:nvSpPr>
        <p:spPr>
          <a:prstGeom prst="rect">
            <a:avLst/>
          </a:prstGeom>
        </p:spPr>
        <p:txBody>
          <a:bodyPr/>
          <a:lstStyle/>
          <a:p>
            <a:pPr/>
            <a:r>
              <a:t>Title Text</a:t>
            </a:r>
          </a:p>
        </p:txBody>
      </p:sp>
      <p:sp>
        <p:nvSpPr>
          <p:cNvPr id="145" name="Body Level One…"/>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53" name="Title Text"/>
          <p:cNvSpPr txBox="1"/>
          <p:nvPr>
            <p:ph type="title"/>
          </p:nvPr>
        </p:nvSpPr>
        <p:spPr>
          <a:xfrm>
            <a:off x="1270000" y="254000"/>
            <a:ext cx="10477500" cy="2438400"/>
          </a:xfrm>
          <a:prstGeom prst="rect">
            <a:avLst/>
          </a:prstGeom>
        </p:spPr>
        <p:txBody>
          <a:bodyPr lIns="38100" tIns="38100" rIns="38100" bIns="38100"/>
          <a:lstStyle>
            <a:lvl1pPr algn="l">
              <a:defRPr sz="7800"/>
            </a:lvl1pPr>
          </a:lstStyle>
          <a:p>
            <a:pPr/>
            <a:r>
              <a:t>Title Text</a:t>
            </a:r>
          </a:p>
        </p:txBody>
      </p:sp>
      <p:sp>
        <p:nvSpPr>
          <p:cNvPr id="154"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61" name="Title Text"/>
          <p:cNvSpPr txBox="1"/>
          <p:nvPr>
            <p:ph type="title"/>
          </p:nvPr>
        </p:nvSpPr>
        <p:spPr>
          <a:xfrm>
            <a:off x="1270000" y="1638300"/>
            <a:ext cx="10477500" cy="3302000"/>
          </a:xfrm>
          <a:prstGeom prst="rect">
            <a:avLst/>
          </a:prstGeom>
        </p:spPr>
        <p:txBody>
          <a:bodyPr lIns="38100" tIns="38100" rIns="38100" bIns="38100" anchor="b"/>
          <a:lstStyle>
            <a:lvl1pPr>
              <a:defRPr sz="7800"/>
            </a:lvl1pPr>
          </a:lstStyle>
          <a:p>
            <a:pPr/>
            <a:r>
              <a:t>Title Text</a:t>
            </a:r>
          </a:p>
        </p:txBody>
      </p:sp>
      <p:sp>
        <p:nvSpPr>
          <p:cNvPr id="162" name="Body Level One…"/>
          <p:cNvSpPr txBox="1"/>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and Content">
    <p:bg>
      <p:bgPr>
        <a:solidFill>
          <a:srgbClr val="FFFFFF"/>
        </a:solidFill>
      </p:bgPr>
    </p:bg>
    <p:spTree>
      <p:nvGrpSpPr>
        <p:cNvPr id="1" name=""/>
        <p:cNvGrpSpPr/>
        <p:nvPr/>
      </p:nvGrpSpPr>
      <p:grpSpPr>
        <a:xfrm>
          <a:off x="0" y="0"/>
          <a:ext cx="0" cy="0"/>
          <a:chOff x="0" y="0"/>
          <a:chExt cx="0" cy="0"/>
        </a:xfrm>
      </p:grpSpPr>
      <p:sp>
        <p:nvSpPr>
          <p:cNvPr id="170" name="Title Text"/>
          <p:cNvSpPr txBox="1"/>
          <p:nvPr>
            <p:ph type="title"/>
          </p:nvPr>
        </p:nvSpPr>
        <p:spPr>
          <a:xfrm>
            <a:off x="977900" y="431800"/>
            <a:ext cx="11049000" cy="2489200"/>
          </a:xfrm>
          <a:prstGeom prst="rect">
            <a:avLst/>
          </a:prstGeom>
        </p:spPr>
        <p:txBody>
          <a:bodyPr lIns="38100" tIns="38100" rIns="38100" bIns="38100"/>
          <a:lstStyle>
            <a:lvl1pPr algn="l" defTabSz="1295400">
              <a:defRPr sz="6200">
                <a:solidFill>
                  <a:srgbClr val="004DD6"/>
                </a:solidFill>
                <a:uFill>
                  <a:solidFill>
                    <a:srgbClr val="004DD6"/>
                  </a:solidFill>
                </a:uFill>
                <a:latin typeface="Comic Sans MS"/>
                <a:ea typeface="Comic Sans MS"/>
                <a:cs typeface="Comic Sans MS"/>
                <a:sym typeface="Comic Sans MS"/>
              </a:defRPr>
            </a:lvl1pPr>
          </a:lstStyle>
          <a:p>
            <a:pPr/>
            <a:r>
              <a:t>Title Text</a:t>
            </a:r>
          </a:p>
        </p:txBody>
      </p:sp>
      <p:sp>
        <p:nvSpPr>
          <p:cNvPr id="171" name="Body Level One…"/>
          <p:cNvSpPr txBox="1"/>
          <p:nvPr>
            <p:ph type="body" idx="1"/>
          </p:nvPr>
        </p:nvSpPr>
        <p:spPr>
          <a:xfrm>
            <a:off x="977900" y="2921000"/>
            <a:ext cx="11049000" cy="6832600"/>
          </a:xfrm>
          <a:prstGeom prst="rect">
            <a:avLst/>
          </a:prstGeom>
        </p:spPr>
        <p:txBody>
          <a:bodyPr lIns="38100" tIns="38100" rIns="38100" bIns="38100" anchor="t"/>
          <a:lstStyle>
            <a:lvl1pPr marL="342900" indent="-342900" defTabSz="1295400">
              <a:spcBef>
                <a:spcPts val="1000"/>
              </a:spcBef>
              <a:buClr>
                <a:srgbClr val="FF4C00"/>
              </a:buClr>
              <a:buSzPct val="50000"/>
              <a:buChar char=""/>
              <a:defRPr sz="4400">
                <a:solidFill>
                  <a:srgbClr val="000000"/>
                </a:solidFill>
                <a:uFill>
                  <a:solidFill>
                    <a:srgbClr val="000000"/>
                  </a:solidFill>
                </a:uFill>
                <a:latin typeface="Comic Sans MS"/>
                <a:ea typeface="Comic Sans MS"/>
                <a:cs typeface="Comic Sans MS"/>
                <a:sym typeface="Comic Sans MS"/>
              </a:defRPr>
            </a:lvl1pPr>
            <a:lvl2pPr marL="742950" indent="-285750" defTabSz="1295400">
              <a:spcBef>
                <a:spcPts val="900"/>
              </a:spcBef>
              <a:buClr>
                <a:srgbClr val="00A500"/>
              </a:buClr>
              <a:buSzPct val="100000"/>
              <a:defRPr sz="3800">
                <a:solidFill>
                  <a:srgbClr val="000000"/>
                </a:solidFill>
                <a:uFill>
                  <a:solidFill>
                    <a:srgbClr val="000000"/>
                  </a:solidFill>
                </a:uFill>
                <a:latin typeface="Comic Sans MS"/>
                <a:ea typeface="Comic Sans MS"/>
                <a:cs typeface="Comic Sans MS"/>
                <a:sym typeface="Comic Sans MS"/>
              </a:defRPr>
            </a:lvl2pPr>
            <a:lvl3pPr marL="1143000" indent="-228600" defTabSz="1295400">
              <a:spcBef>
                <a:spcPts val="800"/>
              </a:spcBef>
              <a:buClr>
                <a:srgbClr val="4353FF"/>
              </a:buClr>
              <a:buSzPct val="100000"/>
              <a:buChar char="—"/>
              <a:defRPr sz="3400">
                <a:solidFill>
                  <a:srgbClr val="000000"/>
                </a:solidFill>
                <a:uFill>
                  <a:solidFill>
                    <a:srgbClr val="000000"/>
                  </a:solidFill>
                </a:uFill>
                <a:latin typeface="Comic Sans MS"/>
                <a:ea typeface="Comic Sans MS"/>
                <a:cs typeface="Comic Sans MS"/>
                <a:sym typeface="Comic Sans MS"/>
              </a:defRPr>
            </a:lvl3pPr>
            <a:lvl4pPr marL="1600200" indent="-228600" defTabSz="1295400">
              <a:spcBef>
                <a:spcPts val="600"/>
              </a:spcBef>
              <a:buClr>
                <a:srgbClr val="000000"/>
              </a:buClr>
              <a:buSzPct val="100000"/>
              <a:buChar char="–"/>
              <a:defRPr sz="2800">
                <a:solidFill>
                  <a:srgbClr val="000000"/>
                </a:solidFill>
                <a:uFill>
                  <a:solidFill>
                    <a:srgbClr val="000000"/>
                  </a:solidFill>
                </a:uFill>
                <a:latin typeface="Comic Sans MS"/>
                <a:ea typeface="Comic Sans MS"/>
                <a:cs typeface="Comic Sans MS"/>
                <a:sym typeface="Comic Sans MS"/>
              </a:defRPr>
            </a:lvl4pPr>
            <a:lvl5pPr marL="2057400" indent="-228600" defTabSz="1295400">
              <a:spcBef>
                <a:spcPts val="600"/>
              </a:spcBef>
              <a:buClr>
                <a:srgbClr val="000000"/>
              </a:buClr>
              <a:buSzPct val="100000"/>
              <a:buChar char="»"/>
              <a:defRPr sz="2800">
                <a:solidFill>
                  <a:srgbClr val="000000"/>
                </a:solidFill>
                <a:uFill>
                  <a:solidFill>
                    <a:srgbClr val="000000"/>
                  </a:solidFill>
                </a:u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172" name="Slide Number"/>
          <p:cNvSpPr txBox="1"/>
          <p:nvPr>
            <p:ph type="sldNum" sz="quarter" idx="2"/>
          </p:nvPr>
        </p:nvSpPr>
        <p:spPr>
          <a:xfrm>
            <a:off x="12021780" y="9248986"/>
            <a:ext cx="332781" cy="304801"/>
          </a:xfrm>
          <a:prstGeom prst="rect">
            <a:avLst/>
          </a:prstGeom>
        </p:spPr>
        <p:txBody>
          <a:bodyPr lIns="38100" tIns="38100" rIns="38100" bIns="38100"/>
          <a:lstStyle>
            <a:lvl1pPr algn="r" defTabSz="1295400">
              <a:spcBef>
                <a:spcPts val="1000"/>
              </a:spcBef>
              <a:buClr>
                <a:srgbClr val="000000"/>
              </a:buClr>
              <a:defRPr b="1" sz="1600">
                <a:solidFill>
                  <a:srgbClr val="000000"/>
                </a:solidFill>
                <a:uFill>
                  <a:solidFill>
                    <a:srgbClr val="000000"/>
                  </a:solidFill>
                </a:u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and Content copy">
    <p:bg>
      <p:bgPr>
        <a:solidFill>
          <a:srgbClr val="FFFFFF"/>
        </a:solidFill>
      </p:bgPr>
    </p:bg>
    <p:spTree>
      <p:nvGrpSpPr>
        <p:cNvPr id="1" name=""/>
        <p:cNvGrpSpPr/>
        <p:nvPr/>
      </p:nvGrpSpPr>
      <p:grpSpPr>
        <a:xfrm>
          <a:off x="0" y="0"/>
          <a:ext cx="0" cy="0"/>
          <a:chOff x="0" y="0"/>
          <a:chExt cx="0" cy="0"/>
        </a:xfrm>
      </p:grpSpPr>
      <p:sp>
        <p:nvSpPr>
          <p:cNvPr id="179" name="Title Text"/>
          <p:cNvSpPr txBox="1"/>
          <p:nvPr>
            <p:ph type="title"/>
          </p:nvPr>
        </p:nvSpPr>
        <p:spPr>
          <a:xfrm>
            <a:off x="977900" y="431800"/>
            <a:ext cx="11049000" cy="2489200"/>
          </a:xfrm>
          <a:prstGeom prst="rect">
            <a:avLst/>
          </a:prstGeom>
        </p:spPr>
        <p:txBody>
          <a:bodyPr lIns="38100" tIns="38100" rIns="38100" bIns="38100"/>
          <a:lstStyle>
            <a:lvl1pPr algn="l" defTabSz="1295400">
              <a:defRPr sz="6200">
                <a:solidFill>
                  <a:srgbClr val="004DD6"/>
                </a:solidFill>
                <a:uFill>
                  <a:solidFill>
                    <a:srgbClr val="004DD6"/>
                  </a:solidFill>
                </a:uFill>
                <a:latin typeface="Comic Sans MS"/>
                <a:ea typeface="Comic Sans MS"/>
                <a:cs typeface="Comic Sans MS"/>
                <a:sym typeface="Comic Sans MS"/>
              </a:defRPr>
            </a:lvl1pPr>
          </a:lstStyle>
          <a:p>
            <a:pPr/>
            <a:r>
              <a:t>Title Text</a:t>
            </a:r>
          </a:p>
        </p:txBody>
      </p:sp>
      <p:sp>
        <p:nvSpPr>
          <p:cNvPr id="180" name="Body Level One…"/>
          <p:cNvSpPr txBox="1"/>
          <p:nvPr>
            <p:ph type="body" idx="1"/>
          </p:nvPr>
        </p:nvSpPr>
        <p:spPr>
          <a:xfrm>
            <a:off x="977900" y="2921000"/>
            <a:ext cx="11049000" cy="6832600"/>
          </a:xfrm>
          <a:prstGeom prst="rect">
            <a:avLst/>
          </a:prstGeom>
        </p:spPr>
        <p:txBody>
          <a:bodyPr lIns="38100" tIns="38100" rIns="38100" bIns="38100" anchor="t"/>
          <a:lstStyle>
            <a:lvl1pPr marL="342900" indent="-342900" defTabSz="1295400">
              <a:spcBef>
                <a:spcPts val="1000"/>
              </a:spcBef>
              <a:buClr>
                <a:srgbClr val="FF4C00"/>
              </a:buClr>
              <a:buSzPct val="50000"/>
              <a:buChar char=""/>
              <a:defRPr sz="4400">
                <a:solidFill>
                  <a:srgbClr val="000000"/>
                </a:solidFill>
                <a:uFill>
                  <a:solidFill>
                    <a:srgbClr val="000000"/>
                  </a:solidFill>
                </a:uFill>
                <a:latin typeface="Comic Sans MS"/>
                <a:ea typeface="Comic Sans MS"/>
                <a:cs typeface="Comic Sans MS"/>
                <a:sym typeface="Comic Sans MS"/>
              </a:defRPr>
            </a:lvl1pPr>
            <a:lvl2pPr marL="742950" indent="-285750" defTabSz="1295400">
              <a:spcBef>
                <a:spcPts val="900"/>
              </a:spcBef>
              <a:buClr>
                <a:srgbClr val="00A500"/>
              </a:buClr>
              <a:buSzPct val="100000"/>
              <a:defRPr sz="3800">
                <a:solidFill>
                  <a:srgbClr val="000000"/>
                </a:solidFill>
                <a:uFill>
                  <a:solidFill>
                    <a:srgbClr val="000000"/>
                  </a:solidFill>
                </a:uFill>
                <a:latin typeface="Comic Sans MS"/>
                <a:ea typeface="Comic Sans MS"/>
                <a:cs typeface="Comic Sans MS"/>
                <a:sym typeface="Comic Sans MS"/>
              </a:defRPr>
            </a:lvl2pPr>
            <a:lvl3pPr marL="1143000" indent="-228600" defTabSz="1295400">
              <a:spcBef>
                <a:spcPts val="800"/>
              </a:spcBef>
              <a:buClr>
                <a:srgbClr val="4353FF"/>
              </a:buClr>
              <a:buSzPct val="100000"/>
              <a:buChar char="—"/>
              <a:defRPr sz="3400">
                <a:solidFill>
                  <a:srgbClr val="000000"/>
                </a:solidFill>
                <a:uFill>
                  <a:solidFill>
                    <a:srgbClr val="000000"/>
                  </a:solidFill>
                </a:uFill>
                <a:latin typeface="Comic Sans MS"/>
                <a:ea typeface="Comic Sans MS"/>
                <a:cs typeface="Comic Sans MS"/>
                <a:sym typeface="Comic Sans MS"/>
              </a:defRPr>
            </a:lvl3pPr>
            <a:lvl4pPr marL="1600200" indent="-228600" defTabSz="1295400">
              <a:spcBef>
                <a:spcPts val="600"/>
              </a:spcBef>
              <a:buClr>
                <a:srgbClr val="000000"/>
              </a:buClr>
              <a:buSzPct val="100000"/>
              <a:buChar char="–"/>
              <a:defRPr sz="2800">
                <a:solidFill>
                  <a:srgbClr val="000000"/>
                </a:solidFill>
                <a:uFill>
                  <a:solidFill>
                    <a:srgbClr val="000000"/>
                  </a:solidFill>
                </a:uFill>
                <a:latin typeface="Comic Sans MS"/>
                <a:ea typeface="Comic Sans MS"/>
                <a:cs typeface="Comic Sans MS"/>
                <a:sym typeface="Comic Sans MS"/>
              </a:defRPr>
            </a:lvl4pPr>
            <a:lvl5pPr marL="2057400" indent="-228600" defTabSz="1295400">
              <a:spcBef>
                <a:spcPts val="600"/>
              </a:spcBef>
              <a:buClr>
                <a:srgbClr val="000000"/>
              </a:buClr>
              <a:buSzPct val="100000"/>
              <a:buChar char="»"/>
              <a:defRPr sz="2800">
                <a:solidFill>
                  <a:srgbClr val="000000"/>
                </a:solidFill>
                <a:uFill>
                  <a:solidFill>
                    <a:srgbClr val="000000"/>
                  </a:solidFill>
                </a:u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xfrm>
            <a:off x="12021780" y="9248986"/>
            <a:ext cx="332781" cy="304801"/>
          </a:xfrm>
          <a:prstGeom prst="rect">
            <a:avLst/>
          </a:prstGeom>
        </p:spPr>
        <p:txBody>
          <a:bodyPr lIns="38100" tIns="38100" rIns="38100" bIns="38100"/>
          <a:lstStyle>
            <a:lvl1pPr algn="r" defTabSz="1295400">
              <a:spcBef>
                <a:spcPts val="1000"/>
              </a:spcBef>
              <a:buClr>
                <a:srgbClr val="000000"/>
              </a:buClr>
              <a:defRPr b="1" sz="1600">
                <a:solidFill>
                  <a:srgbClr val="000000"/>
                </a:solidFill>
                <a:uFill>
                  <a:solidFill>
                    <a:srgbClr val="000000"/>
                  </a:solidFill>
                </a:u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Title and Content copy 1">
    <p:bg>
      <p:bgPr>
        <a:solidFill>
          <a:srgbClr val="FFFFFF"/>
        </a:solidFill>
      </p:bgPr>
    </p:bg>
    <p:spTree>
      <p:nvGrpSpPr>
        <p:cNvPr id="1" name=""/>
        <p:cNvGrpSpPr/>
        <p:nvPr/>
      </p:nvGrpSpPr>
      <p:grpSpPr>
        <a:xfrm>
          <a:off x="0" y="0"/>
          <a:ext cx="0" cy="0"/>
          <a:chOff x="0" y="0"/>
          <a:chExt cx="0" cy="0"/>
        </a:xfrm>
      </p:grpSpPr>
      <p:sp>
        <p:nvSpPr>
          <p:cNvPr id="188" name="Title Text"/>
          <p:cNvSpPr txBox="1"/>
          <p:nvPr>
            <p:ph type="title"/>
          </p:nvPr>
        </p:nvSpPr>
        <p:spPr>
          <a:xfrm>
            <a:off x="977900" y="431800"/>
            <a:ext cx="11049000" cy="2489200"/>
          </a:xfrm>
          <a:prstGeom prst="rect">
            <a:avLst/>
          </a:prstGeom>
        </p:spPr>
        <p:txBody>
          <a:bodyPr lIns="38100" tIns="38100" rIns="38100" bIns="38100"/>
          <a:lstStyle>
            <a:lvl1pPr algn="l" defTabSz="1295400">
              <a:defRPr sz="6200">
                <a:solidFill>
                  <a:srgbClr val="004DD6"/>
                </a:solidFill>
                <a:uFill>
                  <a:solidFill>
                    <a:srgbClr val="004DD6"/>
                  </a:solidFill>
                </a:uFill>
                <a:latin typeface="Comic Sans MS"/>
                <a:ea typeface="Comic Sans MS"/>
                <a:cs typeface="Comic Sans MS"/>
                <a:sym typeface="Comic Sans MS"/>
              </a:defRPr>
            </a:lvl1pPr>
          </a:lstStyle>
          <a:p>
            <a:pPr/>
            <a:r>
              <a:t>Title Text</a:t>
            </a:r>
          </a:p>
        </p:txBody>
      </p:sp>
      <p:sp>
        <p:nvSpPr>
          <p:cNvPr id="189" name="Body Level One…"/>
          <p:cNvSpPr txBox="1"/>
          <p:nvPr>
            <p:ph type="body" idx="1"/>
          </p:nvPr>
        </p:nvSpPr>
        <p:spPr>
          <a:xfrm>
            <a:off x="977900" y="2921000"/>
            <a:ext cx="11049000" cy="6832600"/>
          </a:xfrm>
          <a:prstGeom prst="rect">
            <a:avLst/>
          </a:prstGeom>
        </p:spPr>
        <p:txBody>
          <a:bodyPr lIns="38100" tIns="38100" rIns="38100" bIns="38100" anchor="t"/>
          <a:lstStyle>
            <a:lvl1pPr marL="342900" indent="-342900" defTabSz="1295400">
              <a:spcBef>
                <a:spcPts val="1000"/>
              </a:spcBef>
              <a:buClr>
                <a:srgbClr val="FF4C00"/>
              </a:buClr>
              <a:buSzPct val="50000"/>
              <a:buChar char=""/>
              <a:defRPr sz="4400">
                <a:solidFill>
                  <a:srgbClr val="000000"/>
                </a:solidFill>
                <a:uFill>
                  <a:solidFill>
                    <a:srgbClr val="000000"/>
                  </a:solidFill>
                </a:uFill>
                <a:latin typeface="Comic Sans MS"/>
                <a:ea typeface="Comic Sans MS"/>
                <a:cs typeface="Comic Sans MS"/>
                <a:sym typeface="Comic Sans MS"/>
              </a:defRPr>
            </a:lvl1pPr>
            <a:lvl2pPr marL="742950" indent="-285750" defTabSz="1295400">
              <a:spcBef>
                <a:spcPts val="900"/>
              </a:spcBef>
              <a:buClr>
                <a:srgbClr val="00A500"/>
              </a:buClr>
              <a:buSzPct val="100000"/>
              <a:defRPr sz="3800">
                <a:solidFill>
                  <a:srgbClr val="000000"/>
                </a:solidFill>
                <a:uFill>
                  <a:solidFill>
                    <a:srgbClr val="000000"/>
                  </a:solidFill>
                </a:uFill>
                <a:latin typeface="Comic Sans MS"/>
                <a:ea typeface="Comic Sans MS"/>
                <a:cs typeface="Comic Sans MS"/>
                <a:sym typeface="Comic Sans MS"/>
              </a:defRPr>
            </a:lvl2pPr>
            <a:lvl3pPr marL="1143000" indent="-228600" defTabSz="1295400">
              <a:spcBef>
                <a:spcPts val="800"/>
              </a:spcBef>
              <a:buClr>
                <a:srgbClr val="4353FF"/>
              </a:buClr>
              <a:buSzPct val="100000"/>
              <a:buChar char="—"/>
              <a:defRPr sz="3400">
                <a:solidFill>
                  <a:srgbClr val="000000"/>
                </a:solidFill>
                <a:uFill>
                  <a:solidFill>
                    <a:srgbClr val="000000"/>
                  </a:solidFill>
                </a:uFill>
                <a:latin typeface="Comic Sans MS"/>
                <a:ea typeface="Comic Sans MS"/>
                <a:cs typeface="Comic Sans MS"/>
                <a:sym typeface="Comic Sans MS"/>
              </a:defRPr>
            </a:lvl3pPr>
            <a:lvl4pPr marL="1600200" indent="-228600" defTabSz="1295400">
              <a:spcBef>
                <a:spcPts val="600"/>
              </a:spcBef>
              <a:buClr>
                <a:srgbClr val="000000"/>
              </a:buClr>
              <a:buSzPct val="100000"/>
              <a:buChar char="–"/>
              <a:defRPr sz="2800">
                <a:solidFill>
                  <a:srgbClr val="000000"/>
                </a:solidFill>
                <a:uFill>
                  <a:solidFill>
                    <a:srgbClr val="000000"/>
                  </a:solidFill>
                </a:uFill>
                <a:latin typeface="Comic Sans MS"/>
                <a:ea typeface="Comic Sans MS"/>
                <a:cs typeface="Comic Sans MS"/>
                <a:sym typeface="Comic Sans MS"/>
              </a:defRPr>
            </a:lvl4pPr>
            <a:lvl5pPr marL="2057400" indent="-228600" defTabSz="1295400">
              <a:spcBef>
                <a:spcPts val="600"/>
              </a:spcBef>
              <a:buClr>
                <a:srgbClr val="000000"/>
              </a:buClr>
              <a:buSzPct val="100000"/>
              <a:buChar char="»"/>
              <a:defRPr sz="2800">
                <a:solidFill>
                  <a:srgbClr val="000000"/>
                </a:solidFill>
                <a:uFill>
                  <a:solidFill>
                    <a:srgbClr val="000000"/>
                  </a:solidFill>
                </a:u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xfrm>
            <a:off x="12021780" y="9248986"/>
            <a:ext cx="332781" cy="304801"/>
          </a:xfrm>
          <a:prstGeom prst="rect">
            <a:avLst/>
          </a:prstGeom>
        </p:spPr>
        <p:txBody>
          <a:bodyPr lIns="38100" tIns="38100" rIns="38100" bIns="38100"/>
          <a:lstStyle>
            <a:lvl1pPr algn="r" defTabSz="1295400">
              <a:spcBef>
                <a:spcPts val="1000"/>
              </a:spcBef>
              <a:buClr>
                <a:srgbClr val="000000"/>
              </a:buClr>
              <a:defRPr b="1" sz="1600">
                <a:solidFill>
                  <a:srgbClr val="000000"/>
                </a:solidFill>
                <a:uFill>
                  <a:solidFill>
                    <a:srgbClr val="000000"/>
                  </a:solidFill>
                </a:u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Comparison">
    <p:bg>
      <p:bgPr>
        <a:solidFill>
          <a:srgbClr val="FFFFFF"/>
        </a:solidFill>
      </p:bgPr>
    </p:bg>
    <p:spTree>
      <p:nvGrpSpPr>
        <p:cNvPr id="1" name=""/>
        <p:cNvGrpSpPr/>
        <p:nvPr/>
      </p:nvGrpSpPr>
      <p:grpSpPr>
        <a:xfrm>
          <a:off x="0" y="0"/>
          <a:ext cx="0" cy="0"/>
          <a:chOff x="0" y="0"/>
          <a:chExt cx="0" cy="0"/>
        </a:xfrm>
      </p:grpSpPr>
      <p:sp>
        <p:nvSpPr>
          <p:cNvPr id="197" name="Click to edit Master text styles"/>
          <p:cNvSpPr txBox="1"/>
          <p:nvPr>
            <p:ph type="body" sz="quarter" idx="21"/>
          </p:nvPr>
        </p:nvSpPr>
        <p:spPr>
          <a:xfrm>
            <a:off x="647700" y="3093155"/>
            <a:ext cx="5740400" cy="1270001"/>
          </a:xfrm>
          <a:prstGeom prst="rect">
            <a:avLst/>
          </a:prstGeom>
        </p:spPr>
        <p:txBody>
          <a:bodyPr lIns="38100" tIns="38100" rIns="38100" bIns="38100" anchor="t">
            <a:spAutoFit/>
          </a:bodyPr>
          <a:lstStyle>
            <a:lvl1pPr marL="342900" indent="-342900" defTabSz="1295400">
              <a:spcBef>
                <a:spcPts val="800"/>
              </a:spcBef>
              <a:buClr>
                <a:srgbClr val="FF4C00"/>
              </a:buClr>
              <a:buSzPct val="50000"/>
              <a:buChar char=""/>
              <a:defRPr sz="3400">
                <a:solidFill>
                  <a:srgbClr val="000000"/>
                </a:solidFill>
                <a:uFill>
                  <a:solidFill>
                    <a:srgbClr val="000000"/>
                  </a:solidFill>
                </a:uFill>
                <a:latin typeface="Comic Sans MS"/>
                <a:ea typeface="Comic Sans MS"/>
                <a:cs typeface="Comic Sans MS"/>
                <a:sym typeface="Comic Sans MS"/>
              </a:defRPr>
            </a:lvl1pPr>
          </a:lstStyle>
          <a:p>
            <a:pPr/>
            <a:r>
              <a:t>Click to edit Master text styles</a:t>
            </a:r>
          </a:p>
        </p:txBody>
      </p:sp>
      <p:sp>
        <p:nvSpPr>
          <p:cNvPr id="198" name="Click to edit Master text styles"/>
          <p:cNvSpPr txBox="1"/>
          <p:nvPr>
            <p:ph type="body" sz="quarter" idx="22"/>
          </p:nvPr>
        </p:nvSpPr>
        <p:spPr>
          <a:xfrm>
            <a:off x="6606258" y="1818075"/>
            <a:ext cx="5740401" cy="1270001"/>
          </a:xfrm>
          <a:prstGeom prst="rect">
            <a:avLst/>
          </a:prstGeom>
        </p:spPr>
        <p:txBody>
          <a:bodyPr lIns="38100" tIns="38100" rIns="38100" bIns="38100" anchor="b">
            <a:spAutoFit/>
          </a:bodyPr>
          <a:lstStyle>
            <a:lvl1pPr marL="0" indent="0" defTabSz="1295400">
              <a:spcBef>
                <a:spcPts val="800"/>
              </a:spcBef>
              <a:buClr>
                <a:srgbClr val="FF4C00"/>
              </a:buClr>
              <a:buSzTx/>
              <a:buFont typeface="Wingdings"/>
              <a:buNone/>
              <a:defRPr sz="3400">
                <a:solidFill>
                  <a:srgbClr val="000000"/>
                </a:solidFill>
                <a:uFill>
                  <a:solidFill>
                    <a:srgbClr val="000000"/>
                  </a:solidFill>
                </a:uFill>
                <a:latin typeface="Comic Sans MS"/>
                <a:ea typeface="Comic Sans MS"/>
                <a:cs typeface="Comic Sans MS"/>
                <a:sym typeface="Comic Sans MS"/>
              </a:defRPr>
            </a:lvl1pPr>
          </a:lstStyle>
          <a:p>
            <a:pPr>
              <a:defRPr b="1"/>
            </a:pPr>
            <a:r>
              <a:rPr b="0"/>
              <a:t>Click to edit Master text styles</a:t>
            </a:r>
          </a:p>
        </p:txBody>
      </p:sp>
      <p:sp>
        <p:nvSpPr>
          <p:cNvPr id="199" name="Click to edit Master text styles"/>
          <p:cNvSpPr txBox="1"/>
          <p:nvPr>
            <p:ph type="body" sz="quarter" idx="23"/>
          </p:nvPr>
        </p:nvSpPr>
        <p:spPr>
          <a:xfrm>
            <a:off x="6606258" y="3093155"/>
            <a:ext cx="5740401" cy="1270001"/>
          </a:xfrm>
          <a:prstGeom prst="rect">
            <a:avLst/>
          </a:prstGeom>
        </p:spPr>
        <p:txBody>
          <a:bodyPr lIns="38100" tIns="38100" rIns="38100" bIns="38100" anchor="t">
            <a:spAutoFit/>
          </a:bodyPr>
          <a:lstStyle>
            <a:lvl1pPr marL="342900" indent="-342900" defTabSz="1295400">
              <a:spcBef>
                <a:spcPts val="800"/>
              </a:spcBef>
              <a:buClr>
                <a:srgbClr val="FF4C00"/>
              </a:buClr>
              <a:buSzPct val="50000"/>
              <a:buChar char=""/>
              <a:defRPr sz="3400">
                <a:solidFill>
                  <a:srgbClr val="000000"/>
                </a:solidFill>
                <a:uFill>
                  <a:solidFill>
                    <a:srgbClr val="000000"/>
                  </a:solidFill>
                </a:uFill>
                <a:latin typeface="Comic Sans MS"/>
                <a:ea typeface="Comic Sans MS"/>
                <a:cs typeface="Comic Sans MS"/>
                <a:sym typeface="Comic Sans MS"/>
              </a:defRPr>
            </a:lvl1pPr>
          </a:lstStyle>
          <a:p>
            <a:pPr/>
            <a:r>
              <a:t>Click to edit Master text styles</a:t>
            </a:r>
          </a:p>
        </p:txBody>
      </p:sp>
      <p:sp>
        <p:nvSpPr>
          <p:cNvPr id="200" name="Title Text"/>
          <p:cNvSpPr txBox="1"/>
          <p:nvPr>
            <p:ph type="title"/>
          </p:nvPr>
        </p:nvSpPr>
        <p:spPr>
          <a:xfrm>
            <a:off x="647700" y="365241"/>
            <a:ext cx="11709400" cy="1676310"/>
          </a:xfrm>
          <a:prstGeom prst="rect">
            <a:avLst/>
          </a:prstGeom>
        </p:spPr>
        <p:txBody>
          <a:bodyPr lIns="38100" tIns="38100" rIns="38100" bIns="38100"/>
          <a:lstStyle>
            <a:lvl1pPr algn="l" defTabSz="1295400">
              <a:defRPr sz="6200">
                <a:solidFill>
                  <a:srgbClr val="004DD6"/>
                </a:solidFill>
                <a:uFill>
                  <a:solidFill>
                    <a:srgbClr val="004DD6"/>
                  </a:solidFill>
                </a:uFill>
                <a:latin typeface="Comic Sans MS"/>
                <a:ea typeface="Comic Sans MS"/>
                <a:cs typeface="Comic Sans MS"/>
                <a:sym typeface="Comic Sans MS"/>
              </a:defRPr>
            </a:lvl1pPr>
          </a:lstStyle>
          <a:p>
            <a:pPr/>
            <a:r>
              <a:t>Title Text</a:t>
            </a:r>
          </a:p>
        </p:txBody>
      </p:sp>
      <p:sp>
        <p:nvSpPr>
          <p:cNvPr id="201" name="Body Level One…"/>
          <p:cNvSpPr txBox="1"/>
          <p:nvPr>
            <p:ph type="body" sz="quarter" idx="1"/>
          </p:nvPr>
        </p:nvSpPr>
        <p:spPr>
          <a:xfrm>
            <a:off x="647700" y="2041550"/>
            <a:ext cx="5746046" cy="1051606"/>
          </a:xfrm>
          <a:prstGeom prst="rect">
            <a:avLst/>
          </a:prstGeom>
        </p:spPr>
        <p:txBody>
          <a:bodyPr lIns="38100" tIns="38100" rIns="38100" bIns="38100" anchor="b"/>
          <a:lstStyle>
            <a:lvl1pPr marL="0" indent="0" defTabSz="1295400">
              <a:spcBef>
                <a:spcPts val="800"/>
              </a:spcBef>
              <a:buClr>
                <a:srgbClr val="FF4C00"/>
              </a:buClr>
              <a:buSzTx/>
              <a:buFont typeface="Wingdings"/>
              <a:buNone/>
              <a:defRPr b="1" sz="3400">
                <a:solidFill>
                  <a:srgbClr val="000000"/>
                </a:solidFill>
                <a:uFill>
                  <a:solidFill>
                    <a:srgbClr val="000000"/>
                  </a:solidFill>
                </a:uFill>
                <a:latin typeface="Comic Sans MS"/>
                <a:ea typeface="Comic Sans MS"/>
                <a:cs typeface="Comic Sans MS"/>
                <a:sym typeface="Comic Sans MS"/>
              </a:defRPr>
            </a:lvl1pPr>
            <a:lvl2pPr marL="647700" indent="0" defTabSz="1295400">
              <a:spcBef>
                <a:spcPts val="600"/>
              </a:spcBef>
              <a:buClr>
                <a:srgbClr val="00A500"/>
              </a:buClr>
              <a:buSzTx/>
              <a:buNone/>
              <a:defRPr b="1" sz="2800">
                <a:solidFill>
                  <a:srgbClr val="000000"/>
                </a:solidFill>
                <a:uFill>
                  <a:solidFill>
                    <a:srgbClr val="000000"/>
                  </a:solidFill>
                </a:uFill>
                <a:latin typeface="Comic Sans MS"/>
                <a:ea typeface="Comic Sans MS"/>
                <a:cs typeface="Comic Sans MS"/>
                <a:sym typeface="Comic Sans MS"/>
              </a:defRPr>
            </a:lvl2pPr>
            <a:lvl3pPr marL="1295400" indent="0" defTabSz="1295400">
              <a:spcBef>
                <a:spcPts val="600"/>
              </a:spcBef>
              <a:buClr>
                <a:srgbClr val="4353FF"/>
              </a:buClr>
              <a:buSzTx/>
              <a:buNone/>
              <a:defRPr b="1" sz="2400">
                <a:solidFill>
                  <a:srgbClr val="000000"/>
                </a:solidFill>
                <a:uFill>
                  <a:solidFill>
                    <a:srgbClr val="000000"/>
                  </a:solidFill>
                </a:uFill>
                <a:latin typeface="Comic Sans MS"/>
                <a:ea typeface="Comic Sans MS"/>
                <a:cs typeface="Comic Sans MS"/>
                <a:sym typeface="Comic Sans MS"/>
              </a:defRPr>
            </a:lvl3pPr>
            <a:lvl4pPr marL="1955800" indent="0" defTabSz="1295400">
              <a:spcBef>
                <a:spcPts val="500"/>
              </a:spcBef>
              <a:buClr>
                <a:srgbClr val="000000"/>
              </a:buClr>
              <a:buSzTx/>
              <a:buNone/>
              <a:defRPr b="1" sz="2200">
                <a:solidFill>
                  <a:srgbClr val="000000"/>
                </a:solidFill>
                <a:uFill>
                  <a:solidFill>
                    <a:srgbClr val="000000"/>
                  </a:solidFill>
                </a:uFill>
                <a:latin typeface="Comic Sans MS"/>
                <a:ea typeface="Comic Sans MS"/>
                <a:cs typeface="Comic Sans MS"/>
                <a:sym typeface="Comic Sans MS"/>
              </a:defRPr>
            </a:lvl4pPr>
            <a:lvl5pPr marL="2603500" indent="0" defTabSz="1295400">
              <a:spcBef>
                <a:spcPts val="500"/>
              </a:spcBef>
              <a:buClr>
                <a:srgbClr val="000000"/>
              </a:buClr>
              <a:buSzTx/>
              <a:buNone/>
              <a:defRPr b="1" sz="2200">
                <a:solidFill>
                  <a:srgbClr val="000000"/>
                </a:solidFill>
                <a:uFill>
                  <a:solidFill>
                    <a:srgbClr val="000000"/>
                  </a:solidFill>
                </a:u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202" name="Slide Number"/>
          <p:cNvSpPr txBox="1"/>
          <p:nvPr>
            <p:ph type="sldNum" sz="quarter" idx="2"/>
          </p:nvPr>
        </p:nvSpPr>
        <p:spPr>
          <a:xfrm>
            <a:off x="12021780" y="9248986"/>
            <a:ext cx="332781" cy="304801"/>
          </a:xfrm>
          <a:prstGeom prst="rect">
            <a:avLst/>
          </a:prstGeom>
        </p:spPr>
        <p:txBody>
          <a:bodyPr lIns="38100" tIns="38100" rIns="38100" bIns="38100"/>
          <a:lstStyle>
            <a:lvl1pPr algn="r" defTabSz="1295400">
              <a:spcBef>
                <a:spcPts val="1000"/>
              </a:spcBef>
              <a:buClr>
                <a:srgbClr val="000000"/>
              </a:buClr>
              <a:defRPr b="1" sz="1600">
                <a:solidFill>
                  <a:srgbClr val="000000"/>
                </a:solidFill>
                <a:uFill>
                  <a:solidFill>
                    <a:srgbClr val="000000"/>
                  </a:solidFill>
                </a:u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9" name="Title Text"/>
          <p:cNvSpPr txBox="1"/>
          <p:nvPr>
            <p:ph type="title"/>
          </p:nvPr>
        </p:nvSpPr>
        <p:spPr>
          <a:xfrm>
            <a:off x="1270000" y="254000"/>
            <a:ext cx="10477500" cy="2438400"/>
          </a:xfrm>
          <a:prstGeom prst="rect">
            <a:avLst/>
          </a:prstGeom>
        </p:spPr>
        <p:txBody>
          <a:bodyPr lIns="38100" tIns="38100" rIns="38100" bIns="38100"/>
          <a:lstStyle>
            <a:lvl1pPr algn="l">
              <a:defRPr sz="7800"/>
            </a:lvl1pPr>
          </a:lstStyle>
          <a:p>
            <a:pPr/>
            <a:r>
              <a:t>Title Text</a:t>
            </a:r>
          </a:p>
        </p:txBody>
      </p:sp>
      <p:sp>
        <p:nvSpPr>
          <p:cNvPr id="210" name="Body Level One…"/>
          <p:cNvSpPr txBox="1"/>
          <p:nvPr>
            <p:ph type="body" idx="1"/>
          </p:nvPr>
        </p:nvSpPr>
        <p:spPr>
          <a:xfrm>
            <a:off x="1270000" y="2768600"/>
            <a:ext cx="10477500" cy="5727700"/>
          </a:xfrm>
          <a:prstGeom prst="rect">
            <a:avLst/>
          </a:prstGeom>
        </p:spPr>
        <p:txBody>
          <a:bodyPr lIns="38100" tIns="38100" rIns="38100" bIns="38100"/>
          <a:lstStyle>
            <a:lvl1pPr marL="698500" indent="-444500">
              <a:spcBef>
                <a:spcPts val="2300"/>
              </a:spcBef>
              <a:defRPr sz="3800"/>
            </a:lvl1pPr>
            <a:lvl2pPr marL="1041400" indent="-444500">
              <a:spcBef>
                <a:spcPts val="2300"/>
              </a:spcBef>
              <a:defRPr sz="3800"/>
            </a:lvl2pPr>
            <a:lvl3pPr marL="1384300" indent="-444500">
              <a:spcBef>
                <a:spcPts val="2300"/>
              </a:spcBef>
              <a:defRPr sz="3800"/>
            </a:lvl3pPr>
            <a:lvl4pPr marL="1739900" indent="-444500">
              <a:spcBef>
                <a:spcPts val="2300"/>
              </a:spcBef>
              <a:defRPr sz="3800"/>
            </a:lvl4pPr>
            <a:lvl5pPr marL="2082800" indent="-444500">
              <a:spcBef>
                <a:spcPts val="2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211"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copy">
    <p:spTree>
      <p:nvGrpSpPr>
        <p:cNvPr id="1" name=""/>
        <p:cNvGrpSpPr/>
        <p:nvPr/>
      </p:nvGrpSpPr>
      <p:grpSpPr>
        <a:xfrm>
          <a:off x="0" y="0"/>
          <a:ext cx="0" cy="0"/>
          <a:chOff x="0" y="0"/>
          <a:chExt cx="0" cy="0"/>
        </a:xfrm>
      </p:grpSpPr>
      <p:sp>
        <p:nvSpPr>
          <p:cNvPr id="218" name="Title Text"/>
          <p:cNvSpPr txBox="1"/>
          <p:nvPr>
            <p:ph type="title"/>
          </p:nvPr>
        </p:nvSpPr>
        <p:spPr>
          <a:xfrm>
            <a:off x="1270000" y="1638300"/>
            <a:ext cx="10464800" cy="3302000"/>
          </a:xfrm>
          <a:prstGeom prst="rect">
            <a:avLst/>
          </a:prstGeom>
        </p:spPr>
        <p:txBody>
          <a:bodyPr anchor="b"/>
          <a:lstStyle/>
          <a:p>
            <a:pPr/>
            <a:r>
              <a:t>Title Text</a:t>
            </a:r>
          </a:p>
        </p:txBody>
      </p:sp>
      <p:sp>
        <p:nvSpPr>
          <p:cNvPr id="2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226" name="Title Text"/>
          <p:cNvSpPr txBox="1"/>
          <p:nvPr>
            <p:ph type="title"/>
          </p:nvPr>
        </p:nvSpPr>
        <p:spPr>
          <a:prstGeom prst="rect">
            <a:avLst/>
          </a:prstGeom>
        </p:spPr>
        <p:txBody>
          <a:bodyPr>
            <a:normAutofit fontScale="100000" lnSpcReduction="0"/>
          </a:bodyPr>
          <a:lstStyle>
            <a:lvl1pPr>
              <a:defRPr sz="8200"/>
            </a:lvl1pPr>
          </a:lstStyle>
          <a:p>
            <a:pPr/>
            <a:r>
              <a:t>Title Text</a:t>
            </a:r>
          </a:p>
        </p:txBody>
      </p:sp>
      <p:sp>
        <p:nvSpPr>
          <p:cNvPr id="227"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alidadeDeSoftware">
    <p:bg>
      <p:bgPr>
        <a:solidFill>
          <a:srgbClr val="FFFFFF"/>
        </a:solidFill>
      </p:bgPr>
    </p:bg>
    <p:spTree>
      <p:nvGrpSpPr>
        <p:cNvPr id="1" name=""/>
        <p:cNvGrpSpPr/>
        <p:nvPr/>
      </p:nvGrpSpPr>
      <p:grpSpPr>
        <a:xfrm>
          <a:off x="0" y="0"/>
          <a:ext cx="0" cy="0"/>
          <a:chOff x="0" y="0"/>
          <a:chExt cx="0" cy="0"/>
        </a:xfrm>
      </p:grpSpPr>
      <p:sp>
        <p:nvSpPr>
          <p:cNvPr id="234" name="Title Text"/>
          <p:cNvSpPr txBox="1"/>
          <p:nvPr>
            <p:ph type="title"/>
          </p:nvPr>
        </p:nvSpPr>
        <p:spPr>
          <a:xfrm>
            <a:off x="977900" y="431800"/>
            <a:ext cx="11049000" cy="2489200"/>
          </a:xfrm>
          <a:prstGeom prst="rect">
            <a:avLst/>
          </a:prstGeom>
        </p:spPr>
        <p:txBody>
          <a:bodyPr>
            <a:normAutofit fontScale="100000" lnSpcReduction="0"/>
          </a:bodyPr>
          <a:lstStyle>
            <a:lvl1pPr marL="57799" marR="57799" algn="l" defTabSz="1295400">
              <a:defRPr sz="6200">
                <a:solidFill>
                  <a:srgbClr val="004DD6"/>
                </a:solidFill>
                <a:uFill>
                  <a:solidFill>
                    <a:srgbClr val="004DD6"/>
                  </a:solidFill>
                </a:uFill>
                <a:latin typeface="Comic Sans MS"/>
                <a:ea typeface="Comic Sans MS"/>
                <a:cs typeface="Comic Sans MS"/>
                <a:sym typeface="Comic Sans MS"/>
              </a:defRPr>
            </a:lvl1pPr>
          </a:lstStyle>
          <a:p>
            <a:pPr/>
            <a:r>
              <a:t>Title Text</a:t>
            </a:r>
          </a:p>
        </p:txBody>
      </p:sp>
      <p:sp>
        <p:nvSpPr>
          <p:cNvPr id="235" name="Body Level One…"/>
          <p:cNvSpPr txBox="1"/>
          <p:nvPr>
            <p:ph type="body" idx="1"/>
          </p:nvPr>
        </p:nvSpPr>
        <p:spPr>
          <a:xfrm>
            <a:off x="977900" y="2921000"/>
            <a:ext cx="11049000" cy="6832600"/>
          </a:xfrm>
          <a:prstGeom prst="rect">
            <a:avLst/>
          </a:prstGeom>
        </p:spPr>
        <p:txBody>
          <a:bodyPr anchor="t">
            <a:normAutofit fontScale="100000" lnSpcReduction="0"/>
          </a:bodyPr>
          <a:lstStyle>
            <a:lvl1pPr marL="383540" marR="57799" indent="-342900" defTabSz="1295400">
              <a:spcBef>
                <a:spcPts val="1200"/>
              </a:spcBef>
              <a:buClr>
                <a:srgbClr val="FF4C00"/>
              </a:buClr>
              <a:buSzPct val="50000"/>
              <a:buChar char=""/>
              <a:defRPr sz="4400">
                <a:solidFill>
                  <a:srgbClr val="000000"/>
                </a:solidFill>
                <a:uFill>
                  <a:solidFill>
                    <a:srgbClr val="000000"/>
                  </a:solidFill>
                </a:uFill>
                <a:latin typeface="Comic Sans MS"/>
                <a:ea typeface="Comic Sans MS"/>
                <a:cs typeface="Comic Sans MS"/>
                <a:sym typeface="Comic Sans MS"/>
              </a:defRPr>
            </a:lvl1pPr>
            <a:lvl2pPr marL="783590" marR="57799" indent="-285750" defTabSz="1295400">
              <a:spcBef>
                <a:spcPts val="1100"/>
              </a:spcBef>
              <a:buClr>
                <a:srgbClr val="00A500"/>
              </a:buClr>
              <a:buSzPct val="100000"/>
              <a:buFont typeface="Comic Sans MS"/>
              <a:defRPr sz="3800">
                <a:solidFill>
                  <a:srgbClr val="000000"/>
                </a:solidFill>
                <a:uFill>
                  <a:solidFill>
                    <a:srgbClr val="000000"/>
                  </a:solidFill>
                </a:uFill>
                <a:latin typeface="Comic Sans MS"/>
                <a:ea typeface="Comic Sans MS"/>
                <a:cs typeface="Comic Sans MS"/>
                <a:sym typeface="Comic Sans MS"/>
              </a:defRPr>
            </a:lvl2pPr>
            <a:lvl3pPr marL="1183639" marR="57799" indent="-228600" defTabSz="1295400">
              <a:spcBef>
                <a:spcPts val="900"/>
              </a:spcBef>
              <a:buClr>
                <a:srgbClr val="4353FF"/>
              </a:buClr>
              <a:buSzPct val="100000"/>
              <a:buFont typeface="Comic Sans MS"/>
              <a:buChar char="—"/>
              <a:defRPr sz="3400">
                <a:solidFill>
                  <a:srgbClr val="000000"/>
                </a:solidFill>
                <a:uFill>
                  <a:solidFill>
                    <a:srgbClr val="000000"/>
                  </a:solidFill>
                </a:uFill>
                <a:latin typeface="Comic Sans MS"/>
                <a:ea typeface="Comic Sans MS"/>
                <a:cs typeface="Comic Sans MS"/>
                <a:sym typeface="Comic Sans MS"/>
              </a:defRPr>
            </a:lvl3pPr>
            <a:lvl4pPr marL="1640839" marR="57799" indent="-228600" defTabSz="1295400">
              <a:spcBef>
                <a:spcPts val="700"/>
              </a:spcBef>
              <a:buSzPct val="100000"/>
              <a:buChar char="–"/>
              <a:defRPr sz="2800">
                <a:solidFill>
                  <a:srgbClr val="000000"/>
                </a:solidFill>
                <a:uFill>
                  <a:solidFill>
                    <a:srgbClr val="000000"/>
                  </a:solidFill>
                </a:uFill>
                <a:latin typeface="Comic Sans MS"/>
                <a:ea typeface="Comic Sans MS"/>
                <a:cs typeface="Comic Sans MS"/>
                <a:sym typeface="Comic Sans MS"/>
              </a:defRPr>
            </a:lvl4pPr>
            <a:lvl5pPr marL="2098039" marR="57799" indent="-228600" defTabSz="1295400">
              <a:spcBef>
                <a:spcPts val="700"/>
              </a:spcBef>
              <a:buSzPct val="100000"/>
              <a:buChar char="»"/>
              <a:defRPr sz="2800">
                <a:solidFill>
                  <a:srgbClr val="000000"/>
                </a:solidFill>
                <a:uFill>
                  <a:solidFill>
                    <a:srgbClr val="000000"/>
                  </a:solidFill>
                </a:u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236" name="Slide Number"/>
          <p:cNvSpPr txBox="1"/>
          <p:nvPr>
            <p:ph type="sldNum" sz="quarter" idx="2"/>
          </p:nvPr>
        </p:nvSpPr>
        <p:spPr>
          <a:xfrm>
            <a:off x="6229773" y="9080500"/>
            <a:ext cx="546101" cy="565857"/>
          </a:xfrm>
          <a:prstGeom prst="rect">
            <a:avLst/>
          </a:prstGeom>
        </p:spPr>
        <p:txBody>
          <a:bodyPr>
            <a:normAutofit fontScale="100000" lnSpcReduction="0"/>
          </a:bodyPr>
          <a:lstStyle>
            <a:lvl1pPr defTabSz="825500">
              <a:defRPr sz="3400">
                <a:solidFill>
                  <a:srgbClr val="000000"/>
                </a:solidFill>
                <a:uFill>
                  <a:solidFill>
                    <a:srgbClr val="000000"/>
                  </a:solidFill>
                </a:u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243" name="Title Text"/>
          <p:cNvSpPr txBox="1"/>
          <p:nvPr>
            <p:ph type="title"/>
          </p:nvPr>
        </p:nvSpPr>
        <p:spPr>
          <a:xfrm>
            <a:off x="1270000" y="1638300"/>
            <a:ext cx="10464800" cy="3302000"/>
          </a:xfrm>
          <a:prstGeom prst="rect">
            <a:avLst/>
          </a:prstGeom>
        </p:spPr>
        <p:txBody>
          <a:bodyPr anchor="b">
            <a:normAutofit fontScale="100000" lnSpcReduction="0"/>
          </a:bodyPr>
          <a:lstStyle>
            <a:lvl1pPr>
              <a:defRPr sz="8200"/>
            </a:lvl1pPr>
          </a:lstStyle>
          <a:p>
            <a:pPr/>
            <a:r>
              <a:t>Title Text</a:t>
            </a:r>
          </a:p>
        </p:txBody>
      </p:sp>
      <p:sp>
        <p:nvSpPr>
          <p:cNvPr id="244"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15">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16">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71" name="Title Text"/>
          <p:cNvSpPr txBox="1"/>
          <p:nvPr>
            <p:ph type="title"/>
          </p:nvPr>
        </p:nvSpPr>
        <p:spPr>
          <a:prstGeom prst="rect">
            <a:avLst/>
          </a:prstGeom>
        </p:spPr>
        <p:txBody>
          <a:body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79" name="Title Text"/>
          <p:cNvSpPr txBox="1"/>
          <p:nvPr>
            <p:ph type="title"/>
          </p:nvPr>
        </p:nvSpPr>
        <p:spPr>
          <a:xfrm>
            <a:off x="1270000" y="2971800"/>
            <a:ext cx="10464800" cy="38100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lide Number"/>
          <p:cNvSpPr txBox="1"/>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hmb@cin.ufpe.br" TargetMode="External"/><Relationship Id="rId3" Type="http://schemas.openxmlformats.org/officeDocument/2006/relationships/hyperlink" Target="http://twitter.com/pauloborba"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martinfowler.com/bliki/TechnicalDebtQuadrant.html"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www.refactoring.com/catalog/index.html" TargetMode="External"/><Relationship Id="rId3" Type="http://schemas.openxmlformats.org/officeDocument/2006/relationships/image" Target="../media/image1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rtinfowler.com/bliki/TechnicalDebt.html" TargetMode="External"/><Relationship Id="rId3" Type="http://schemas.openxmlformats.org/officeDocument/2006/relationships/hyperlink" Target="http://martinfowler.com/bliki/TechnicalDebtQuadrant.html" TargetMode="External"/><Relationship Id="rId4" Type="http://schemas.openxmlformats.org/officeDocument/2006/relationships/hyperlink" Target="http://www.refactoring.com/catalog/index.html" TargetMode="External"/><Relationship Id="rId5" Type="http://schemas.openxmlformats.org/officeDocument/2006/relationships/hyperlink" Target="http://tv.jetbrains.net/videocontent/refactoring-in-intellij-idea-live-by-robert-c-martin-uncle-bob" TargetMode="External"/><Relationship Id="rId6" Type="http://schemas.openxmlformats.org/officeDocument/2006/relationships/hyperlink" Target="http://martinfowler.com/articles/is-tdd-dead/" TargetMode="Externa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hmb@cin.ufpe.br" TargetMode="External"/><Relationship Id="rId3" Type="http://schemas.openxmlformats.org/officeDocument/2006/relationships/hyperlink" Target="http://twitter.com/pauloborba" TargetMode="External"/></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254"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255" name="phmb@cin.ufpe.br ◈ twitter.com/pauloborba"/>
          <p:cNvSpPr txBox="1"/>
          <p:nvPr/>
        </p:nvSpPr>
        <p:spPr>
          <a:xfrm>
            <a:off x="2581944" y="8997950"/>
            <a:ext cx="7848601" cy="48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b="1" sz="2400">
                <a:solidFill>
                  <a:srgbClr val="F3F9F6"/>
                </a:solidFill>
                <a:latin typeface="Courier New"/>
                <a:ea typeface="Courier New"/>
                <a:cs typeface="Courier New"/>
                <a:sym typeface="Courier New"/>
              </a:defRPr>
            </a:pPr>
            <a:r>
              <a:rPr u="sng">
                <a:hlinkClick r:id="rId2" invalidUrl="" action="" tgtFrame="" tooltip="" history="1" highlightClick="0" endSnd="0"/>
              </a:rPr>
              <a:t>phmb@cin.ufpe.br</a:t>
            </a:r>
            <a:r>
              <a:t> ◈ </a:t>
            </a:r>
            <a:r>
              <a:rPr u="sng">
                <a:hlinkClick r:id="rId3" invalidUrl="" action="" tgtFrame="" tooltip="" history="1" highlightClick="0" endSnd="0"/>
              </a:rPr>
              <a:t>twitter.com/pauloborba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Maintenance costs more"/>
          <p:cNvSpPr txBox="1"/>
          <p:nvPr>
            <p:ph type="title"/>
          </p:nvPr>
        </p:nvSpPr>
        <p:spPr>
          <a:xfrm>
            <a:off x="863600" y="0"/>
            <a:ext cx="11049000" cy="2921000"/>
          </a:xfrm>
          <a:prstGeom prst="rect">
            <a:avLst/>
          </a:prstGeom>
        </p:spPr>
        <p:txBody>
          <a:bodyPr/>
          <a:lstStyle>
            <a:lvl1pPr marL="58702" marR="58702"/>
          </a:lstStyle>
          <a:p>
            <a:pPr/>
            <a:r>
              <a:t>Maintenance costs more</a:t>
            </a:r>
          </a:p>
        </p:txBody>
      </p:sp>
      <p:pic>
        <p:nvPicPr>
          <p:cNvPr id="281" name="image.png" descr="image.png"/>
          <p:cNvPicPr>
            <a:picLocks noChangeAspect="0"/>
          </p:cNvPicPr>
          <p:nvPr/>
        </p:nvPicPr>
        <p:blipFill>
          <a:blip r:embed="rId2">
            <a:extLst/>
          </a:blip>
          <a:srcRect l="12144" t="11563" r="11832" b="30173"/>
          <a:stretch>
            <a:fillRect/>
          </a:stretch>
        </p:blipFill>
        <p:spPr>
          <a:xfrm>
            <a:off x="342900" y="2476500"/>
            <a:ext cx="12242800" cy="6718300"/>
          </a:xfrm>
          <a:prstGeom prst="rect">
            <a:avLst/>
          </a:prstGeom>
          <a:ln w="12700">
            <a:miter lim="400000"/>
          </a:ln>
        </p:spPr>
      </p:pic>
      <p:sp>
        <p:nvSpPr>
          <p:cNvPr id="282" name="Rectangle"/>
          <p:cNvSpPr/>
          <p:nvPr/>
        </p:nvSpPr>
        <p:spPr>
          <a:xfrm>
            <a:off x="4025900" y="4419600"/>
            <a:ext cx="7264400" cy="431800"/>
          </a:xfrm>
          <a:prstGeom prst="rect">
            <a:avLst/>
          </a:prstGeom>
          <a:ln w="25400">
            <a:solidFill>
              <a:srgbClr val="D82DA9"/>
            </a:solidFill>
            <a:miter lim="400000"/>
          </a:ln>
        </p:spPr>
        <p:txBody>
          <a:bodyPr lIns="50800" tIns="50800" rIns="50800" bIns="50800" anchor="ctr"/>
          <a:lstStyle/>
          <a:p>
            <a: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pPr>
          </a:p>
        </p:txBody>
      </p:sp>
      <p:sp>
        <p:nvSpPr>
          <p:cNvPr id="283" name="Rectangle"/>
          <p:cNvSpPr/>
          <p:nvPr/>
        </p:nvSpPr>
        <p:spPr>
          <a:xfrm>
            <a:off x="990600" y="5613400"/>
            <a:ext cx="9105900" cy="431800"/>
          </a:xfrm>
          <a:prstGeom prst="rect">
            <a:avLst/>
          </a:prstGeom>
          <a:ln w="25400">
            <a:solidFill>
              <a:srgbClr val="008F00"/>
            </a:solidFill>
            <a:miter lim="400000"/>
          </a:ln>
        </p:spPr>
        <p:txBody>
          <a:bodyPr lIns="50800" tIns="50800" rIns="50800" bIns="50800" anchor="ctr"/>
          <a:lstStyle/>
          <a:p>
            <a: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pPr>
          </a:p>
        </p:txBody>
      </p:sp>
      <p:sp>
        <p:nvSpPr>
          <p:cNvPr id="284" name="Rectangle"/>
          <p:cNvSpPr/>
          <p:nvPr/>
        </p:nvSpPr>
        <p:spPr>
          <a:xfrm>
            <a:off x="2946400" y="6807200"/>
            <a:ext cx="9423400" cy="431800"/>
          </a:xfrm>
          <a:prstGeom prst="rect">
            <a:avLst/>
          </a:prstGeom>
          <a:ln w="25400">
            <a:solidFill>
              <a:srgbClr val="D81E00"/>
            </a:solidFill>
            <a:miter lim="400000"/>
          </a:ln>
        </p:spPr>
        <p:txBody>
          <a:bodyPr lIns="50800" tIns="50800" rIns="50800" bIns="50800" anchor="ctr"/>
          <a:lstStyle/>
          <a:p>
            <a: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pPr>
          </a:p>
        </p:txBody>
      </p:sp>
      <p:sp>
        <p:nvSpPr>
          <p:cNvPr id="285" name="Rectangle"/>
          <p:cNvSpPr/>
          <p:nvPr/>
        </p:nvSpPr>
        <p:spPr>
          <a:xfrm>
            <a:off x="342900" y="7454900"/>
            <a:ext cx="7480300" cy="431800"/>
          </a:xfrm>
          <a:prstGeom prst="rect">
            <a:avLst/>
          </a:prstGeom>
          <a:ln w="25400">
            <a:solidFill>
              <a:srgbClr val="D81E00"/>
            </a:solidFill>
            <a:miter lim="400000"/>
          </a:ln>
        </p:spPr>
        <p:txBody>
          <a:bodyPr lIns="50800" tIns="50800" rIns="50800" bIns="50800" anchor="ctr"/>
          <a:lstStyle/>
          <a:p>
            <a: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pPr>
          </a:p>
        </p:txBody>
      </p:sp>
      <p:sp>
        <p:nvSpPr>
          <p:cNvPr id="286" name="Practical Analysis for Refactoring, Don Roberts, 1999."/>
          <p:cNvSpPr txBox="1"/>
          <p:nvPr/>
        </p:nvSpPr>
        <p:spPr>
          <a:xfrm>
            <a:off x="6542882" y="9156700"/>
            <a:ext cx="6133680" cy="419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buClr>
                <a:srgbClr val="606060"/>
              </a:buClr>
              <a:buFont typeface="Times New Roman"/>
              <a:defRPr sz="2200">
                <a:solidFill>
                  <a:srgbClr val="F3F9F6"/>
                </a:solidFill>
                <a:uFill>
                  <a:solidFill>
                    <a:srgbClr val="606060"/>
                  </a:solidFill>
                </a:uFill>
                <a:latin typeface="+mn-lt"/>
                <a:ea typeface="+mn-ea"/>
                <a:cs typeface="+mn-cs"/>
                <a:sym typeface="Gill Sans"/>
              </a:defRPr>
            </a:lvl1pPr>
          </a:lstStyle>
          <a:p>
            <a:pPr/>
            <a:r>
              <a:t>Practical Analysis for Refactoring, Don Roberts, 1999.</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Lehman’s first law"/>
          <p:cNvSpPr txBox="1"/>
          <p:nvPr>
            <p:ph type="title"/>
          </p:nvPr>
        </p:nvSpPr>
        <p:spPr>
          <a:prstGeom prst="rect">
            <a:avLst/>
          </a:prstGeom>
        </p:spPr>
        <p:txBody>
          <a:bodyPr/>
          <a:lstStyle/>
          <a:p>
            <a:pPr/>
            <a:r>
              <a:t>Lehman’s first law</a:t>
            </a:r>
          </a:p>
        </p:txBody>
      </p:sp>
      <p:sp>
        <p:nvSpPr>
          <p:cNvPr id="289" name="“A large program that is used undergoes continuing change or becomes progressively less useful”…"/>
          <p:cNvSpPr txBox="1"/>
          <p:nvPr>
            <p:ph type="body" idx="1"/>
          </p:nvPr>
        </p:nvSpPr>
        <p:spPr>
          <a:xfrm>
            <a:off x="977900" y="2921000"/>
            <a:ext cx="11049000" cy="5422900"/>
          </a:xfrm>
          <a:prstGeom prst="rect">
            <a:avLst/>
          </a:prstGeom>
        </p:spPr>
        <p:txBody>
          <a:bodyPr/>
          <a:lstStyle/>
          <a:p>
            <a:pPr marL="545479" indent="-487680" algn="ctr">
              <a:lnSpc>
                <a:spcPct val="90000"/>
              </a:lnSpc>
              <a:buSzTx/>
              <a:buFont typeface="Wingdings"/>
              <a:buNone/>
              <a:defRPr>
                <a:solidFill>
                  <a:srgbClr val="F3F9F6"/>
                </a:solidFill>
              </a:defRPr>
            </a:pPr>
            <a:r>
              <a:t>“A large program that is used undergoes continuing change or becomes progressively less useful”</a:t>
            </a:r>
          </a:p>
          <a:p>
            <a:pPr marL="545479" indent="-487680" algn="ctr">
              <a:lnSpc>
                <a:spcPct val="90000"/>
              </a:lnSpc>
              <a:buSzTx/>
              <a:buFont typeface="Wingdings"/>
              <a:buNone/>
              <a:defRPr>
                <a:solidFill>
                  <a:srgbClr val="F3F9F6"/>
                </a:solidFill>
              </a:defRPr>
            </a:pPr>
          </a:p>
          <a:p>
            <a:pPr marL="545479" indent="-487680" algn="ctr">
              <a:lnSpc>
                <a:spcPct val="90000"/>
              </a:lnSpc>
              <a:buSzTx/>
              <a:buFont typeface="Wingdings"/>
              <a:buNone/>
              <a:defRPr>
                <a:solidFill>
                  <a:srgbClr val="F3F9F6"/>
                </a:solidFill>
              </a:defRPr>
            </a:pPr>
            <a:r>
              <a:t>“The change process continues until it is judged more cost effective to replace the system with a recreated version</a:t>
            </a:r>
            <a:r>
              <a:rPr sz="3800"/>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Lehman’s second law"/>
          <p:cNvSpPr txBox="1"/>
          <p:nvPr>
            <p:ph type="title"/>
          </p:nvPr>
        </p:nvSpPr>
        <p:spPr>
          <a:prstGeom prst="rect">
            <a:avLst/>
          </a:prstGeom>
        </p:spPr>
        <p:txBody>
          <a:bodyPr/>
          <a:lstStyle/>
          <a:p>
            <a:pPr/>
            <a:r>
              <a:t>Lehman’s second law</a:t>
            </a:r>
          </a:p>
        </p:txBody>
      </p:sp>
      <p:sp>
        <p:nvSpPr>
          <p:cNvPr id="292" name="“As a large program is continuously changed, its complexity, which reflects deteriorating structure, increases unless work is done to maintain or reduce it”"/>
          <p:cNvSpPr txBox="1"/>
          <p:nvPr>
            <p:ph type="body" sz="half" idx="1"/>
          </p:nvPr>
        </p:nvSpPr>
        <p:spPr>
          <a:xfrm>
            <a:off x="977900" y="3035300"/>
            <a:ext cx="11049000" cy="3683000"/>
          </a:xfrm>
          <a:prstGeom prst="rect">
            <a:avLst/>
          </a:prstGeom>
        </p:spPr>
        <p:txBody>
          <a:bodyPr/>
          <a:lstStyle>
            <a:lvl1pPr marL="545479" indent="-487680" algn="ctr">
              <a:buClr>
                <a:srgbClr val="FF4C00"/>
              </a:buClr>
              <a:buSzTx/>
              <a:buFont typeface="Wingdings"/>
              <a:buNone/>
            </a:lvl1pPr>
          </a:lstStyle>
          <a:p>
            <a:pPr/>
            <a:r>
              <a:t>“As a large program is continuously changed, its complexity, which reflects deteriorating structure, increases unless work is done to maintain or reduce it”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echnical debt quadrant"/>
          <p:cNvSpPr txBox="1"/>
          <p:nvPr>
            <p:ph type="title"/>
          </p:nvPr>
        </p:nvSpPr>
        <p:spPr>
          <a:prstGeom prst="rect">
            <a:avLst/>
          </a:prstGeom>
        </p:spPr>
        <p:txBody>
          <a:bodyPr/>
          <a:lstStyle/>
          <a:p>
            <a:pPr/>
            <a:r>
              <a:t>Technical debt quadrant</a:t>
            </a:r>
          </a:p>
        </p:txBody>
      </p:sp>
      <p:pic>
        <p:nvPicPr>
          <p:cNvPr id="295" name="Screen shot 2010-09-10 at 10.05.37 AM.png" descr="Screen shot 2010-09-10 at 10.05.37 AM.png"/>
          <p:cNvPicPr>
            <a:picLocks noChangeAspect="1"/>
          </p:cNvPicPr>
          <p:nvPr/>
        </p:nvPicPr>
        <p:blipFill>
          <a:blip r:embed="rId3">
            <a:extLst/>
          </a:blip>
          <a:stretch>
            <a:fillRect/>
          </a:stretch>
        </p:blipFill>
        <p:spPr>
          <a:xfrm>
            <a:off x="2133600" y="2527300"/>
            <a:ext cx="8737600" cy="6553200"/>
          </a:xfrm>
          <a:prstGeom prst="rect">
            <a:avLst/>
          </a:prstGeom>
          <a:ln w="12700">
            <a:miter lim="400000"/>
          </a:ln>
        </p:spPr>
      </p:pic>
      <p:sp>
        <p:nvSpPr>
          <p:cNvPr id="296" name="http://martinfowler.com/bliki/TechnicalDebtQuadrant.html"/>
          <p:cNvSpPr txBox="1"/>
          <p:nvPr/>
        </p:nvSpPr>
        <p:spPr>
          <a:xfrm>
            <a:off x="3661773" y="9061450"/>
            <a:ext cx="7271297" cy="457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2400" u="sng">
                <a:solidFill>
                  <a:srgbClr val="FFFFFF"/>
                </a:solidFill>
                <a:latin typeface="+mn-lt"/>
                <a:ea typeface="+mn-ea"/>
                <a:cs typeface="+mn-cs"/>
                <a:sym typeface="Gill Sans"/>
                <a:hlinkClick r:id="rId4" invalidUrl="" action="" tgtFrame="" tooltip="" history="1" highlightClick="0" endSnd="0"/>
              </a:defRPr>
            </a:lvl1pPr>
          </a:lstStyle>
          <a:p>
            <a:pPr>
              <a:defRPr u="none"/>
            </a:pPr>
            <a:r>
              <a:rPr u="sng">
                <a:hlinkClick r:id="rId4" invalidUrl="" action="" tgtFrame="" tooltip="" history="1" highlightClick="0" endSnd="0"/>
              </a:rPr>
              <a:t>http://martinfowler.com/bliki/TechnicalDebtQuadrant.html</a:t>
            </a:r>
          </a:p>
        </p:txBody>
      </p:sp>
    </p:spTree>
  </p:cSld>
  <p:clrMapOvr>
    <a:masterClrMapping/>
  </p:clrMapOvr>
  <mc:AlternateContent xmlns:mc="http://schemas.openxmlformats.org/markup-compatibility/2006">
    <mc:Choice xmlns:p14="http://schemas.microsoft.com/office/powerpoint/2010/main" Requires="p14">
      <p:transition spd="fast" advClick="1" p14:dur="600">
        <p:wipe dir="d"/>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How to solve the problems and reduce the debt?"/>
          <p:cNvSpPr txBox="1"/>
          <p:nvPr>
            <p:ph type="ctrTitle"/>
          </p:nvPr>
        </p:nvSpPr>
        <p:spPr>
          <a:xfrm>
            <a:off x="1270000" y="1485900"/>
            <a:ext cx="10464800" cy="6769100"/>
          </a:xfrm>
          <a:prstGeom prst="rect">
            <a:avLst/>
          </a:prstGeom>
        </p:spPr>
        <p:txBody>
          <a:bodyPr anchor="ctr"/>
          <a:lstStyle>
            <a:lvl1pPr>
              <a:defRPr sz="11600"/>
            </a:lvl1pPr>
          </a:lstStyle>
          <a:p>
            <a:pPr/>
            <a:r>
              <a:t>How to solve the problems and reduce the debt?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Preserving behavior"/>
          <p:cNvSpPr txBox="1"/>
          <p:nvPr>
            <p:ph type="title"/>
          </p:nvPr>
        </p:nvSpPr>
        <p:spPr>
          <a:prstGeom prst="rect">
            <a:avLst/>
          </a:prstGeom>
        </p:spPr>
        <p:txBody>
          <a:bodyPr/>
          <a:lstStyle/>
          <a:p>
            <a:pPr/>
            <a:r>
              <a:t>Preserving behavior</a:t>
            </a:r>
          </a:p>
        </p:txBody>
      </p:sp>
      <p:pic>
        <p:nvPicPr>
          <p:cNvPr id="303" name="BehaviorPreservation.pdf" descr="BehaviorPreservation.pdf"/>
          <p:cNvPicPr>
            <a:picLocks noChangeAspect="1"/>
          </p:cNvPicPr>
          <p:nvPr/>
        </p:nvPicPr>
        <p:blipFill>
          <a:blip r:embed="rId2">
            <a:extLst/>
          </a:blip>
          <a:stretch>
            <a:fillRect/>
          </a:stretch>
        </p:blipFill>
        <p:spPr>
          <a:xfrm>
            <a:off x="1193800" y="3073400"/>
            <a:ext cx="10617200" cy="589844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Refactorings are..."/>
          <p:cNvSpPr txBox="1"/>
          <p:nvPr>
            <p:ph type="title"/>
          </p:nvPr>
        </p:nvSpPr>
        <p:spPr>
          <a:xfrm>
            <a:off x="1270000" y="279400"/>
            <a:ext cx="10477500" cy="2387600"/>
          </a:xfrm>
          <a:prstGeom prst="rect">
            <a:avLst/>
          </a:prstGeom>
        </p:spPr>
        <p:txBody>
          <a:bodyPr/>
          <a:lstStyle/>
          <a:p>
            <a:pPr/>
            <a:r>
              <a:t>Refactorings are...</a:t>
            </a:r>
          </a:p>
        </p:txBody>
      </p:sp>
      <p:sp>
        <p:nvSpPr>
          <p:cNvPr id="306" name="behavior-preserving…"/>
          <p:cNvSpPr txBox="1"/>
          <p:nvPr/>
        </p:nvSpPr>
        <p:spPr>
          <a:xfrm>
            <a:off x="822236" y="2844800"/>
            <a:ext cx="11341101" cy="4470400"/>
          </a:xfrm>
          <a:prstGeom prst="rect">
            <a:avLst/>
          </a:prstGeom>
          <a:solidFill>
            <a:srgbClr val="F8FADB"/>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i="1" sz="7600">
                <a:solidFill>
                  <a:srgbClr val="2C1376"/>
                </a:solidFill>
                <a:latin typeface="+mn-lt"/>
                <a:ea typeface="+mn-ea"/>
                <a:cs typeface="+mn-cs"/>
                <a:sym typeface="Gill Sans"/>
              </a:defRPr>
            </a:pPr>
            <a:r>
              <a:t>behavior-preserving </a:t>
            </a:r>
          </a:p>
          <a:p>
            <a:pPr algn="ctr" defTabSz="584200">
              <a:defRPr i="1" sz="7600">
                <a:solidFill>
                  <a:srgbClr val="2C1376"/>
                </a:solidFill>
                <a:latin typeface="+mn-lt"/>
                <a:ea typeface="+mn-ea"/>
                <a:cs typeface="+mn-cs"/>
                <a:sym typeface="Gill Sans"/>
              </a:defRPr>
            </a:pPr>
            <a:r>
              <a:t>source-to-source </a:t>
            </a:r>
          </a:p>
          <a:p>
            <a:pPr algn="ctr" defTabSz="584200">
              <a:defRPr i="1" sz="7600">
                <a:solidFill>
                  <a:srgbClr val="2C1376"/>
                </a:solidFill>
                <a:latin typeface="+mn-lt"/>
                <a:ea typeface="+mn-ea"/>
                <a:cs typeface="+mn-cs"/>
                <a:sym typeface="Gill Sans"/>
              </a:defRPr>
            </a:pPr>
            <a:r>
              <a:t>transformations </a:t>
            </a:r>
            <a:r>
              <a:rPr sz="5000"/>
              <a:t>that</a:t>
            </a:r>
            <a:r>
              <a:t> </a:t>
            </a:r>
          </a:p>
          <a:p>
            <a:pPr algn="ctr" defTabSz="584200">
              <a:defRPr i="1" sz="7600">
                <a:solidFill>
                  <a:srgbClr val="2C1376"/>
                </a:solidFill>
                <a:latin typeface="+mn-lt"/>
                <a:ea typeface="+mn-ea"/>
                <a:cs typeface="+mn-cs"/>
                <a:sym typeface="Gill Sans"/>
              </a:defRPr>
            </a:pPr>
            <a:r>
              <a:t>improve internal quality factors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Reuse and modularity problem"/>
          <p:cNvSpPr txBox="1"/>
          <p:nvPr>
            <p:ph type="title"/>
          </p:nvPr>
        </p:nvSpPr>
        <p:spPr>
          <a:prstGeom prst="rect">
            <a:avLst/>
          </a:prstGeom>
        </p:spPr>
        <p:txBody>
          <a:bodyPr/>
          <a:lstStyle/>
          <a:p>
            <a:pPr/>
            <a:r>
              <a:t>Reuse and modularity problem</a:t>
            </a:r>
          </a:p>
        </p:txBody>
      </p:sp>
      <p:sp>
        <p:nvSpPr>
          <p:cNvPr id="311" name="if(objeto.getNome() == null ||…"/>
          <p:cNvSpPr txBox="1"/>
          <p:nvPr/>
        </p:nvSpPr>
        <p:spPr>
          <a:xfrm>
            <a:off x="850900" y="3346450"/>
            <a:ext cx="11290300" cy="454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solidFill>
                  <a:srgbClr val="FFFFFF"/>
                </a:solidFill>
                <a:latin typeface="Anonymous Pro"/>
                <a:ea typeface="Anonymous Pro"/>
                <a:cs typeface="Anonymous Pro"/>
                <a:sym typeface="Anonymous Pro"/>
              </a:defRPr>
            </a:pPr>
            <a:r>
              <a:t>if(objeto.getNome() == null || </a:t>
            </a:r>
          </a:p>
          <a:p>
            <a:pPr>
              <a:defRPr sz="4200">
                <a:solidFill>
                  <a:srgbClr val="FFFFFF"/>
                </a:solidFill>
                <a:latin typeface="Anonymous Pro"/>
                <a:ea typeface="Anonymous Pro"/>
                <a:cs typeface="Anonymous Pro"/>
                <a:sym typeface="Anonymous Pro"/>
              </a:defRPr>
            </a:pPr>
            <a:r>
              <a:t>   objeto.getNome().equals("") ||</a:t>
            </a:r>
          </a:p>
          <a:p>
            <a:pPr>
              <a:defRPr sz="4200">
                <a:solidFill>
                  <a:srgbClr val="FFFFFF"/>
                </a:solidFill>
                <a:latin typeface="Anonymous Pro"/>
                <a:ea typeface="Anonymous Pro"/>
                <a:cs typeface="Anonymous Pro"/>
                <a:sym typeface="Anonymous Pro"/>
              </a:defRPr>
            </a:pPr>
            <a:r>
              <a:t>   objeto.getSobrenome() == null ||</a:t>
            </a:r>
          </a:p>
          <a:p>
            <a:pPr>
              <a:defRPr sz="4200">
                <a:solidFill>
                  <a:srgbClr val="FFFFFF"/>
                </a:solidFill>
                <a:latin typeface="Anonymous Pro"/>
                <a:ea typeface="Anonymous Pro"/>
                <a:cs typeface="Anonymous Pro"/>
                <a:sym typeface="Anonymous Pro"/>
              </a:defRPr>
            </a:pPr>
            <a:r>
              <a:t>   objeto.getSobrenome().equals("") ||</a:t>
            </a:r>
          </a:p>
          <a:p>
            <a:pPr>
              <a:defRPr sz="4200">
                <a:solidFill>
                  <a:srgbClr val="FFFFFF"/>
                </a:solidFill>
                <a:latin typeface="Anonymous Pro"/>
                <a:ea typeface="Anonymous Pro"/>
                <a:cs typeface="Anonymous Pro"/>
                <a:sym typeface="Anonymous Pro"/>
              </a:defRPr>
            </a:pPr>
            <a:r>
              <a:t>   objeto.getTipo() == null ||</a:t>
            </a:r>
          </a:p>
          <a:p>
            <a:pPr>
              <a:defRPr sz="4200">
                <a:solidFill>
                  <a:srgbClr val="FFFFFF"/>
                </a:solidFill>
                <a:latin typeface="Anonymous Pro"/>
                <a:ea typeface="Anonymous Pro"/>
                <a:cs typeface="Anonymous Pro"/>
                <a:sym typeface="Anonymous Pro"/>
              </a:defRPr>
            </a:pPr>
            <a:r>
              <a:t>   objeto.getTipo().equals("") ||</a:t>
            </a:r>
          </a:p>
          <a:p>
            <a:pPr>
              <a:defRPr sz="4200">
                <a:solidFill>
                  <a:srgbClr val="FFFFFF"/>
                </a:solidFill>
                <a:latin typeface="Anonymous Pro"/>
                <a:ea typeface="Anonymous Pro"/>
                <a:cs typeface="Anonymous Pro"/>
                <a:sym typeface="Anonymous Pro"/>
              </a:defRPr>
            </a:pPr>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Extract method refactoring"/>
          <p:cNvSpPr txBox="1"/>
          <p:nvPr>
            <p:ph type="title"/>
          </p:nvPr>
        </p:nvSpPr>
        <p:spPr>
          <a:xfrm>
            <a:off x="1270000" y="254000"/>
            <a:ext cx="10464800" cy="2679700"/>
          </a:xfrm>
          <a:prstGeom prst="rect">
            <a:avLst/>
          </a:prstGeom>
        </p:spPr>
        <p:txBody>
          <a:bodyPr/>
          <a:lstStyle/>
          <a:p>
            <a:pPr/>
            <a:r>
              <a:t>Extract method refactoring</a:t>
            </a:r>
          </a:p>
        </p:txBody>
      </p:sp>
      <p:sp>
        <p:nvSpPr>
          <p:cNvPr id="314" name="boolean nullOrEmpty(Membro s) {…"/>
          <p:cNvSpPr txBox="1"/>
          <p:nvPr/>
        </p:nvSpPr>
        <p:spPr>
          <a:xfrm>
            <a:off x="584200" y="3536950"/>
            <a:ext cx="10337800" cy="2667000"/>
          </a:xfrm>
          <a:prstGeom prst="rect">
            <a:avLst/>
          </a:prstGeom>
          <a:ln w="25400">
            <a:solidFill>
              <a:srgbClr val="FFF76B"/>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solidFill>
                  <a:srgbClr val="FFFFFF"/>
                </a:solidFill>
                <a:latin typeface="Anonymous Pro"/>
                <a:ea typeface="Anonymous Pro"/>
                <a:cs typeface="Anonymous Pro"/>
                <a:sym typeface="Anonymous Pro"/>
              </a:defRPr>
            </a:pPr>
            <a:r>
              <a:rPr b="1"/>
              <a:t>boolean</a:t>
            </a:r>
            <a:r>
              <a:t> nullOrEmpty(Membro s) {</a:t>
            </a:r>
          </a:p>
          <a:p>
            <a:pPr>
              <a:defRPr sz="4200">
                <a:solidFill>
                  <a:srgbClr val="FFFFFF"/>
                </a:solidFill>
                <a:latin typeface="Anonymous Pro"/>
                <a:ea typeface="Anonymous Pro"/>
                <a:cs typeface="Anonymous Pro"/>
                <a:sym typeface="Anonymous Pro"/>
              </a:defRPr>
            </a:pPr>
            <a:r>
              <a:t>		</a:t>
            </a:r>
            <a:r>
              <a:rPr b="1"/>
              <a:t>return</a:t>
            </a:r>
            <a:r>
              <a:t> s.getNome() == </a:t>
            </a:r>
            <a:r>
              <a:rPr b="1"/>
              <a:t>null</a:t>
            </a:r>
            <a:r>
              <a:t> ||</a:t>
            </a:r>
          </a:p>
          <a:p>
            <a:pPr>
              <a:defRPr sz="4200">
                <a:solidFill>
                  <a:srgbClr val="FFFFFF"/>
                </a:solidFill>
                <a:latin typeface="Anonymous Pro"/>
                <a:ea typeface="Anonymous Pro"/>
                <a:cs typeface="Anonymous Pro"/>
                <a:sym typeface="Anonymous Pro"/>
              </a:defRPr>
            </a:pPr>
            <a:r>
              <a:t>          s.getNome().equals("");</a:t>
            </a:r>
          </a:p>
          <a:p>
            <a:pPr>
              <a:defRPr sz="4200">
                <a:solidFill>
                  <a:srgbClr val="FFFFFF"/>
                </a:solidFill>
                <a:latin typeface="Anonymous Pro"/>
                <a:ea typeface="Anonymous Pro"/>
                <a:cs typeface="Anonymous Pro"/>
                <a:sym typeface="Anonymous Pro"/>
              </a:defRPr>
            </a:pPr>
            <a:r>
              <a:t>}</a:t>
            </a:r>
          </a:p>
        </p:txBody>
      </p:sp>
      <p:sp>
        <p:nvSpPr>
          <p:cNvPr id="315" name="boolean nullOrEmpty(String s) {…"/>
          <p:cNvSpPr txBox="1"/>
          <p:nvPr/>
        </p:nvSpPr>
        <p:spPr>
          <a:xfrm>
            <a:off x="2959100" y="6483350"/>
            <a:ext cx="9728200" cy="2667000"/>
          </a:xfrm>
          <a:prstGeom prst="rect">
            <a:avLst/>
          </a:prstGeom>
          <a:ln w="25400">
            <a:solidFill>
              <a:srgbClr val="FFFC41"/>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solidFill>
                  <a:srgbClr val="FFFFFF"/>
                </a:solidFill>
                <a:latin typeface="Anonymous Pro"/>
                <a:ea typeface="Anonymous Pro"/>
                <a:cs typeface="Anonymous Pro"/>
                <a:sym typeface="Anonymous Pro"/>
              </a:defRPr>
            </a:pPr>
            <a:r>
              <a:rPr b="1"/>
              <a:t>boolean</a:t>
            </a:r>
            <a:r>
              <a:t> nullOrEmpty(String s) {</a:t>
            </a:r>
          </a:p>
          <a:p>
            <a:pPr>
              <a:defRPr sz="4200">
                <a:solidFill>
                  <a:srgbClr val="FFFFFF"/>
                </a:solidFill>
                <a:latin typeface="Anonymous Pro"/>
                <a:ea typeface="Anonymous Pro"/>
                <a:cs typeface="Anonymous Pro"/>
                <a:sym typeface="Anonymous Pro"/>
              </a:defRPr>
            </a:pPr>
            <a:r>
              <a:t>		</a:t>
            </a:r>
            <a:r>
              <a:rPr b="1"/>
              <a:t>return</a:t>
            </a:r>
            <a:r>
              <a:t> s == </a:t>
            </a:r>
            <a:r>
              <a:rPr b="1"/>
              <a:t>null</a:t>
            </a:r>
            <a:r>
              <a:t> || </a:t>
            </a:r>
          </a:p>
          <a:p>
            <a:pPr>
              <a:defRPr sz="4200">
                <a:solidFill>
                  <a:srgbClr val="FFFFFF"/>
                </a:solidFill>
                <a:latin typeface="Anonymous Pro"/>
                <a:ea typeface="Anonymous Pro"/>
                <a:cs typeface="Anonymous Pro"/>
                <a:sym typeface="Anonymous Pro"/>
              </a:defRPr>
            </a:pPr>
            <a:r>
              <a:t>          s.equals("");</a:t>
            </a:r>
          </a:p>
          <a:p>
            <a:pPr>
              <a:defRPr sz="4200">
                <a:solidFill>
                  <a:srgbClr val="FFFFFF"/>
                </a:solidFill>
                <a:latin typeface="Anonymous Pro"/>
                <a:ea typeface="Anonymous Pro"/>
                <a:cs typeface="Anonymous Pro"/>
                <a:sym typeface="Anonymous Pro"/>
              </a:defRPr>
            </a:pPr>
            <a:r>
              <a:t>}</a:t>
            </a:r>
          </a:p>
        </p:txBody>
      </p:sp>
      <p:sp>
        <p:nvSpPr>
          <p:cNvPr id="316" name="automatic"/>
          <p:cNvSpPr txBox="1"/>
          <p:nvPr/>
        </p:nvSpPr>
        <p:spPr>
          <a:xfrm>
            <a:off x="524003" y="2949575"/>
            <a:ext cx="176610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EFB27"/>
                </a:solidFill>
              </a:defRPr>
            </a:lvl1pPr>
          </a:lstStyle>
          <a:p>
            <a:pPr/>
            <a:r>
              <a:t>automatic</a:t>
            </a:r>
          </a:p>
        </p:txBody>
      </p:sp>
      <p:sp>
        <p:nvSpPr>
          <p:cNvPr id="317" name="manual"/>
          <p:cNvSpPr txBox="1"/>
          <p:nvPr/>
        </p:nvSpPr>
        <p:spPr>
          <a:xfrm>
            <a:off x="11414580" y="9143578"/>
            <a:ext cx="136389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EFB27"/>
                </a:solidFill>
              </a:defRPr>
            </a:lvl1pPr>
          </a:lstStyle>
          <a:p>
            <a:pPr/>
            <a:r>
              <a:t>manual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Debt reduced"/>
          <p:cNvSpPr txBox="1"/>
          <p:nvPr>
            <p:ph type="title"/>
          </p:nvPr>
        </p:nvSpPr>
        <p:spPr>
          <a:prstGeom prst="rect">
            <a:avLst/>
          </a:prstGeom>
        </p:spPr>
        <p:txBody>
          <a:bodyPr/>
          <a:lstStyle/>
          <a:p>
            <a:pPr/>
            <a:r>
              <a:t>Debt reduced</a:t>
            </a:r>
          </a:p>
        </p:txBody>
      </p:sp>
      <p:sp>
        <p:nvSpPr>
          <p:cNvPr id="322" name="if(nullOrEmpty(objeto.getNome()) ||…"/>
          <p:cNvSpPr txBox="1"/>
          <p:nvPr/>
        </p:nvSpPr>
        <p:spPr>
          <a:xfrm>
            <a:off x="266700" y="3448050"/>
            <a:ext cx="12471400" cy="2641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solidFill>
                  <a:srgbClr val="FFFFFF"/>
                </a:solidFill>
                <a:latin typeface="Anonymous Pro"/>
                <a:ea typeface="Anonymous Pro"/>
                <a:cs typeface="Anonymous Pro"/>
                <a:sym typeface="Anonymous Pro"/>
              </a:defRPr>
            </a:pPr>
            <a:r>
              <a:t>	</a:t>
            </a:r>
            <a:r>
              <a:rPr b="1"/>
              <a:t>if</a:t>
            </a:r>
            <a:r>
              <a:t>(nullOrEmpty(objeto.getNome()) ||</a:t>
            </a:r>
          </a:p>
          <a:p>
            <a:pPr>
              <a:defRPr sz="4200">
                <a:solidFill>
                  <a:srgbClr val="FFFFFF"/>
                </a:solidFill>
                <a:latin typeface="Anonymous Pro"/>
                <a:ea typeface="Anonymous Pro"/>
                <a:cs typeface="Anonymous Pro"/>
                <a:sym typeface="Anonymous Pro"/>
              </a:defRPr>
            </a:pPr>
            <a:r>
              <a:t>			nullOrEmpty(objeto.getSobrenome()) ||</a:t>
            </a:r>
          </a:p>
          <a:p>
            <a:pPr>
              <a:defRPr sz="4200">
                <a:solidFill>
                  <a:srgbClr val="FFFFFF"/>
                </a:solidFill>
                <a:latin typeface="Anonymous Pro"/>
                <a:ea typeface="Anonymous Pro"/>
                <a:cs typeface="Anonymous Pro"/>
                <a:sym typeface="Anonymous Pro"/>
              </a:defRPr>
            </a:pPr>
            <a:r>
              <a:t>			nullOrEmpty(objeto.getTipo()) ||</a:t>
            </a:r>
          </a:p>
          <a:p>
            <a:pPr>
              <a:defRPr sz="4200">
                <a:solidFill>
                  <a:srgbClr val="FFFFFF"/>
                </a:solidFill>
                <a:latin typeface="Anonymous Pro"/>
                <a:ea typeface="Anonymous Pro"/>
                <a:cs typeface="Anonymous Pro"/>
                <a:sym typeface="Anonymous Pro"/>
              </a:defRPr>
            </a:pPr>
            <a:r>
              <a:t>     ...</a:t>
            </a:r>
          </a:p>
        </p:txBody>
      </p:sp>
      <p:sp>
        <p:nvSpPr>
          <p:cNvPr id="323" name="if(objeto.getNome() == null ||…"/>
          <p:cNvSpPr txBox="1"/>
          <p:nvPr/>
        </p:nvSpPr>
        <p:spPr>
          <a:xfrm>
            <a:off x="6121400" y="6765924"/>
            <a:ext cx="6642100" cy="2711451"/>
          </a:xfrm>
          <a:prstGeom prst="rect">
            <a:avLst/>
          </a:prstGeom>
          <a:ln w="19050">
            <a:solidFill>
              <a:srgbClr val="FFF76B"/>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solidFill>
                  <a:srgbClr val="FFFFFF"/>
                </a:solidFill>
                <a:latin typeface="Anonymous Pro"/>
                <a:ea typeface="Anonymous Pro"/>
                <a:cs typeface="Anonymous Pro"/>
                <a:sym typeface="Anonymous Pro"/>
              </a:defRPr>
            </a:pPr>
            <a:r>
              <a:t>if(objeto.getNome() == null || </a:t>
            </a:r>
          </a:p>
          <a:p>
            <a:pPr>
              <a:defRPr sz="2400">
                <a:solidFill>
                  <a:srgbClr val="FFFFFF"/>
                </a:solidFill>
                <a:latin typeface="Anonymous Pro"/>
                <a:ea typeface="Anonymous Pro"/>
                <a:cs typeface="Anonymous Pro"/>
                <a:sym typeface="Anonymous Pro"/>
              </a:defRPr>
            </a:pPr>
            <a:r>
              <a:t>   objeto.getNome().equals("") ||</a:t>
            </a:r>
          </a:p>
          <a:p>
            <a:pPr>
              <a:defRPr sz="2400">
                <a:solidFill>
                  <a:srgbClr val="FFFFFF"/>
                </a:solidFill>
                <a:latin typeface="Anonymous Pro"/>
                <a:ea typeface="Anonymous Pro"/>
                <a:cs typeface="Anonymous Pro"/>
                <a:sym typeface="Anonymous Pro"/>
              </a:defRPr>
            </a:pPr>
            <a:r>
              <a:t>   objeto.getSobrenome() == null ||</a:t>
            </a:r>
          </a:p>
          <a:p>
            <a:pPr>
              <a:defRPr sz="2400">
                <a:solidFill>
                  <a:srgbClr val="FFFFFF"/>
                </a:solidFill>
                <a:latin typeface="Anonymous Pro"/>
                <a:ea typeface="Anonymous Pro"/>
                <a:cs typeface="Anonymous Pro"/>
                <a:sym typeface="Anonymous Pro"/>
              </a:defRPr>
            </a:pPr>
            <a:r>
              <a:t>   objeto.getSobrenome().equals("") ||</a:t>
            </a:r>
          </a:p>
          <a:p>
            <a:pPr>
              <a:defRPr sz="2400">
                <a:solidFill>
                  <a:srgbClr val="FFFFFF"/>
                </a:solidFill>
                <a:latin typeface="Anonymous Pro"/>
                <a:ea typeface="Anonymous Pro"/>
                <a:cs typeface="Anonymous Pro"/>
                <a:sym typeface="Anonymous Pro"/>
              </a:defRPr>
            </a:pPr>
            <a:r>
              <a:t>   objeto.getTipo() == null ||</a:t>
            </a:r>
          </a:p>
          <a:p>
            <a:pPr>
              <a:defRPr sz="2400">
                <a:solidFill>
                  <a:srgbClr val="FFFFFF"/>
                </a:solidFill>
                <a:latin typeface="Anonymous Pro"/>
                <a:ea typeface="Anonymous Pro"/>
                <a:cs typeface="Anonymous Pro"/>
                <a:sym typeface="Anonymous Pro"/>
              </a:defRPr>
            </a:pPr>
            <a:r>
              <a:t>   objeto.getTipo().equals("") ||</a:t>
            </a:r>
          </a:p>
          <a:p>
            <a:pPr>
              <a:defRPr sz="2400">
                <a:solidFill>
                  <a:srgbClr val="FFFFFF"/>
                </a:solidFill>
                <a:latin typeface="Anonymous Pro"/>
                <a:ea typeface="Anonymous Pro"/>
                <a:cs typeface="Anonymous Pro"/>
                <a:sym typeface="Anonymous Pro"/>
              </a:defRPr>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o do before class"/>
          <p:cNvSpPr txBox="1"/>
          <p:nvPr>
            <p:ph type="title"/>
          </p:nvPr>
        </p:nvSpPr>
        <p:spPr>
          <a:prstGeom prst="rect">
            <a:avLst/>
          </a:prstGeom>
        </p:spPr>
        <p:txBody>
          <a:bodyPr/>
          <a:lstStyle/>
          <a:p>
            <a:pPr/>
            <a:r>
              <a:t>To do before class</a:t>
            </a:r>
          </a:p>
        </p:txBody>
      </p:sp>
      <p:sp>
        <p:nvSpPr>
          <p:cNvPr id="258" name="Watch videos…"/>
          <p:cNvSpPr txBox="1"/>
          <p:nvPr>
            <p:ph type="body" idx="1"/>
          </p:nvPr>
        </p:nvSpPr>
        <p:spPr>
          <a:xfrm>
            <a:off x="1270000" y="2768600"/>
            <a:ext cx="10464800" cy="6420876"/>
          </a:xfrm>
          <a:prstGeom prst="rect">
            <a:avLst/>
          </a:prstGeom>
        </p:spPr>
        <p:txBody>
          <a:bodyPr/>
          <a:lstStyle/>
          <a:p>
            <a:pPr/>
            <a:r>
              <a:t>Watch videos</a:t>
            </a:r>
          </a:p>
          <a:p>
            <a:pPr/>
            <a:r>
              <a:t>Read chapter 9 in the textbook</a:t>
            </a:r>
          </a:p>
          <a:p>
            <a:pPr/>
            <a:r>
              <a:t>Send questions and opinions through slack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Debt eliminated"/>
          <p:cNvSpPr txBox="1"/>
          <p:nvPr>
            <p:ph type="title"/>
          </p:nvPr>
        </p:nvSpPr>
        <p:spPr>
          <a:prstGeom prst="rect">
            <a:avLst/>
          </a:prstGeom>
        </p:spPr>
        <p:txBody>
          <a:bodyPr/>
          <a:lstStyle/>
          <a:p>
            <a:pPr/>
            <a:r>
              <a:t>Debt eliminated</a:t>
            </a:r>
          </a:p>
        </p:txBody>
      </p:sp>
      <p:sp>
        <p:nvSpPr>
          <p:cNvPr id="326" name="if(invalidStringFields(objeto)…"/>
          <p:cNvSpPr txBox="1"/>
          <p:nvPr/>
        </p:nvSpPr>
        <p:spPr>
          <a:xfrm>
            <a:off x="393700" y="3702050"/>
            <a:ext cx="12217400" cy="149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600">
                <a:solidFill>
                  <a:srgbClr val="FFFFFF"/>
                </a:solidFill>
                <a:latin typeface="Anonymous Pro"/>
                <a:ea typeface="Anonymous Pro"/>
                <a:cs typeface="Anonymous Pro"/>
                <a:sym typeface="Anonymous Pro"/>
              </a:defRPr>
            </a:pPr>
            <a:r>
              <a:t>	</a:t>
            </a:r>
            <a:r>
              <a:rPr b="1"/>
              <a:t>if</a:t>
            </a:r>
            <a:r>
              <a:t>(invalidStringFields(objeto) </a:t>
            </a:r>
          </a:p>
          <a:p>
            <a:pPr>
              <a:defRPr sz="4600">
                <a:solidFill>
                  <a:srgbClr val="FFFFFF"/>
                </a:solidFill>
                <a:latin typeface="Anonymous Pro"/>
                <a:ea typeface="Anonymous Pro"/>
                <a:cs typeface="Anonymous Pro"/>
                <a:sym typeface="Anonymous Pro"/>
              </a:defRPr>
            </a:pPr>
            <a:r>
              <a:t>    ...</a:t>
            </a:r>
          </a:p>
        </p:txBody>
      </p:sp>
      <p:sp>
        <p:nvSpPr>
          <p:cNvPr id="327" name="if(nullOrEmpty(objeto.getNome()) ||…"/>
          <p:cNvSpPr txBox="1"/>
          <p:nvPr/>
        </p:nvSpPr>
        <p:spPr>
          <a:xfrm>
            <a:off x="5372100" y="7321550"/>
            <a:ext cx="7277100" cy="1600200"/>
          </a:xfrm>
          <a:prstGeom prst="rect">
            <a:avLst/>
          </a:prstGeom>
          <a:ln w="19050">
            <a:solidFill>
              <a:srgbClr val="FFF76B"/>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solidFill>
                  <a:srgbClr val="FFFFFF"/>
                </a:solidFill>
                <a:latin typeface="Anonymous Pro"/>
                <a:ea typeface="Anonymous Pro"/>
                <a:cs typeface="Anonymous Pro"/>
                <a:sym typeface="Anonymous Pro"/>
              </a:defRPr>
            </a:pPr>
            <a:r>
              <a:t>	</a:t>
            </a:r>
            <a:r>
              <a:rPr b="1"/>
              <a:t>if</a:t>
            </a:r>
            <a:r>
              <a:t>(nullOrEmpty(objeto.getNome()) ||</a:t>
            </a:r>
          </a:p>
          <a:p>
            <a:pPr>
              <a:defRPr sz="2400">
                <a:solidFill>
                  <a:srgbClr val="FFFFFF"/>
                </a:solidFill>
                <a:latin typeface="Anonymous Pro"/>
                <a:ea typeface="Anonymous Pro"/>
                <a:cs typeface="Anonymous Pro"/>
                <a:sym typeface="Anonymous Pro"/>
              </a:defRPr>
            </a:pPr>
            <a:r>
              <a:t>		nullOrEmpty(objeto.getSobrenome()) ||</a:t>
            </a:r>
          </a:p>
          <a:p>
            <a:pPr>
              <a:defRPr sz="2400">
                <a:solidFill>
                  <a:srgbClr val="FFFFFF"/>
                </a:solidFill>
                <a:latin typeface="Anonymous Pro"/>
                <a:ea typeface="Anonymous Pro"/>
                <a:cs typeface="Anonymous Pro"/>
                <a:sym typeface="Anonymous Pro"/>
              </a:defRPr>
            </a:pPr>
            <a:r>
              <a:t>		nullOrEmpty(objeto.getTipo()) ||</a:t>
            </a:r>
          </a:p>
          <a:p>
            <a:pPr>
              <a:defRPr sz="2400">
                <a:solidFill>
                  <a:srgbClr val="FFFFFF"/>
                </a:solidFill>
                <a:latin typeface="Anonymous Pro"/>
                <a:ea typeface="Anonymous Pro"/>
                <a:cs typeface="Anonymous Pro"/>
                <a:sym typeface="Anonymous Pro"/>
              </a:defRPr>
            </a:pPr>
            <a:r>
              <a:t>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Refactoring catalogue"/>
          <p:cNvSpPr txBox="1"/>
          <p:nvPr>
            <p:ph type="title"/>
          </p:nvPr>
        </p:nvSpPr>
        <p:spPr>
          <a:prstGeom prst="rect">
            <a:avLst/>
          </a:prstGeom>
        </p:spPr>
        <p:txBody>
          <a:bodyPr/>
          <a:lstStyle/>
          <a:p>
            <a:pPr/>
            <a:r>
              <a:t>Refactoring catalogue</a:t>
            </a:r>
          </a:p>
        </p:txBody>
      </p:sp>
      <p:sp>
        <p:nvSpPr>
          <p:cNvPr id="330" name="http://www.refactoring.com/catalog/index.html"/>
          <p:cNvSpPr txBox="1"/>
          <p:nvPr/>
        </p:nvSpPr>
        <p:spPr>
          <a:xfrm>
            <a:off x="6995101" y="7410450"/>
            <a:ext cx="5836743" cy="457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2400" u="sng">
                <a:solidFill>
                  <a:srgbClr val="FFFFFF"/>
                </a:solidFill>
                <a:latin typeface="+mn-lt"/>
                <a:ea typeface="+mn-ea"/>
                <a:cs typeface="+mn-cs"/>
                <a:sym typeface="Gill Sans"/>
                <a:hlinkClick r:id="rId2" invalidUrl="" action="" tgtFrame="" tooltip="" history="1" highlightClick="0" endSnd="0"/>
              </a:defRPr>
            </a:lvl1pPr>
          </a:lstStyle>
          <a:p>
            <a:pPr>
              <a:defRPr u="none"/>
            </a:pPr>
            <a:r>
              <a:rPr u="sng">
                <a:hlinkClick r:id="rId2" invalidUrl="" action="" tgtFrame="" tooltip="" history="1" highlightClick="0" endSnd="0"/>
              </a:rPr>
              <a:t>http://www.refactoring.com/catalog/index.html</a:t>
            </a:r>
          </a:p>
        </p:txBody>
      </p:sp>
      <p:pic>
        <p:nvPicPr>
          <p:cNvPr id="331" name="Screen shot 2010-09-14 at 11.37.40 AM.png" descr="Screen shot 2010-09-14 at 11.37.40 AM.png"/>
          <p:cNvPicPr>
            <a:picLocks noChangeAspect="1"/>
          </p:cNvPicPr>
          <p:nvPr/>
        </p:nvPicPr>
        <p:blipFill>
          <a:blip r:embed="rId3">
            <a:extLst/>
          </a:blip>
          <a:stretch>
            <a:fillRect/>
          </a:stretch>
        </p:blipFill>
        <p:spPr>
          <a:xfrm>
            <a:off x="152400" y="3225800"/>
            <a:ext cx="12687300" cy="407859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Automatic refactorings"/>
          <p:cNvSpPr txBox="1"/>
          <p:nvPr>
            <p:ph type="title"/>
          </p:nvPr>
        </p:nvSpPr>
        <p:spPr>
          <a:xfrm>
            <a:off x="1076506" y="319576"/>
            <a:ext cx="5079614" cy="4293132"/>
          </a:xfrm>
          <a:prstGeom prst="rect">
            <a:avLst/>
          </a:prstGeom>
        </p:spPr>
        <p:txBody>
          <a:bodyPr/>
          <a:lstStyle/>
          <a:p>
            <a:pPr>
              <a:defRPr sz="7200"/>
            </a:pPr>
            <a:r>
              <a:t>Automatic</a:t>
            </a:r>
          </a:p>
          <a:p>
            <a:pPr>
              <a:defRPr sz="7200"/>
            </a:pPr>
            <a:r>
              <a:t>refactorings</a:t>
            </a:r>
          </a:p>
        </p:txBody>
      </p:sp>
      <p:pic>
        <p:nvPicPr>
          <p:cNvPr id="334" name="Screen shot 2010-09-14 at 11.18.46 AM.png" descr="Screen shot 2010-09-14 at 11.18.46 AM.png"/>
          <p:cNvPicPr>
            <a:picLocks noChangeAspect="1"/>
          </p:cNvPicPr>
          <p:nvPr/>
        </p:nvPicPr>
        <p:blipFill>
          <a:blip r:embed="rId3">
            <a:extLst/>
          </a:blip>
          <a:srcRect l="3269" t="149" r="2499" b="1059"/>
          <a:stretch>
            <a:fillRect/>
          </a:stretch>
        </p:blipFill>
        <p:spPr>
          <a:xfrm>
            <a:off x="7363513" y="25400"/>
            <a:ext cx="4767337" cy="9702931"/>
          </a:xfrm>
          <a:prstGeom prst="rect">
            <a:avLst/>
          </a:prstGeom>
          <a:ln w="12700">
            <a:miter lim="400000"/>
          </a:ln>
        </p:spPr>
      </p:pic>
      <p:pic>
        <p:nvPicPr>
          <p:cNvPr id="335" name="Screen Shot 2015-01-06 at 5.24.09 PM.png" descr="Screen Shot 2015-01-06 at 5.24.09 PM.png"/>
          <p:cNvPicPr>
            <a:picLocks noChangeAspect="1"/>
          </p:cNvPicPr>
          <p:nvPr/>
        </p:nvPicPr>
        <p:blipFill>
          <a:blip r:embed="rId4">
            <a:extLst/>
          </a:blip>
          <a:stretch>
            <a:fillRect/>
          </a:stretch>
        </p:blipFill>
        <p:spPr>
          <a:xfrm>
            <a:off x="428779" y="3784262"/>
            <a:ext cx="6375068" cy="568541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Tools give no behavior preservation guarantee"/>
          <p:cNvSpPr txBox="1"/>
          <p:nvPr>
            <p:ph type="title"/>
          </p:nvPr>
        </p:nvSpPr>
        <p:spPr>
          <a:xfrm>
            <a:off x="1270000" y="254000"/>
            <a:ext cx="10464800" cy="2692400"/>
          </a:xfrm>
          <a:prstGeom prst="rect">
            <a:avLst/>
          </a:prstGeom>
        </p:spPr>
        <p:txBody>
          <a:bodyPr/>
          <a:lstStyle/>
          <a:p>
            <a:pPr/>
            <a:r>
              <a:t>Tools give no behavior preservation guarantee</a:t>
            </a:r>
          </a:p>
        </p:txBody>
      </p:sp>
      <p:pic>
        <p:nvPicPr>
          <p:cNvPr id="340" name="BehaviorPreservation.pdf" descr="BehaviorPreservation.pdf"/>
          <p:cNvPicPr>
            <a:picLocks noChangeAspect="1"/>
          </p:cNvPicPr>
          <p:nvPr/>
        </p:nvPicPr>
        <p:blipFill>
          <a:blip r:embed="rId2">
            <a:extLst/>
          </a:blip>
          <a:stretch>
            <a:fillRect/>
          </a:stretch>
        </p:blipFill>
        <p:spPr>
          <a:xfrm>
            <a:off x="1193800" y="3073400"/>
            <a:ext cx="10617200" cy="589844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2" name="Image" descr="Image"/>
          <p:cNvPicPr>
            <a:picLocks noChangeAspect="1"/>
          </p:cNvPicPr>
          <p:nvPr/>
        </p:nvPicPr>
        <p:blipFill>
          <a:blip r:embed="rId2">
            <a:extLst/>
          </a:blip>
          <a:stretch>
            <a:fillRect/>
          </a:stretch>
        </p:blipFill>
        <p:spPr>
          <a:xfrm>
            <a:off x="145096" y="1183266"/>
            <a:ext cx="12714608" cy="7387068"/>
          </a:xfrm>
          <a:prstGeom prst="rect">
            <a:avLst/>
          </a:prstGeom>
          <a:ln w="12700">
            <a:miter lim="400000"/>
          </a:ln>
        </p:spPr>
      </p:pic>
      <p:sp>
        <p:nvSpPr>
          <p:cNvPr id="343" name="How We Refactor, and How We Know It. E. Murphy-Hill, C. Parnin, A. Black. ICSE 2009."/>
          <p:cNvSpPr txBox="1"/>
          <p:nvPr/>
        </p:nvSpPr>
        <p:spPr>
          <a:xfrm>
            <a:off x="1239781" y="9095608"/>
            <a:ext cx="1052523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solidFill>
                  <a:srgbClr val="FFFFFF"/>
                </a:solidFill>
              </a:defRPr>
            </a:lvl1pPr>
          </a:lstStyle>
          <a:p>
            <a:pPr/>
            <a:r>
              <a:t>How We Refactor, and How We Know It. E. Murphy-Hill, C. Parnin, A. Black. ICSE 2009.</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Be aware of refactoring preconditions"/>
          <p:cNvSpPr txBox="1"/>
          <p:nvPr>
            <p:ph type="ctrTitle"/>
          </p:nvPr>
        </p:nvSpPr>
        <p:spPr>
          <a:xfrm>
            <a:off x="1270000" y="1638300"/>
            <a:ext cx="10464800" cy="5867400"/>
          </a:xfrm>
          <a:prstGeom prst="rect">
            <a:avLst/>
          </a:prstGeom>
        </p:spPr>
        <p:txBody>
          <a:bodyPr/>
          <a:lstStyle>
            <a:lvl1pPr>
              <a:defRPr sz="13100"/>
            </a:lvl1pPr>
          </a:lstStyle>
          <a:p>
            <a:pPr/>
            <a:r>
              <a:t>Be aware of refactoring preconditions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ake notes, now!"/>
          <p:cNvSpPr txBox="1"/>
          <p:nvPr>
            <p:ph type="ctrTitle"/>
          </p:nvPr>
        </p:nvSpPr>
        <p:spPr>
          <a:xfrm>
            <a:off x="1270000" y="1638300"/>
            <a:ext cx="10464800" cy="5867400"/>
          </a:xfrm>
          <a:prstGeom prst="rect">
            <a:avLst/>
          </a:prstGeom>
        </p:spPr>
        <p:txBody>
          <a:bodyPr/>
          <a:lstStyle>
            <a:lvl1pPr>
              <a:defRPr sz="14400"/>
            </a:lvl1pPr>
          </a:lstStyle>
          <a:p>
            <a:pPr/>
            <a:r>
              <a:t>Take notes, now!</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Refactoring 1"/>
          <p:cNvSpPr txBox="1"/>
          <p:nvPr>
            <p:ph type="title"/>
          </p:nvPr>
        </p:nvSpPr>
        <p:spPr>
          <a:prstGeom prst="rect">
            <a:avLst/>
          </a:prstGeom>
        </p:spPr>
        <p:txBody>
          <a:bodyPr/>
          <a:lstStyle/>
          <a:p>
            <a:pPr/>
            <a:r>
              <a:t>Refactoring 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Refactoring 2"/>
          <p:cNvSpPr txBox="1"/>
          <p:nvPr>
            <p:ph type="title"/>
          </p:nvPr>
        </p:nvSpPr>
        <p:spPr>
          <a:prstGeom prst="rect">
            <a:avLst/>
          </a:prstGeom>
        </p:spPr>
        <p:txBody>
          <a:bodyPr/>
          <a:lstStyle/>
          <a:p>
            <a:pPr/>
            <a:r>
              <a:t>Refactoring 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Refactoring 1"/>
          <p:cNvSpPr txBox="1"/>
          <p:nvPr>
            <p:ph type="title"/>
          </p:nvPr>
        </p:nvSpPr>
        <p:spPr>
          <a:prstGeom prst="rect">
            <a:avLst/>
          </a:prstGeom>
        </p:spPr>
        <p:txBody>
          <a:bodyPr/>
          <a:lstStyle/>
          <a:p>
            <a:pPr/>
            <a:r>
              <a:t>Refactoring 1</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Black belt parametrization!"/>
          <p:cNvSpPr txBox="1"/>
          <p:nvPr>
            <p:ph type="title"/>
          </p:nvPr>
        </p:nvSpPr>
        <p:spPr>
          <a:xfrm>
            <a:off x="1270000" y="1638300"/>
            <a:ext cx="10464800" cy="6413500"/>
          </a:xfrm>
          <a:prstGeom prst="rect">
            <a:avLst/>
          </a:prstGeom>
        </p:spPr>
        <p:txBody>
          <a:bodyPr anchor="ctr"/>
          <a:lstStyle>
            <a:lvl1pPr>
              <a:defRPr sz="12000"/>
            </a:lvl1pPr>
          </a:lstStyle>
          <a:p>
            <a:pPr/>
            <a:r>
              <a:t>Black belt parametrization!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mells good?"/>
          <p:cNvSpPr txBox="1"/>
          <p:nvPr>
            <p:ph type="title"/>
          </p:nvPr>
        </p:nvSpPr>
        <p:spPr>
          <a:prstGeom prst="rect">
            <a:avLst/>
          </a:prstGeom>
        </p:spPr>
        <p:txBody>
          <a:bodyPr/>
          <a:lstStyle/>
          <a:p>
            <a:pPr/>
            <a:r>
              <a:t>Smells good?</a:t>
            </a:r>
          </a:p>
        </p:txBody>
      </p:sp>
      <p:sp>
        <p:nvSpPr>
          <p:cNvPr id="362" name="artigos.each{|a|…"/>
          <p:cNvSpPr txBox="1"/>
          <p:nvPr/>
        </p:nvSpPr>
        <p:spPr>
          <a:xfrm>
            <a:off x="825500" y="2184400"/>
            <a:ext cx="120142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defRPr sz="3000">
                <a:solidFill>
                  <a:srgbClr val="FFFFFF"/>
                </a:solidFill>
                <a:latin typeface="Anonymous Pro"/>
                <a:ea typeface="Anonymous Pro"/>
                <a:cs typeface="Anonymous Pro"/>
                <a:sym typeface="Anonymous Pro"/>
              </a:defRPr>
            </a:pPr>
            <a:r>
              <a:t>artigos.each{|a|	</a:t>
            </a:r>
          </a:p>
          <a:p>
            <a:pPr defTabSz="584200">
              <a:defRPr sz="3000">
                <a:solidFill>
                  <a:srgbClr val="FFFFFF"/>
                </a:solidFill>
                <a:latin typeface="Anonymous Pro"/>
                <a:ea typeface="Anonymous Pro"/>
                <a:cs typeface="Anonymous Pro"/>
                <a:sym typeface="Anonymous Pro"/>
              </a:defRPr>
            </a:pPr>
            <a:r>
              <a:t>	map = {}</a:t>
            </a:r>
          </a:p>
          <a:p>
            <a:pPr defTabSz="584200">
              <a:defRPr sz="3000">
                <a:solidFill>
                  <a:srgbClr val="FFFFFF"/>
                </a:solidFill>
                <a:latin typeface="Anonymous Pro"/>
                <a:ea typeface="Anonymous Pro"/>
                <a:cs typeface="Anonymous Pro"/>
                <a:sym typeface="Anonymous Pro"/>
              </a:defRPr>
            </a:pPr>
            <a:r>
              <a:t>	a.elements.each("</a:t>
            </a:r>
            <a:r>
              <a:rPr>
                <a:solidFill>
                  <a:srgbClr val="FEFB27"/>
                </a:solidFill>
              </a:rPr>
              <a:t>DADOS-BASICOS-DO-ARTIGO</a:t>
            </a:r>
            <a:r>
              <a:t>"){|d|</a:t>
            </a:r>
          </a:p>
          <a:p>
            <a:pPr defTabSz="584200">
              <a:defRPr sz="3000">
                <a:solidFill>
                  <a:srgbClr val="FFFFFF"/>
                </a:solidFill>
                <a:latin typeface="Anonymous Pro"/>
                <a:ea typeface="Anonymous Pro"/>
                <a:cs typeface="Anonymous Pro"/>
                <a:sym typeface="Anonymous Pro"/>
              </a:defRPr>
            </a:pPr>
            <a:r>
              <a:t>	    atts = d.attributes</a:t>
            </a:r>
          </a:p>
          <a:p>
            <a:pPr defTabSz="584200">
              <a:defRPr sz="3000">
                <a:solidFill>
                  <a:srgbClr val="FFFFFF"/>
                </a:solidFill>
                <a:latin typeface="Anonymous Pro"/>
                <a:ea typeface="Anonymous Pro"/>
                <a:cs typeface="Anonymous Pro"/>
                <a:sym typeface="Anonymous Pro"/>
              </a:defRPr>
            </a:pPr>
            <a:r>
              <a:t>	    map["TITULO-DO-ARTIGO"] = atts["TITULO-DO-ARTIGO"]</a:t>
            </a:r>
          </a:p>
          <a:p>
            <a:pPr defTabSz="584200">
              <a:defRPr sz="3000">
                <a:solidFill>
                  <a:srgbClr val="FFFFFF"/>
                </a:solidFill>
                <a:latin typeface="Anonymous Pro"/>
                <a:ea typeface="Anonymous Pro"/>
                <a:cs typeface="Anonymous Pro"/>
                <a:sym typeface="Anonymous Pro"/>
              </a:defRPr>
            </a:pPr>
            <a:r>
              <a:t>	    map["ANO-DO-ARTIGO"] = atts["ANO-DO-ARTIGO"]</a:t>
            </a:r>
          </a:p>
          <a:p>
            <a:pPr defTabSz="584200">
              <a:defRPr sz="3000">
                <a:solidFill>
                  <a:srgbClr val="FFFFFF"/>
                </a:solidFill>
                <a:latin typeface="Anonymous Pro"/>
                <a:ea typeface="Anonymous Pro"/>
                <a:cs typeface="Anonymous Pro"/>
                <a:sym typeface="Anonymous Pro"/>
              </a:defRPr>
            </a:pPr>
            <a:r>
              <a:t>	}</a:t>
            </a:r>
          </a:p>
          <a:p>
            <a:pPr defTabSz="584200">
              <a:defRPr sz="3000">
                <a:solidFill>
                  <a:srgbClr val="FFFFFF"/>
                </a:solidFill>
                <a:latin typeface="Anonymous Pro"/>
                <a:ea typeface="Anonymous Pro"/>
                <a:cs typeface="Anonymous Pro"/>
                <a:sym typeface="Anonymous Pro"/>
              </a:defRPr>
            </a:pPr>
            <a:r>
              <a:t>	a.elements.each("</a:t>
            </a:r>
            <a:r>
              <a:rPr>
                <a:solidFill>
                  <a:srgbClr val="FEFB27"/>
                </a:solidFill>
              </a:rPr>
              <a:t>DETALHAMENTO-DO-ARTIGO</a:t>
            </a:r>
            <a:r>
              <a:t>"){|d|</a:t>
            </a:r>
          </a:p>
          <a:p>
            <a:pPr defTabSz="584200">
              <a:defRPr sz="3000">
                <a:solidFill>
                  <a:srgbClr val="FFFFFF"/>
                </a:solidFill>
                <a:latin typeface="Anonymous Pro"/>
                <a:ea typeface="Anonymous Pro"/>
                <a:cs typeface="Anonymous Pro"/>
                <a:sym typeface="Anonymous Pro"/>
              </a:defRPr>
            </a:pPr>
            <a:r>
              <a:t>	   atts = d.attributes</a:t>
            </a:r>
          </a:p>
          <a:p>
            <a:pPr defTabSz="584200">
              <a:defRPr sz="3000">
                <a:solidFill>
                  <a:srgbClr val="FFFFFF"/>
                </a:solidFill>
                <a:latin typeface="Anonymous Pro"/>
                <a:ea typeface="Anonymous Pro"/>
                <a:cs typeface="Anonymous Pro"/>
                <a:sym typeface="Anonymous Pro"/>
              </a:defRPr>
            </a:pPr>
            <a:r>
              <a:t>		map["TITULO-DO-MEIO"] = atts["TITULO-DO-MEIO"]</a:t>
            </a:r>
          </a:p>
          <a:p>
            <a:pPr defTabSz="584200">
              <a:defRPr sz="3000">
                <a:solidFill>
                  <a:srgbClr val="FFFFFF"/>
                </a:solidFill>
                <a:latin typeface="Anonymous Pro"/>
                <a:ea typeface="Anonymous Pro"/>
                <a:cs typeface="Anonymous Pro"/>
                <a:sym typeface="Anonymous Pro"/>
              </a:defRPr>
            </a:pPr>
            <a:r>
              <a:t>		map["VOLUME"] = atts["VOLUME"]</a:t>
            </a:r>
          </a:p>
          <a:p>
            <a:pPr defTabSz="584200">
              <a:defRPr sz="3000">
                <a:solidFill>
                  <a:srgbClr val="FFFFFF"/>
                </a:solidFill>
                <a:latin typeface="Anonymous Pro"/>
                <a:ea typeface="Anonymous Pro"/>
                <a:cs typeface="Anonymous Pro"/>
                <a:sym typeface="Anonymous Pro"/>
              </a:defRPr>
            </a:pPr>
            <a:r>
              <a:t>		map["FASCICULO"] = atts["FASCICULO"]</a:t>
            </a:r>
          </a:p>
          <a:p>
            <a:pPr defTabSz="584200">
              <a:defRPr sz="3000">
                <a:solidFill>
                  <a:srgbClr val="FFFFFF"/>
                </a:solidFill>
                <a:latin typeface="Anonymous Pro"/>
                <a:ea typeface="Anonymous Pro"/>
                <a:cs typeface="Anonymous Pro"/>
                <a:sym typeface="Anonymous Pro"/>
              </a:defRPr>
            </a:pPr>
            <a:r>
              <a:t>      map["PAGINA-INICIAL"]  = atts["PAGINA-INICIAL"] </a:t>
            </a:r>
          </a:p>
          <a:p>
            <a:pPr defTabSz="584200">
              <a:defRPr sz="3000">
                <a:solidFill>
                  <a:srgbClr val="FFFFFF"/>
                </a:solidFill>
                <a:latin typeface="Anonymous Pro"/>
                <a:ea typeface="Anonymous Pro"/>
                <a:cs typeface="Anonymous Pro"/>
                <a:sym typeface="Anonymous Pro"/>
              </a:defRPr>
            </a:pPr>
            <a:r>
              <a:t>      map["PAGINA-FINAL"]  = atts["PAGINA-FINAL"] </a:t>
            </a:r>
          </a:p>
          <a:p>
            <a:pPr defTabSz="584200">
              <a:defRPr sz="3000">
                <a:solidFill>
                  <a:srgbClr val="FFFFFF"/>
                </a:solidFill>
                <a:latin typeface="Anonymous Pro"/>
                <a:ea typeface="Anonymous Pro"/>
                <a:cs typeface="Anonymous Pro"/>
                <a:sym typeface="Anonymous Pro"/>
              </a:defRPr>
            </a:pPr>
            <a:r>
              <a:t>	}</a:t>
            </a:r>
          </a:p>
          <a:p>
            <a:pPr defTabSz="584200">
              <a:defRPr sz="3000">
                <a:solidFill>
                  <a:srgbClr val="FFFFFF"/>
                </a:solidFill>
                <a:latin typeface="Anonymous Pro"/>
                <a:ea typeface="Anonymous Pro"/>
                <a:cs typeface="Anonymous Pro"/>
                <a:sym typeface="Anonymous Pro"/>
              </a:defRPr>
            </a:pPr>
            <a:r>
              <a:t>...</a:t>
            </a:r>
          </a:p>
        </p:txBody>
      </p:sp>
      <p:sp>
        <p:nvSpPr>
          <p:cNvPr id="363" name="functions as parameters"/>
          <p:cNvSpPr/>
          <p:nvPr/>
        </p:nvSpPr>
        <p:spPr>
          <a:xfrm>
            <a:off x="10045700" y="1282700"/>
            <a:ext cx="2743200" cy="1625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3" y="0"/>
                </a:moveTo>
                <a:cubicBezTo>
                  <a:pt x="5268" y="0"/>
                  <a:pt x="527" y="4828"/>
                  <a:pt x="527" y="10927"/>
                </a:cubicBezTo>
                <a:cubicBezTo>
                  <a:pt x="527" y="12960"/>
                  <a:pt x="1054" y="14993"/>
                  <a:pt x="2107" y="16518"/>
                </a:cubicBezTo>
                <a:lnTo>
                  <a:pt x="0" y="21600"/>
                </a:lnTo>
                <a:lnTo>
                  <a:pt x="4917" y="19567"/>
                </a:lnTo>
                <a:cubicBezTo>
                  <a:pt x="6673" y="20838"/>
                  <a:pt x="8780" y="21600"/>
                  <a:pt x="11063" y="21600"/>
                </a:cubicBezTo>
                <a:cubicBezTo>
                  <a:pt x="16859" y="21600"/>
                  <a:pt x="21600" y="16772"/>
                  <a:pt x="21600" y="10927"/>
                </a:cubicBezTo>
                <a:cubicBezTo>
                  <a:pt x="21600" y="4828"/>
                  <a:pt x="16859" y="0"/>
                  <a:pt x="11063" y="0"/>
                </a:cubicBezTo>
                <a:close/>
              </a:path>
            </a:pathLst>
          </a:custGeom>
          <a:blipFill>
            <a:blip r:embed="rId2"/>
          </a:blipFill>
          <a:ln w="254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latin typeface="+mn-lt"/>
                <a:ea typeface="+mn-ea"/>
                <a:cs typeface="+mn-cs"/>
                <a:sym typeface="Gill Sans"/>
              </a:defRPr>
            </a:lvl1pPr>
          </a:lstStyle>
          <a:p>
            <a:pPr/>
            <a:r>
              <a:t>functions as parameters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Not only for articles..."/>
          <p:cNvSpPr txBox="1"/>
          <p:nvPr>
            <p:ph type="title"/>
          </p:nvPr>
        </p:nvSpPr>
        <p:spPr>
          <a:prstGeom prst="rect">
            <a:avLst/>
          </a:prstGeom>
        </p:spPr>
        <p:txBody>
          <a:bodyPr/>
          <a:lstStyle/>
          <a:p>
            <a:pPr/>
            <a:r>
              <a:t>Not only for articles...</a:t>
            </a:r>
          </a:p>
        </p:txBody>
      </p:sp>
      <p:sp>
        <p:nvSpPr>
          <p:cNvPr id="366" name="...…"/>
          <p:cNvSpPr txBox="1"/>
          <p:nvPr/>
        </p:nvSpPr>
        <p:spPr>
          <a:xfrm>
            <a:off x="254000" y="3048000"/>
            <a:ext cx="13004800" cy="447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defRPr b="1" sz="3600">
                <a:solidFill>
                  <a:srgbClr val="FFFFFF"/>
                </a:solidFill>
                <a:latin typeface="Anonymous Pro"/>
                <a:ea typeface="Anonymous Pro"/>
                <a:cs typeface="Anonymous Pro"/>
                <a:sym typeface="Anonymous Pro"/>
              </a:defRPr>
            </a:pPr>
            <a:r>
              <a:t>...</a:t>
            </a:r>
          </a:p>
          <a:p>
            <a:pPr defTabSz="584200">
              <a:defRPr b="1" sz="3600">
                <a:solidFill>
                  <a:srgbClr val="FFFFFF"/>
                </a:solidFill>
                <a:latin typeface="Anonymous Pro"/>
                <a:ea typeface="Anonymous Pro"/>
                <a:cs typeface="Anonymous Pro"/>
                <a:sym typeface="Anonymous Pro"/>
              </a:defRPr>
            </a:pPr>
            <a:r>
              <a:t>a.elements.each("</a:t>
            </a:r>
            <a:r>
              <a:rPr>
                <a:solidFill>
                  <a:srgbClr val="FEFB27"/>
                </a:solidFill>
              </a:rPr>
              <a:t>AUTORES</a:t>
            </a:r>
            <a:r>
              <a:t>"){|author|		</a:t>
            </a:r>
          </a:p>
          <a:p>
            <a:pPr defTabSz="584200">
              <a:defRPr b="1" sz="3600">
                <a:solidFill>
                  <a:srgbClr val="FFFFFF"/>
                </a:solidFill>
                <a:latin typeface="Anonymous Pro"/>
                <a:ea typeface="Anonymous Pro"/>
                <a:cs typeface="Anonymous Pro"/>
                <a:sym typeface="Anonymous Pro"/>
              </a:defRPr>
            </a:pPr>
            <a:r>
              <a:t>		map["AUTORES"] = (if map["AUTORES"] then </a:t>
            </a:r>
          </a:p>
          <a:p>
            <a:pPr defTabSz="584200">
              <a:defRPr b="1" sz="3600">
                <a:solidFill>
                  <a:srgbClr val="FFFFFF"/>
                </a:solidFill>
                <a:latin typeface="Anonymous Pro"/>
                <a:ea typeface="Anonymous Pro"/>
                <a:cs typeface="Anonymous Pro"/>
                <a:sym typeface="Anonymous Pro"/>
              </a:defRPr>
            </a:pPr>
            <a:r>
              <a:t>                          map["AUTORES"] </a:t>
            </a:r>
          </a:p>
          <a:p>
            <a:pPr defTabSz="584200">
              <a:defRPr b="1" sz="3600">
                <a:solidFill>
                  <a:srgbClr val="FFFFFF"/>
                </a:solidFill>
                <a:latin typeface="Anonymous Pro"/>
                <a:ea typeface="Anonymous Pro"/>
                <a:cs typeface="Anonymous Pro"/>
                <a:sym typeface="Anonymous Pro"/>
              </a:defRPr>
            </a:pPr>
            <a:r>
              <a:t>                       else [] end) + </a:t>
            </a:r>
          </a:p>
          <a:p>
            <a:pPr defTabSz="584200">
              <a:defRPr b="1" sz="3600">
                <a:solidFill>
                  <a:srgbClr val="FFFFFF"/>
                </a:solidFill>
                <a:latin typeface="Anonymous Pro"/>
                <a:ea typeface="Anonymous Pro"/>
                <a:cs typeface="Anonymous Pro"/>
                <a:sym typeface="Anonymous Pro"/>
              </a:defRPr>
            </a:pPr>
            <a:r>
              <a:t>	       [author.attributes["NOME-PARA-CITACAO"]]</a:t>
            </a:r>
          </a:p>
          <a:p>
            <a:pPr defTabSz="584200">
              <a:defRPr b="1" sz="3600">
                <a:solidFill>
                  <a:srgbClr val="FFFFFF"/>
                </a:solidFill>
                <a:latin typeface="Anonymous Pro"/>
                <a:ea typeface="Anonymous Pro"/>
                <a:cs typeface="Anonymous Pro"/>
                <a:sym typeface="Anonymous Pro"/>
              </a:defRPr>
            </a:pPr>
            <a:r>
              <a:t>	}</a:t>
            </a:r>
          </a:p>
          <a:p>
            <a:pPr defTabSz="584200">
              <a:defRPr b="1" sz="3600">
                <a:solidFill>
                  <a:srgbClr val="FFFFFF"/>
                </a:solidFill>
                <a:latin typeface="Anonymous Pro"/>
                <a:ea typeface="Anonymous Pro"/>
                <a:cs typeface="Anonymous Pro"/>
                <a:sym typeface="Anonymous Pro"/>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XML structure as parameter"/>
          <p:cNvSpPr txBox="1"/>
          <p:nvPr>
            <p:ph type="title"/>
          </p:nvPr>
        </p:nvSpPr>
        <p:spPr>
          <a:prstGeom prst="rect">
            <a:avLst/>
          </a:prstGeom>
        </p:spPr>
        <p:txBody>
          <a:bodyPr/>
          <a:lstStyle/>
          <a:p>
            <a:pPr/>
            <a:r>
              <a:t>XML structure as parameter</a:t>
            </a:r>
          </a:p>
        </p:txBody>
      </p:sp>
      <p:sp>
        <p:nvSpPr>
          <p:cNvPr id="369" name="structure = {…"/>
          <p:cNvSpPr txBox="1"/>
          <p:nvPr/>
        </p:nvSpPr>
        <p:spPr>
          <a:xfrm>
            <a:off x="965200" y="3956050"/>
            <a:ext cx="11074400" cy="421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defRPr b="1" sz="3000">
                <a:solidFill>
                  <a:srgbClr val="FFFFFF"/>
                </a:solidFill>
                <a:latin typeface="Anonymous Pro"/>
                <a:ea typeface="Anonymous Pro"/>
                <a:cs typeface="Anonymous Pro"/>
                <a:sym typeface="Anonymous Pro"/>
              </a:defRPr>
            </a:pPr>
            <a:r>
              <a:t>	structure = {</a:t>
            </a:r>
          </a:p>
          <a:p>
            <a:pPr defTabSz="584200">
              <a:defRPr b="1" sz="3000">
                <a:solidFill>
                  <a:srgbClr val="FFFFFF"/>
                </a:solidFill>
                <a:latin typeface="Anonymous Pro"/>
                <a:ea typeface="Anonymous Pro"/>
                <a:cs typeface="Anonymous Pro"/>
                <a:sym typeface="Anonymous Pro"/>
              </a:defRPr>
            </a:pPr>
            <a:r>
              <a:t>      "</a:t>
            </a:r>
            <a:r>
              <a:rPr>
                <a:solidFill>
                  <a:srgbClr val="FEFB27"/>
                </a:solidFill>
              </a:rPr>
              <a:t>DADOS-BASICOS-DO-ARTIGO</a:t>
            </a:r>
            <a:r>
              <a:t>" =&gt; </a:t>
            </a:r>
          </a:p>
          <a:p>
            <a:pPr defTabSz="584200">
              <a:defRPr b="1" sz="3000">
                <a:solidFill>
                  <a:srgbClr val="FFFFFF"/>
                </a:solidFill>
                <a:latin typeface="Anonymous Pro"/>
                <a:ea typeface="Anonymous Pro"/>
                <a:cs typeface="Anonymous Pro"/>
                <a:sym typeface="Anonymous Pro"/>
              </a:defRPr>
            </a:pPr>
            <a:r>
              <a:t>         ["TITULO-DO-ARTIGO", "ANO-DO-ARTIGO"],</a:t>
            </a:r>
          </a:p>
          <a:p>
            <a:pPr defTabSz="584200">
              <a:defRPr b="1" sz="3000">
                <a:solidFill>
                  <a:srgbClr val="FFFFFF"/>
                </a:solidFill>
                <a:latin typeface="Anonymous Pro"/>
                <a:ea typeface="Anonymous Pro"/>
                <a:cs typeface="Anonymous Pro"/>
                <a:sym typeface="Anonymous Pro"/>
              </a:defRPr>
            </a:pPr>
            <a:r>
              <a:t>	   "</a:t>
            </a:r>
            <a:r>
              <a:rPr>
                <a:solidFill>
                  <a:srgbClr val="FEFB27"/>
                </a:solidFill>
              </a:rPr>
              <a:t>DETALHAMENTO-DO-ARTIGO</a:t>
            </a:r>
            <a:r>
              <a:t>" =&gt; </a:t>
            </a:r>
          </a:p>
          <a:p>
            <a:pPr defTabSz="584200">
              <a:defRPr b="1" sz="3000">
                <a:solidFill>
                  <a:srgbClr val="FFFFFF"/>
                </a:solidFill>
                <a:latin typeface="Anonymous Pro"/>
                <a:ea typeface="Anonymous Pro"/>
                <a:cs typeface="Anonymous Pro"/>
                <a:sym typeface="Anonymous Pro"/>
              </a:defRPr>
            </a:pPr>
            <a:r>
              <a:t>         ["TITULO-DO-MEIO", "VOLUME", "FASCICULO", </a:t>
            </a:r>
          </a:p>
          <a:p>
            <a:pPr defTabSz="584200">
              <a:defRPr b="1" sz="3000">
                <a:solidFill>
                  <a:srgbClr val="FFFFFF"/>
                </a:solidFill>
                <a:latin typeface="Anonymous Pro"/>
                <a:ea typeface="Anonymous Pro"/>
                <a:cs typeface="Anonymous Pro"/>
                <a:sym typeface="Anonymous Pro"/>
              </a:defRPr>
            </a:pPr>
            <a:r>
              <a:t>          "PAGINA-INICIAL", "PAGINA-FINAL"],</a:t>
            </a:r>
          </a:p>
          <a:p>
            <a:pPr defTabSz="584200">
              <a:defRPr b="1" sz="3000">
                <a:solidFill>
                  <a:srgbClr val="FFFFFF"/>
                </a:solidFill>
                <a:latin typeface="Anonymous Pro"/>
                <a:ea typeface="Anonymous Pro"/>
                <a:cs typeface="Anonymous Pro"/>
                <a:sym typeface="Anonymous Pro"/>
              </a:defRPr>
            </a:pPr>
            <a:r>
              <a:t>	   "</a:t>
            </a:r>
            <a:r>
              <a:rPr>
                <a:solidFill>
                  <a:srgbClr val="FEFB27"/>
                </a:solidFill>
              </a:rPr>
              <a:t>AUTORES</a:t>
            </a:r>
            <a:r>
              <a:t>" =&gt; </a:t>
            </a:r>
          </a:p>
          <a:p>
            <a:pPr defTabSz="584200">
              <a:defRPr b="1" sz="3000">
                <a:solidFill>
                  <a:srgbClr val="FFFFFF"/>
                </a:solidFill>
                <a:latin typeface="Anonymous Pro"/>
                <a:ea typeface="Anonymous Pro"/>
                <a:cs typeface="Anonymous Pro"/>
                <a:sym typeface="Anonymous Pro"/>
              </a:defRPr>
            </a:pPr>
            <a:r>
              <a:t>         ["*", "NOME-PARA-CITACAO"]}</a:t>
            </a:r>
          </a:p>
          <a:p>
            <a:pPr defTabSz="584200">
              <a:defRPr b="1" sz="3000">
                <a:solidFill>
                  <a:srgbClr val="FFFFFF"/>
                </a:solidFill>
                <a:latin typeface="Anonymous Pro"/>
                <a:ea typeface="Anonymous Pro"/>
                <a:cs typeface="Anonymous Pro"/>
                <a:sym typeface="Anonymous Pro"/>
              </a:defRPr>
            </a:pPr>
            <a:r>
              <a:t>		}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Abstracting structure details"/>
          <p:cNvSpPr txBox="1"/>
          <p:nvPr>
            <p:ph type="title"/>
          </p:nvPr>
        </p:nvSpPr>
        <p:spPr>
          <a:prstGeom prst="rect">
            <a:avLst/>
          </a:prstGeom>
        </p:spPr>
        <p:txBody>
          <a:bodyPr/>
          <a:lstStyle/>
          <a:p>
            <a:pPr/>
            <a:r>
              <a:t>Abstracting structure details</a:t>
            </a:r>
          </a:p>
        </p:txBody>
      </p:sp>
      <p:sp>
        <p:nvSpPr>
          <p:cNvPr id="372" name="structure.keys.each {|e|…"/>
          <p:cNvSpPr txBox="1"/>
          <p:nvPr/>
        </p:nvSpPr>
        <p:spPr>
          <a:xfrm>
            <a:off x="0" y="2317750"/>
            <a:ext cx="1300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defRPr b="1" sz="3000">
                <a:solidFill>
                  <a:srgbClr val="FFFFFF"/>
                </a:solidFill>
                <a:latin typeface="Anonymous Pro"/>
                <a:ea typeface="Anonymous Pro"/>
                <a:cs typeface="Anonymous Pro"/>
                <a:sym typeface="Anonymous Pro"/>
              </a:defRPr>
            </a:pPr>
          </a:p>
          <a:p>
            <a:pPr defTabSz="584200">
              <a:defRPr b="1" sz="3000">
                <a:solidFill>
                  <a:srgbClr val="FFFFFF"/>
                </a:solidFill>
                <a:latin typeface="Anonymous Pro"/>
                <a:ea typeface="Anonymous Pro"/>
                <a:cs typeface="Anonymous Pro"/>
                <a:sym typeface="Anonymous Pro"/>
              </a:defRPr>
            </a:pPr>
            <a:r>
              <a:t>	structure.keys.each {|e|</a:t>
            </a:r>
          </a:p>
          <a:p>
            <a:pPr defTabSz="584200">
              <a:defRPr b="1" sz="3000">
                <a:solidFill>
                  <a:srgbClr val="FFFFFF"/>
                </a:solidFill>
                <a:latin typeface="Anonymous Pro"/>
                <a:ea typeface="Anonymous Pro"/>
                <a:cs typeface="Anonymous Pro"/>
                <a:sym typeface="Anonymous Pro"/>
              </a:defRPr>
            </a:pPr>
            <a:r>
              <a:t>		a.elements.each(e) {|d|</a:t>
            </a:r>
          </a:p>
          <a:p>
            <a:pPr defTabSz="584200">
              <a:defRPr b="1" sz="3000">
                <a:solidFill>
                  <a:srgbClr val="FFFFFF"/>
                </a:solidFill>
                <a:latin typeface="Anonymous Pro"/>
                <a:ea typeface="Anonymous Pro"/>
                <a:cs typeface="Anonymous Pro"/>
                <a:sym typeface="Anonymous Pro"/>
              </a:defRPr>
            </a:pPr>
            <a:r>
              <a:t>			atts = d.attributes</a:t>
            </a:r>
          </a:p>
          <a:p>
            <a:pPr defTabSz="584200">
              <a:defRPr b="1" sz="3000">
                <a:solidFill>
                  <a:srgbClr val="FFFFFF"/>
                </a:solidFill>
                <a:latin typeface="Anonymous Pro"/>
                <a:ea typeface="Anonymous Pro"/>
                <a:cs typeface="Anonymous Pro"/>
                <a:sym typeface="Anonymous Pro"/>
              </a:defRPr>
            </a:pPr>
            <a:r>
              <a:t>			if structure[e].include?("*") then</a:t>
            </a:r>
          </a:p>
          <a:p>
            <a:pPr defTabSz="584200">
              <a:defRPr b="1" sz="3000">
                <a:solidFill>
                  <a:srgbClr val="FFFFFF"/>
                </a:solidFill>
                <a:latin typeface="Anonymous Pro"/>
                <a:ea typeface="Anonymous Pro"/>
                <a:cs typeface="Anonymous Pro"/>
                <a:sym typeface="Anonymous Pro"/>
              </a:defRPr>
            </a:pPr>
            <a:r>
              <a:t>				(structure[e] - ["*"]).each {|att|</a:t>
            </a:r>
          </a:p>
          <a:p>
            <a:pPr defTabSz="584200">
              <a:defRPr b="1" sz="3000">
                <a:solidFill>
                  <a:srgbClr val="FFFFFF"/>
                </a:solidFill>
                <a:latin typeface="Anonymous Pro"/>
                <a:ea typeface="Anonymous Pro"/>
                <a:cs typeface="Anonymous Pro"/>
                <a:sym typeface="Anonymous Pro"/>
              </a:defRPr>
            </a:pPr>
            <a:r>
              <a:t>				    map[e] = (if map[e] then map[e] else [] end) + </a:t>
            </a:r>
          </a:p>
          <a:p>
            <a:pPr defTabSz="584200">
              <a:defRPr b="1" sz="3000">
                <a:solidFill>
                  <a:srgbClr val="FFFFFF"/>
                </a:solidFill>
                <a:latin typeface="Anonymous Pro"/>
                <a:ea typeface="Anonymous Pro"/>
                <a:cs typeface="Anonymous Pro"/>
                <a:sym typeface="Anonymous Pro"/>
              </a:defRPr>
            </a:pPr>
            <a:r>
              <a:t>			                 [atts[att]]</a:t>
            </a:r>
          </a:p>
          <a:p>
            <a:pPr defTabSz="584200">
              <a:defRPr b="1" sz="3000">
                <a:solidFill>
                  <a:srgbClr val="FFFFFF"/>
                </a:solidFill>
                <a:latin typeface="Anonymous Pro"/>
                <a:ea typeface="Anonymous Pro"/>
                <a:cs typeface="Anonymous Pro"/>
                <a:sym typeface="Anonymous Pro"/>
              </a:defRPr>
            </a:pPr>
            <a:r>
              <a:t>			    }</a:t>
            </a:r>
          </a:p>
          <a:p>
            <a:pPr defTabSz="584200">
              <a:defRPr b="1" sz="3000">
                <a:solidFill>
                  <a:srgbClr val="FFFFFF"/>
                </a:solidFill>
                <a:latin typeface="Anonymous Pro"/>
                <a:ea typeface="Anonymous Pro"/>
                <a:cs typeface="Anonymous Pro"/>
                <a:sym typeface="Anonymous Pro"/>
              </a:defRPr>
            </a:pPr>
            <a:r>
              <a:t>			else</a:t>
            </a:r>
          </a:p>
          <a:p>
            <a:pPr defTabSz="584200">
              <a:defRPr b="1" sz="3000">
                <a:solidFill>
                  <a:srgbClr val="FFFFFF"/>
                </a:solidFill>
                <a:latin typeface="Anonymous Pro"/>
                <a:ea typeface="Anonymous Pro"/>
                <a:cs typeface="Anonymous Pro"/>
                <a:sym typeface="Anonymous Pro"/>
              </a:defRPr>
            </a:pPr>
            <a:r>
              <a:t>				structure[e].each {|att|</a:t>
            </a:r>
          </a:p>
          <a:p>
            <a:pPr defTabSz="584200">
              <a:defRPr b="1" sz="3000">
                <a:solidFill>
                  <a:srgbClr val="FFFFFF"/>
                </a:solidFill>
                <a:latin typeface="Anonymous Pro"/>
                <a:ea typeface="Anonymous Pro"/>
                <a:cs typeface="Anonymous Pro"/>
                <a:sym typeface="Anonymous Pro"/>
              </a:defRPr>
            </a:pPr>
            <a:r>
              <a:t>					map[att] = atts[att]</a:t>
            </a:r>
          </a:p>
          <a:p>
            <a:pPr defTabSz="584200">
              <a:defRPr b="1" sz="3000">
                <a:solidFill>
                  <a:srgbClr val="FFFFFF"/>
                </a:solidFill>
                <a:latin typeface="Anonymous Pro"/>
                <a:ea typeface="Anonymous Pro"/>
                <a:cs typeface="Anonymous Pro"/>
                <a:sym typeface="Anonymous Pro"/>
              </a:defRPr>
            </a:pPr>
            <a:r>
              <a:t>				}</a:t>
            </a:r>
          </a:p>
          <a:p>
            <a:pPr defTabSz="584200">
              <a:defRPr b="1" sz="3000">
                <a:solidFill>
                  <a:srgbClr val="FFFFFF"/>
                </a:solidFill>
                <a:latin typeface="Anonymous Pro"/>
                <a:ea typeface="Anonymous Pro"/>
                <a:cs typeface="Anonymous Pro"/>
                <a:sym typeface="Anonymous Pro"/>
              </a:defRPr>
            </a:pPr>
            <a:r>
              <a:t>		   end</a:t>
            </a:r>
          </a:p>
          <a:p>
            <a:pPr defTabSz="584200">
              <a:defRPr b="1" sz="3000">
                <a:solidFill>
                  <a:srgbClr val="FFFFFF"/>
                </a:solidFill>
                <a:latin typeface="Anonymous Pro"/>
                <a:ea typeface="Anonymous Pro"/>
                <a:cs typeface="Anonymous Pro"/>
                <a:sym typeface="Anonymous Pro"/>
              </a:defRPr>
            </a:pPr>
            <a:r>
              <a:t>		}</a:t>
            </a:r>
          </a:p>
          <a:p>
            <a:pPr defTabSz="584200">
              <a:defRPr b="1" sz="3000">
                <a:solidFill>
                  <a:srgbClr val="FFFFFF"/>
                </a:solidFill>
                <a:latin typeface="Anonymous Pro"/>
                <a:ea typeface="Anonymous Pro"/>
                <a:cs typeface="Anonymous Pro"/>
                <a:sym typeface="Anonymous Pro"/>
              </a:defRPr>
            </a:pPr>
            <a:r>
              <a:t>	}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Improvement is more often needed than not, so abstract to see it!"/>
          <p:cNvSpPr txBox="1"/>
          <p:nvPr>
            <p:ph type="title"/>
          </p:nvPr>
        </p:nvSpPr>
        <p:spPr>
          <a:xfrm>
            <a:off x="1270000" y="1739900"/>
            <a:ext cx="10464800" cy="6273800"/>
          </a:xfrm>
          <a:prstGeom prst="rect">
            <a:avLst/>
          </a:prstGeom>
        </p:spPr>
        <p:txBody>
          <a:bodyPr>
            <a:normAutofit fontScale="100000" lnSpcReduction="0"/>
          </a:bodyPr>
          <a:lstStyle>
            <a:lvl1pPr defTabSz="537463">
              <a:defRPr sz="8832"/>
            </a:lvl1pPr>
          </a:lstStyle>
          <a:p>
            <a:pPr/>
            <a:r>
              <a:t>Improvement is more often needed than not, so abstract to see it!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How to choose refactoring targets?"/>
          <p:cNvSpPr txBox="1"/>
          <p:nvPr>
            <p:ph type="ctrTitle"/>
          </p:nvPr>
        </p:nvSpPr>
        <p:spPr>
          <a:xfrm>
            <a:off x="1270000" y="1638300"/>
            <a:ext cx="10464800" cy="6146800"/>
          </a:xfrm>
          <a:prstGeom prst="rect">
            <a:avLst/>
          </a:prstGeom>
        </p:spPr>
        <p:txBody>
          <a:bodyPr anchor="ctr"/>
          <a:lstStyle/>
          <a:p>
            <a:pPr>
              <a:defRPr sz="12000"/>
            </a:pPr>
            <a:r>
              <a:t>How to choose refactoring </a:t>
            </a:r>
            <a:r>
              <a:rPr>
                <a:solidFill>
                  <a:srgbClr val="FEFB27"/>
                </a:solidFill>
              </a:rPr>
              <a:t>targets</a:t>
            </a: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Values…"/>
          <p:cNvSpPr txBox="1"/>
          <p:nvPr>
            <p:ph type="body" idx="1"/>
          </p:nvPr>
        </p:nvSpPr>
        <p:spPr>
          <a:prstGeom prst="rect">
            <a:avLst/>
          </a:prstGeom>
        </p:spPr>
        <p:txBody>
          <a:bodyPr/>
          <a:lstStyle/>
          <a:p>
            <a:pPr>
              <a:defRPr sz="8400"/>
            </a:pPr>
            <a:r>
              <a:t>Values</a:t>
            </a:r>
          </a:p>
          <a:p>
            <a:pPr>
              <a:defRPr sz="8400"/>
            </a:pPr>
            <a:r>
              <a:t>Principles</a:t>
            </a:r>
          </a:p>
          <a:p>
            <a:pPr>
              <a:defRPr sz="8400"/>
            </a:pPr>
            <a:r>
              <a:t>Patterns</a:t>
            </a:r>
          </a:p>
        </p:txBody>
      </p:sp>
      <p:sp>
        <p:nvSpPr>
          <p:cNvPr id="379" name="Bad smells based on..."/>
          <p:cNvSpPr txBox="1"/>
          <p:nvPr>
            <p:ph type="title"/>
          </p:nvPr>
        </p:nvSpPr>
        <p:spPr>
          <a:prstGeom prst="rect">
            <a:avLst/>
          </a:prstGeom>
        </p:spPr>
        <p:txBody>
          <a:bodyPr/>
          <a:lstStyle/>
          <a:p>
            <a:pPr/>
            <a:r>
              <a:t>Bad smells based on...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Strategy"/>
          <p:cNvSpPr txBox="1"/>
          <p:nvPr>
            <p:ph type="title"/>
          </p:nvPr>
        </p:nvSpPr>
        <p:spPr>
          <a:prstGeom prst="rect">
            <a:avLst/>
          </a:prstGeom>
        </p:spPr>
        <p:txBody>
          <a:bodyPr/>
          <a:lstStyle/>
          <a:p>
            <a:pPr/>
            <a:r>
              <a:t>Strategy</a:t>
            </a:r>
          </a:p>
        </p:txBody>
      </p:sp>
      <p:sp>
        <p:nvSpPr>
          <p:cNvPr id="382" name="Identify problem…"/>
          <p:cNvSpPr txBox="1"/>
          <p:nvPr>
            <p:ph type="body" idx="1"/>
          </p:nvPr>
        </p:nvSpPr>
        <p:spPr>
          <a:prstGeom prst="rect">
            <a:avLst/>
          </a:prstGeom>
        </p:spPr>
        <p:txBody>
          <a:bodyPr/>
          <a:lstStyle/>
          <a:p>
            <a:pPr/>
            <a:r>
              <a:t>Identify problem</a:t>
            </a:r>
          </a:p>
          <a:p>
            <a:pPr/>
            <a:r>
              <a:t>Any pattern for problem in the given context?</a:t>
            </a:r>
          </a:p>
          <a:p>
            <a:pPr/>
            <a:r>
              <a:t>New solution based on values and principles?</a:t>
            </a:r>
          </a:p>
          <a:p>
            <a:pPr/>
            <a:r>
              <a:t>Apply appropriate refactorings</a:t>
            </a:r>
          </a:p>
          <a:p>
            <a:pPr/>
            <a:r>
              <a:t>Test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Checklist"/>
          <p:cNvSpPr txBox="1"/>
          <p:nvPr>
            <p:ph type="title"/>
          </p:nvPr>
        </p:nvSpPr>
        <p:spPr>
          <a:prstGeom prst="rect">
            <a:avLst/>
          </a:prstGeom>
        </p:spPr>
        <p:txBody>
          <a:bodyPr/>
          <a:lstStyle/>
          <a:p>
            <a:pPr/>
            <a:r>
              <a:t>Checklist</a:t>
            </a:r>
          </a:p>
        </p:txBody>
      </p:sp>
      <p:sp>
        <p:nvSpPr>
          <p:cNvPr id="385" name="Design and implementation conforms to discussed principles and patterns…"/>
          <p:cNvSpPr txBox="1"/>
          <p:nvPr>
            <p:ph type="body" idx="1"/>
          </p:nvPr>
        </p:nvSpPr>
        <p:spPr>
          <a:prstGeom prst="rect">
            <a:avLst/>
          </a:prstGeom>
        </p:spPr>
        <p:txBody>
          <a:bodyPr/>
          <a:lstStyle/>
          <a:p>
            <a:pPr/>
            <a:r>
              <a:t>Design and implementation conforms to discussed principles and patterns</a:t>
            </a:r>
          </a:p>
          <a:p>
            <a:pPr/>
            <a:r>
              <a:t>Most well known refactoring have been applied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euse problems"/>
          <p:cNvSpPr txBox="1"/>
          <p:nvPr>
            <p:ph type="title"/>
          </p:nvPr>
        </p:nvSpPr>
        <p:spPr>
          <a:prstGeom prst="rect">
            <a:avLst/>
          </a:prstGeom>
        </p:spPr>
        <p:txBody>
          <a:bodyPr/>
          <a:lstStyle>
            <a:lvl1pPr algn="ctr"/>
          </a:lstStyle>
          <a:p>
            <a:pPr/>
            <a:r>
              <a:t>Reuse problems</a:t>
            </a:r>
          </a:p>
        </p:txBody>
      </p:sp>
      <p:pic>
        <p:nvPicPr>
          <p:cNvPr id="263" name="Screen shot 2010-08-17 at 9.35.41 PM.png" descr="Screen shot 2010-08-17 at 9.35.41 PM.png"/>
          <p:cNvPicPr>
            <a:picLocks noChangeAspect="1"/>
          </p:cNvPicPr>
          <p:nvPr/>
        </p:nvPicPr>
        <p:blipFill>
          <a:blip r:embed="rId2">
            <a:extLst/>
          </a:blip>
          <a:stretch>
            <a:fillRect/>
          </a:stretch>
        </p:blipFill>
        <p:spPr>
          <a:xfrm>
            <a:off x="571500" y="2781300"/>
            <a:ext cx="5651500" cy="5651500"/>
          </a:xfrm>
          <a:prstGeom prst="rect">
            <a:avLst/>
          </a:prstGeom>
          <a:ln w="12700">
            <a:miter lim="400000"/>
          </a:ln>
        </p:spPr>
      </p:pic>
      <p:pic>
        <p:nvPicPr>
          <p:cNvPr id="264" name="Screen shot 2010-08-17 at 10.32.14 PM.png" descr="Screen shot 2010-08-17 at 10.32.14 PM.png"/>
          <p:cNvPicPr>
            <a:picLocks noChangeAspect="1"/>
          </p:cNvPicPr>
          <p:nvPr/>
        </p:nvPicPr>
        <p:blipFill>
          <a:blip r:embed="rId3">
            <a:extLst/>
          </a:blip>
          <a:stretch>
            <a:fillRect/>
          </a:stretch>
        </p:blipFill>
        <p:spPr>
          <a:xfrm>
            <a:off x="6319993" y="3454400"/>
            <a:ext cx="6134100" cy="430677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Take notes, now!"/>
          <p:cNvSpPr txBox="1"/>
          <p:nvPr>
            <p:ph type="ctrTitle"/>
          </p:nvPr>
        </p:nvSpPr>
        <p:spPr>
          <a:xfrm>
            <a:off x="1270000" y="1638300"/>
            <a:ext cx="10464800" cy="5867400"/>
          </a:xfrm>
          <a:prstGeom prst="rect">
            <a:avLst/>
          </a:prstGeom>
        </p:spPr>
        <p:txBody>
          <a:bodyPr/>
          <a:lstStyle>
            <a:lvl1pPr>
              <a:defRPr sz="14400"/>
            </a:lvl1pPr>
          </a:lstStyle>
          <a:p>
            <a:pPr/>
            <a:r>
              <a:t>Take notes, now!</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Refactoring 2"/>
          <p:cNvSpPr txBox="1"/>
          <p:nvPr>
            <p:ph type="title"/>
          </p:nvPr>
        </p:nvSpPr>
        <p:spPr>
          <a:prstGeom prst="rect">
            <a:avLst/>
          </a:prstGeom>
        </p:spPr>
        <p:txBody>
          <a:bodyPr/>
          <a:lstStyle/>
          <a:p>
            <a:pPr/>
            <a:r>
              <a:t>Refactoring 2</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Refactoring research at CIn"/>
          <p:cNvSpPr txBox="1"/>
          <p:nvPr>
            <p:ph type="title"/>
          </p:nvPr>
        </p:nvSpPr>
        <p:spPr>
          <a:prstGeom prst="rect">
            <a:avLst/>
          </a:prstGeom>
        </p:spPr>
        <p:txBody>
          <a:bodyPr/>
          <a:lstStyle/>
          <a:p>
            <a:pPr/>
            <a:r>
              <a:t>Refactoring research at CIn</a:t>
            </a:r>
          </a:p>
        </p:txBody>
      </p:sp>
      <p:sp>
        <p:nvSpPr>
          <p:cNvPr id="396" name="Refactoring of software product lines: Paulo, Leopoldo…"/>
          <p:cNvSpPr txBox="1"/>
          <p:nvPr>
            <p:ph type="body" idx="1"/>
          </p:nvPr>
        </p:nvSpPr>
        <p:spPr>
          <a:prstGeom prst="rect">
            <a:avLst/>
          </a:prstGeom>
        </p:spPr>
        <p:txBody>
          <a:bodyPr/>
          <a:lstStyle/>
          <a:p>
            <a:pPr/>
            <a:r>
              <a:t>Refactoring of software product lines: Paulo, Leopoldo</a:t>
            </a:r>
          </a:p>
          <a:p>
            <a:pPr/>
            <a:r>
              <a:t>Formal refactoring: Márcio, Augusto</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o do after class"/>
          <p:cNvSpPr txBox="1"/>
          <p:nvPr>
            <p:ph type="title"/>
          </p:nvPr>
        </p:nvSpPr>
        <p:spPr>
          <a:prstGeom prst="rect">
            <a:avLst/>
          </a:prstGeom>
        </p:spPr>
        <p:txBody>
          <a:bodyPr/>
          <a:lstStyle/>
          <a:p>
            <a:pPr/>
            <a:r>
              <a:t>To do after class</a:t>
            </a:r>
          </a:p>
        </p:txBody>
      </p:sp>
      <p:sp>
        <p:nvSpPr>
          <p:cNvPr id="399" name="Answer questionnaire (check classroom assignment), study correct answers…"/>
          <p:cNvSpPr txBox="1"/>
          <p:nvPr>
            <p:ph type="body" idx="1"/>
          </p:nvPr>
        </p:nvSpPr>
        <p:spPr>
          <a:xfrm>
            <a:off x="1270000" y="2438400"/>
            <a:ext cx="10464800" cy="6887751"/>
          </a:xfrm>
          <a:prstGeom prst="rect">
            <a:avLst/>
          </a:prstGeom>
        </p:spPr>
        <p:txBody>
          <a:bodyPr/>
          <a:lstStyle/>
          <a:p>
            <a:pPr/>
            <a:r>
              <a:t>Answer questionnaire (check classroom assignment), study correct answers </a:t>
            </a:r>
          </a:p>
          <a:p>
            <a:pPr/>
            <a:r>
              <a:t>Finish exercise (check classroom assignment), study correct answers</a:t>
            </a:r>
          </a:p>
          <a:p>
            <a:pPr/>
            <a:r>
              <a:t>Read, again, chapter 9 in the textbook </a:t>
            </a:r>
          </a:p>
          <a:p>
            <a:pPr/>
            <a:r>
              <a:t>Evaluate classes (check classroom assignment)</a:t>
            </a:r>
          </a:p>
          <a:p>
            <a:pPr/>
            <a:r>
              <a:t>Study questions from previous exams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o do after class, optional"/>
          <p:cNvSpPr txBox="1"/>
          <p:nvPr>
            <p:ph type="title"/>
          </p:nvPr>
        </p:nvSpPr>
        <p:spPr>
          <a:prstGeom prst="rect">
            <a:avLst/>
          </a:prstGeom>
        </p:spPr>
        <p:txBody>
          <a:bodyPr/>
          <a:lstStyle/>
          <a:p>
            <a:pPr/>
            <a:r>
              <a:t>To do after class, optional</a:t>
            </a:r>
          </a:p>
        </p:txBody>
      </p:sp>
      <p:sp>
        <p:nvSpPr>
          <p:cNvPr id="404" name="estudar material (definição, quadrante) sobre débito técnico…"/>
          <p:cNvSpPr txBox="1"/>
          <p:nvPr>
            <p:ph type="body" idx="1"/>
          </p:nvPr>
        </p:nvSpPr>
        <p:spPr>
          <a:xfrm>
            <a:off x="1270000" y="2438400"/>
            <a:ext cx="10464800" cy="6887751"/>
          </a:xfrm>
          <a:prstGeom prst="rect">
            <a:avLst/>
          </a:prstGeom>
        </p:spPr>
        <p:txBody>
          <a:bodyPr/>
          <a:lstStyle/>
          <a:p>
            <a:pPr/>
            <a:r>
              <a:t>estudar material (</a:t>
            </a:r>
            <a:r>
              <a:rPr u="sng">
                <a:hlinkClick r:id="rId2" invalidUrl="" action="" tgtFrame="" tooltip="" history="1" highlightClick="0" endSnd="0"/>
              </a:rPr>
              <a:t>definição</a:t>
            </a:r>
            <a:r>
              <a:t>, </a:t>
            </a:r>
            <a:r>
              <a:rPr u="sng">
                <a:hlinkClick r:id="rId3" invalidUrl="" action="" tgtFrame="" tooltip="" history="1" highlightClick="0" endSnd="0"/>
              </a:rPr>
              <a:t>quadrante</a:t>
            </a:r>
            <a:r>
              <a:t>) sobre débito técnico</a:t>
            </a:r>
          </a:p>
          <a:p>
            <a:pPr/>
            <a:r>
              <a:t>estudar </a:t>
            </a:r>
            <a:r>
              <a:rPr u="sng">
                <a:hlinkClick r:id="rId4" invalidUrl="" action="" tgtFrame="" tooltip="" history="1" highlightClick="0" endSnd="0"/>
              </a:rPr>
              <a:t>catálogo</a:t>
            </a:r>
            <a:r>
              <a:t> de refactorings, e assistir </a:t>
            </a:r>
            <a:r>
              <a:rPr u="sng">
                <a:hlinkClick r:id="rId5" invalidUrl="" action="" tgtFrame="" tooltip="" history="1" highlightClick="0" endSnd="0"/>
              </a:rPr>
              <a:t>vídeo</a:t>
            </a:r>
            <a:r>
              <a:t> se você não é familiar com a noção de refactoring</a:t>
            </a:r>
          </a:p>
          <a:p>
            <a:pPr/>
            <a:r>
              <a:t>ler resumos ou assistir vídeos do debate </a:t>
            </a:r>
            <a:r>
              <a:rPr u="sng">
                <a:hlinkClick r:id="rId6" invalidUrl="" action="" tgtFrame="" tooltip="" history="1" highlightClick="0" endSnd="0"/>
              </a:rPr>
              <a:t>Is TDD dead</a:t>
            </a: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Questions from previous exams"/>
          <p:cNvSpPr txBox="1"/>
          <p:nvPr>
            <p:ph type="title"/>
          </p:nvPr>
        </p:nvSpPr>
        <p:spPr>
          <a:prstGeom prst="rect">
            <a:avLst/>
          </a:prstGeom>
        </p:spPr>
        <p:txBody>
          <a:bodyPr/>
          <a:lstStyle/>
          <a:p>
            <a:pPr/>
            <a:r>
              <a:t>Questions from previous exams</a:t>
            </a:r>
          </a:p>
        </p:txBody>
      </p:sp>
      <p:sp>
        <p:nvSpPr>
          <p:cNvPr id="407" name="Explique (a) o que é teste de regressão e (b) porque eles são úteis para atividades de refatoração.…"/>
          <p:cNvSpPr txBox="1"/>
          <p:nvPr>
            <p:ph type="body" idx="1"/>
          </p:nvPr>
        </p:nvSpPr>
        <p:spPr>
          <a:xfrm>
            <a:off x="1270000" y="1722716"/>
            <a:ext cx="10464800" cy="7957583"/>
          </a:xfrm>
          <a:prstGeom prst="rect">
            <a:avLst/>
          </a:prstGeom>
        </p:spPr>
        <p:txBody>
          <a:bodyPr/>
          <a:lstStyle/>
          <a:p>
            <a:pPr>
              <a:defRPr sz="3400"/>
            </a:pPr>
          </a:p>
          <a:p>
            <a:pPr>
              <a:defRPr sz="3400"/>
            </a:pPr>
            <a:r>
              <a:t>Explique (a) o que é teste de regressão e (b) porque eles são úteis para atividades de refatoração.</a:t>
            </a:r>
          </a:p>
          <a:p>
            <a:pPr>
              <a:defRPr sz="3400"/>
            </a:pPr>
            <a:r>
              <a:t>Cite (a) um ``mau cheiro'' associado à refatoração “extract class”, e (b) explique qual a mudança sugerida por essa refatoração.</a:t>
            </a:r>
          </a:p>
          <a:p>
            <a:pPr>
              <a:defRPr sz="3400"/>
            </a:pPr>
            <a:r>
              <a:t>Explique brevemente quais as vantagens de refatorar o código e porque algumas empresas não realizam esta atividade rotineiramente.</a:t>
            </a:r>
          </a:p>
          <a:p>
            <a:pPr>
              <a:defRPr sz="3400"/>
            </a:pPr>
            <a:r>
              <a:t>Cite um ``mau cheiro'' associado à refatoração extract method, e explique qual a mudança sugerida por essa refatoração.</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410"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411" name="phmb@cin.ufpe.br ◈ twitter.com/pauloborba"/>
          <p:cNvSpPr txBox="1"/>
          <p:nvPr/>
        </p:nvSpPr>
        <p:spPr>
          <a:xfrm>
            <a:off x="2581944" y="8997950"/>
            <a:ext cx="7848601" cy="48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b="1" sz="2400">
                <a:solidFill>
                  <a:srgbClr val="F3F9F6"/>
                </a:solidFill>
                <a:latin typeface="Courier New"/>
                <a:ea typeface="Courier New"/>
                <a:cs typeface="Courier New"/>
                <a:sym typeface="Courier New"/>
              </a:defRPr>
            </a:pPr>
            <a:r>
              <a:rPr u="sng">
                <a:hlinkClick r:id="rId2" invalidUrl="" action="" tgtFrame="" tooltip="" history="1" highlightClick="0" endSnd="0"/>
              </a:rPr>
              <a:t>phmb@cin.ufpe.br</a:t>
            </a:r>
            <a:r>
              <a:t> ◈ </a:t>
            </a:r>
            <a:r>
              <a:rPr u="sng">
                <a:hlinkClick r:id="rId3" invalidUrl="" action="" tgtFrame="" tooltip="" history="1" highlightClick="0" endSnd="0"/>
              </a:rPr>
              <a:t>twitter.com/pauloborba</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bg>
      <p:bgPr>
        <a:solidFill>
          <a:schemeClr val="accent1"/>
        </a:solidFill>
      </p:bgPr>
    </p:bg>
    <p:spTree>
      <p:nvGrpSpPr>
        <p:cNvPr id="1" name=""/>
        <p:cNvGrpSpPr/>
        <p:nvPr/>
      </p:nvGrpSpPr>
      <p:grpSpPr>
        <a:xfrm>
          <a:off x="0" y="0"/>
          <a:ext cx="0" cy="0"/>
          <a:chOff x="0" y="0"/>
          <a:chExt cx="0" cy="0"/>
        </a:xfrm>
      </p:grpSpPr>
      <p:sp>
        <p:nvSpPr>
          <p:cNvPr id="413" name="A FAZER depois da aula"/>
          <p:cNvSpPr txBox="1"/>
          <p:nvPr>
            <p:ph type="title"/>
          </p:nvPr>
        </p:nvSpPr>
        <p:spPr>
          <a:prstGeom prst="rect">
            <a:avLst/>
          </a:prstGeom>
        </p:spPr>
        <p:txBody>
          <a:bodyPr/>
          <a:lstStyle/>
          <a:p>
            <a:pPr/>
            <a:r>
              <a:t>A FAZER depois da aula</a:t>
            </a:r>
          </a:p>
        </p:txBody>
      </p:sp>
      <p:sp>
        <p:nvSpPr>
          <p:cNvPr id="414" name="enviar a correção dos questionários de avaliação dos alunos; não limpar pois depois será utilizado pelos scripts…"/>
          <p:cNvSpPr txBox="1"/>
          <p:nvPr>
            <p:ph type="body" idx="1"/>
          </p:nvPr>
        </p:nvSpPr>
        <p:spPr>
          <a:xfrm>
            <a:off x="62554" y="2570828"/>
            <a:ext cx="12879692" cy="7225957"/>
          </a:xfrm>
          <a:prstGeom prst="rect">
            <a:avLst/>
          </a:prstGeom>
        </p:spPr>
        <p:txBody>
          <a:bodyPr spcCol="643984"/>
          <a:lstStyle/>
          <a:p>
            <a:pPr>
              <a:defRPr sz="2800"/>
            </a:pPr>
            <a:r>
              <a:t>enviar a correção dos questionários de avaliação dos alunos; não limpar pois depois será utilizado pelos scripts</a:t>
            </a:r>
          </a:p>
          <a:p>
            <a:pPr>
              <a:defRPr sz="2800"/>
            </a:pPr>
            <a:r>
              <a:t>ler as avaliações da aula e transferir sugestões para os slides aqui; não limpar pois depois será utilizado pelos scripts</a:t>
            </a:r>
          </a:p>
          <a:p>
            <a:pPr>
              <a:defRPr sz="2800"/>
            </a:pPr>
            <a:r>
              <a:t>carregar avaliações parciais sobre as metas na planilha principal e enviar para os alunos</a:t>
            </a:r>
          </a:p>
          <a:p>
            <a:pPr>
              <a:defRPr sz="2800"/>
            </a:pPr>
            <a:r>
              <a:t>elaborar prova, com foco em testes, design e refatoração, 2 questões de cada assunto</a:t>
            </a:r>
          </a:p>
          <a:p>
            <a:pPr>
              <a:defRPr sz="2800"/>
            </a:pPr>
            <a:r>
              <a:t>distribuir a mini-prova para correção pelos monitores, com base em planilha de correção de questões da mini (que monitor corrige que questão de que mini?)</a:t>
            </a:r>
          </a:p>
          <a:p>
            <a:pPr>
              <a:defRPr sz="2800"/>
            </a:pPr>
            <a:r>
              <a:t>@channel, bruno vai montar uma planilha para organizarmos a distribuição de questões de mini-provas para correção. a ideia é que cada questão seja corrigida pela mesma pessoa, para evitar discrepâncias. me consultem no privado sobre dúvidas na correção, e principalmente sobre o que é esperado como resposta para cada questão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Modularity problems"/>
          <p:cNvSpPr txBox="1"/>
          <p:nvPr>
            <p:ph type="title"/>
          </p:nvPr>
        </p:nvSpPr>
        <p:spPr>
          <a:prstGeom prst="rect">
            <a:avLst/>
          </a:prstGeom>
        </p:spPr>
        <p:txBody>
          <a:bodyPr/>
          <a:lstStyle>
            <a:lvl1pPr algn="ctr"/>
          </a:lstStyle>
          <a:p>
            <a:pPr/>
            <a:r>
              <a:t>Modularity problems</a:t>
            </a:r>
          </a:p>
        </p:txBody>
      </p:sp>
      <p:pic>
        <p:nvPicPr>
          <p:cNvPr id="267" name="Screen shot 2010-08-29 at 6.16.04 PM.png" descr="Screen shot 2010-08-29 at 6.16.04 PM.png"/>
          <p:cNvPicPr>
            <a:picLocks noChangeAspect="1"/>
          </p:cNvPicPr>
          <p:nvPr/>
        </p:nvPicPr>
        <p:blipFill>
          <a:blip r:embed="rId2">
            <a:extLst/>
          </a:blip>
          <a:stretch>
            <a:fillRect/>
          </a:stretch>
        </p:blipFill>
        <p:spPr>
          <a:xfrm>
            <a:off x="1403350" y="2514600"/>
            <a:ext cx="10210800" cy="61976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How and when to solve them?"/>
          <p:cNvSpPr txBox="1"/>
          <p:nvPr>
            <p:ph type="ctrTitle"/>
          </p:nvPr>
        </p:nvSpPr>
        <p:spPr>
          <a:xfrm>
            <a:off x="1270000" y="1485900"/>
            <a:ext cx="10464800" cy="6769100"/>
          </a:xfrm>
          <a:prstGeom prst="rect">
            <a:avLst/>
          </a:prstGeom>
        </p:spPr>
        <p:txBody>
          <a:bodyPr/>
          <a:lstStyle>
            <a:lvl1pPr>
              <a:defRPr sz="14400"/>
            </a:lvl1pPr>
          </a:lstStyle>
          <a:p>
            <a:pPr/>
            <a:r>
              <a:t>How and when to solve them?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echnical debt"/>
          <p:cNvSpPr txBox="1"/>
          <p:nvPr>
            <p:ph type="title"/>
          </p:nvPr>
        </p:nvSpPr>
        <p:spPr>
          <a:prstGeom prst="rect">
            <a:avLst/>
          </a:prstGeom>
        </p:spPr>
        <p:txBody>
          <a:bodyPr/>
          <a:lstStyle/>
          <a:p>
            <a:pPr/>
            <a:r>
              <a:t>Technical debt</a:t>
            </a:r>
          </a:p>
        </p:txBody>
      </p:sp>
      <p:pic>
        <p:nvPicPr>
          <p:cNvPr id="272" name="TechnicalDebt.pdf" descr="TechnicalDebt.pdf"/>
          <p:cNvPicPr>
            <a:picLocks noChangeAspect="1"/>
          </p:cNvPicPr>
          <p:nvPr/>
        </p:nvPicPr>
        <p:blipFill>
          <a:blip r:embed="rId2">
            <a:extLst/>
          </a:blip>
          <a:stretch>
            <a:fillRect/>
          </a:stretch>
        </p:blipFill>
        <p:spPr>
          <a:xfrm>
            <a:off x="404606" y="3009900"/>
            <a:ext cx="12199771" cy="52197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4" name="evidencia de que vale a pena reduzir o debito?"/>
          <p:cNvSpPr txBox="1"/>
          <p:nvPr>
            <p:ph type="title"/>
          </p:nvPr>
        </p:nvSpPr>
        <p:spPr>
          <a:prstGeom prst="rect">
            <a:avLst/>
          </a:prstGeom>
        </p:spPr>
        <p:txBody>
          <a:bodyPr/>
          <a:lstStyle/>
          <a:p>
            <a:pPr/>
            <a:r>
              <a:t>evidencia de que vale a pena reduzir o debito?</a:t>
            </a:r>
          </a:p>
        </p:txBody>
      </p:sp>
      <p:sp>
        <p:nvSpPr>
          <p:cNvPr id="275" name="There has been some research relating to the benefits of clean code and a better architected system. The following is the results from research based upon Raymond Slot’s PhD thesis where he did a thorough analysis from a survey of 49 industrial software "/>
          <p:cNvSpPr txBox="1"/>
          <p:nvPr/>
        </p:nvSpPr>
        <p:spPr>
          <a:xfrm>
            <a:off x="548567" y="3940844"/>
            <a:ext cx="12773070" cy="23913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300">
                <a:solidFill>
                  <a:srgbClr val="F3F9F6"/>
                </a:solidFill>
                <a:latin typeface="Times Roman"/>
                <a:ea typeface="Times Roman"/>
                <a:cs typeface="Times Roman"/>
                <a:sym typeface="Times Roman"/>
              </a:defRPr>
            </a:pPr>
            <a:r>
              <a:t>There has been some research relating to the benefits of clean code and a better architected system. The following is the results from research based upon Raymond Slot’s PhD thesis where he did a thorough analysis from a survey of 49 industrial software development projects ranging from smaller size projects to larger projects. The following is an outline of some of his results.</a:t>
            </a:r>
            <a:endParaRPr sz="1600"/>
          </a:p>
          <a:p>
            <a:pPr>
              <a:defRPr sz="1300">
                <a:solidFill>
                  <a:srgbClr val="F3F9F6"/>
                </a:solidFill>
                <a:latin typeface="Times Roman"/>
                <a:ea typeface="Times Roman"/>
                <a:cs typeface="Times Roman"/>
                <a:sym typeface="Times Roman"/>
              </a:defRPr>
            </a:pPr>
            <a:r>
              <a:rPr sz="1600"/>
              <a:t>[if !supportLists]</a:t>
            </a:r>
            <a:r>
              <a:t>a)</a:t>
            </a:r>
            <a:r>
              <a:rPr sz="900">
                <a:latin typeface="Times New Roman"/>
                <a:ea typeface="Times New Roman"/>
                <a:cs typeface="Times New Roman"/>
                <a:sym typeface="Times New Roman"/>
              </a:rPr>
              <a:t>     </a:t>
            </a:r>
            <a:r>
              <a:rPr sz="1600"/>
              <a:t>[endif]</a:t>
            </a:r>
            <a:r>
              <a:t>19% decrease in project budget overrun</a:t>
            </a:r>
            <a:endParaRPr sz="1600"/>
          </a:p>
          <a:p>
            <a:pPr>
              <a:defRPr sz="1300">
                <a:solidFill>
                  <a:srgbClr val="F3F9F6"/>
                </a:solidFill>
                <a:latin typeface="Times Roman"/>
                <a:ea typeface="Times Roman"/>
                <a:cs typeface="Times Roman"/>
                <a:sym typeface="Times Roman"/>
              </a:defRPr>
            </a:pPr>
            <a:r>
              <a:rPr sz="1600"/>
              <a:t>[if !supportLists]</a:t>
            </a:r>
            <a:r>
              <a:t>b)</a:t>
            </a:r>
            <a:r>
              <a:rPr sz="900">
                <a:latin typeface="Times New Roman"/>
                <a:ea typeface="Times New Roman"/>
                <a:cs typeface="Times New Roman"/>
                <a:sym typeface="Times New Roman"/>
              </a:rPr>
              <a:t>     </a:t>
            </a:r>
            <a:r>
              <a:rPr sz="1600"/>
              <a:t>[endif]</a:t>
            </a:r>
            <a:r>
              <a:t>Increased predictability of project budget planning, which decreases the percentage of projects with large budget overruns from 38% to 13%</a:t>
            </a:r>
            <a:endParaRPr sz="1600"/>
          </a:p>
          <a:p>
            <a:pPr>
              <a:defRPr sz="1300">
                <a:solidFill>
                  <a:srgbClr val="F3F9F6"/>
                </a:solidFill>
                <a:latin typeface="Times Roman"/>
                <a:ea typeface="Times Roman"/>
                <a:cs typeface="Times Roman"/>
                <a:sym typeface="Times Roman"/>
              </a:defRPr>
            </a:pPr>
            <a:r>
              <a:rPr sz="1600"/>
              <a:t>[if !supportLists]</a:t>
            </a:r>
            <a:r>
              <a:t>c)</a:t>
            </a:r>
            <a:r>
              <a:rPr sz="900">
                <a:latin typeface="Times New Roman"/>
                <a:ea typeface="Times New Roman"/>
                <a:cs typeface="Times New Roman"/>
                <a:sym typeface="Times New Roman"/>
              </a:rPr>
              <a:t>     </a:t>
            </a:r>
            <a:r>
              <a:rPr sz="1600"/>
              <a:t>[endif]</a:t>
            </a:r>
            <a:r>
              <a:t>40% decrease in project time overrun</a:t>
            </a:r>
            <a:endParaRPr sz="1600"/>
          </a:p>
          <a:p>
            <a:pPr>
              <a:defRPr sz="1300">
                <a:solidFill>
                  <a:srgbClr val="F3F9F6"/>
                </a:solidFill>
                <a:latin typeface="Times Roman"/>
                <a:ea typeface="Times Roman"/>
                <a:cs typeface="Times Roman"/>
                <a:sym typeface="Times Roman"/>
              </a:defRPr>
            </a:pPr>
            <a:r>
              <a:rPr sz="1600"/>
              <a:t>[if !supportLists]</a:t>
            </a:r>
            <a:r>
              <a:t>d)</a:t>
            </a:r>
            <a:r>
              <a:rPr sz="900">
                <a:latin typeface="Times New Roman"/>
                <a:ea typeface="Times New Roman"/>
                <a:cs typeface="Times New Roman"/>
                <a:sym typeface="Times New Roman"/>
              </a:rPr>
              <a:t>     </a:t>
            </a:r>
            <a:r>
              <a:rPr sz="1600"/>
              <a:t>[endif]</a:t>
            </a:r>
            <a:r>
              <a:t>Increased customer satisfaction, with 0.5 to 1 point – on a scale of 1 to 5</a:t>
            </a:r>
            <a:endParaRPr sz="1600"/>
          </a:p>
          <a:p>
            <a:pPr>
              <a:defRPr sz="1300">
                <a:solidFill>
                  <a:srgbClr val="F3F9F6"/>
                </a:solidFill>
                <a:latin typeface="Times Roman"/>
                <a:ea typeface="Times Roman"/>
                <a:cs typeface="Times Roman"/>
                <a:sym typeface="Times Roman"/>
              </a:defRPr>
            </a:pPr>
            <a:r>
              <a:rPr sz="1600"/>
              <a:t>[if !supportLists]</a:t>
            </a:r>
            <a:r>
              <a:t>e)</a:t>
            </a:r>
            <a:r>
              <a:rPr sz="900">
                <a:latin typeface="Times New Roman"/>
                <a:ea typeface="Times New Roman"/>
                <a:cs typeface="Times New Roman"/>
                <a:sym typeface="Times New Roman"/>
              </a:rPr>
              <a:t>     </a:t>
            </a:r>
            <a:r>
              <a:rPr sz="1600"/>
              <a:t>[endif]</a:t>
            </a:r>
            <a:r>
              <a:t>10% increase of results delivered</a:t>
            </a:r>
            <a:endParaRPr sz="1600"/>
          </a:p>
          <a:p>
            <a:pPr>
              <a:defRPr sz="1300">
                <a:solidFill>
                  <a:srgbClr val="F3F9F6"/>
                </a:solidFill>
                <a:latin typeface="Times Roman"/>
                <a:ea typeface="Times Roman"/>
                <a:cs typeface="Times Roman"/>
                <a:sym typeface="Times Roman"/>
              </a:defRPr>
            </a:pPr>
            <a:r>
              <a:rPr sz="1600"/>
              <a:t>[if !supportLists]</a:t>
            </a:r>
            <a:r>
              <a:t>f)</a:t>
            </a:r>
            <a:r>
              <a:rPr sz="900">
                <a:latin typeface="Times New Roman"/>
                <a:ea typeface="Times New Roman"/>
                <a:cs typeface="Times New Roman"/>
                <a:sym typeface="Times New Roman"/>
              </a:rPr>
              <a:t>      </a:t>
            </a:r>
            <a:r>
              <a:rPr sz="1600"/>
              <a:t>[endif]</a:t>
            </a:r>
            <a:r>
              <a:t>Increased technical fit of the project results</a:t>
            </a:r>
            <a:endParaRPr sz="1600"/>
          </a:p>
          <a:p>
            <a:pPr>
              <a:defRPr sz="1300">
                <a:solidFill>
                  <a:srgbClr val="F3F9F6"/>
                </a:solidFill>
                <a:latin typeface="Times Roman"/>
                <a:ea typeface="Times Roman"/>
                <a:cs typeface="Times Roman"/>
                <a:sym typeface="Times Roman"/>
              </a:defRPr>
            </a:pPr>
            <a:r>
              <a:t>From reading a summary of this research, and by looking at the details of his analysis, you see that although these numbers are already pretty good, the underlying numbers can be even better. For example, the decrease in project budget overrun is presented as a percentage of the total budget. The expected overrun decreases from 22% to 3% - a factor 7 improvement!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77" name="Image" descr="Image"/>
          <p:cNvPicPr>
            <a:picLocks noChangeAspect="1"/>
          </p:cNvPicPr>
          <p:nvPr/>
        </p:nvPicPr>
        <p:blipFill>
          <a:blip r:embed="rId2">
            <a:extLst/>
          </a:blip>
          <a:stretch>
            <a:fillRect/>
          </a:stretch>
        </p:blipFill>
        <p:spPr>
          <a:xfrm>
            <a:off x="111986" y="1229056"/>
            <a:ext cx="12503370" cy="6656325"/>
          </a:xfrm>
          <a:prstGeom prst="rect">
            <a:avLst/>
          </a:prstGeom>
          <a:ln w="12700">
            <a:miter lim="400000"/>
          </a:ln>
        </p:spPr>
      </p:pic>
      <p:sp>
        <p:nvSpPr>
          <p:cNvPr id="278" name="https://martinfowler.com/bliki/DesignStaminaHypothesis.html"/>
          <p:cNvSpPr txBox="1"/>
          <p:nvPr/>
        </p:nvSpPr>
        <p:spPr>
          <a:xfrm>
            <a:off x="3729186" y="9269221"/>
            <a:ext cx="5546428"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u="sng">
                <a:solidFill>
                  <a:srgbClr val="0069D9"/>
                </a:solidFill>
                <a:uFill>
                  <a:solidFill>
                    <a:srgbClr val="0069D9"/>
                  </a:solidFill>
                </a:uFill>
              </a:defRPr>
            </a:lvl1pPr>
          </a:lstStyle>
          <a:p>
            <a:pPr/>
            <a:r>
              <a:t>https://martinfowler.com/bliki/DesignStaminaHypothesis.html</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