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media/image1.jpeg" ContentType="image/jpeg"/>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1pPr>
    <a:lvl2pPr marL="0" marR="0" indent="2286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2pPr>
    <a:lvl3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3pPr>
    <a:lvl4pPr marL="0" marR="0" indent="6858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4pPr>
    <a:lvl5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5pPr>
    <a:lvl6pPr marL="0" marR="0" indent="11430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6pPr>
    <a:lvl7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7pPr>
    <a:lvl8pPr marL="0" marR="0" indent="16002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8pPr>
    <a:lvl9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def" i="de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def" i="def">
        <a:font>
          <a:latin typeface="Helvetica Light"/>
          <a:ea typeface="Helvetica Light"/>
          <a:cs typeface="Helvetica Light"/>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def" i="de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def" i="de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def" i="def">
        <a:font>
          <a:latin typeface="Helvetica Light"/>
          <a:ea typeface="Helvetica Light"/>
          <a:cs typeface="Helvetica Light"/>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def" i="def">
        <a:font>
          <a:latin typeface="Helvetica Light"/>
          <a:ea typeface="Helvetica Light"/>
          <a:cs typeface="Helvetica Light"/>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def" i="def">
        <a:font>
          <a:latin typeface="Helvetica Light"/>
          <a:ea typeface="Helvetica Light"/>
          <a:cs typeface="Helvetica Light"/>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def" i="de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def" i="def">
        <a:font>
          <a:latin typeface="Helvetica Light"/>
          <a:ea typeface="Helvetica Light"/>
          <a:cs typeface="Helvetica Light"/>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def" i="def">
        <a:font>
          <a:latin typeface="Helvetica Light"/>
          <a:ea typeface="Helvetica Light"/>
          <a:cs typeface="Helvetica Light"/>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de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de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de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8F44A2F1-9E1F-4B54-A3A2-5F16C0AD49E2}" styleName="">
    <a:tblBg/>
    <a:wholeTb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noFill/>
        </a:fill>
      </a:tcStyle>
    </a:wholeTbl>
    <a:band2H>
      <a:tcTxStyle b="def" i="def"/>
      <a:tcStyle>
        <a:tcBdr/>
        <a:fill>
          <a:solidFill>
            <a:srgbClr val="8C8D8F">
              <a:alpha val="30000"/>
            </a:srgbClr>
          </a:solidFill>
        </a:fill>
      </a:tcStyle>
    </a:band2H>
    <a:firstCo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Col>
    <a:la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lastRow>
    <a:fir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Row>
  </a:tblStyle>
  <a:tblStyle styleId="{D51ADE6A-740E-44AE-83CC-AE7238B6C88D}" styleName="">
    <a:tblBg/>
    <a:wholeTb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noFill/>
        </a:fill>
      </a:tcStyle>
    </a:wholeTbl>
    <a:band2H>
      <a:tcTxStyle b="def" i="def"/>
      <a:tcStyle>
        <a:tcBdr/>
        <a:fill>
          <a:solidFill>
            <a:srgbClr val="8C8D8F">
              <a:alpha val="30000"/>
            </a:srgbClr>
          </a:solidFill>
        </a:fill>
      </a:tcStyle>
    </a:band2H>
    <a:firstCo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Col>
    <a:la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lastRow>
    <a:fir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20" name="Shape 220"/>
          <p:cNvSpPr/>
          <p:nvPr>
            <p:ph type="sldImg"/>
          </p:nvPr>
        </p:nvSpPr>
        <p:spPr>
          <a:xfrm>
            <a:off x="1143000" y="685800"/>
            <a:ext cx="4572000" cy="3429000"/>
          </a:xfrm>
          <a:prstGeom prst="rect">
            <a:avLst/>
          </a:prstGeom>
        </p:spPr>
        <p:txBody>
          <a:bodyPr/>
          <a:lstStyle/>
          <a:p>
            <a:pPr/>
          </a:p>
        </p:txBody>
      </p:sp>
      <p:sp>
        <p:nvSpPr>
          <p:cNvPr id="221" name="Shape 22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Shape 231"/>
          <p:cNvSpPr/>
          <p:nvPr>
            <p:ph type="sldImg"/>
          </p:nvPr>
        </p:nvSpPr>
        <p:spPr>
          <a:prstGeom prst="rect">
            <a:avLst/>
          </a:prstGeom>
        </p:spPr>
        <p:txBody>
          <a:bodyPr/>
          <a:lstStyle/>
          <a:p>
            <a:pPr/>
          </a:p>
        </p:txBody>
      </p:sp>
      <p:sp>
        <p:nvSpPr>
          <p:cNvPr id="232" name="Shape 232"/>
          <p:cNvSpPr/>
          <p:nvPr>
            <p:ph type="body" sz="quarter" idx="1"/>
          </p:nvPr>
        </p:nvSpPr>
        <p:spPr>
          <a:prstGeom prst="rect">
            <a:avLst/>
          </a:prstGeom>
        </p:spPr>
        <p:txBody>
          <a:bodyPr/>
          <a:lstStyle/>
          <a:p>
            <a:pPr/>
            <a:r>
              <a:t>a primeira coisa é entender o nome. a primeira parte é&gt;&gt;&gt;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Shape 280"/>
          <p:cNvSpPr/>
          <p:nvPr>
            <p:ph type="sldImg"/>
          </p:nvPr>
        </p:nvSpPr>
        <p:spPr>
          <a:prstGeom prst="rect">
            <a:avLst/>
          </a:prstGeom>
        </p:spPr>
        <p:txBody>
          <a:bodyPr/>
          <a:lstStyle/>
          <a:p>
            <a:pPr/>
          </a:p>
        </p:txBody>
      </p:sp>
      <p:sp>
        <p:nvSpPr>
          <p:cNvPr id="281" name="Shape 281"/>
          <p:cNvSpPr/>
          <p:nvPr>
            <p:ph type="body" sz="quarter" idx="1"/>
          </p:nvPr>
        </p:nvSpPr>
        <p:spPr>
          <a:prstGeom prst="rect">
            <a:avLst/>
          </a:prstGeom>
        </p:spPr>
        <p:txBody>
          <a:bodyPr/>
          <a:lstStyle/>
          <a:p>
            <a:pPr/>
          </a:p>
          <a:p>
            <a:pPr/>
            <a:r>
              <a:t>temos de focar no segundo, porque a gente não quer ser visto como&gt;&gt;&gt;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Shape 285"/>
          <p:cNvSpPr/>
          <p:nvPr>
            <p:ph type="sldImg"/>
          </p:nvPr>
        </p:nvSpPr>
        <p:spPr>
          <a:prstGeom prst="rect">
            <a:avLst/>
          </a:prstGeom>
        </p:spPr>
        <p:txBody>
          <a:bodyPr/>
          <a:lstStyle/>
          <a:p>
            <a:pPr/>
          </a:p>
        </p:txBody>
      </p:sp>
      <p:sp>
        <p:nvSpPr>
          <p:cNvPr id="286" name="Shape 286"/>
          <p:cNvSpPr/>
          <p:nvPr>
            <p:ph type="body" sz="quarter" idx="1"/>
          </p:nvPr>
        </p:nvSpPr>
        <p:spPr>
          <a:prstGeom prst="rect">
            <a:avLst/>
          </a:prstGeom>
        </p:spPr>
        <p:txBody>
          <a:bodyPr/>
          <a:lstStyle/>
          <a:p>
            <a:pPr/>
            <a:r>
              <a:t>de fato, temos que&gt;&gt;&gt;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Shape 290"/>
          <p:cNvSpPr/>
          <p:nvPr>
            <p:ph type="sldImg"/>
          </p:nvPr>
        </p:nvSpPr>
        <p:spPr>
          <a:prstGeom prst="rect">
            <a:avLst/>
          </a:prstGeom>
        </p:spPr>
        <p:txBody>
          <a:bodyPr/>
          <a:lstStyle/>
          <a:p>
            <a:pPr/>
          </a:p>
        </p:txBody>
      </p:sp>
      <p:sp>
        <p:nvSpPr>
          <p:cNvPr id="291" name="Shape 291"/>
          <p:cNvSpPr/>
          <p:nvPr>
            <p:ph type="body" sz="quarter" idx="1"/>
          </p:nvPr>
        </p:nvSpPr>
        <p:spPr>
          <a:prstGeom prst="rect">
            <a:avLst/>
          </a:prstGeom>
        </p:spPr>
        <p:txBody>
          <a:bodyPr/>
          <a:lstStyle/>
          <a:p>
            <a:pPr/>
            <a:r>
              <a:t>muita gente trabalha assim, mas muita gente trabalha de forma não profissional também! </a:t>
            </a:r>
          </a:p>
          <a:p>
            <a:pPr/>
          </a:p>
          <a:p>
            <a:pPr/>
            <a:r>
              <a:t>qual o segredo de quem trabalha assim? qual a vantagem competitiva associada? nosso objetivo aqui é entender e praticar isso…</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4" name="Shape 304"/>
          <p:cNvSpPr/>
          <p:nvPr>
            <p:ph type="sldImg"/>
          </p:nvPr>
        </p:nvSpPr>
        <p:spPr>
          <a:prstGeom prst="rect">
            <a:avLst/>
          </a:prstGeom>
        </p:spPr>
        <p:txBody>
          <a:bodyPr/>
          <a:lstStyle/>
          <a:p>
            <a:pPr/>
          </a:p>
        </p:txBody>
      </p:sp>
      <p:sp>
        <p:nvSpPr>
          <p:cNvPr id="305" name="Shape 305"/>
          <p:cNvSpPr/>
          <p:nvPr>
            <p:ph type="body" sz="quarter" idx="1"/>
          </p:nvPr>
        </p:nvSpPr>
        <p:spPr>
          <a:prstGeom prst="rect">
            <a:avLst/>
          </a:prstGeom>
        </p:spPr>
        <p:txBody>
          <a:bodyPr/>
          <a:lstStyle>
            <a:lvl1pPr defTabSz="457200">
              <a:lnSpc>
                <a:spcPct val="125000"/>
              </a:lnSpc>
              <a:defRPr sz="3400">
                <a:latin typeface="Avenir Roman"/>
                <a:ea typeface="Avenir Roman"/>
                <a:cs typeface="Avenir Roman"/>
                <a:sym typeface="Avenir Roman"/>
              </a:defRPr>
            </a:lvl1pPr>
          </a:lstStyle>
          <a:p>
            <a:pPr/>
            <a:r>
              <a:t>mas, nem sempre se chega lá</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1" name="Shape 311"/>
          <p:cNvSpPr/>
          <p:nvPr>
            <p:ph type="sldImg"/>
          </p:nvPr>
        </p:nvSpPr>
        <p:spPr>
          <a:prstGeom prst="rect">
            <a:avLst/>
          </a:prstGeom>
        </p:spPr>
        <p:txBody>
          <a:bodyPr/>
          <a:lstStyle/>
          <a:p>
            <a:pPr/>
          </a:p>
        </p:txBody>
      </p:sp>
      <p:sp>
        <p:nvSpPr>
          <p:cNvPr id="312" name="Shape 312"/>
          <p:cNvSpPr/>
          <p:nvPr>
            <p:ph type="body" sz="quarter" idx="1"/>
          </p:nvPr>
        </p:nvSpPr>
        <p:spPr>
          <a:prstGeom prst="rect">
            <a:avLst/>
          </a:prstGeom>
        </p:spPr>
        <p:txBody>
          <a:bodyPr/>
          <a:lstStyle>
            <a:lvl1pPr defTabSz="457200">
              <a:lnSpc>
                <a:spcPct val="125000"/>
              </a:lnSpc>
              <a:defRPr sz="3400">
                <a:latin typeface="Avenir Roman"/>
                <a:ea typeface="Avenir Roman"/>
                <a:cs typeface="Avenir Roman"/>
                <a:sym typeface="Avenir Roman"/>
              </a:defRPr>
            </a:lvl1pPr>
          </a:lstStyle>
          <a:p>
            <a:pPr/>
            <a:r>
              <a:t>cuidado com as estatísticas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5" name="Shape 315"/>
          <p:cNvSpPr/>
          <p:nvPr>
            <p:ph type="sldImg"/>
          </p:nvPr>
        </p:nvSpPr>
        <p:spPr>
          <a:prstGeom prst="rect">
            <a:avLst/>
          </a:prstGeom>
        </p:spPr>
        <p:txBody>
          <a:bodyPr/>
          <a:lstStyle/>
          <a:p>
            <a:pPr/>
          </a:p>
        </p:txBody>
      </p:sp>
      <p:sp>
        <p:nvSpPr>
          <p:cNvPr id="316" name="Shape 316"/>
          <p:cNvSpPr/>
          <p:nvPr>
            <p:ph type="body" sz="quarter" idx="1"/>
          </p:nvPr>
        </p:nvSpPr>
        <p:spPr>
          <a:prstGeom prst="rect">
            <a:avLst/>
          </a:prstGeom>
        </p:spPr>
        <p:txBody>
          <a:bodyPr/>
          <a:lstStyle/>
          <a:p>
            <a:pPr/>
            <a:r>
              <a:t>colocar a referencia</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8" name="Shape 338"/>
          <p:cNvSpPr/>
          <p:nvPr>
            <p:ph type="sldImg"/>
          </p:nvPr>
        </p:nvSpPr>
        <p:spPr>
          <a:prstGeom prst="rect">
            <a:avLst/>
          </a:prstGeom>
        </p:spPr>
        <p:txBody>
          <a:bodyPr/>
          <a:lstStyle/>
          <a:p>
            <a:pPr/>
          </a:p>
        </p:txBody>
      </p:sp>
      <p:sp>
        <p:nvSpPr>
          <p:cNvPr id="339" name="Shape 339"/>
          <p:cNvSpPr/>
          <p:nvPr>
            <p:ph type="body" sz="quarter" idx="1"/>
          </p:nvPr>
        </p:nvSpPr>
        <p:spPr>
          <a:prstGeom prst="rect">
            <a:avLst/>
          </a:prstGeom>
        </p:spPr>
        <p:txBody>
          <a:bodyPr/>
          <a:lstStyle>
            <a:lvl1pPr defTabSz="457200">
              <a:lnSpc>
                <a:spcPct val="125000"/>
              </a:lnSpc>
              <a:defRPr sz="3400">
                <a:latin typeface="Avenir Roman"/>
                <a:ea typeface="Avenir Roman"/>
                <a:cs typeface="Avenir Roman"/>
                <a:sym typeface="Avenir Roman"/>
              </a:defRPr>
            </a:lvl1pPr>
          </a:lstStyle>
          <a:p>
            <a:pPr/>
            <a:r>
              <a:t>the importance of backward compatibility, and relate it to the other definition of compatibility. the Windows 2000 sources had a copy of Windows 3.1 (in x86 assembly!) and routines for detecting legacy applications and implementing various buggy behaviors that they depended on.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3" name="Shape 343"/>
          <p:cNvSpPr/>
          <p:nvPr>
            <p:ph type="sldImg"/>
          </p:nvPr>
        </p:nvSpPr>
        <p:spPr>
          <a:prstGeom prst="rect">
            <a:avLst/>
          </a:prstGeom>
        </p:spPr>
        <p:txBody>
          <a:bodyPr/>
          <a:lstStyle/>
          <a:p>
            <a:pPr/>
          </a:p>
        </p:txBody>
      </p:sp>
      <p:sp>
        <p:nvSpPr>
          <p:cNvPr id="344" name="Shape 344"/>
          <p:cNvSpPr/>
          <p:nvPr>
            <p:ph type="body" sz="quarter" idx="1"/>
          </p:nvPr>
        </p:nvSpPr>
        <p:spPr>
          <a:prstGeom prst="rect">
            <a:avLst/>
          </a:prstGeom>
        </p:spPr>
        <p:txBody>
          <a:bodyPr/>
          <a:lstStyle/>
          <a:p>
            <a:pPr/>
          </a:p>
          <a:p>
            <a:pPr/>
            <a:r>
              <a:t>safety is different from reliability, is not being able to cause losses</a:t>
            </a:r>
          </a:p>
          <a:p>
            <a:pPr/>
          </a:p>
          <a:p>
            <a:pPr/>
            <a:r>
              <a:t>lack of reliability can lead to losses too, but losses can occur even if system is reliable</a:t>
            </a:r>
          </a:p>
          <a:p>
            <a:pPr/>
          </a:p>
          <a:p>
            <a:pPr/>
            <a:r>
              <a:t>can result from emergent behavior by composing reliable components, or even from contextual issues</a:t>
            </a:r>
          </a:p>
          <a:p>
            <a:pPr/>
          </a:p>
          <a:p>
            <a:pPr/>
            <a:r>
              <a:t>unsafety often results from requirements issues! lack of validation issue, or even not being able to anticipate an specific situation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6" name="Shape 376"/>
          <p:cNvSpPr/>
          <p:nvPr>
            <p:ph type="sldImg"/>
          </p:nvPr>
        </p:nvSpPr>
        <p:spPr>
          <a:prstGeom prst="rect">
            <a:avLst/>
          </a:prstGeom>
        </p:spPr>
        <p:txBody>
          <a:bodyPr/>
          <a:lstStyle/>
          <a:p>
            <a:pPr/>
          </a:p>
        </p:txBody>
      </p:sp>
      <p:sp>
        <p:nvSpPr>
          <p:cNvPr id="377" name="Shape 377"/>
          <p:cNvSpPr/>
          <p:nvPr>
            <p:ph type="body" sz="quarter" idx="1"/>
          </p:nvPr>
        </p:nvSpPr>
        <p:spPr>
          <a:prstGeom prst="rect">
            <a:avLst/>
          </a:prstGeom>
        </p:spPr>
        <p:txBody>
          <a:bodyPr/>
          <a:lstStyle/>
          <a:p>
            <a:pPr/>
            <a:r>
              <a:t>caso da toyota, barragens, etc.</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Shape 237"/>
          <p:cNvSpPr/>
          <p:nvPr>
            <p:ph type="sldImg"/>
          </p:nvPr>
        </p:nvSpPr>
        <p:spPr>
          <a:prstGeom prst="rect">
            <a:avLst/>
          </a:prstGeom>
        </p:spPr>
        <p:txBody>
          <a:bodyPr/>
          <a:lstStyle/>
          <a:p>
            <a:pPr/>
          </a:p>
        </p:txBody>
      </p:sp>
      <p:sp>
        <p:nvSpPr>
          <p:cNvPr id="238" name="Shape 238"/>
          <p:cNvSpPr/>
          <p:nvPr>
            <p:ph type="body" sz="quarter" idx="1"/>
          </p:nvPr>
        </p:nvSpPr>
        <p:spPr>
          <a:prstGeom prst="rect">
            <a:avLst/>
          </a:prstGeom>
        </p:spPr>
        <p:txBody>
          <a:bodyPr/>
          <a:lstStyle/>
          <a:p>
            <a:pPr/>
            <a:r>
              <a:t>falta agora a segunda parte do nome&gt;&gt;&gt;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Shape 241"/>
          <p:cNvSpPr/>
          <p:nvPr>
            <p:ph type="sldImg"/>
          </p:nvPr>
        </p:nvSpPr>
        <p:spPr>
          <a:prstGeom prst="rect">
            <a:avLst/>
          </a:prstGeom>
        </p:spPr>
        <p:txBody>
          <a:bodyPr/>
          <a:lstStyle/>
          <a:p>
            <a:pPr/>
          </a:p>
        </p:txBody>
      </p:sp>
      <p:sp>
        <p:nvSpPr>
          <p:cNvPr id="242" name="Shape 242"/>
          <p:cNvSpPr/>
          <p:nvPr>
            <p:ph type="body" sz="quarter" idx="1"/>
          </p:nvPr>
        </p:nvSpPr>
        <p:spPr>
          <a:prstGeom prst="rect">
            <a:avLst/>
          </a:prstGeom>
        </p:spPr>
        <p:txBody>
          <a:bodyPr/>
          <a:lstStyle/>
          <a:p>
            <a:pPr defTabSz="406400">
              <a:defRPr sz="1800"/>
            </a:pPr>
            <a:r>
              <a:t>nome criado por volta de 1966, por Margaret Hamilton, da NASA, software que levou o homem para a lua, “discipline of making software products” (foco em programa para uso próprio, produto não)</a:t>
            </a:r>
          </a:p>
          <a:p>
            <a:pPr defTabSz="406400">
              <a:defRPr sz="1800"/>
            </a:pPr>
          </a:p>
          <a:p>
            <a:pPr defTabSz="406400">
              <a:defRPr sz="1800"/>
            </a:pPr>
            <a:r>
              <a:t>E por que é importante uma abordagem de engenharia para desenvolvimento de sistemas?&gt;&gt;&gt;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Shape 249"/>
          <p:cNvSpPr/>
          <p:nvPr>
            <p:ph type="sldImg"/>
          </p:nvPr>
        </p:nvSpPr>
        <p:spPr>
          <a:prstGeom prst="rect">
            <a:avLst/>
          </a:prstGeom>
        </p:spPr>
        <p:txBody>
          <a:bodyPr/>
          <a:lstStyle/>
          <a:p>
            <a:pPr/>
          </a:p>
        </p:txBody>
      </p:sp>
      <p:sp>
        <p:nvSpPr>
          <p:cNvPr id="250" name="Shape 250"/>
          <p:cNvSpPr/>
          <p:nvPr>
            <p:ph type="body" sz="quarter" idx="1"/>
          </p:nvPr>
        </p:nvSpPr>
        <p:spPr>
          <a:prstGeom prst="rect">
            <a:avLst/>
          </a:prstGeom>
        </p:spPr>
        <p:txBody>
          <a:bodyPr/>
          <a:lstStyle/>
          <a:p>
            <a:pPr defTabSz="406400">
              <a:defRPr sz="1800"/>
            </a:pPr>
            <a:r>
              <a:t>&gt;&gt;&gt;Primeiro…</a:t>
            </a:r>
          </a:p>
          <a:p>
            <a:pPr defTabSz="406400">
              <a:defRPr sz="1800"/>
            </a:pPr>
          </a:p>
          <a:p>
            <a:pPr defTabSz="406400">
              <a:defRPr sz="1800"/>
            </a:pPr>
            <a:r>
              <a:t>por conta disso, para ela funcionar, precisamos de&gt;&gt;&gt;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Shape 254"/>
          <p:cNvSpPr/>
          <p:nvPr>
            <p:ph type="sldImg"/>
          </p:nvPr>
        </p:nvSpPr>
        <p:spPr>
          <a:prstGeom prst="rect">
            <a:avLst/>
          </a:prstGeom>
        </p:spPr>
        <p:txBody>
          <a:bodyPr/>
          <a:lstStyle/>
          <a:p>
            <a:pPr/>
          </a:p>
        </p:txBody>
      </p:sp>
      <p:sp>
        <p:nvSpPr>
          <p:cNvPr id="255" name="Shape 255"/>
          <p:cNvSpPr/>
          <p:nvPr>
            <p:ph type="body" sz="quarter" idx="1"/>
          </p:nvPr>
        </p:nvSpPr>
        <p:spPr>
          <a:prstGeom prst="rect">
            <a:avLst/>
          </a:prstGeom>
        </p:spPr>
        <p:txBody>
          <a:bodyPr/>
          <a:lstStyle/>
          <a:p>
            <a:pPr defTabSz="457200">
              <a:defRPr sz="2400">
                <a:latin typeface="Helvetica"/>
                <a:ea typeface="Helvetica"/>
                <a:cs typeface="Helvetica"/>
                <a:sym typeface="Helvetica"/>
              </a:defRPr>
            </a:pPr>
            <a:r>
              <a:t>não é só questão de criar, mas como criar com qualidade e produtividade, </a:t>
            </a:r>
          </a:p>
          <a:p>
            <a:pPr defTabSz="457200">
              <a:defRPr sz="2400">
                <a:latin typeface="Helvetica"/>
                <a:ea typeface="Helvetica"/>
                <a:cs typeface="Helvetica"/>
                <a:sym typeface="Helvetica"/>
              </a:defRPr>
            </a:pPr>
            <a:r>
              <a:t>e só atingimos isso com… &gt;&gt;&gt;&gt;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Shape 262"/>
          <p:cNvSpPr/>
          <p:nvPr>
            <p:ph type="sldImg"/>
          </p:nvPr>
        </p:nvSpPr>
        <p:spPr>
          <a:prstGeom prst="rect">
            <a:avLst/>
          </a:prstGeom>
        </p:spPr>
        <p:txBody>
          <a:bodyPr/>
          <a:lstStyle/>
          <a:p>
            <a:pPr/>
          </a:p>
        </p:txBody>
      </p:sp>
      <p:sp>
        <p:nvSpPr>
          <p:cNvPr id="263" name="Shape 263"/>
          <p:cNvSpPr/>
          <p:nvPr>
            <p:ph type="body" sz="quarter" idx="1"/>
          </p:nvPr>
        </p:nvSpPr>
        <p:spPr>
          <a:prstGeom prst="rect">
            <a:avLst/>
          </a:prstGeom>
        </p:spPr>
        <p:txBody>
          <a:bodyPr/>
          <a:lstStyle/>
          <a:p>
            <a:pPr/>
            <a:r>
              <a:t>parte arte, parte engenharia, levantar discussão</a:t>
            </a:r>
          </a:p>
          <a:p>
            <a:pPr/>
          </a:p>
          <a:p>
            <a:pPr/>
            <a:r>
              <a:t>para casa de cachorro, basta o pedreiro… para a outra, o engenheiro…</a:t>
            </a:r>
          </a:p>
          <a:p>
            <a:pPr/>
          </a:p>
          <a:p>
            <a:pPr/>
            <a:r>
              <a:t>mas o profissionalismo não é uma questão de conseguir desenvolver algo grande vs pequeno&gt;&gt;&gt;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Shape 268"/>
          <p:cNvSpPr/>
          <p:nvPr>
            <p:ph type="sldImg"/>
          </p:nvPr>
        </p:nvSpPr>
        <p:spPr>
          <a:prstGeom prst="rect">
            <a:avLst/>
          </a:prstGeom>
        </p:spPr>
        <p:txBody>
          <a:bodyPr/>
          <a:lstStyle/>
          <a:p>
            <a:pPr/>
          </a:p>
        </p:txBody>
      </p:sp>
      <p:sp>
        <p:nvSpPr>
          <p:cNvPr id="269" name="Shape 269"/>
          <p:cNvSpPr/>
          <p:nvPr>
            <p:ph type="body" sz="quarter" idx="1"/>
          </p:nvPr>
        </p:nvSpPr>
        <p:spPr>
          <a:prstGeom prst="rect">
            <a:avLst/>
          </a:prstGeom>
        </p:spPr>
        <p:txBody>
          <a:bodyPr/>
          <a:lstStyle/>
          <a:p>
            <a:pPr/>
            <a:r>
              <a:t>&gt;&gt;&gt; pode-se construir algo grande com gambiarras e sem engenharia…</a:t>
            </a:r>
          </a:p>
          <a:p>
            <a:pPr/>
          </a:p>
          <a:p>
            <a:pPr/>
            <a:r>
              <a:t>de fato&gt;&gt;&gt;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Shape 272"/>
          <p:cNvSpPr/>
          <p:nvPr>
            <p:ph type="sldImg"/>
          </p:nvPr>
        </p:nvSpPr>
        <p:spPr>
          <a:prstGeom prst="rect">
            <a:avLst/>
          </a:prstGeom>
        </p:spPr>
        <p:txBody>
          <a:bodyPr/>
          <a:lstStyle/>
          <a:p>
            <a:pPr/>
          </a:p>
        </p:txBody>
      </p:sp>
      <p:sp>
        <p:nvSpPr>
          <p:cNvPr id="273" name="Shape 273"/>
          <p:cNvSpPr/>
          <p:nvPr>
            <p:ph type="body" sz="quarter" idx="1"/>
          </p:nvPr>
        </p:nvSpPr>
        <p:spPr>
          <a:prstGeom prst="rect">
            <a:avLst/>
          </a:prstGeom>
        </p:spPr>
        <p:txBody>
          <a:bodyPr/>
          <a:lstStyle/>
          <a:p>
            <a:pPr/>
            <a:r>
              <a:t>mas isso reflete&gt;&gt;&gt;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 name="Shape 276"/>
          <p:cNvSpPr/>
          <p:nvPr>
            <p:ph type="sldImg"/>
          </p:nvPr>
        </p:nvSpPr>
        <p:spPr>
          <a:prstGeom prst="rect">
            <a:avLst/>
          </a:prstGeom>
        </p:spPr>
        <p:txBody>
          <a:bodyPr/>
          <a:lstStyle/>
          <a:p>
            <a:pPr/>
          </a:p>
        </p:txBody>
      </p:sp>
      <p:sp>
        <p:nvSpPr>
          <p:cNvPr id="277" name="Shape 277"/>
          <p:cNvSpPr/>
          <p:nvPr>
            <p:ph type="body" sz="quarter" idx="1"/>
          </p:nvPr>
        </p:nvSpPr>
        <p:spPr>
          <a:prstGeom prst="rect">
            <a:avLst/>
          </a:prstGeom>
        </p:spPr>
        <p:txBody>
          <a:bodyPr/>
          <a:lstStyle/>
          <a:p>
            <a:pPr/>
          </a:p>
          <a:p>
            <a:pPr/>
            <a:r>
              <a:t>&gt;&gt;&gt;preocupante </a:t>
            </a:r>
          </a:p>
          <a:p>
            <a:pPr/>
          </a:p>
          <a:p>
            <a:pPr/>
            <a:r>
              <a:t>reflete foco em&gt;&gt;&gt;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SzTx/>
              <a:buNone/>
              <a:defRPr sz="3600"/>
            </a:lvl1pPr>
            <a:lvl2pPr marL="0" indent="0" algn="ctr">
              <a:spcBef>
                <a:spcPts val="0"/>
              </a:spcBef>
              <a:buSzTx/>
              <a:buNone/>
              <a:defRPr sz="3600"/>
            </a:lvl2pPr>
            <a:lvl3pPr marL="0" indent="0" algn="ctr">
              <a:spcBef>
                <a:spcPts val="0"/>
              </a:spcBef>
              <a:buSzTx/>
              <a:buNone/>
              <a:defRPr sz="3600"/>
            </a:lvl3pPr>
            <a:lvl4pPr marL="0" indent="0" algn="ctr">
              <a:spcBef>
                <a:spcPts val="0"/>
              </a:spcBef>
              <a:buSzTx/>
              <a:buNone/>
              <a:defRPr sz="3600"/>
            </a:lvl4pPr>
            <a:lvl5pPr marL="0" indent="0" algn="ctr">
              <a:spcBef>
                <a:spcPts val="0"/>
              </a:spcBef>
              <a:buSzTx/>
              <a:buNone/>
              <a:defRPr sz="36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87" name="Image"/>
          <p:cNvSpPr/>
          <p:nvPr>
            <p:ph type="pic" sz="half" idx="21"/>
          </p:nvPr>
        </p:nvSpPr>
        <p:spPr>
          <a:xfrm>
            <a:off x="6946900" y="1828800"/>
            <a:ext cx="4572000" cy="6096000"/>
          </a:xfrm>
          <a:prstGeom prst="rect">
            <a:avLst/>
          </a:prstGeom>
        </p:spPr>
        <p:txBody>
          <a:bodyPr lIns="91439" tIns="45719" rIns="91439" bIns="45719" anchor="t"/>
          <a:lstStyle/>
          <a:p>
            <a:pPr/>
          </a:p>
        </p:txBody>
      </p:sp>
      <p:sp>
        <p:nvSpPr>
          <p:cNvPr id="88" name="Title Text"/>
          <p:cNvSpPr txBox="1"/>
          <p:nvPr>
            <p:ph type="title"/>
          </p:nvPr>
        </p:nvSpPr>
        <p:spPr>
          <a:xfrm>
            <a:off x="635000" y="1524000"/>
            <a:ext cx="5867400" cy="3302000"/>
          </a:xfrm>
          <a:prstGeom prst="rect">
            <a:avLst/>
          </a:prstGeom>
        </p:spPr>
        <p:txBody>
          <a:bodyPr anchor="b"/>
          <a:lstStyle>
            <a:lvl1pPr>
              <a:defRPr sz="7000"/>
            </a:lvl1pPr>
          </a:lstStyle>
          <a:p>
            <a:pPr/>
            <a:r>
              <a:t>Title Text</a:t>
            </a:r>
          </a:p>
        </p:txBody>
      </p:sp>
      <p:sp>
        <p:nvSpPr>
          <p:cNvPr id="89" name="Body Level One…"/>
          <p:cNvSpPr txBox="1"/>
          <p:nvPr>
            <p:ph type="body" sz="quarter" idx="1"/>
          </p:nvPr>
        </p:nvSpPr>
        <p:spPr>
          <a:xfrm>
            <a:off x="635000" y="4902200"/>
            <a:ext cx="5867400" cy="3302000"/>
          </a:xfrm>
          <a:prstGeom prst="rect">
            <a:avLst/>
          </a:prstGeom>
        </p:spPr>
        <p:txBody>
          <a:bodyPr anchor="t"/>
          <a:lstStyle>
            <a:lvl1pPr marL="0" indent="0" algn="ctr">
              <a:spcBef>
                <a:spcPts val="0"/>
              </a:spcBef>
              <a:buSzTx/>
              <a:buNone/>
              <a:defRPr sz="3400"/>
            </a:lvl1pPr>
            <a:lvl2pPr marL="0" indent="0" algn="ctr">
              <a:spcBef>
                <a:spcPts val="0"/>
              </a:spcBef>
              <a:buSzTx/>
              <a:buNone/>
              <a:defRPr sz="3400"/>
            </a:lvl2pPr>
            <a:lvl3pPr marL="0" indent="0" algn="ctr">
              <a:spcBef>
                <a:spcPts val="0"/>
              </a:spcBef>
              <a:buSzTx/>
              <a:buNone/>
              <a:defRPr sz="3400"/>
            </a:lvl3pPr>
            <a:lvl4pPr marL="0" indent="0" algn="ctr">
              <a:spcBef>
                <a:spcPts val="0"/>
              </a:spcBef>
              <a:buSzTx/>
              <a:buNone/>
              <a:defRPr sz="3400"/>
            </a:lvl4pPr>
            <a:lvl5pPr marL="0" indent="0" algn="ctr">
              <a:spcBef>
                <a:spcPts val="0"/>
              </a:spcBef>
              <a:buSzTx/>
              <a:buNone/>
              <a:defRPr sz="3400"/>
            </a:lvl5pPr>
          </a:lstStyle>
          <a:p>
            <a:pPr/>
            <a:r>
              <a:t>Body Level One</a:t>
            </a:r>
          </a:p>
          <a:p>
            <a:pPr lvl="1"/>
            <a:r>
              <a:t>Body Level Two</a:t>
            </a:r>
          </a:p>
          <a:p>
            <a:pPr lvl="2"/>
            <a:r>
              <a:t>Body Level Three</a:t>
            </a:r>
          </a:p>
          <a:p>
            <a:pPr lvl="3"/>
            <a:r>
              <a:t>Body Level Four</a:t>
            </a:r>
          </a:p>
          <a:p>
            <a:pPr lvl="4"/>
            <a:r>
              <a:t>Body Level Five</a:t>
            </a:r>
          </a:p>
        </p:txBody>
      </p:sp>
      <p:sp>
        <p:nvSpPr>
          <p:cNvPr id="9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Reflection">
    <p:spTree>
      <p:nvGrpSpPr>
        <p:cNvPr id="1" name=""/>
        <p:cNvGrpSpPr/>
        <p:nvPr/>
      </p:nvGrpSpPr>
      <p:grpSpPr>
        <a:xfrm>
          <a:off x="0" y="0"/>
          <a:ext cx="0" cy="0"/>
          <a:chOff x="0" y="0"/>
          <a:chExt cx="0" cy="0"/>
        </a:xfrm>
      </p:grpSpPr>
      <p:sp>
        <p:nvSpPr>
          <p:cNvPr id="97" name="Image"/>
          <p:cNvSpPr/>
          <p:nvPr>
            <p:ph type="pic" sz="half" idx="21"/>
          </p:nvPr>
        </p:nvSpPr>
        <p:spPr>
          <a:xfrm>
            <a:off x="6946900" y="1828800"/>
            <a:ext cx="4572000" cy="6096000"/>
          </a:xfrm>
          <a:prstGeom prst="rect">
            <a:avLst/>
          </a:prstGeom>
          <a:effectLst>
            <a:reflection blurRad="0" stA="50000" stPos="0" endA="0" endPos="40000" dist="0" dir="5400000" fadeDir="5400000" sx="100000" sy="-100000" kx="0" ky="0" algn="bl" rotWithShape="0"/>
          </a:effectLst>
        </p:spPr>
        <p:txBody>
          <a:bodyPr lIns="91439" tIns="45719" rIns="91439" bIns="45719" anchor="t"/>
          <a:lstStyle/>
          <a:p>
            <a:pPr/>
          </a:p>
        </p:txBody>
      </p:sp>
      <p:sp>
        <p:nvSpPr>
          <p:cNvPr id="98" name="Title Text"/>
          <p:cNvSpPr txBox="1"/>
          <p:nvPr>
            <p:ph type="title"/>
          </p:nvPr>
        </p:nvSpPr>
        <p:spPr>
          <a:xfrm>
            <a:off x="635000" y="1524000"/>
            <a:ext cx="5867400" cy="3302000"/>
          </a:xfrm>
          <a:prstGeom prst="rect">
            <a:avLst/>
          </a:prstGeom>
        </p:spPr>
        <p:txBody>
          <a:bodyPr anchor="b"/>
          <a:lstStyle>
            <a:lvl1pPr>
              <a:defRPr sz="7000"/>
            </a:lvl1pPr>
          </a:lstStyle>
          <a:p>
            <a:pPr/>
            <a:r>
              <a:t>Title Text</a:t>
            </a:r>
          </a:p>
        </p:txBody>
      </p:sp>
      <p:sp>
        <p:nvSpPr>
          <p:cNvPr id="99" name="Body Level One…"/>
          <p:cNvSpPr txBox="1"/>
          <p:nvPr>
            <p:ph type="body" sz="quarter" idx="1"/>
          </p:nvPr>
        </p:nvSpPr>
        <p:spPr>
          <a:xfrm>
            <a:off x="635000" y="4902200"/>
            <a:ext cx="5867400" cy="3302000"/>
          </a:xfrm>
          <a:prstGeom prst="rect">
            <a:avLst/>
          </a:prstGeom>
        </p:spPr>
        <p:txBody>
          <a:bodyPr anchor="t"/>
          <a:lstStyle>
            <a:lvl1pPr marL="0" indent="0" algn="ctr">
              <a:spcBef>
                <a:spcPts val="0"/>
              </a:spcBef>
              <a:buSzTx/>
              <a:buNone/>
              <a:defRPr sz="3400"/>
            </a:lvl1pPr>
            <a:lvl2pPr marL="0" indent="0" algn="ctr">
              <a:spcBef>
                <a:spcPts val="0"/>
              </a:spcBef>
              <a:buSzTx/>
              <a:buNone/>
              <a:defRPr sz="3400"/>
            </a:lvl2pPr>
            <a:lvl3pPr marL="0" indent="0" algn="ctr">
              <a:spcBef>
                <a:spcPts val="0"/>
              </a:spcBef>
              <a:buSzTx/>
              <a:buNone/>
              <a:defRPr sz="3400"/>
            </a:lvl3pPr>
            <a:lvl4pPr marL="0" indent="0" algn="ctr">
              <a:spcBef>
                <a:spcPts val="0"/>
              </a:spcBef>
              <a:buSzTx/>
              <a:buNone/>
              <a:defRPr sz="3400"/>
            </a:lvl4pPr>
            <a:lvl5pPr marL="0" indent="0" algn="ctr">
              <a:spcBef>
                <a:spcPts val="0"/>
              </a:spcBef>
              <a:buSzTx/>
              <a:buNone/>
              <a:defRPr sz="3400"/>
            </a:lvl5pPr>
          </a:lstStyle>
          <a:p>
            <a:pPr/>
            <a:r>
              <a:t>Body Level One</a:t>
            </a:r>
          </a:p>
          <a:p>
            <a:pPr lvl="1"/>
            <a:r>
              <a:t>Body Level Two</a:t>
            </a:r>
          </a:p>
          <a:p>
            <a:pPr lvl="2"/>
            <a:r>
              <a:t>Body Level Three</a:t>
            </a:r>
          </a:p>
          <a:p>
            <a:pPr lvl="3"/>
            <a:r>
              <a:t>Body Level Four</a:t>
            </a:r>
          </a:p>
          <a:p>
            <a:pPr lvl="4"/>
            <a:r>
              <a:t>Body Level Five</a:t>
            </a:r>
          </a:p>
        </p:txBody>
      </p:sp>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107" name="Image"/>
          <p:cNvSpPr/>
          <p:nvPr>
            <p:ph type="pic" sz="quarter" idx="21"/>
          </p:nvPr>
        </p:nvSpPr>
        <p:spPr>
          <a:xfrm>
            <a:off x="7200900" y="2908300"/>
            <a:ext cx="4064000" cy="5418667"/>
          </a:xfrm>
          <a:prstGeom prst="rect">
            <a:avLst/>
          </a:prstGeom>
        </p:spPr>
        <p:txBody>
          <a:bodyPr lIns="91439" tIns="45719" rIns="91439" bIns="45719" anchor="t"/>
          <a:lstStyle/>
          <a:p>
            <a:pPr/>
          </a:p>
        </p:txBody>
      </p:sp>
      <p:sp>
        <p:nvSpPr>
          <p:cNvPr id="108" name="Title Text"/>
          <p:cNvSpPr txBox="1"/>
          <p:nvPr>
            <p:ph type="title"/>
          </p:nvPr>
        </p:nvSpPr>
        <p:spPr>
          <a:prstGeom prst="rect">
            <a:avLst/>
          </a:prstGeom>
        </p:spPr>
        <p:txBody>
          <a:bodyPr/>
          <a:lstStyle/>
          <a:p>
            <a:pPr/>
            <a:r>
              <a:t>Title Text</a:t>
            </a:r>
          </a:p>
        </p:txBody>
      </p:sp>
      <p:sp>
        <p:nvSpPr>
          <p:cNvPr id="109" name="Body Level One…"/>
          <p:cNvSpPr txBox="1"/>
          <p:nvPr>
            <p:ph type="body" sz="half" idx="1"/>
          </p:nvPr>
        </p:nvSpPr>
        <p:spPr>
          <a:xfrm>
            <a:off x="1270000" y="2768600"/>
            <a:ext cx="50419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pPr/>
            <a:r>
              <a:t>Body Level One</a:t>
            </a:r>
          </a:p>
          <a:p>
            <a:pPr lvl="1"/>
            <a:r>
              <a:t>Body Level Two</a:t>
            </a:r>
          </a:p>
          <a:p>
            <a:pPr lvl="2"/>
            <a:r>
              <a:t>Body Level Three</a:t>
            </a:r>
          </a:p>
          <a:p>
            <a:pPr lvl="3"/>
            <a:r>
              <a:t>Body Level Four</a:t>
            </a:r>
          </a:p>
          <a:p>
            <a:pPr lvl="4"/>
            <a:r>
              <a:t>Body Level Five</a:t>
            </a:r>
          </a:p>
        </p:txBody>
      </p:sp>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 Left">
    <p:spTree>
      <p:nvGrpSpPr>
        <p:cNvPr id="1" name=""/>
        <p:cNvGrpSpPr/>
        <p:nvPr/>
      </p:nvGrpSpPr>
      <p:grpSpPr>
        <a:xfrm>
          <a:off x="0" y="0"/>
          <a:ext cx="0" cy="0"/>
          <a:chOff x="0" y="0"/>
          <a:chExt cx="0" cy="0"/>
        </a:xfrm>
      </p:grpSpPr>
      <p:sp>
        <p:nvSpPr>
          <p:cNvPr id="117" name="Title Text"/>
          <p:cNvSpPr txBox="1"/>
          <p:nvPr>
            <p:ph type="title"/>
          </p:nvPr>
        </p:nvSpPr>
        <p:spPr>
          <a:prstGeom prst="rect">
            <a:avLst/>
          </a:prstGeom>
        </p:spPr>
        <p:txBody>
          <a:bodyPr/>
          <a:lstStyle/>
          <a:p>
            <a:pPr/>
            <a:r>
              <a:t>Title Text</a:t>
            </a:r>
          </a:p>
        </p:txBody>
      </p:sp>
      <p:sp>
        <p:nvSpPr>
          <p:cNvPr id="118" name="Body Level One…"/>
          <p:cNvSpPr txBox="1"/>
          <p:nvPr>
            <p:ph type="body" sz="half" idx="1"/>
          </p:nvPr>
        </p:nvSpPr>
        <p:spPr>
          <a:xfrm>
            <a:off x="1270000" y="2768600"/>
            <a:ext cx="50419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pPr/>
            <a:r>
              <a:t>Body Level One</a:t>
            </a:r>
          </a:p>
          <a:p>
            <a:pPr lvl="1"/>
            <a:r>
              <a:t>Body Level Two</a:t>
            </a:r>
          </a:p>
          <a:p>
            <a:pPr lvl="2"/>
            <a:r>
              <a:t>Body Level Three</a:t>
            </a:r>
          </a:p>
          <a:p>
            <a:pPr lvl="3"/>
            <a:r>
              <a:t>Body Level Four</a:t>
            </a:r>
          </a:p>
          <a:p>
            <a:pPr lvl="4"/>
            <a:r>
              <a:t>Body Level Five</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 Right">
    <p:spTree>
      <p:nvGrpSpPr>
        <p:cNvPr id="1" name=""/>
        <p:cNvGrpSpPr/>
        <p:nvPr/>
      </p:nvGrpSpPr>
      <p:grpSpPr>
        <a:xfrm>
          <a:off x="0" y="0"/>
          <a:ext cx="0" cy="0"/>
          <a:chOff x="0" y="0"/>
          <a:chExt cx="0" cy="0"/>
        </a:xfrm>
      </p:grpSpPr>
      <p:sp>
        <p:nvSpPr>
          <p:cNvPr id="126" name="Title Text"/>
          <p:cNvSpPr txBox="1"/>
          <p:nvPr>
            <p:ph type="title"/>
          </p:nvPr>
        </p:nvSpPr>
        <p:spPr>
          <a:prstGeom prst="rect">
            <a:avLst/>
          </a:prstGeom>
        </p:spPr>
        <p:txBody>
          <a:bodyPr/>
          <a:lstStyle/>
          <a:p>
            <a:pPr/>
            <a:r>
              <a:t>Title Text</a:t>
            </a:r>
          </a:p>
        </p:txBody>
      </p:sp>
      <p:sp>
        <p:nvSpPr>
          <p:cNvPr id="127" name="Body Level One…"/>
          <p:cNvSpPr txBox="1"/>
          <p:nvPr>
            <p:ph type="body" sz="quarter" idx="1"/>
          </p:nvPr>
        </p:nvSpPr>
        <p:spPr>
          <a:xfrm>
            <a:off x="7772400" y="2768600"/>
            <a:ext cx="3962400" cy="5715000"/>
          </a:xfrm>
          <a:prstGeom prst="rect">
            <a:avLst/>
          </a:prstGeom>
        </p:spPr>
        <p:txBody>
          <a:bodyPr/>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pPr/>
            <a:r>
              <a:t>Body Level One</a:t>
            </a:r>
          </a:p>
          <a:p>
            <a:pPr lvl="1"/>
            <a:r>
              <a:t>Body Level Two</a:t>
            </a:r>
          </a:p>
          <a:p>
            <a:pPr lvl="2"/>
            <a:r>
              <a:t>Body Level Three</a:t>
            </a:r>
          </a:p>
          <a:p>
            <a:pPr lvl="3"/>
            <a:r>
              <a:t>Body Level Four</a:t>
            </a:r>
          </a:p>
          <a:p>
            <a:pPr lvl="4"/>
            <a:r>
              <a:t>Body Level Five</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135" name="Title Text"/>
          <p:cNvSpPr txBox="1"/>
          <p:nvPr>
            <p:ph type="title"/>
          </p:nvPr>
        </p:nvSpPr>
        <p:spPr>
          <a:xfrm>
            <a:off x="1270000" y="254000"/>
            <a:ext cx="10477500" cy="2438400"/>
          </a:xfrm>
          <a:prstGeom prst="rect">
            <a:avLst/>
          </a:prstGeom>
        </p:spPr>
        <p:txBody>
          <a:bodyPr lIns="38100" tIns="38100" rIns="38100" bIns="38100"/>
          <a:lstStyle>
            <a:lvl1pPr algn="l">
              <a:defRPr sz="7800"/>
            </a:lvl1pPr>
          </a:lstStyle>
          <a:p>
            <a:pPr/>
            <a:r>
              <a:t>Title Text</a:t>
            </a:r>
          </a:p>
        </p:txBody>
      </p:sp>
      <p:sp>
        <p:nvSpPr>
          <p:cNvPr id="136" name="Slide Number"/>
          <p:cNvSpPr txBox="1"/>
          <p:nvPr>
            <p:ph type="sldNum" sz="quarter" idx="2"/>
          </p:nvPr>
        </p:nvSpPr>
        <p:spPr>
          <a:xfrm>
            <a:off x="6350000" y="9321800"/>
            <a:ext cx="292100" cy="317500"/>
          </a:xfrm>
          <a:prstGeom prst="rect">
            <a:avLst/>
          </a:prstGeom>
        </p:spPr>
        <p:txBody>
          <a:bodyPr lIns="38100" tIns="38100" rIns="38100" bIns="38100"/>
          <a:lstStyle>
            <a:lvl1pPr>
              <a:defRPr sz="16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spTree>
      <p:nvGrpSpPr>
        <p:cNvPr id="1" name=""/>
        <p:cNvGrpSpPr/>
        <p:nvPr/>
      </p:nvGrpSpPr>
      <p:grpSpPr>
        <a:xfrm>
          <a:off x="0" y="0"/>
          <a:ext cx="0" cy="0"/>
          <a:chOff x="0" y="0"/>
          <a:chExt cx="0" cy="0"/>
        </a:xfrm>
      </p:grpSpPr>
      <p:sp>
        <p:nvSpPr>
          <p:cNvPr id="143" name="Title Text"/>
          <p:cNvSpPr txBox="1"/>
          <p:nvPr>
            <p:ph type="title"/>
          </p:nvPr>
        </p:nvSpPr>
        <p:spPr>
          <a:xfrm>
            <a:off x="1270000" y="1638300"/>
            <a:ext cx="10477500" cy="3302000"/>
          </a:xfrm>
          <a:prstGeom prst="rect">
            <a:avLst/>
          </a:prstGeom>
        </p:spPr>
        <p:txBody>
          <a:bodyPr lIns="38100" tIns="38100" rIns="38100" bIns="38100" anchor="b"/>
          <a:lstStyle>
            <a:lvl1pPr>
              <a:defRPr sz="7800"/>
            </a:lvl1pPr>
          </a:lstStyle>
          <a:p>
            <a:pPr/>
            <a:r>
              <a:t>Title Text</a:t>
            </a:r>
          </a:p>
        </p:txBody>
      </p:sp>
      <p:sp>
        <p:nvSpPr>
          <p:cNvPr id="144" name="Body Level One…"/>
          <p:cNvSpPr txBox="1"/>
          <p:nvPr>
            <p:ph type="body" sz="quarter" idx="1"/>
          </p:nvPr>
        </p:nvSpPr>
        <p:spPr>
          <a:xfrm>
            <a:off x="1270000" y="5016500"/>
            <a:ext cx="10477500" cy="1143000"/>
          </a:xfrm>
          <a:prstGeom prst="rect">
            <a:avLst/>
          </a:prstGeom>
        </p:spPr>
        <p:txBody>
          <a:bodyPr lIns="38100" tIns="38100" rIns="38100" bIns="38100" anchor="t"/>
          <a:lstStyle>
            <a:lvl1pPr marL="0" indent="0" algn="ctr">
              <a:spcBef>
                <a:spcPts val="0"/>
              </a:spcBef>
              <a:buSzTx/>
              <a:buNone/>
              <a:defRPr sz="3400"/>
            </a:lvl1pPr>
            <a:lvl2pPr marL="0" indent="0" algn="ctr">
              <a:spcBef>
                <a:spcPts val="0"/>
              </a:spcBef>
              <a:buSzTx/>
              <a:buNone/>
              <a:defRPr sz="3400"/>
            </a:lvl2pPr>
            <a:lvl3pPr marL="0" indent="0" algn="ctr">
              <a:spcBef>
                <a:spcPts val="0"/>
              </a:spcBef>
              <a:buSzTx/>
              <a:buNone/>
              <a:defRPr sz="3400"/>
            </a:lvl3pPr>
            <a:lvl4pPr marL="0" indent="0" algn="ctr">
              <a:spcBef>
                <a:spcPts val="0"/>
              </a:spcBef>
              <a:buSzTx/>
              <a:buNone/>
              <a:defRPr sz="3400"/>
            </a:lvl4pPr>
            <a:lvl5pPr marL="0" indent="0" algn="ctr">
              <a:spcBef>
                <a:spcPts val="0"/>
              </a:spcBef>
              <a:buSzTx/>
              <a:buNone/>
              <a:defRPr sz="3400"/>
            </a:lvl5pPr>
          </a:lstStyle>
          <a:p>
            <a:pPr/>
            <a:r>
              <a:t>Body Level One</a:t>
            </a:r>
          </a:p>
          <a:p>
            <a:pPr lvl="1"/>
            <a:r>
              <a:t>Body Level Two</a:t>
            </a:r>
          </a:p>
          <a:p>
            <a:pPr lvl="2"/>
            <a:r>
              <a:t>Body Level Three</a:t>
            </a:r>
          </a:p>
          <a:p>
            <a:pPr lvl="3"/>
            <a:r>
              <a:t>Body Level Four</a:t>
            </a:r>
          </a:p>
          <a:p>
            <a:pPr lvl="4"/>
            <a:r>
              <a:t>Body Level Five</a:t>
            </a:r>
          </a:p>
        </p:txBody>
      </p:sp>
      <p:sp>
        <p:nvSpPr>
          <p:cNvPr id="145" name="Slide Number"/>
          <p:cNvSpPr txBox="1"/>
          <p:nvPr>
            <p:ph type="sldNum" sz="quarter" idx="2"/>
          </p:nvPr>
        </p:nvSpPr>
        <p:spPr>
          <a:xfrm>
            <a:off x="6350000" y="9321800"/>
            <a:ext cx="292100" cy="317500"/>
          </a:xfrm>
          <a:prstGeom prst="rect">
            <a:avLst/>
          </a:prstGeom>
        </p:spPr>
        <p:txBody>
          <a:bodyPr lIns="38100" tIns="38100" rIns="38100" bIns="38100"/>
          <a:lstStyle>
            <a:lvl1pPr>
              <a:defRPr sz="16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bg>
      <p:bgPr>
        <a:solidFill>
          <a:srgbClr val="FFFFFF"/>
        </a:solidFill>
      </p:bgPr>
    </p:bg>
    <p:spTree>
      <p:nvGrpSpPr>
        <p:cNvPr id="1" name=""/>
        <p:cNvGrpSpPr/>
        <p:nvPr/>
      </p:nvGrpSpPr>
      <p:grpSpPr>
        <a:xfrm>
          <a:off x="0" y="0"/>
          <a:ext cx="0" cy="0"/>
          <a:chOff x="0" y="0"/>
          <a:chExt cx="0" cy="0"/>
        </a:xfrm>
      </p:grpSpPr>
      <p:sp>
        <p:nvSpPr>
          <p:cNvPr id="152" name="Title Text"/>
          <p:cNvSpPr txBox="1"/>
          <p:nvPr>
            <p:ph type="title"/>
          </p:nvPr>
        </p:nvSpPr>
        <p:spPr>
          <a:xfrm>
            <a:off x="975359" y="433493"/>
            <a:ext cx="11054082" cy="2492588"/>
          </a:xfrm>
          <a:prstGeom prst="rect">
            <a:avLst/>
          </a:prstGeom>
        </p:spPr>
        <p:txBody>
          <a:bodyPr lIns="65023" tIns="65023" rIns="65023" bIns="65023"/>
          <a:lstStyle>
            <a:lvl1pPr algn="l" defTabSz="914400">
              <a:defRPr sz="6200">
                <a:solidFill>
                  <a:srgbClr val="0033CC"/>
                </a:solidFill>
                <a:latin typeface="Comic Sans MS"/>
                <a:ea typeface="Comic Sans MS"/>
                <a:cs typeface="Comic Sans MS"/>
                <a:sym typeface="Comic Sans MS"/>
              </a:defRPr>
            </a:lvl1pPr>
          </a:lstStyle>
          <a:p>
            <a:pPr/>
            <a:r>
              <a:t>Title Text</a:t>
            </a:r>
          </a:p>
        </p:txBody>
      </p:sp>
      <p:sp>
        <p:nvSpPr>
          <p:cNvPr id="153" name="Body Level One…"/>
          <p:cNvSpPr txBox="1"/>
          <p:nvPr>
            <p:ph type="body" idx="1"/>
          </p:nvPr>
        </p:nvSpPr>
        <p:spPr>
          <a:xfrm>
            <a:off x="975359" y="2926079"/>
            <a:ext cx="11054082" cy="6827522"/>
          </a:xfrm>
          <a:prstGeom prst="rect">
            <a:avLst/>
          </a:prstGeom>
        </p:spPr>
        <p:txBody>
          <a:bodyPr lIns="65023" tIns="65023" rIns="65023" bIns="65023" anchor="t"/>
          <a:lstStyle>
            <a:lvl1pPr marL="471487" indent="-471487" defTabSz="914400">
              <a:spcBef>
                <a:spcPts val="700"/>
              </a:spcBef>
              <a:buClr>
                <a:srgbClr val="FF3300"/>
              </a:buClr>
              <a:buSzPct val="50000"/>
              <a:buChar char="»"/>
              <a:defRPr sz="4400">
                <a:solidFill>
                  <a:srgbClr val="000000"/>
                </a:solidFill>
                <a:latin typeface="Comic Sans MS"/>
                <a:ea typeface="Comic Sans MS"/>
                <a:cs typeface="Comic Sans MS"/>
                <a:sym typeface="Comic Sans MS"/>
              </a:defRPr>
            </a:lvl1pPr>
            <a:lvl2pPr marL="906235" indent="-449035" defTabSz="914400">
              <a:spcBef>
                <a:spcPts val="700"/>
              </a:spcBef>
              <a:buClr>
                <a:srgbClr val="FF3300"/>
              </a:buClr>
              <a:buSzPct val="100000"/>
              <a:defRPr sz="4400">
                <a:solidFill>
                  <a:srgbClr val="000000"/>
                </a:solidFill>
                <a:latin typeface="Comic Sans MS"/>
                <a:ea typeface="Comic Sans MS"/>
                <a:cs typeface="Comic Sans MS"/>
                <a:sym typeface="Comic Sans MS"/>
              </a:defRPr>
            </a:lvl2pPr>
            <a:lvl3pPr marL="1333500" indent="-419100" defTabSz="914400">
              <a:spcBef>
                <a:spcPts val="700"/>
              </a:spcBef>
              <a:buClr>
                <a:srgbClr val="FF3300"/>
              </a:buClr>
              <a:buSzPct val="100000"/>
              <a:buChar char="—"/>
              <a:defRPr sz="4400">
                <a:solidFill>
                  <a:srgbClr val="000000"/>
                </a:solidFill>
                <a:latin typeface="Comic Sans MS"/>
                <a:ea typeface="Comic Sans MS"/>
                <a:cs typeface="Comic Sans MS"/>
                <a:sym typeface="Comic Sans MS"/>
              </a:defRPr>
            </a:lvl3pPr>
            <a:lvl4pPr marL="1874520" indent="-502920" defTabSz="914400">
              <a:spcBef>
                <a:spcPts val="700"/>
              </a:spcBef>
              <a:buClr>
                <a:srgbClr val="FF3300"/>
              </a:buClr>
              <a:buSzPct val="100000"/>
              <a:buChar char="–"/>
              <a:defRPr sz="4400">
                <a:solidFill>
                  <a:srgbClr val="000000"/>
                </a:solidFill>
                <a:latin typeface="Comic Sans MS"/>
                <a:ea typeface="Comic Sans MS"/>
                <a:cs typeface="Comic Sans MS"/>
                <a:sym typeface="Comic Sans MS"/>
              </a:defRPr>
            </a:lvl4pPr>
            <a:lvl5pPr marL="2387600" indent="-558800" defTabSz="914400">
              <a:spcBef>
                <a:spcPts val="700"/>
              </a:spcBef>
              <a:buClr>
                <a:srgbClr val="FF3300"/>
              </a:buClr>
              <a:buSzPct val="100000"/>
              <a:buChar char="»"/>
              <a:defRPr sz="4400">
                <a:solidFill>
                  <a:srgbClr val="000000"/>
                </a:solidFill>
                <a:latin typeface="Comic Sans MS"/>
                <a:ea typeface="Comic Sans MS"/>
                <a:cs typeface="Comic Sans MS"/>
                <a:sym typeface="Comic Sans MS"/>
              </a:defRPr>
            </a:lvl5pPr>
          </a:lstStyle>
          <a:p>
            <a:pPr/>
            <a:r>
              <a:t>Body Level One</a:t>
            </a:r>
          </a:p>
          <a:p>
            <a:pPr lvl="1"/>
            <a:r>
              <a:t>Body Level Two</a:t>
            </a:r>
          </a:p>
          <a:p>
            <a:pPr lvl="2"/>
            <a:r>
              <a:t>Body Level Three</a:t>
            </a:r>
          </a:p>
          <a:p>
            <a:pPr lvl="3"/>
            <a:r>
              <a:t>Body Level Four</a:t>
            </a:r>
          </a:p>
          <a:p>
            <a:pPr lvl="4"/>
            <a:r>
              <a:t>Body Level Five</a:t>
            </a:r>
          </a:p>
        </p:txBody>
      </p:sp>
      <p:sp>
        <p:nvSpPr>
          <p:cNvPr id="154" name="Slide Number"/>
          <p:cNvSpPr txBox="1"/>
          <p:nvPr>
            <p:ph type="sldNum" sz="quarter" idx="2"/>
          </p:nvPr>
        </p:nvSpPr>
        <p:spPr>
          <a:xfrm>
            <a:off x="9320107" y="8779792"/>
            <a:ext cx="3034454" cy="520701"/>
          </a:xfrm>
          <a:prstGeom prst="rect">
            <a:avLst/>
          </a:prstGeom>
        </p:spPr>
        <p:txBody>
          <a:bodyPr wrap="square" lIns="65023" tIns="65023" rIns="65023" bIns="65023" anchor="ctr"/>
          <a:lstStyle>
            <a:lvl1pPr algn="r" defTabSz="914400">
              <a:defRPr sz="1600">
                <a:solidFill>
                  <a:srgbClr val="000000"/>
                </a:solidFill>
                <a:latin typeface="Times New Roman"/>
                <a:ea typeface="Times New Roman"/>
                <a:cs typeface="Times New Roman"/>
                <a:sym typeface="Times New Roma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61" name="Title Text"/>
          <p:cNvSpPr txBox="1"/>
          <p:nvPr>
            <p:ph type="title"/>
          </p:nvPr>
        </p:nvSpPr>
        <p:spPr>
          <a:xfrm>
            <a:off x="952500" y="254000"/>
            <a:ext cx="11099800" cy="2159000"/>
          </a:xfrm>
          <a:prstGeom prst="rect">
            <a:avLst/>
          </a:prstGeom>
        </p:spPr>
        <p:txBody>
          <a:bodyPr>
            <a:normAutofit fontScale="100000" lnSpcReduction="0"/>
          </a:bodyPr>
          <a:lstStyle>
            <a:lvl1pPr>
              <a:defRPr sz="8000"/>
            </a:lvl1pPr>
          </a:lstStyle>
          <a:p>
            <a:pPr/>
            <a:r>
              <a:t>Title Text</a:t>
            </a:r>
          </a:p>
        </p:txBody>
      </p:sp>
      <p:sp>
        <p:nvSpPr>
          <p:cNvPr id="162" name="Body Level One…"/>
          <p:cNvSpPr txBox="1"/>
          <p:nvPr>
            <p:ph type="body" idx="1"/>
          </p:nvPr>
        </p:nvSpPr>
        <p:spPr>
          <a:xfrm>
            <a:off x="952500" y="2590800"/>
            <a:ext cx="11099800" cy="6286500"/>
          </a:xfrm>
          <a:prstGeom prst="rect">
            <a:avLst/>
          </a:prstGeom>
        </p:spPr>
        <p:txBody>
          <a:bodyPr>
            <a:normAutofit fontScale="100000" lnSpcReduction="0"/>
          </a:bodyPr>
          <a:lstStyle>
            <a:lvl1pPr marL="444500" indent="-444500">
              <a:spcBef>
                <a:spcPts val="4200"/>
              </a:spcBef>
              <a:buSzPct val="75000"/>
              <a:defRPr sz="3800"/>
            </a:lvl1pPr>
            <a:lvl2pPr marL="889000" indent="-444500">
              <a:spcBef>
                <a:spcPts val="4200"/>
              </a:spcBef>
              <a:buSzPct val="75000"/>
              <a:defRPr sz="3800"/>
            </a:lvl2pPr>
            <a:lvl3pPr marL="1333500" indent="-444500">
              <a:spcBef>
                <a:spcPts val="4200"/>
              </a:spcBef>
              <a:buSzPct val="75000"/>
              <a:defRPr sz="3800"/>
            </a:lvl3pPr>
            <a:lvl4pPr marL="1778000" indent="-444500">
              <a:spcBef>
                <a:spcPts val="4200"/>
              </a:spcBef>
              <a:buSzPct val="75000"/>
              <a:defRPr sz="3800"/>
            </a:lvl4pPr>
            <a:lvl5pPr marL="2222500" indent="-444500">
              <a:spcBef>
                <a:spcPts val="4200"/>
              </a:spcBef>
              <a:buSzPct val="75000"/>
              <a:defRPr sz="3800"/>
            </a:lvl5pPr>
          </a:lstStyle>
          <a:p>
            <a:pPr/>
            <a:r>
              <a:t>Body Level One</a:t>
            </a:r>
          </a:p>
          <a:p>
            <a:pPr lvl="1"/>
            <a:r>
              <a:t>Body Level Two</a:t>
            </a:r>
          </a:p>
          <a:p>
            <a:pPr lvl="2"/>
            <a:r>
              <a:t>Body Level Three</a:t>
            </a:r>
          </a:p>
          <a:p>
            <a:pPr lvl="3"/>
            <a:r>
              <a:t>Body Level Four</a:t>
            </a:r>
          </a:p>
          <a:p>
            <a:pPr lvl="4"/>
            <a:r>
              <a:t>Body Level Five</a:t>
            </a:r>
          </a:p>
        </p:txBody>
      </p:sp>
      <p:sp>
        <p:nvSpPr>
          <p:cNvPr id="163" name="Slide Number"/>
          <p:cNvSpPr txBox="1"/>
          <p:nvPr>
            <p:ph type="sldNum" sz="quarter" idx="2"/>
          </p:nvPr>
        </p:nvSpPr>
        <p:spPr>
          <a:xfrm>
            <a:off x="6311798" y="9258300"/>
            <a:ext cx="368504" cy="3810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170" name="Title Text"/>
          <p:cNvSpPr txBox="1"/>
          <p:nvPr>
            <p:ph type="title"/>
          </p:nvPr>
        </p:nvSpPr>
        <p:spPr>
          <a:xfrm>
            <a:off x="952500" y="254000"/>
            <a:ext cx="11099800" cy="2159000"/>
          </a:xfrm>
          <a:prstGeom prst="rect">
            <a:avLst/>
          </a:prstGeom>
        </p:spPr>
        <p:txBody>
          <a:bodyPr>
            <a:normAutofit fontScale="100000" lnSpcReduction="0"/>
          </a:bodyPr>
          <a:lstStyle>
            <a:lvl1pPr>
              <a:defRPr sz="8000">
                <a:latin typeface="Helvetica Light"/>
                <a:ea typeface="Helvetica Light"/>
                <a:cs typeface="Helvetica Light"/>
                <a:sym typeface="Helvetica Light"/>
              </a:defRPr>
            </a:lvl1pPr>
          </a:lstStyle>
          <a:p>
            <a:pPr/>
            <a:r>
              <a:t>Title Text</a:t>
            </a:r>
          </a:p>
        </p:txBody>
      </p:sp>
      <p:sp>
        <p:nvSpPr>
          <p:cNvPr id="171" name="Slide Number"/>
          <p:cNvSpPr txBox="1"/>
          <p:nvPr>
            <p:ph type="sldNum" sz="quarter" idx="2"/>
          </p:nvPr>
        </p:nvSpPr>
        <p:spPr>
          <a:xfrm>
            <a:off x="6311798" y="9258300"/>
            <a:ext cx="368504" cy="3810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xfrm>
            <a:off x="1270000" y="2768600"/>
            <a:ext cx="10464800" cy="5715000"/>
          </a:xfrm>
          <a:prstGeom prst="rect">
            <a:avLst/>
          </a:prstGeom>
        </p:spPr>
        <p:txBody>
          <a:bodyPr/>
          <a:lstStyle>
            <a:lvl1pPr>
              <a:spcBef>
                <a:spcPts val="2400"/>
              </a:spcBef>
            </a:lvl1pPr>
            <a:lvl2pPr>
              <a:spcBef>
                <a:spcPts val="2400"/>
              </a:spcBef>
            </a:lvl2pPr>
            <a:lvl3pPr>
              <a:spcBef>
                <a:spcPts val="2400"/>
              </a:spcBef>
            </a:lvl3pPr>
            <a:lvl4pPr>
              <a:spcBef>
                <a:spcPts val="2400"/>
              </a:spcBef>
            </a:lvl4pPr>
            <a:lvl5pPr>
              <a:spcBef>
                <a:spcPts val="2400"/>
              </a:spcBef>
            </a:lvl5p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78" name="Title Text"/>
          <p:cNvSpPr txBox="1"/>
          <p:nvPr>
            <p:ph type="title"/>
          </p:nvPr>
        </p:nvSpPr>
        <p:spPr>
          <a:xfrm>
            <a:off x="952500" y="254000"/>
            <a:ext cx="11099800" cy="2159000"/>
          </a:xfrm>
          <a:prstGeom prst="rect">
            <a:avLst/>
          </a:prstGeom>
        </p:spPr>
        <p:txBody>
          <a:bodyPr>
            <a:normAutofit fontScale="100000" lnSpcReduction="0"/>
          </a:bodyPr>
          <a:lstStyle>
            <a:lvl1pPr>
              <a:defRPr sz="8000"/>
            </a:lvl1pPr>
          </a:lstStyle>
          <a:p>
            <a:pPr/>
            <a:r>
              <a:t>Title Text</a:t>
            </a:r>
          </a:p>
        </p:txBody>
      </p:sp>
      <p:sp>
        <p:nvSpPr>
          <p:cNvPr id="179" name="Body Level One…"/>
          <p:cNvSpPr txBox="1"/>
          <p:nvPr>
            <p:ph type="body" idx="1"/>
          </p:nvPr>
        </p:nvSpPr>
        <p:spPr>
          <a:xfrm>
            <a:off x="952500" y="2590800"/>
            <a:ext cx="11099800" cy="6286500"/>
          </a:xfrm>
          <a:prstGeom prst="rect">
            <a:avLst/>
          </a:prstGeom>
        </p:spPr>
        <p:txBody>
          <a:bodyPr>
            <a:normAutofit fontScale="100000" lnSpcReduction="0"/>
          </a:bodyPr>
          <a:lstStyle>
            <a:lvl1pPr marL="444500" indent="-444500">
              <a:spcBef>
                <a:spcPts val="4200"/>
              </a:spcBef>
              <a:buSzPct val="75000"/>
              <a:defRPr sz="3800"/>
            </a:lvl1pPr>
            <a:lvl2pPr marL="889000" indent="-444500">
              <a:spcBef>
                <a:spcPts val="4200"/>
              </a:spcBef>
              <a:buSzPct val="75000"/>
              <a:defRPr sz="3800"/>
            </a:lvl2pPr>
            <a:lvl3pPr marL="1333500" indent="-444500">
              <a:spcBef>
                <a:spcPts val="4200"/>
              </a:spcBef>
              <a:buSzPct val="75000"/>
              <a:defRPr sz="3800"/>
            </a:lvl3pPr>
            <a:lvl4pPr marL="1778000" indent="-444500">
              <a:spcBef>
                <a:spcPts val="4200"/>
              </a:spcBef>
              <a:buSzPct val="75000"/>
              <a:defRPr sz="3800"/>
            </a:lvl4pPr>
            <a:lvl5pPr marL="2222500" indent="-444500">
              <a:spcBef>
                <a:spcPts val="4200"/>
              </a:spcBef>
              <a:buSzPct val="75000"/>
              <a:defRPr sz="3800"/>
            </a:lvl5pPr>
          </a:lstStyle>
          <a:p>
            <a:pPr/>
            <a:r>
              <a:t>Body Level One</a:t>
            </a:r>
          </a:p>
          <a:p>
            <a:pPr lvl="1"/>
            <a:r>
              <a:t>Body Level Two</a:t>
            </a:r>
          </a:p>
          <a:p>
            <a:pPr lvl="2"/>
            <a:r>
              <a:t>Body Level Three</a:t>
            </a:r>
          </a:p>
          <a:p>
            <a:pPr lvl="3"/>
            <a:r>
              <a:t>Body Level Four</a:t>
            </a:r>
          </a:p>
          <a:p>
            <a:pPr lvl="4"/>
            <a:r>
              <a:t>Body Level Five</a:t>
            </a:r>
          </a:p>
        </p:txBody>
      </p:sp>
      <p:sp>
        <p:nvSpPr>
          <p:cNvPr id="180" name="Slide Number"/>
          <p:cNvSpPr txBox="1"/>
          <p:nvPr>
            <p:ph type="sldNum" sz="quarter" idx="2"/>
          </p:nvPr>
        </p:nvSpPr>
        <p:spPr>
          <a:xfrm>
            <a:off x="6311798" y="9258300"/>
            <a:ext cx="368504" cy="3810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87" name="Title Text"/>
          <p:cNvSpPr txBox="1"/>
          <p:nvPr>
            <p:ph type="title"/>
          </p:nvPr>
        </p:nvSpPr>
        <p:spPr>
          <a:xfrm>
            <a:off x="952500" y="254000"/>
            <a:ext cx="11099800" cy="2159000"/>
          </a:xfrm>
          <a:prstGeom prst="rect">
            <a:avLst/>
          </a:prstGeom>
        </p:spPr>
        <p:txBody>
          <a:bodyPr>
            <a:normAutofit fontScale="100000" lnSpcReduction="0"/>
          </a:bodyPr>
          <a:lstStyle>
            <a:lvl1pPr>
              <a:defRPr sz="8000">
                <a:latin typeface="Helvetica Light"/>
                <a:ea typeface="Helvetica Light"/>
                <a:cs typeface="Helvetica Light"/>
                <a:sym typeface="Helvetica Light"/>
              </a:defRPr>
            </a:lvl1pPr>
          </a:lstStyle>
          <a:p>
            <a:pPr/>
            <a:r>
              <a:t>Title Text</a:t>
            </a:r>
          </a:p>
        </p:txBody>
      </p:sp>
      <p:sp>
        <p:nvSpPr>
          <p:cNvPr id="188" name="Body Level One…"/>
          <p:cNvSpPr txBox="1"/>
          <p:nvPr>
            <p:ph type="body" idx="1"/>
          </p:nvPr>
        </p:nvSpPr>
        <p:spPr>
          <a:xfrm>
            <a:off x="952500" y="2590800"/>
            <a:ext cx="11099800" cy="6286500"/>
          </a:xfrm>
          <a:prstGeom prst="rect">
            <a:avLst/>
          </a:prstGeom>
        </p:spPr>
        <p:txBody>
          <a:bodyPr>
            <a:normAutofit fontScale="100000" lnSpcReduction="0"/>
          </a:bodyPr>
          <a:lstStyle>
            <a:lvl1pPr marL="444500" indent="-444500">
              <a:spcBef>
                <a:spcPts val="4200"/>
              </a:spcBef>
              <a:buSzPct val="75000"/>
              <a:defRPr sz="3800">
                <a:latin typeface="Helvetica Light"/>
                <a:ea typeface="Helvetica Light"/>
                <a:cs typeface="Helvetica Light"/>
                <a:sym typeface="Helvetica Light"/>
              </a:defRPr>
            </a:lvl1pPr>
            <a:lvl2pPr marL="889000" indent="-444500">
              <a:spcBef>
                <a:spcPts val="4200"/>
              </a:spcBef>
              <a:buSzPct val="75000"/>
              <a:defRPr sz="3800">
                <a:latin typeface="Helvetica Light"/>
                <a:ea typeface="Helvetica Light"/>
                <a:cs typeface="Helvetica Light"/>
                <a:sym typeface="Helvetica Light"/>
              </a:defRPr>
            </a:lvl2pPr>
            <a:lvl3pPr marL="1333500" indent="-444500">
              <a:spcBef>
                <a:spcPts val="4200"/>
              </a:spcBef>
              <a:buSzPct val="75000"/>
              <a:defRPr sz="3800">
                <a:latin typeface="Helvetica Light"/>
                <a:ea typeface="Helvetica Light"/>
                <a:cs typeface="Helvetica Light"/>
                <a:sym typeface="Helvetica Light"/>
              </a:defRPr>
            </a:lvl3pPr>
            <a:lvl4pPr marL="1778000" indent="-444500">
              <a:spcBef>
                <a:spcPts val="4200"/>
              </a:spcBef>
              <a:buSzPct val="75000"/>
              <a:defRPr sz="3800">
                <a:latin typeface="Helvetica Light"/>
                <a:ea typeface="Helvetica Light"/>
                <a:cs typeface="Helvetica Light"/>
                <a:sym typeface="Helvetica Light"/>
              </a:defRPr>
            </a:lvl4pPr>
            <a:lvl5pPr marL="2222500" indent="-444500">
              <a:spcBef>
                <a:spcPts val="4200"/>
              </a:spcBef>
              <a:buSzPct val="75000"/>
              <a:defRPr sz="3800">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189" name="Slide Number"/>
          <p:cNvSpPr txBox="1"/>
          <p:nvPr>
            <p:ph type="sldNum" sz="quarter" idx="2"/>
          </p:nvPr>
        </p:nvSpPr>
        <p:spPr>
          <a:xfrm>
            <a:off x="6311798" y="9258300"/>
            <a:ext cx="368504" cy="3810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196" name="Title Text"/>
          <p:cNvSpPr txBox="1"/>
          <p:nvPr>
            <p:ph type="title"/>
          </p:nvPr>
        </p:nvSpPr>
        <p:spPr>
          <a:xfrm>
            <a:off x="1264355" y="252870"/>
            <a:ext cx="10476090" cy="2438401"/>
          </a:xfrm>
          <a:prstGeom prst="rect">
            <a:avLst/>
          </a:prstGeom>
        </p:spPr>
        <p:txBody>
          <a:bodyPr lIns="54186" tIns="54186" rIns="54186" bIns="54186"/>
          <a:lstStyle>
            <a:lvl1pPr algn="l" defTabSz="406400">
              <a:defRPr sz="7800"/>
            </a:lvl1pPr>
          </a:lstStyle>
          <a:p>
            <a:pPr/>
            <a:r>
              <a:t>Title Text</a:t>
            </a:r>
          </a:p>
        </p:txBody>
      </p:sp>
      <p:sp>
        <p:nvSpPr>
          <p:cNvPr id="197" name="Slide Number"/>
          <p:cNvSpPr txBox="1"/>
          <p:nvPr>
            <p:ph type="sldNum" sz="quarter" idx="2"/>
          </p:nvPr>
        </p:nvSpPr>
        <p:spPr>
          <a:xfrm>
            <a:off x="6331232" y="9283982"/>
            <a:ext cx="324274" cy="349674"/>
          </a:xfrm>
          <a:prstGeom prst="rect">
            <a:avLst/>
          </a:prstGeom>
        </p:spPr>
        <p:txBody>
          <a:bodyPr lIns="54186" tIns="54186" rIns="54186" bIns="54186"/>
          <a:lstStyle>
            <a:lvl1pPr defTabSz="406400">
              <a:defRPr sz="16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spTree>
      <p:nvGrpSpPr>
        <p:cNvPr id="1" name=""/>
        <p:cNvGrpSpPr/>
        <p:nvPr/>
      </p:nvGrpSpPr>
      <p:grpSpPr>
        <a:xfrm>
          <a:off x="0" y="0"/>
          <a:ext cx="0" cy="0"/>
          <a:chOff x="0" y="0"/>
          <a:chExt cx="0" cy="0"/>
        </a:xfrm>
      </p:grpSpPr>
      <p:sp>
        <p:nvSpPr>
          <p:cNvPr id="204" name="Title Text"/>
          <p:cNvSpPr txBox="1"/>
          <p:nvPr>
            <p:ph type="title"/>
          </p:nvPr>
        </p:nvSpPr>
        <p:spPr>
          <a:xfrm>
            <a:off x="1270000" y="1638300"/>
            <a:ext cx="10464800" cy="3302000"/>
          </a:xfrm>
          <a:prstGeom prst="rect">
            <a:avLst/>
          </a:prstGeom>
        </p:spPr>
        <p:txBody>
          <a:bodyPr anchor="b">
            <a:normAutofit fontScale="100000" lnSpcReduction="0"/>
          </a:bodyPr>
          <a:lstStyle>
            <a:lvl1pPr>
              <a:defRPr sz="8200"/>
            </a:lvl1pPr>
          </a:lstStyle>
          <a:p>
            <a:pPr/>
            <a:r>
              <a:t>Title Text</a:t>
            </a:r>
          </a:p>
        </p:txBody>
      </p:sp>
      <p:sp>
        <p:nvSpPr>
          <p:cNvPr id="205" name="Slide Number"/>
          <p:cNvSpPr txBox="1"/>
          <p:nvPr>
            <p:ph type="sldNum" sz="quarter" idx="2"/>
          </p:nvPr>
        </p:nvSpPr>
        <p:spPr>
          <a:xfrm>
            <a:off x="6343650" y="9283700"/>
            <a:ext cx="317500" cy="342900"/>
          </a:xfrm>
          <a:prstGeom prst="rect">
            <a:avLst/>
          </a:prstGeom>
        </p:spPr>
        <p:txBody>
          <a:bodyPr>
            <a:normAutofit fontScale="100000" lnSpcReduction="0"/>
          </a:bodyPr>
          <a:lstStyle>
            <a:lvl1pPr>
              <a:defRPr sz="16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ster #16">
    <p:spTree>
      <p:nvGrpSpPr>
        <p:cNvPr id="1" name=""/>
        <p:cNvGrpSpPr/>
        <p:nvPr/>
      </p:nvGrpSpPr>
      <p:grpSpPr>
        <a:xfrm>
          <a:off x="0" y="0"/>
          <a:ext cx="0" cy="0"/>
          <a:chOff x="0" y="0"/>
          <a:chExt cx="0" cy="0"/>
        </a:xfrm>
      </p:grpSpPr>
      <p:sp>
        <p:nvSpPr>
          <p:cNvPr id="212" name="Title Text"/>
          <p:cNvSpPr txBox="1"/>
          <p:nvPr>
            <p:ph type="title"/>
          </p:nvPr>
        </p:nvSpPr>
        <p:spPr>
          <a:prstGeom prst="rect">
            <a:avLst/>
          </a:prstGeom>
        </p:spPr>
        <p:txBody>
          <a:bodyPr>
            <a:normAutofit fontScale="100000" lnSpcReduction="0"/>
          </a:bodyPr>
          <a:lstStyle>
            <a:lvl1pPr>
              <a:defRPr sz="8200"/>
            </a:lvl1pPr>
          </a:lstStyle>
          <a:p>
            <a:pPr/>
            <a:r>
              <a:t>Title Text</a:t>
            </a:r>
          </a:p>
        </p:txBody>
      </p:sp>
      <p:sp>
        <p:nvSpPr>
          <p:cNvPr id="213" name="Body Level One…"/>
          <p:cNvSpPr txBox="1"/>
          <p:nvPr>
            <p:ph type="body" idx="1"/>
          </p:nvPr>
        </p:nvSpPr>
        <p:spPr>
          <a:xfrm>
            <a:off x="1270000" y="2768600"/>
            <a:ext cx="10464800" cy="5715000"/>
          </a:xfrm>
          <a:prstGeom prst="rect">
            <a:avLst/>
          </a:prstGeom>
        </p:spPr>
        <p:txBody>
          <a:bodyPr>
            <a:normAutofit fontScale="100000" lnSpcReduction="0"/>
          </a:bodyPr>
          <a:lstStyle>
            <a:lvl1pPr>
              <a:spcBef>
                <a:spcPts val="2500"/>
              </a:spcBef>
              <a:defRPr sz="4000"/>
            </a:lvl1pPr>
            <a:lvl2pPr>
              <a:spcBef>
                <a:spcPts val="2500"/>
              </a:spcBef>
              <a:defRPr sz="4000"/>
            </a:lvl2pPr>
            <a:lvl3pPr>
              <a:spcBef>
                <a:spcPts val="2500"/>
              </a:spcBef>
              <a:defRPr sz="4000"/>
            </a:lvl3pPr>
            <a:lvl4pPr>
              <a:spcBef>
                <a:spcPts val="2500"/>
              </a:spcBef>
              <a:defRPr sz="4000"/>
            </a:lvl4pPr>
            <a:lvl5pPr>
              <a:spcBef>
                <a:spcPts val="2500"/>
              </a:spcBef>
              <a:defRPr sz="4000"/>
            </a:lvl5pPr>
          </a:lstStyle>
          <a:p>
            <a:pPr/>
            <a:r>
              <a:t>Body Level One</a:t>
            </a:r>
          </a:p>
          <a:p>
            <a:pPr lvl="1"/>
            <a:r>
              <a:t>Body Level Two</a:t>
            </a:r>
          </a:p>
          <a:p>
            <a:pPr lvl="2"/>
            <a:r>
              <a:t>Body Level Three</a:t>
            </a:r>
          </a:p>
          <a:p>
            <a:pPr lvl="3"/>
            <a:r>
              <a:t>Body Level Four</a:t>
            </a:r>
          </a:p>
          <a:p>
            <a:pPr lvl="4"/>
            <a:r>
              <a:t>Body Level Five</a:t>
            </a:r>
          </a:p>
        </p:txBody>
      </p:sp>
      <p:sp>
        <p:nvSpPr>
          <p:cNvPr id="214" name="Slide Number"/>
          <p:cNvSpPr txBox="1"/>
          <p:nvPr>
            <p:ph type="sldNum" sz="quarter" idx="2"/>
          </p:nvPr>
        </p:nvSpPr>
        <p:spPr>
          <a:xfrm>
            <a:off x="6343650" y="9283700"/>
            <a:ext cx="317500" cy="342900"/>
          </a:xfrm>
          <a:prstGeom prst="rect">
            <a:avLst/>
          </a:prstGeom>
        </p:spPr>
        <p:txBody>
          <a:bodyPr>
            <a:normAutofit fontScale="100000" lnSpcReduction="0"/>
          </a:bodyPr>
          <a:lstStyle>
            <a:lvl1pPr>
              <a:defRPr sz="16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 2 Column">
    <p:spTree>
      <p:nvGrpSpPr>
        <p:cNvPr id="1" name=""/>
        <p:cNvGrpSpPr/>
        <p:nvPr/>
      </p:nvGrpSpPr>
      <p:grpSpPr>
        <a:xfrm>
          <a:off x="0" y="0"/>
          <a:ext cx="0" cy="0"/>
          <a:chOff x="0" y="0"/>
          <a:chExt cx="0" cy="0"/>
        </a:xfrm>
      </p:grpSpPr>
      <p:sp>
        <p:nvSpPr>
          <p:cNvPr id="29" name="Title Text"/>
          <p:cNvSpPr txBox="1"/>
          <p:nvPr>
            <p:ph type="title"/>
          </p:nvPr>
        </p:nvSpPr>
        <p:spPr>
          <a:prstGeom prst="rect">
            <a:avLst/>
          </a:prstGeom>
        </p:spPr>
        <p:txBody>
          <a:bodyPr/>
          <a:lstStyle/>
          <a:p>
            <a:pPr/>
            <a:r>
              <a:t>Title Text</a:t>
            </a:r>
          </a:p>
        </p:txBody>
      </p:sp>
      <p:sp>
        <p:nvSpPr>
          <p:cNvPr id="30" name="Body Level One…"/>
          <p:cNvSpPr txBox="1"/>
          <p:nvPr>
            <p:ph type="body" idx="1"/>
          </p:nvPr>
        </p:nvSpPr>
        <p:spPr>
          <a:xfrm>
            <a:off x="1270000" y="2768600"/>
            <a:ext cx="10464800" cy="5715000"/>
          </a:xfrm>
          <a:prstGeom prst="rect">
            <a:avLst/>
          </a:prstGeom>
        </p:spPr>
        <p:txBody>
          <a:bodyPr numCol="2" spcCol="523240" anchor="t"/>
          <a:lstStyle>
            <a:lvl1pPr marL="812120" indent="-494620">
              <a:spcBef>
                <a:spcPts val="3800"/>
              </a:spcBef>
              <a:defRPr sz="3200"/>
            </a:lvl1pPr>
            <a:lvl2pPr marL="1256620" indent="-494620">
              <a:spcBef>
                <a:spcPts val="3800"/>
              </a:spcBef>
              <a:defRPr sz="3200"/>
            </a:lvl2pPr>
            <a:lvl3pPr marL="1701120" indent="-494620">
              <a:spcBef>
                <a:spcPts val="3800"/>
              </a:spcBef>
              <a:defRPr sz="3200"/>
            </a:lvl3pPr>
            <a:lvl4pPr marL="2145620" indent="-494620">
              <a:spcBef>
                <a:spcPts val="3800"/>
              </a:spcBef>
              <a:defRPr sz="3200"/>
            </a:lvl4pPr>
            <a:lvl5pPr marL="2590120" indent="-494620">
              <a:spcBef>
                <a:spcPts val="3800"/>
              </a:spcBef>
              <a:defRPr sz="3200"/>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38"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53" name="Title Text"/>
          <p:cNvSpPr txBox="1"/>
          <p:nvPr>
            <p:ph type="title"/>
          </p:nvPr>
        </p:nvSpPr>
        <p:spPr>
          <a:prstGeom prst="rect">
            <a:avLst/>
          </a:prstGeom>
        </p:spPr>
        <p:txBody>
          <a:bodyPr/>
          <a:lstStyle/>
          <a:p>
            <a:pPr/>
            <a:r>
              <a:t>Title Text</a:t>
            </a:r>
          </a:p>
        </p:txBody>
      </p:sp>
      <p:sp>
        <p:nvSpPr>
          <p:cNvPr id="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61" name="Title Text"/>
          <p:cNvSpPr txBox="1"/>
          <p:nvPr>
            <p:ph type="title"/>
          </p:nvPr>
        </p:nvSpPr>
        <p:spPr>
          <a:xfrm>
            <a:off x="1270000" y="2971800"/>
            <a:ext cx="10464800" cy="3810000"/>
          </a:xfrm>
          <a:prstGeom prst="rect">
            <a:avLst/>
          </a:prstGeom>
        </p:spPr>
        <p:txBody>
          <a:bodyPr/>
          <a:lstStyle/>
          <a:p>
            <a:pPr/>
            <a:r>
              <a:t>Title Text</a:t>
            </a:r>
          </a:p>
        </p:txBody>
      </p:sp>
      <p:sp>
        <p:nvSpPr>
          <p:cNvPr id="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69" name="Image"/>
          <p:cNvSpPr/>
          <p:nvPr>
            <p:ph type="pic" sz="half" idx="21"/>
          </p:nvPr>
        </p:nvSpPr>
        <p:spPr>
          <a:xfrm>
            <a:off x="3454400" y="1803400"/>
            <a:ext cx="6096000" cy="4572000"/>
          </a:xfrm>
          <a:prstGeom prst="rect">
            <a:avLst/>
          </a:prstGeom>
        </p:spPr>
        <p:txBody>
          <a:bodyPr lIns="91439" tIns="45719" rIns="91439" bIns="45719" anchor="t"/>
          <a:lstStyle/>
          <a:p>
            <a:pPr/>
          </a:p>
        </p:txBody>
      </p:sp>
      <p:sp>
        <p:nvSpPr>
          <p:cNvPr id="70" name="Title Text"/>
          <p:cNvSpPr txBox="1"/>
          <p:nvPr>
            <p:ph type="title"/>
          </p:nvPr>
        </p:nvSpPr>
        <p:spPr>
          <a:xfrm>
            <a:off x="1270000" y="7366000"/>
            <a:ext cx="10464800" cy="1701800"/>
          </a:xfrm>
          <a:prstGeom prst="rect">
            <a:avLst/>
          </a:prstGeom>
        </p:spPr>
        <p:txBody>
          <a:bodyPr/>
          <a:lstStyle/>
          <a:p>
            <a:pPr/>
            <a:r>
              <a:t>Title Text</a:t>
            </a:r>
          </a:p>
        </p:txBody>
      </p:sp>
      <p:sp>
        <p:nvSpPr>
          <p:cNvPr id="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Reflection">
    <p:spTree>
      <p:nvGrpSpPr>
        <p:cNvPr id="1" name=""/>
        <p:cNvGrpSpPr/>
        <p:nvPr/>
      </p:nvGrpSpPr>
      <p:grpSpPr>
        <a:xfrm>
          <a:off x="0" y="0"/>
          <a:ext cx="0" cy="0"/>
          <a:chOff x="0" y="0"/>
          <a:chExt cx="0" cy="0"/>
        </a:xfrm>
      </p:grpSpPr>
      <p:sp>
        <p:nvSpPr>
          <p:cNvPr id="78" name="Image"/>
          <p:cNvSpPr/>
          <p:nvPr>
            <p:ph type="pic" sz="half" idx="21"/>
          </p:nvPr>
        </p:nvSpPr>
        <p:spPr>
          <a:xfrm>
            <a:off x="3454400" y="1803400"/>
            <a:ext cx="6096000" cy="4572000"/>
          </a:xfrm>
          <a:prstGeom prst="rect">
            <a:avLst/>
          </a:prstGeom>
          <a:effectLst>
            <a:reflection blurRad="0" stA="50000" stPos="0" endA="0" endPos="40000" dist="0" dir="5400000" fadeDir="5400000" sx="100000" sy="-100000" kx="0" ky="0" algn="bl" rotWithShape="0"/>
          </a:effectLst>
        </p:spPr>
        <p:txBody>
          <a:bodyPr lIns="91439" tIns="45719" rIns="91439" bIns="45719" anchor="t"/>
          <a:lstStyle/>
          <a:p>
            <a:pPr/>
          </a:p>
        </p:txBody>
      </p:sp>
      <p:sp>
        <p:nvSpPr>
          <p:cNvPr id="79" name="Title Text"/>
          <p:cNvSpPr txBox="1"/>
          <p:nvPr>
            <p:ph type="title"/>
          </p:nvPr>
        </p:nvSpPr>
        <p:spPr>
          <a:xfrm>
            <a:off x="1270000" y="7366000"/>
            <a:ext cx="10464800" cy="1701800"/>
          </a:xfrm>
          <a:prstGeom prst="rect">
            <a:avLst/>
          </a:prstGeom>
        </p:spPr>
        <p:txBody>
          <a:bodyPr/>
          <a:lstStyle/>
          <a:p>
            <a:pPr/>
            <a:r>
              <a:t>Title Text</a:t>
            </a:r>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Body Level One…"/>
          <p:cNvSpPr txBox="1"/>
          <p:nvPr>
            <p:ph type="body" idx="1"/>
          </p:nvPr>
        </p:nvSpPr>
        <p:spPr>
          <a:xfrm>
            <a:off x="1270000" y="1270000"/>
            <a:ext cx="10464800" cy="721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Body Level One</a:t>
            </a:r>
          </a:p>
          <a:p>
            <a:pPr lvl="1"/>
            <a:r>
              <a:t>Body Level Two</a:t>
            </a:r>
          </a:p>
          <a:p>
            <a:pPr lvl="2"/>
            <a:r>
              <a:t>Body Level Three</a:t>
            </a:r>
          </a:p>
          <a:p>
            <a:pPr lvl="3"/>
            <a:r>
              <a:t>Body Level Four</a:t>
            </a:r>
          </a:p>
          <a:p>
            <a:pPr lvl="4"/>
            <a:r>
              <a:t>Body Level Five</a:t>
            </a:r>
          </a:p>
        </p:txBody>
      </p:sp>
      <p:sp>
        <p:nvSpPr>
          <p:cNvPr id="3" name="Title Text"/>
          <p:cNvSpPr txBox="1"/>
          <p:nvPr>
            <p:ph type="title"/>
          </p:nvPr>
        </p:nvSpPr>
        <p:spPr>
          <a:xfrm>
            <a:off x="1270000" y="254000"/>
            <a:ext cx="10464800" cy="2438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r>
              <a:t>Title Text</a:t>
            </a:r>
          </a:p>
        </p:txBody>
      </p:sp>
      <p:sp>
        <p:nvSpPr>
          <p:cNvPr id="4" name="Slide Number"/>
          <p:cNvSpPr txBox="1"/>
          <p:nvPr>
            <p:ph type="sldNum" sz="quarter" idx="2"/>
          </p:nvPr>
        </p:nvSpPr>
        <p:spPr>
          <a:xfrm>
            <a:off x="6324600" y="9258300"/>
            <a:ext cx="342900" cy="368300"/>
          </a:xfrm>
          <a:prstGeom prst="rect">
            <a:avLst/>
          </a:prstGeom>
          <a:ln w="12700">
            <a:miter lim="400000"/>
          </a:ln>
        </p:spPr>
        <p:txBody>
          <a:bodyPr wrap="none" lIns="50800" tIns="50800" rIns="50800" bIns="50800">
            <a:spAutoFit/>
          </a:bodyPr>
          <a:lstStyle>
            <a:lvl1pPr algn="ctr" defTabSz="584200">
              <a:defRPr sz="1800">
                <a:solidFill>
                  <a:srgbClr val="FFFFFF"/>
                </a:solidFill>
                <a:latin typeface="+mn-lt"/>
                <a:ea typeface="+mn-ea"/>
                <a:cs typeface="+mn-cs"/>
                <a:sym typeface="Gill Sans"/>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400" u="none">
          <a:solidFill>
            <a:srgbClr val="FFFFFF"/>
          </a:solidFill>
          <a:uFillTx/>
          <a:latin typeface="+mn-lt"/>
          <a:ea typeface="+mn-ea"/>
          <a:cs typeface="+mn-cs"/>
          <a:sym typeface="Gill Sans"/>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400" u="none">
          <a:solidFill>
            <a:srgbClr val="FFFFFF"/>
          </a:solidFill>
          <a:uFillTx/>
          <a:latin typeface="+mn-lt"/>
          <a:ea typeface="+mn-ea"/>
          <a:cs typeface="+mn-cs"/>
          <a:sym typeface="Gill Sans"/>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400" u="none">
          <a:solidFill>
            <a:srgbClr val="FFFFFF"/>
          </a:solidFill>
          <a:uFillTx/>
          <a:latin typeface="+mn-lt"/>
          <a:ea typeface="+mn-ea"/>
          <a:cs typeface="+mn-cs"/>
          <a:sym typeface="Gill Sans"/>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400" u="none">
          <a:solidFill>
            <a:srgbClr val="FFFFFF"/>
          </a:solidFill>
          <a:uFillTx/>
          <a:latin typeface="+mn-lt"/>
          <a:ea typeface="+mn-ea"/>
          <a:cs typeface="+mn-cs"/>
          <a:sym typeface="Gill Sans"/>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400" u="none">
          <a:solidFill>
            <a:srgbClr val="FFFFFF"/>
          </a:solidFill>
          <a:uFillTx/>
          <a:latin typeface="+mn-lt"/>
          <a:ea typeface="+mn-ea"/>
          <a:cs typeface="+mn-cs"/>
          <a:sym typeface="Gill Sans"/>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400" u="none">
          <a:solidFill>
            <a:srgbClr val="FFFFFF"/>
          </a:solidFill>
          <a:uFillTx/>
          <a:latin typeface="+mn-lt"/>
          <a:ea typeface="+mn-ea"/>
          <a:cs typeface="+mn-cs"/>
          <a:sym typeface="Gill Sans"/>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400" u="none">
          <a:solidFill>
            <a:srgbClr val="FFFFFF"/>
          </a:solidFill>
          <a:uFillTx/>
          <a:latin typeface="+mn-lt"/>
          <a:ea typeface="+mn-ea"/>
          <a:cs typeface="+mn-cs"/>
          <a:sym typeface="Gill Sans"/>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400" u="none">
          <a:solidFill>
            <a:srgbClr val="FFFFFF"/>
          </a:solidFill>
          <a:uFillTx/>
          <a:latin typeface="+mn-lt"/>
          <a:ea typeface="+mn-ea"/>
          <a:cs typeface="+mn-cs"/>
          <a:sym typeface="Gill Sans"/>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400" u="none">
          <a:solidFill>
            <a:srgbClr val="FFFFFF"/>
          </a:solidFill>
          <a:uFillTx/>
          <a:latin typeface="+mn-lt"/>
          <a:ea typeface="+mn-ea"/>
          <a:cs typeface="+mn-cs"/>
          <a:sym typeface="Gill Sans"/>
        </a:defRPr>
      </a:lvl9pPr>
    </p:titleStyle>
    <p:bodyStyle>
      <a:lvl1pPr marL="889000" marR="0" indent="-571500" algn="l" defTabSz="584200" rtl="0" latinLnBrk="0">
        <a:lnSpc>
          <a:spcPct val="100000"/>
        </a:lnSpc>
        <a:spcBef>
          <a:spcPts val="4800"/>
        </a:spcBef>
        <a:spcAft>
          <a:spcPts val="0"/>
        </a:spcAft>
        <a:buClrTx/>
        <a:buSzPct val="171000"/>
        <a:buFontTx/>
        <a:buChar char="•"/>
        <a:tabLst/>
        <a:defRPr b="0" baseline="0" cap="none" i="0" spc="0" strike="noStrike" sz="4200" u="none">
          <a:solidFill>
            <a:srgbClr val="FFFFFF"/>
          </a:solidFill>
          <a:uFillTx/>
          <a:latin typeface="+mn-lt"/>
          <a:ea typeface="+mn-ea"/>
          <a:cs typeface="+mn-cs"/>
          <a:sym typeface="Gill Sans"/>
        </a:defRPr>
      </a:lvl1pPr>
      <a:lvl2pPr marL="1333500" marR="0" indent="-571500" algn="l" defTabSz="584200" rtl="0" latinLnBrk="0">
        <a:lnSpc>
          <a:spcPct val="100000"/>
        </a:lnSpc>
        <a:spcBef>
          <a:spcPts val="4800"/>
        </a:spcBef>
        <a:spcAft>
          <a:spcPts val="0"/>
        </a:spcAft>
        <a:buClrTx/>
        <a:buSzPct val="171000"/>
        <a:buFontTx/>
        <a:buChar char="•"/>
        <a:tabLst/>
        <a:defRPr b="0" baseline="0" cap="none" i="0" spc="0" strike="noStrike" sz="4200" u="none">
          <a:solidFill>
            <a:srgbClr val="FFFFFF"/>
          </a:solidFill>
          <a:uFillTx/>
          <a:latin typeface="+mn-lt"/>
          <a:ea typeface="+mn-ea"/>
          <a:cs typeface="+mn-cs"/>
          <a:sym typeface="Gill Sans"/>
        </a:defRPr>
      </a:lvl2pPr>
      <a:lvl3pPr marL="1778000" marR="0" indent="-571500" algn="l" defTabSz="584200" rtl="0" latinLnBrk="0">
        <a:lnSpc>
          <a:spcPct val="100000"/>
        </a:lnSpc>
        <a:spcBef>
          <a:spcPts val="4800"/>
        </a:spcBef>
        <a:spcAft>
          <a:spcPts val="0"/>
        </a:spcAft>
        <a:buClrTx/>
        <a:buSzPct val="171000"/>
        <a:buFontTx/>
        <a:buChar char="•"/>
        <a:tabLst/>
        <a:defRPr b="0" baseline="0" cap="none" i="0" spc="0" strike="noStrike" sz="4200" u="none">
          <a:solidFill>
            <a:srgbClr val="FFFFFF"/>
          </a:solidFill>
          <a:uFillTx/>
          <a:latin typeface="+mn-lt"/>
          <a:ea typeface="+mn-ea"/>
          <a:cs typeface="+mn-cs"/>
          <a:sym typeface="Gill Sans"/>
        </a:defRPr>
      </a:lvl3pPr>
      <a:lvl4pPr marL="2222500" marR="0" indent="-571500" algn="l" defTabSz="584200" rtl="0" latinLnBrk="0">
        <a:lnSpc>
          <a:spcPct val="100000"/>
        </a:lnSpc>
        <a:spcBef>
          <a:spcPts val="4800"/>
        </a:spcBef>
        <a:spcAft>
          <a:spcPts val="0"/>
        </a:spcAft>
        <a:buClrTx/>
        <a:buSzPct val="171000"/>
        <a:buFontTx/>
        <a:buChar char="•"/>
        <a:tabLst/>
        <a:defRPr b="0" baseline="0" cap="none" i="0" spc="0" strike="noStrike" sz="4200" u="none">
          <a:solidFill>
            <a:srgbClr val="FFFFFF"/>
          </a:solidFill>
          <a:uFillTx/>
          <a:latin typeface="+mn-lt"/>
          <a:ea typeface="+mn-ea"/>
          <a:cs typeface="+mn-cs"/>
          <a:sym typeface="Gill Sans"/>
        </a:defRPr>
      </a:lvl4pPr>
      <a:lvl5pPr marL="2667000" marR="0" indent="-571500" algn="l" defTabSz="584200" rtl="0" latinLnBrk="0">
        <a:lnSpc>
          <a:spcPct val="100000"/>
        </a:lnSpc>
        <a:spcBef>
          <a:spcPts val="4800"/>
        </a:spcBef>
        <a:spcAft>
          <a:spcPts val="0"/>
        </a:spcAft>
        <a:buClrTx/>
        <a:buSzPct val="171000"/>
        <a:buFontTx/>
        <a:buChar char="•"/>
        <a:tabLst/>
        <a:defRPr b="0" baseline="0" cap="none" i="0" spc="0" strike="noStrike" sz="4200" u="none">
          <a:solidFill>
            <a:srgbClr val="FFFFFF"/>
          </a:solidFill>
          <a:uFillTx/>
          <a:latin typeface="+mn-lt"/>
          <a:ea typeface="+mn-ea"/>
          <a:cs typeface="+mn-cs"/>
          <a:sym typeface="Gill Sans"/>
        </a:defRPr>
      </a:lvl5pPr>
      <a:lvl6pPr marL="3022600" marR="0" indent="-571500" algn="l" defTabSz="584200" rtl="0" latinLnBrk="0">
        <a:lnSpc>
          <a:spcPct val="100000"/>
        </a:lnSpc>
        <a:spcBef>
          <a:spcPts val="4800"/>
        </a:spcBef>
        <a:spcAft>
          <a:spcPts val="0"/>
        </a:spcAft>
        <a:buClrTx/>
        <a:buSzPct val="171000"/>
        <a:buFontTx/>
        <a:buChar char="•"/>
        <a:tabLst/>
        <a:defRPr b="0" baseline="0" cap="none" i="0" spc="0" strike="noStrike" sz="4200" u="none">
          <a:solidFill>
            <a:srgbClr val="FFFFFF"/>
          </a:solidFill>
          <a:uFillTx/>
          <a:latin typeface="+mn-lt"/>
          <a:ea typeface="+mn-ea"/>
          <a:cs typeface="+mn-cs"/>
          <a:sym typeface="Gill Sans"/>
        </a:defRPr>
      </a:lvl6pPr>
      <a:lvl7pPr marL="3378200" marR="0" indent="-571500" algn="l" defTabSz="584200" rtl="0" latinLnBrk="0">
        <a:lnSpc>
          <a:spcPct val="100000"/>
        </a:lnSpc>
        <a:spcBef>
          <a:spcPts val="4800"/>
        </a:spcBef>
        <a:spcAft>
          <a:spcPts val="0"/>
        </a:spcAft>
        <a:buClrTx/>
        <a:buSzPct val="171000"/>
        <a:buFontTx/>
        <a:buChar char="•"/>
        <a:tabLst/>
        <a:defRPr b="0" baseline="0" cap="none" i="0" spc="0" strike="noStrike" sz="4200" u="none">
          <a:solidFill>
            <a:srgbClr val="FFFFFF"/>
          </a:solidFill>
          <a:uFillTx/>
          <a:latin typeface="+mn-lt"/>
          <a:ea typeface="+mn-ea"/>
          <a:cs typeface="+mn-cs"/>
          <a:sym typeface="Gill Sans"/>
        </a:defRPr>
      </a:lvl7pPr>
      <a:lvl8pPr marL="3733800" marR="0" indent="-571500" algn="l" defTabSz="584200" rtl="0" latinLnBrk="0">
        <a:lnSpc>
          <a:spcPct val="100000"/>
        </a:lnSpc>
        <a:spcBef>
          <a:spcPts val="4800"/>
        </a:spcBef>
        <a:spcAft>
          <a:spcPts val="0"/>
        </a:spcAft>
        <a:buClrTx/>
        <a:buSzPct val="171000"/>
        <a:buFontTx/>
        <a:buChar char="•"/>
        <a:tabLst/>
        <a:defRPr b="0" baseline="0" cap="none" i="0" spc="0" strike="noStrike" sz="4200" u="none">
          <a:solidFill>
            <a:srgbClr val="FFFFFF"/>
          </a:solidFill>
          <a:uFillTx/>
          <a:latin typeface="+mn-lt"/>
          <a:ea typeface="+mn-ea"/>
          <a:cs typeface="+mn-cs"/>
          <a:sym typeface="Gill Sans"/>
        </a:defRPr>
      </a:lvl8pPr>
      <a:lvl9pPr marL="4089400" marR="0" indent="-571500" algn="l" defTabSz="584200" rtl="0" latinLnBrk="0">
        <a:lnSpc>
          <a:spcPct val="100000"/>
        </a:lnSpc>
        <a:spcBef>
          <a:spcPts val="4800"/>
        </a:spcBef>
        <a:spcAft>
          <a:spcPts val="0"/>
        </a:spcAft>
        <a:buClrTx/>
        <a:buSzPct val="171000"/>
        <a:buFontTx/>
        <a:buChar char="•"/>
        <a:tabLst/>
        <a:defRPr b="0" baseline="0" cap="none" i="0" spc="0" strike="noStrike" sz="4200" u="none">
          <a:solidFill>
            <a:srgbClr val="FFFFFF"/>
          </a:solidFill>
          <a:uFillTx/>
          <a:latin typeface="+mn-lt"/>
          <a:ea typeface="+mn-ea"/>
          <a:cs typeface="+mn-cs"/>
          <a:sym typeface="Gill Sans"/>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Gill San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rwvmru5JmXk"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hyperlink" Target="http://en.wikipedia.org/wiki/Alan_Kay" TargetMode="External"/></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hyperlink" Target="https://dl.acm.org/citation.cfm?id=3203100" TargetMode="External"/></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hyperlink" Target="http://doi.acm.org/10.1145/3041765.3041769" TargetMode="Externa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pauloborba.cin.ufpe.br" TargetMode="External"/></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pauloborba.cin.ufpe.br" TargetMode="Externa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jpeg"/></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pauloborba.cin.ufpe.br" TargetMode="External"/></Relationships>

</file>

<file path=ppt/slides/_rels/slide2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pauloborba.cin.ufpe.br" TargetMode="External"/></Relationships>

</file>

<file path=ppt/slides/_rels/slide3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20.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23.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el-meow.com/uma-longa-noite-aprendendo/" TargetMode="External"/><Relationship Id="rId3" Type="http://schemas.openxmlformats.org/officeDocument/2006/relationships/hyperlink" Target="http://www.saasbook.info/" TargetMode="External"/><Relationship Id="rId4" Type="http://schemas.openxmlformats.org/officeDocument/2006/relationships/hyperlink" Target="http://www.acm.org/about/se-code" TargetMode="External"/><Relationship Id="rId5" Type="http://schemas.openxmlformats.org/officeDocument/2006/relationships/hyperlink" Target="https://www.youtube.com/watch?v=F01JmJGJ9n8&amp;feature=youtu.be" TargetMode="External"/></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pauloborba.cin.ufpe.br"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hyperlink" Target="http://www.scientificamerican.com/article.cfm?id=softwares-dirty-little-secret" TargetMode="External"/><Relationship Id="rId4"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tif"/><Relationship Id="rId4" Type="http://schemas.openxmlformats.org/officeDocument/2006/relationships/hyperlink" Target="http://www.home-dzine.co.za/diy/diy-doghouse.htm" TargetMode="External"/><Relationship Id="rId5" Type="http://schemas.openxmlformats.org/officeDocument/2006/relationships/image" Target="../media/image2.tif"/><Relationship Id="rId6" Type="http://schemas.openxmlformats.org/officeDocument/2006/relationships/hyperlink" Target="http://silviarangel.wix.com/fotografa" TargetMode="Externa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tif"/><Relationship Id="rId4" Type="http://schemas.openxmlformats.org/officeDocument/2006/relationships/hyperlink" Target="http://transmissionsmedia.com/the-inexplicable-precision-in-the-construction-of-the-great-pyramid-at-giza/"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223" name="In class and after class interaction"/>
          <p:cNvSpPr txBox="1"/>
          <p:nvPr>
            <p:ph type="title"/>
          </p:nvPr>
        </p:nvSpPr>
        <p:spPr>
          <a:xfrm>
            <a:off x="1270000" y="-454963"/>
            <a:ext cx="10464800" cy="2438401"/>
          </a:xfrm>
          <a:prstGeom prst="rect">
            <a:avLst/>
          </a:prstGeom>
        </p:spPr>
        <p:txBody>
          <a:bodyPr/>
          <a:lstStyle>
            <a:lvl1pPr>
              <a:defRPr sz="4200"/>
            </a:lvl1pPr>
          </a:lstStyle>
          <a:p>
            <a:pPr/>
            <a:r>
              <a:t>In class and after class interaction</a:t>
            </a:r>
          </a:p>
        </p:txBody>
      </p:sp>
      <p:sp>
        <p:nvSpPr>
          <p:cNvPr id="224" name="open questions (about key concepts, about superficially covered concepts, from previous exams, etc.) to consolidate or extend knowledge: 1. Explique a diferença entre fator de qualidade interno e externo, e dê exemplos de ambos. 2. Como você exemplificar"/>
          <p:cNvSpPr txBox="1"/>
          <p:nvPr>
            <p:ph type="body" idx="1"/>
          </p:nvPr>
        </p:nvSpPr>
        <p:spPr>
          <a:xfrm>
            <a:off x="420495" y="1282313"/>
            <a:ext cx="11674443" cy="8085857"/>
          </a:xfrm>
          <a:prstGeom prst="rect">
            <a:avLst/>
          </a:prstGeom>
        </p:spPr>
        <p:txBody>
          <a:bodyPr/>
          <a:lstStyle/>
          <a:p>
            <a:pPr>
              <a:buClr>
                <a:srgbClr val="FEFB27"/>
              </a:buClr>
              <a:defRPr sz="2400"/>
            </a:pPr>
            <a:r>
              <a:rPr>
                <a:solidFill>
                  <a:srgbClr val="FEFB27"/>
                </a:solidFill>
              </a:rPr>
              <a:t>open questions (about key concepts, about superficially covered concepts, from previous exams, etc.) to consolidate or extend knowledge:</a:t>
            </a:r>
            <a:r>
              <a:t> 1. Explique a diferença entre fator de qualidade interno e externo, e dê exemplos de ambos. 2. Como você exemplificaria a diferença entre "how to do it?" e "how to do it right?"?</a:t>
            </a:r>
          </a:p>
          <a:p>
            <a:pPr>
              <a:buClr>
                <a:srgbClr val="FEFB27"/>
              </a:buClr>
              <a:defRPr sz="2400"/>
            </a:pPr>
            <a:r>
              <a:rPr>
                <a:solidFill>
                  <a:srgbClr val="FEFB27"/>
                </a:solidFill>
              </a:rPr>
              <a:t>discussion topics (value systems, method and technology choices, blog posts, tweet threads, short videos, additional references, etc.) to motivate, extend knowledge, and exercise reflection and communication skills:</a:t>
            </a:r>
            <a:r>
              <a:t> 1. Como você acha que poderia medir a produtividade de um programador? 2. See To do after class 3. </a:t>
            </a:r>
            <a:r>
              <a:rPr u="sng">
                <a:hlinkClick r:id="rId2" invalidUrl="" action="" tgtFrame="" tooltip="" history="1" highlightClick="0" endSnd="0"/>
              </a:rPr>
              <a:t>https://www.youtube.com/watch?v=rwvmru5JmXk</a:t>
            </a:r>
            <a:r>
              <a:t> video que mostra prédio sendo construído em 15 dias! O que tornou isso possível?</a:t>
            </a:r>
          </a:p>
          <a:p>
            <a:pPr>
              <a:defRPr sz="2400">
                <a:solidFill>
                  <a:srgbClr val="FEFB27"/>
                </a:solidFill>
              </a:defRPr>
            </a:pPr>
            <a:r>
              <a:t>quizzes (about key concepts) to consolidate knowledge and self assessment: </a:t>
            </a:r>
            <a:r>
              <a:rPr>
                <a:solidFill>
                  <a:srgbClr val="F3F9F6"/>
                </a:solidFill>
              </a:rPr>
              <a:t>1. "Indique a seguir a única causa essencial (ou seja, não acidental) para os problemas em projetos de desenvolvimento de software:" "Dificuldade de formalização" "Equipe inexperiente" "Uso de linguagem inadequada" "Gerenciamento inadequado"  </a:t>
            </a:r>
            <a:endParaRPr>
              <a:solidFill>
                <a:srgbClr val="F3F9F6"/>
              </a:solidFill>
            </a:endParaRPr>
          </a:p>
          <a:p>
            <a:pPr>
              <a:defRPr sz="2400">
                <a:solidFill>
                  <a:srgbClr val="FEFB27"/>
                </a:solidFill>
              </a:defRPr>
            </a:pPr>
            <a:r>
              <a:t>surveys (about student difficulties, required effort, wishes, and activity progress; about course methodology, etc.):  </a:t>
            </a:r>
            <a:r>
              <a:rPr>
                <a:solidFill>
                  <a:srgbClr val="F3F9F6"/>
                </a:solidFill>
              </a:rPr>
              <a:t>1. "V</a:t>
            </a:r>
            <a:r>
              <a:rPr>
                <a:solidFill>
                  <a:srgbClr val="FFFFFF"/>
                </a:solidFill>
              </a:rPr>
              <a:t>ocê prevê algum problema (de ordem emocional, de dificuldade de estudo, da metodologia adotada para a disciplina, sobrecarga de atividades, etc.) que pode atrapalhar o seu desempenho na disciplina?" "Sim" “Não"</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Most software today is very much like an Egyptian pyramid with millions of bricks piled on top of each other, with no structural integrity, but just done by brute force and thousands of slaves.…"/>
          <p:cNvSpPr txBox="1"/>
          <p:nvPr>
            <p:ph type="title"/>
          </p:nvPr>
        </p:nvSpPr>
        <p:spPr>
          <a:xfrm>
            <a:off x="1104900" y="754409"/>
            <a:ext cx="10445949" cy="8244782"/>
          </a:xfrm>
          <a:prstGeom prst="rect">
            <a:avLst/>
          </a:prstGeom>
        </p:spPr>
        <p:txBody>
          <a:bodyPr/>
          <a:lstStyle/>
          <a:p>
            <a:pPr>
              <a:defRPr sz="6000"/>
            </a:pPr>
            <a:r>
              <a:t>Most software today is very much like an Egyptian pyramid with millions of bricks piled on top of each other, with no structural integrity, but just done by brute force and thousands of slaves.</a:t>
            </a:r>
          </a:p>
          <a:p>
            <a:pPr algn="r">
              <a:defRPr sz="4400"/>
            </a:pPr>
            <a:r>
              <a:t>Alan Kay</a:t>
            </a:r>
          </a:p>
          <a:p>
            <a:pPr algn="r">
              <a:defRPr sz="2200"/>
            </a:pPr>
            <a:r>
              <a:rPr u="sng">
                <a:hlinkClick r:id="rId3" invalidUrl="" action="" tgtFrame="" tooltip="" history="1" highlightClick="0" endSnd="0"/>
              </a:rPr>
              <a:t>http://en.wikipedia.org/wiki/Alan_Kay</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75" name="Screen Shot 2019-02-13 at 11.39.57.png" descr="Screen Shot 2019-02-13 at 11.39.57.png"/>
          <p:cNvPicPr>
            <a:picLocks noChangeAspect="1"/>
          </p:cNvPicPr>
          <p:nvPr/>
        </p:nvPicPr>
        <p:blipFill>
          <a:blip r:embed="rId3">
            <a:extLst/>
          </a:blip>
          <a:stretch>
            <a:fillRect/>
          </a:stretch>
        </p:blipFill>
        <p:spPr>
          <a:xfrm>
            <a:off x="337059" y="3769841"/>
            <a:ext cx="12330682" cy="2213918"/>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9" name="focus…"/>
          <p:cNvSpPr txBox="1"/>
          <p:nvPr>
            <p:ph type="title"/>
          </p:nvPr>
        </p:nvSpPr>
        <p:spPr>
          <a:xfrm>
            <a:off x="1270000" y="2199430"/>
            <a:ext cx="10464800" cy="5354740"/>
          </a:xfrm>
          <a:prstGeom prst="rect">
            <a:avLst/>
          </a:prstGeom>
        </p:spPr>
        <p:txBody>
          <a:bodyPr/>
          <a:lstStyle/>
          <a:p>
            <a:pPr/>
            <a:r>
              <a:t>focus </a:t>
            </a:r>
          </a:p>
          <a:p>
            <a:pPr/>
            <a:r>
              <a:t>on how to do it?</a:t>
            </a:r>
          </a:p>
          <a:p>
            <a:pPr/>
            <a:r>
              <a:t>vs</a:t>
            </a:r>
          </a:p>
          <a:p>
            <a:pPr/>
            <a:r>
              <a:t>on how to do it </a:t>
            </a:r>
            <a:r>
              <a:rPr>
                <a:solidFill>
                  <a:srgbClr val="FEFB27"/>
                </a:solidFill>
              </a:rPr>
              <a:t>right</a:t>
            </a:r>
            <a:r>
              <a: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3" name="Should we be concerned that we might be viewed as an over- paid, over-privileged elite that does not care enough about the damage that our work can cause?"/>
          <p:cNvSpPr txBox="1"/>
          <p:nvPr>
            <p:ph type="title"/>
          </p:nvPr>
        </p:nvSpPr>
        <p:spPr>
          <a:xfrm>
            <a:off x="1270000" y="1996734"/>
            <a:ext cx="10464800" cy="5760132"/>
          </a:xfrm>
          <a:prstGeom prst="rect">
            <a:avLst/>
          </a:prstGeom>
        </p:spPr>
        <p:txBody>
          <a:bodyPr/>
          <a:lstStyle/>
          <a:p>
            <a:pPr>
              <a:defRPr sz="6200"/>
            </a:pPr>
            <a:r>
              <a:t>Should we be concerned that we might be viewed as an over- paid, over-privileged </a:t>
            </a:r>
            <a:r>
              <a:rPr>
                <a:solidFill>
                  <a:srgbClr val="FEFB27"/>
                </a:solidFill>
              </a:rPr>
              <a:t>elite</a:t>
            </a:r>
            <a:r>
              <a:t> that </a:t>
            </a:r>
            <a:r>
              <a:rPr>
                <a:solidFill>
                  <a:srgbClr val="FEFB27"/>
                </a:solidFill>
              </a:rPr>
              <a:t>does not care</a:t>
            </a:r>
            <a:r>
              <a:t> enough about the </a:t>
            </a:r>
            <a:r>
              <a:rPr>
                <a:solidFill>
                  <a:srgbClr val="FEFB27"/>
                </a:solidFill>
              </a:rPr>
              <a:t>damage</a:t>
            </a:r>
            <a:r>
              <a:t> that our work can cause?</a:t>
            </a:r>
          </a:p>
        </p:txBody>
      </p:sp>
      <p:sp>
        <p:nvSpPr>
          <p:cNvPr id="284" name="Be Gracious. Leon J. Osterweil.…"/>
          <p:cNvSpPr txBox="1"/>
          <p:nvPr/>
        </p:nvSpPr>
        <p:spPr>
          <a:xfrm>
            <a:off x="7239147" y="7757207"/>
            <a:ext cx="5497811" cy="952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spcBef>
                <a:spcPts val="800"/>
              </a:spcBef>
              <a:defRPr sz="2900">
                <a:solidFill>
                  <a:srgbClr val="FFFFFF"/>
                </a:solidFill>
              </a:defRPr>
            </a:pPr>
            <a:r>
              <a:t>Be Gracious. Leon J. Osterweil. </a:t>
            </a:r>
          </a:p>
          <a:p>
            <a:pPr>
              <a:defRPr sz="2000">
                <a:solidFill>
                  <a:srgbClr val="FFFFFF"/>
                </a:solidFill>
              </a:defRPr>
            </a:pPr>
            <a:r>
              <a:rPr u="sng">
                <a:hlinkClick r:id="rId3" invalidUrl="" action="" tgtFrame="" tooltip="" history="1" highlightClick="0" endSnd="0"/>
              </a:rPr>
              <a:t>https://dl.acm.org/citation.cfm?id=3203100</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8" name="Ultimately, we need to assure ourselves and our society that our software has been made as sound and robust as feasible so that failures are not attributable to our own carelessness, recklessness, or laziness."/>
          <p:cNvSpPr txBox="1"/>
          <p:nvPr>
            <p:ph type="title"/>
          </p:nvPr>
        </p:nvSpPr>
        <p:spPr>
          <a:xfrm>
            <a:off x="1270000" y="2330142"/>
            <a:ext cx="10464800" cy="5093316"/>
          </a:xfrm>
          <a:prstGeom prst="rect">
            <a:avLst/>
          </a:prstGeom>
        </p:spPr>
        <p:txBody>
          <a:bodyPr/>
          <a:lstStyle/>
          <a:p>
            <a:pPr>
              <a:defRPr sz="5300"/>
            </a:pPr>
            <a:r>
              <a:t>Ultimately, we need to assure ourselves and our society that our software has been made </a:t>
            </a:r>
            <a:r>
              <a:rPr>
                <a:solidFill>
                  <a:srgbClr val="FEFB27"/>
                </a:solidFill>
              </a:rPr>
              <a:t>as sound and robust as feasible</a:t>
            </a:r>
            <a:r>
              <a:t> so that failures are not attributable to our own carelessness, recklessness, or laziness.</a:t>
            </a:r>
          </a:p>
        </p:txBody>
      </p:sp>
      <p:sp>
        <p:nvSpPr>
          <p:cNvPr id="289" name="Your Software Dwells in the House of Tomorrow, Too.…"/>
          <p:cNvSpPr txBox="1"/>
          <p:nvPr/>
        </p:nvSpPr>
        <p:spPr>
          <a:xfrm>
            <a:off x="6204909" y="7839094"/>
            <a:ext cx="6834089" cy="1219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spcBef>
                <a:spcPts val="700"/>
              </a:spcBef>
              <a:defRPr sz="2200">
                <a:solidFill>
                  <a:srgbClr val="FFFFFF"/>
                </a:solidFill>
              </a:defRPr>
            </a:pPr>
            <a:r>
              <a:t>Your Software Dwells in the House of Tomorrow, Too. </a:t>
            </a:r>
          </a:p>
          <a:p>
            <a:pPr>
              <a:spcBef>
                <a:spcPts val="700"/>
              </a:spcBef>
              <a:defRPr sz="2200">
                <a:solidFill>
                  <a:srgbClr val="FFFFFF"/>
                </a:solidFill>
              </a:defRPr>
            </a:pPr>
            <a:r>
              <a:t>Leon J. Osterweil.</a:t>
            </a:r>
            <a:endParaRPr sz="1600">
              <a:latin typeface="Times Roman"/>
              <a:ea typeface="Times Roman"/>
              <a:cs typeface="Times Roman"/>
              <a:sym typeface="Times Roman"/>
            </a:endParaRPr>
          </a:p>
          <a:p>
            <a:pPr>
              <a:defRPr sz="1800">
                <a:solidFill>
                  <a:srgbClr val="FFFFFF"/>
                </a:solidFill>
              </a:defRPr>
            </a:pPr>
            <a:r>
              <a:rPr u="sng">
                <a:hlinkClick r:id="rId3" invalidUrl="" action="" tgtFrame="" tooltip="" history="1" highlightClick="0" endSnd="0"/>
              </a:rPr>
              <a:t>http://doi.acm.org/10.1145/3041765.3041769</a:t>
            </a:r>
            <a:r>
              <a:t>,</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3" name="So our main goal is…"/>
          <p:cNvSpPr txBox="1"/>
          <p:nvPr>
            <p:ph type="title"/>
          </p:nvPr>
        </p:nvSpPr>
        <p:spPr>
          <a:prstGeom prst="rect">
            <a:avLst/>
          </a:prstGeom>
        </p:spPr>
        <p:txBody>
          <a:bodyPr/>
          <a:lstStyle>
            <a:lvl1pPr>
              <a:defRPr sz="8400"/>
            </a:lvl1pPr>
          </a:lstStyle>
          <a:p>
            <a:pPr/>
            <a:r>
              <a:t>So our main goal is…</a:t>
            </a:r>
          </a:p>
        </p:txBody>
      </p:sp>
      <p:sp>
        <p:nvSpPr>
          <p:cNvPr id="294" name="Software and systems quality…"/>
          <p:cNvSpPr txBox="1"/>
          <p:nvPr>
            <p:ph type="body" idx="1"/>
          </p:nvPr>
        </p:nvSpPr>
        <p:spPr>
          <a:xfrm>
            <a:off x="952500" y="2597150"/>
            <a:ext cx="11099800" cy="6286500"/>
          </a:xfrm>
          <a:prstGeom prst="rect">
            <a:avLst/>
          </a:prstGeom>
        </p:spPr>
        <p:txBody>
          <a:bodyPr/>
          <a:lstStyle/>
          <a:p>
            <a:pPr marL="783723" indent="-783723">
              <a:defRPr sz="6700"/>
            </a:pPr>
            <a:r>
              <a:t>Software and systems </a:t>
            </a:r>
            <a:r>
              <a:rPr>
                <a:solidFill>
                  <a:srgbClr val="FEFB27"/>
                </a:solidFill>
              </a:rPr>
              <a:t>quality</a:t>
            </a:r>
          </a:p>
          <a:p>
            <a:pPr marL="783723" indent="-783723">
              <a:defRPr sz="6700"/>
            </a:pPr>
            <a:r>
              <a:t>Software and systems development and operation </a:t>
            </a:r>
            <a:r>
              <a:rPr>
                <a:solidFill>
                  <a:srgbClr val="FEFB27"/>
                </a:solidFill>
              </a:rPr>
              <a:t>productivity</a:t>
            </a:r>
          </a:p>
          <a:p>
            <a:pPr lvl="3" marL="1988552" indent="-655052">
              <a:defRPr sz="5600"/>
            </a:pPr>
            <a:r>
              <a:t>costs and deadlines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6" name="Software and systems engineering"/>
          <p:cNvSpPr txBox="1"/>
          <p:nvPr>
            <p:ph type="ctrTitle"/>
          </p:nvPr>
        </p:nvSpPr>
        <p:spPr>
          <a:prstGeom prst="rect">
            <a:avLst/>
          </a:prstGeom>
        </p:spPr>
        <p:txBody>
          <a:bodyPr>
            <a:normAutofit fontScale="100000" lnSpcReduction="0"/>
          </a:bodyPr>
          <a:lstStyle/>
          <a:p>
            <a:pPr/>
            <a:r>
              <a:t>Software and systems engineering</a:t>
            </a:r>
          </a:p>
        </p:txBody>
      </p:sp>
      <p:sp>
        <p:nvSpPr>
          <p:cNvPr id="297" name="Paulo Borba…"/>
          <p:cNvSpPr txBox="1"/>
          <p:nvPr>
            <p:ph type="subTitle" sz="quarter" idx="1"/>
          </p:nvPr>
        </p:nvSpPr>
        <p:spPr>
          <a:xfrm>
            <a:off x="1270000" y="5029200"/>
            <a:ext cx="10464800" cy="1816100"/>
          </a:xfrm>
          <a:prstGeom prst="rect">
            <a:avLst/>
          </a:prstGeom>
        </p:spPr>
        <p:txBody>
          <a:bodyPr/>
          <a:lstStyle/>
          <a:p>
            <a:pPr/>
            <a:r>
              <a:t>Paulo Borba</a:t>
            </a:r>
          </a:p>
          <a:p>
            <a:pPr/>
            <a:r>
              <a:t>Informatics Center</a:t>
            </a:r>
          </a:p>
          <a:p>
            <a:pPr/>
            <a:r>
              <a:t>Federal University of Pernambuco</a:t>
            </a:r>
          </a:p>
        </p:txBody>
      </p:sp>
      <p:sp>
        <p:nvSpPr>
          <p:cNvPr id="298" name="pauloborba.cin.ufpe.br"/>
          <p:cNvSpPr txBox="1"/>
          <p:nvPr/>
        </p:nvSpPr>
        <p:spPr>
          <a:xfrm>
            <a:off x="2578100" y="8833826"/>
            <a:ext cx="7848600" cy="482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defRPr b="1" sz="2400" u="sng">
                <a:solidFill>
                  <a:srgbClr val="F3F9F6"/>
                </a:solidFill>
                <a:latin typeface="Courier New"/>
                <a:ea typeface="Courier New"/>
                <a:cs typeface="Courier New"/>
                <a:sym typeface="Courier New"/>
                <a:hlinkClick r:id="rId2" invalidUrl="" action="" tgtFrame="" tooltip="" history="1" highlightClick="0" endSnd="0"/>
              </a:defRPr>
            </a:lvl1pPr>
          </a:lstStyle>
          <a:p>
            <a:pPr>
              <a:defRPr u="none"/>
            </a:pPr>
            <a:r>
              <a:rPr u="sng">
                <a:hlinkClick r:id="rId2" invalidUrl="" action="" tgtFrame="" tooltip="" history="1" highlightClick="0" endSnd="0"/>
              </a:rPr>
              <a:t>pauloborba.cin.ufpe.br</a:t>
            </a:r>
          </a:p>
        </p:txBody>
      </p:sp>
    </p:spTree>
  </p:cSld>
  <p:clrMapOvr>
    <a:masterClrMapping/>
  </p:clrMapOvr>
  <mc:AlternateContent xmlns:mc="http://schemas.openxmlformats.org/markup-compatibility/2006">
    <mc:Choice xmlns:p14="http://schemas.microsoft.com/office/powerpoint/2010/main" Requires="p14">
      <p:transition spd="fast" advClick="1" p14:dur="500">
        <p:wipe dir="d"/>
      </p:transition>
    </mc:Choice>
    <mc:Fallback>
      <p:transition spd="fast">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0" name="What is the software crisis?"/>
          <p:cNvSpPr txBox="1"/>
          <p:nvPr>
            <p:ph type="title"/>
          </p:nvPr>
        </p:nvSpPr>
        <p:spPr>
          <a:prstGeom prst="rect">
            <a:avLst/>
          </a:prstGeom>
        </p:spPr>
        <p:txBody>
          <a:bodyPr/>
          <a:lstStyle/>
          <a:p>
            <a:pPr/>
            <a:r>
              <a:t>What is the software crisis?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Practical impact of quality and productivity"/>
          <p:cNvSpPr txBox="1"/>
          <p:nvPr>
            <p:ph type="title"/>
          </p:nvPr>
        </p:nvSpPr>
        <p:spPr>
          <a:prstGeom prst="rect">
            <a:avLst/>
          </a:prstGeom>
        </p:spPr>
        <p:txBody>
          <a:bodyPr/>
          <a:lstStyle>
            <a:lvl1pPr defTabSz="519937">
              <a:defRPr sz="7119"/>
            </a:lvl1pPr>
          </a:lstStyle>
          <a:p>
            <a:pPr/>
            <a:r>
              <a:t>Practical impact of quality and productivity</a:t>
            </a:r>
          </a:p>
        </p:txBody>
      </p:sp>
      <p:sp>
        <p:nvSpPr>
          <p:cNvPr id="303" name="Companies competitiveness…"/>
          <p:cNvSpPr txBox="1"/>
          <p:nvPr>
            <p:ph type="body" idx="1"/>
          </p:nvPr>
        </p:nvSpPr>
        <p:spPr>
          <a:prstGeom prst="rect">
            <a:avLst/>
          </a:prstGeom>
        </p:spPr>
        <p:txBody>
          <a:bodyPr/>
          <a:lstStyle/>
          <a:p>
            <a:pPr marL="643355" indent="-643355">
              <a:buChar char="■"/>
              <a:defRPr sz="5500"/>
            </a:pPr>
            <a:r>
              <a:t>Companies competitiveness </a:t>
            </a:r>
          </a:p>
          <a:p>
            <a:pPr marL="643355" indent="-643355">
              <a:buChar char="■"/>
              <a:defRPr sz="5500"/>
            </a:pPr>
            <a:r>
              <a:t>Better and safer products, smaller costs (long term)</a:t>
            </a:r>
          </a:p>
          <a:p>
            <a:pPr marL="643355" indent="-643355">
              <a:buChar char="■"/>
              <a:defRPr sz="5500"/>
            </a:pPr>
            <a:r>
              <a:t>Attraction of new companies to local ecosystems</a:t>
            </a:r>
          </a:p>
          <a:p>
            <a:pPr lvl="1" marL="1087855" indent="-643355">
              <a:spcBef>
                <a:spcPts val="600"/>
              </a:spcBef>
              <a:buClr>
                <a:srgbClr val="009900"/>
              </a:buClr>
              <a:defRPr sz="5500"/>
            </a:pPr>
            <a:r>
              <a:t>investments, more taxes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7" name="Not always achieved, almost never easy!"/>
          <p:cNvSpPr txBox="1"/>
          <p:nvPr>
            <p:ph type="title"/>
          </p:nvPr>
        </p:nvSpPr>
        <p:spPr>
          <a:prstGeom prst="rect">
            <a:avLst/>
          </a:prstGeom>
        </p:spPr>
        <p:txBody>
          <a:bodyPr/>
          <a:lstStyle>
            <a:lvl1pPr>
              <a:defRPr sz="9700">
                <a:solidFill>
                  <a:srgbClr val="FFFDA9"/>
                </a:solidFill>
              </a:defRPr>
            </a:lvl1pPr>
          </a:lstStyle>
          <a:p>
            <a:pPr/>
            <a:r>
              <a:t>Not always achieved, almost never easy!</a:t>
            </a:r>
          </a:p>
        </p:txBody>
      </p:sp>
    </p:spTree>
  </p:cSld>
  <p:clrMapOvr>
    <a:masterClrMapping/>
  </p:clrMapOvr>
  <mc:AlternateContent xmlns:mc="http://schemas.openxmlformats.org/markup-compatibility/2006">
    <mc:Choice xmlns:p14="http://schemas.microsoft.com/office/powerpoint/2010/main" Requires="p14">
      <p:transition spd="fast" advClick="1" p14:dur="500">
        <p:wipe dir="d"/>
      </p:transition>
    </mc:Choice>
    <mc:Fallback>
      <p:transition spd="fast">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Software and systems engineering"/>
          <p:cNvSpPr txBox="1"/>
          <p:nvPr>
            <p:ph type="ctrTitle"/>
          </p:nvPr>
        </p:nvSpPr>
        <p:spPr>
          <a:prstGeom prst="rect">
            <a:avLst/>
          </a:prstGeom>
        </p:spPr>
        <p:txBody>
          <a:bodyPr>
            <a:normAutofit fontScale="100000" lnSpcReduction="0"/>
          </a:bodyPr>
          <a:lstStyle/>
          <a:p>
            <a:pPr/>
            <a:r>
              <a:t>Software and systems engineering</a:t>
            </a:r>
          </a:p>
        </p:txBody>
      </p:sp>
      <p:sp>
        <p:nvSpPr>
          <p:cNvPr id="227" name="Paulo Borba…"/>
          <p:cNvSpPr txBox="1"/>
          <p:nvPr>
            <p:ph type="subTitle" sz="quarter" idx="1"/>
          </p:nvPr>
        </p:nvSpPr>
        <p:spPr>
          <a:xfrm>
            <a:off x="1270000" y="5029200"/>
            <a:ext cx="10464800" cy="1816100"/>
          </a:xfrm>
          <a:prstGeom prst="rect">
            <a:avLst/>
          </a:prstGeom>
        </p:spPr>
        <p:txBody>
          <a:bodyPr/>
          <a:lstStyle/>
          <a:p>
            <a:pPr/>
            <a:r>
              <a:t>Paulo Borba</a:t>
            </a:r>
          </a:p>
          <a:p>
            <a:pPr/>
            <a:r>
              <a:t>Informatics Center</a:t>
            </a:r>
          </a:p>
          <a:p>
            <a:pPr/>
            <a:r>
              <a:t>Federal University of Pernambuco</a:t>
            </a:r>
          </a:p>
        </p:txBody>
      </p:sp>
      <p:sp>
        <p:nvSpPr>
          <p:cNvPr id="228" name="pauloborba.cin.ufpe.br"/>
          <p:cNvSpPr txBox="1"/>
          <p:nvPr/>
        </p:nvSpPr>
        <p:spPr>
          <a:xfrm>
            <a:off x="2578100" y="8833826"/>
            <a:ext cx="7848600" cy="482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defRPr b="1" sz="2400" u="sng">
                <a:solidFill>
                  <a:srgbClr val="F3F9F6"/>
                </a:solidFill>
                <a:latin typeface="Courier New"/>
                <a:ea typeface="Courier New"/>
                <a:cs typeface="Courier New"/>
                <a:sym typeface="Courier New"/>
                <a:hlinkClick r:id="rId2" invalidUrl="" action="" tgtFrame="" tooltip="" history="1" highlightClick="0" endSnd="0"/>
              </a:defRPr>
            </a:lvl1pPr>
          </a:lstStyle>
          <a:p>
            <a:pPr>
              <a:defRPr u="none"/>
            </a:pPr>
            <a:r>
              <a:rPr u="sng">
                <a:hlinkClick r:id="rId2" invalidUrl="" action="" tgtFrame="" tooltip="" history="1" highlightClick="0" endSnd="0"/>
              </a:rPr>
              <a:t>pauloborba.cin.ufpe.br</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9" name="Software development issues, (crisis? since 1968!)"/>
          <p:cNvSpPr txBox="1"/>
          <p:nvPr>
            <p:ph type="title"/>
          </p:nvPr>
        </p:nvSpPr>
        <p:spPr>
          <a:prstGeom prst="rect">
            <a:avLst/>
          </a:prstGeom>
        </p:spPr>
        <p:txBody>
          <a:bodyPr/>
          <a:lstStyle>
            <a:lvl1pPr defTabSz="519937">
              <a:defRPr sz="7119"/>
            </a:lvl1pPr>
          </a:lstStyle>
          <a:p>
            <a:pPr/>
            <a:r>
              <a:t>Software development issues, (crisis? since 1968!)</a:t>
            </a:r>
          </a:p>
        </p:txBody>
      </p:sp>
      <p:sp>
        <p:nvSpPr>
          <p:cNvPr id="310" name="Project cancellations…"/>
          <p:cNvSpPr txBox="1"/>
          <p:nvPr>
            <p:ph type="body" idx="1"/>
          </p:nvPr>
        </p:nvSpPr>
        <p:spPr>
          <a:prstGeom prst="rect">
            <a:avLst/>
          </a:prstGeom>
        </p:spPr>
        <p:txBody>
          <a:bodyPr/>
          <a:lstStyle/>
          <a:p>
            <a:pPr marL="549776" indent="-549776">
              <a:spcBef>
                <a:spcPts val="600"/>
              </a:spcBef>
              <a:buChar char="■"/>
              <a:defRPr sz="4700"/>
            </a:pPr>
            <a:r>
              <a:t>Project cancellations</a:t>
            </a:r>
          </a:p>
          <a:p>
            <a:pPr marL="549776" indent="-549776">
              <a:spcBef>
                <a:spcPts val="600"/>
              </a:spcBef>
              <a:buChar char="■"/>
              <a:defRPr sz="4700"/>
            </a:pPr>
            <a:r>
              <a:t>Development time and cost go well beyond the estimative</a:t>
            </a:r>
          </a:p>
          <a:p>
            <a:pPr marL="549776" indent="-549776">
              <a:spcBef>
                <a:spcPts val="600"/>
              </a:spcBef>
              <a:buChar char="■"/>
              <a:defRPr sz="4700"/>
            </a:pPr>
            <a:r>
              <a:t>Systems do not work as planned</a:t>
            </a:r>
          </a:p>
          <a:p>
            <a:pPr marL="549776" indent="-549776">
              <a:spcBef>
                <a:spcPts val="600"/>
              </a:spcBef>
              <a:buChar char="■"/>
              <a:defRPr sz="4700"/>
            </a:pPr>
            <a:r>
              <a:t>Difficult reuse and maintenance </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4" name="No silver bullet!"/>
          <p:cNvSpPr txBox="1"/>
          <p:nvPr>
            <p:ph type="title"/>
          </p:nvPr>
        </p:nvSpPr>
        <p:spPr>
          <a:prstGeom prst="rect">
            <a:avLst/>
          </a:prstGeom>
        </p:spPr>
        <p:txBody>
          <a:bodyPr/>
          <a:lstStyle/>
          <a:p>
            <a:pPr/>
            <a:r>
              <a:t>No silver bullet!</a:t>
            </a:r>
          </a:p>
        </p:txBody>
      </p:sp>
    </p:spTree>
  </p:cSld>
  <p:clrMapOvr>
    <a:masterClrMapping/>
  </p:clrMapOvr>
  <mc:AlternateContent xmlns:mc="http://schemas.openxmlformats.org/markup-compatibility/2006">
    <mc:Choice xmlns:p14="http://schemas.microsoft.com/office/powerpoint/2010/main" Requires="p14">
      <p:transition spd="fast" advClick="1" p14:dur="500">
        <p:wipe dir="d"/>
      </p:transition>
    </mc:Choice>
    <mc:Fallback>
      <p:transition spd="fast">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8" name="Essential causes of software issues"/>
          <p:cNvSpPr txBox="1"/>
          <p:nvPr>
            <p:ph type="title"/>
          </p:nvPr>
        </p:nvSpPr>
        <p:spPr>
          <a:prstGeom prst="rect">
            <a:avLst/>
          </a:prstGeom>
        </p:spPr>
        <p:txBody>
          <a:bodyPr/>
          <a:lstStyle/>
          <a:p>
            <a:pPr/>
            <a:r>
              <a:rPr>
                <a:solidFill>
                  <a:srgbClr val="FEFB27"/>
                </a:solidFill>
              </a:rPr>
              <a:t>Essential</a:t>
            </a:r>
            <a:r>
              <a:t> causes of software issues</a:t>
            </a:r>
          </a:p>
        </p:txBody>
      </p:sp>
      <p:sp>
        <p:nvSpPr>
          <p:cNvPr id="319" name="Increasing systems complexity…"/>
          <p:cNvSpPr txBox="1"/>
          <p:nvPr>
            <p:ph type="body" sz="half" idx="1"/>
          </p:nvPr>
        </p:nvSpPr>
        <p:spPr>
          <a:xfrm>
            <a:off x="114300" y="3022600"/>
            <a:ext cx="5041900" cy="5715000"/>
          </a:xfrm>
          <a:prstGeom prst="rect">
            <a:avLst/>
          </a:prstGeom>
        </p:spPr>
        <p:txBody>
          <a:bodyPr/>
          <a:lstStyle/>
          <a:p>
            <a:pPr lvl="1" marL="1426646" indent="-664646">
              <a:buClr>
                <a:srgbClr val="009900"/>
              </a:buClr>
              <a:defRPr sz="4300"/>
            </a:pPr>
            <a:r>
              <a:t>Increasing systems complexity </a:t>
            </a:r>
          </a:p>
          <a:p>
            <a:pPr lvl="1" marL="1426646" indent="-664646">
              <a:buClr>
                <a:srgbClr val="009900"/>
              </a:buClr>
              <a:defRPr sz="4300"/>
            </a:pPr>
            <a:r>
              <a:t>Formalization difficulties and costs</a:t>
            </a:r>
          </a:p>
        </p:txBody>
      </p:sp>
      <p:pic>
        <p:nvPicPr>
          <p:cNvPr id="320" name="projeto.jpg" descr="projeto.jpg"/>
          <p:cNvPicPr>
            <a:picLocks noChangeAspect="1"/>
          </p:cNvPicPr>
          <p:nvPr/>
        </p:nvPicPr>
        <p:blipFill>
          <a:blip r:embed="rId2">
            <a:extLst/>
          </a:blip>
          <a:stretch>
            <a:fillRect/>
          </a:stretch>
        </p:blipFill>
        <p:spPr>
          <a:xfrm>
            <a:off x="5417172" y="3265920"/>
            <a:ext cx="7129582" cy="5228360"/>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2" name="Accidental causes of software issues"/>
          <p:cNvSpPr txBox="1"/>
          <p:nvPr>
            <p:ph type="title"/>
          </p:nvPr>
        </p:nvSpPr>
        <p:spPr>
          <a:prstGeom prst="rect">
            <a:avLst/>
          </a:prstGeom>
        </p:spPr>
        <p:txBody>
          <a:bodyPr/>
          <a:lstStyle/>
          <a:p>
            <a:pPr/>
            <a:r>
              <a:rPr>
                <a:solidFill>
                  <a:srgbClr val="FEFB27"/>
                </a:solidFill>
              </a:rPr>
              <a:t>Accidental</a:t>
            </a:r>
            <a:r>
              <a:t> causes of software issues</a:t>
            </a:r>
          </a:p>
        </p:txBody>
      </p:sp>
      <p:sp>
        <p:nvSpPr>
          <p:cNvPr id="323" name="People lack skills and experience…"/>
          <p:cNvSpPr txBox="1"/>
          <p:nvPr>
            <p:ph type="body" idx="1"/>
          </p:nvPr>
        </p:nvSpPr>
        <p:spPr>
          <a:xfrm>
            <a:off x="559378" y="3454394"/>
            <a:ext cx="11886044" cy="6662183"/>
          </a:xfrm>
          <a:prstGeom prst="rect">
            <a:avLst/>
          </a:prstGeom>
        </p:spPr>
        <p:txBody>
          <a:bodyPr spcCol="594302"/>
          <a:lstStyle/>
          <a:p>
            <a:pPr>
              <a:defRPr sz="3900"/>
            </a:pPr>
            <a:r>
              <a:t>People lack skills and experience</a:t>
            </a:r>
          </a:p>
          <a:p>
            <a:pPr>
              <a:defRPr sz="3900"/>
            </a:pPr>
            <a:r>
              <a:t>Poor process and practices</a:t>
            </a:r>
          </a:p>
          <a:p>
            <a:pPr>
              <a:spcBef>
                <a:spcPts val="1000"/>
              </a:spcBef>
              <a:defRPr sz="3900"/>
            </a:pPr>
            <a:r>
              <a:t>Lack of proper languages and tools </a:t>
            </a:r>
          </a:p>
          <a:p>
            <a:pPr lvl="1">
              <a:defRPr sz="3900"/>
            </a:pPr>
            <a:r>
              <a:t>little synthesis</a:t>
            </a:r>
          </a:p>
          <a:p>
            <a:pPr>
              <a:spcBef>
                <a:spcPts val="1000"/>
              </a:spcBef>
              <a:defRPr sz="3900"/>
            </a:pPr>
            <a:r>
              <a:t>Weak organisational structure</a:t>
            </a:r>
          </a:p>
          <a:p>
            <a:pPr lvl="1">
              <a:spcBef>
                <a:spcPts val="0"/>
              </a:spcBef>
              <a:defRPr sz="3900"/>
            </a:pPr>
            <a:r>
              <a:t>poor management</a:t>
            </a:r>
          </a:p>
          <a:p>
            <a:pPr lvl="1">
              <a:spcBef>
                <a:spcPts val="1000"/>
              </a:spcBef>
              <a:defRPr sz="3900"/>
            </a:pPr>
            <a:r>
              <a:t>conflicts</a:t>
            </a:r>
          </a:p>
          <a:p>
            <a:pPr lvl="1">
              <a:spcBef>
                <a:spcPts val="1000"/>
              </a:spcBef>
              <a:defRPr sz="3900"/>
            </a:pPr>
            <a:r>
              <a:t>conflict ethics and business values</a:t>
            </a:r>
          </a:p>
          <a:p>
            <a:pPr>
              <a:defRPr sz="3900"/>
            </a:pPr>
            <a:r>
              <a:t>Too many project constraints</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5" name="Teams that don’t achieve share these deficiencies"/>
          <p:cNvSpPr txBox="1"/>
          <p:nvPr>
            <p:ph type="title"/>
          </p:nvPr>
        </p:nvSpPr>
        <p:spPr>
          <a:prstGeom prst="rect">
            <a:avLst/>
          </a:prstGeom>
        </p:spPr>
        <p:txBody>
          <a:bodyPr/>
          <a:lstStyle/>
          <a:p>
            <a:pPr/>
            <a:r>
              <a:t>Teams that don’t achieve share these deficiencies</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7" name="Handling the crisis"/>
          <p:cNvSpPr txBox="1"/>
          <p:nvPr>
            <p:ph type="title"/>
          </p:nvPr>
        </p:nvSpPr>
        <p:spPr>
          <a:prstGeom prst="rect">
            <a:avLst/>
          </a:prstGeom>
        </p:spPr>
        <p:txBody>
          <a:bodyPr/>
          <a:lstStyle/>
          <a:p>
            <a:pPr/>
            <a:r>
              <a:t>Handling the crisis</a:t>
            </a:r>
          </a:p>
        </p:txBody>
      </p:sp>
      <p:sp>
        <p:nvSpPr>
          <p:cNvPr id="328" name="50: compilers, OS…"/>
          <p:cNvSpPr txBox="1"/>
          <p:nvPr>
            <p:ph type="body" idx="1"/>
          </p:nvPr>
        </p:nvSpPr>
        <p:spPr>
          <a:xfrm>
            <a:off x="953781" y="2692400"/>
            <a:ext cx="11097238" cy="6763766"/>
          </a:xfrm>
          <a:prstGeom prst="rect">
            <a:avLst/>
          </a:prstGeom>
        </p:spPr>
        <p:txBody>
          <a:bodyPr spcCol="554861"/>
          <a:lstStyle/>
          <a:p>
            <a:pPr marL="812120" indent="-494620">
              <a:defRPr sz="3700"/>
            </a:pPr>
            <a:r>
              <a:rPr>
                <a:solidFill>
                  <a:srgbClr val="FEFB27"/>
                </a:solidFill>
              </a:rPr>
              <a:t>50</a:t>
            </a:r>
            <a:r>
              <a:t>: compilers, OS</a:t>
            </a:r>
          </a:p>
          <a:p>
            <a:pPr marL="812120" indent="-494620">
              <a:defRPr sz="3700"/>
            </a:pPr>
            <a:r>
              <a:rPr>
                <a:solidFill>
                  <a:srgbClr val="FEFB27"/>
                </a:solidFill>
              </a:rPr>
              <a:t>60</a:t>
            </a:r>
            <a:r>
              <a:t>: SE (</a:t>
            </a:r>
            <a:r>
              <a:rPr>
                <a:solidFill>
                  <a:srgbClr val="FFFDA9"/>
                </a:solidFill>
              </a:rPr>
              <a:t>management</a:t>
            </a:r>
            <a:r>
              <a:t>, formal, </a:t>
            </a:r>
            <a:r>
              <a:rPr>
                <a:solidFill>
                  <a:srgbClr val="FFFDA9"/>
                </a:solidFill>
              </a:rPr>
              <a:t>testing</a:t>
            </a:r>
            <a:r>
              <a:t>), </a:t>
            </a:r>
            <a:r>
              <a:rPr>
                <a:solidFill>
                  <a:srgbClr val="FFFDA9"/>
                </a:solidFill>
              </a:rPr>
              <a:t>OO</a:t>
            </a:r>
            <a:r>
              <a:t>, databases</a:t>
            </a:r>
          </a:p>
          <a:p>
            <a:pPr marL="812120" indent="-494620">
              <a:defRPr sz="3700"/>
            </a:pPr>
            <a:r>
              <a:rPr>
                <a:solidFill>
                  <a:srgbClr val="FEFB27"/>
                </a:solidFill>
              </a:rPr>
              <a:t>80</a:t>
            </a:r>
            <a:r>
              <a:t>: </a:t>
            </a:r>
            <a:r>
              <a:rPr>
                <a:solidFill>
                  <a:srgbClr val="FFFDA9"/>
                </a:solidFill>
              </a:rPr>
              <a:t>no silver bullet, configuration management</a:t>
            </a:r>
            <a:r>
              <a:t> </a:t>
            </a:r>
          </a:p>
          <a:p>
            <a:pPr marL="812120" indent="-494620">
              <a:defRPr sz="3700"/>
            </a:pPr>
            <a:r>
              <a:rPr>
                <a:solidFill>
                  <a:srgbClr val="FEFB27"/>
                </a:solidFill>
              </a:rPr>
              <a:t>90</a:t>
            </a:r>
            <a:r>
              <a:t>: maturity model, </a:t>
            </a:r>
            <a:r>
              <a:rPr>
                <a:solidFill>
                  <a:srgbClr val="FFFDA9"/>
                </a:solidFill>
              </a:rPr>
              <a:t>processes</a:t>
            </a:r>
            <a:r>
              <a:t>, </a:t>
            </a:r>
            <a:r>
              <a:rPr>
                <a:solidFill>
                  <a:srgbClr val="FFFDA9"/>
                </a:solidFill>
              </a:rPr>
              <a:t>patterns</a:t>
            </a:r>
          </a:p>
          <a:p>
            <a:pPr marL="812120" indent="-494620">
              <a:defRPr sz="3700"/>
            </a:pPr>
            <a:r>
              <a:rPr>
                <a:solidFill>
                  <a:srgbClr val="FEFB27"/>
                </a:solidFill>
              </a:rPr>
              <a:t>70</a:t>
            </a:r>
            <a:r>
              <a:t>: </a:t>
            </a:r>
          </a:p>
          <a:p>
            <a:pPr lvl="1" marL="1256620" indent="-494620">
              <a:spcBef>
                <a:spcPts val="200"/>
              </a:spcBef>
              <a:defRPr sz="3700">
                <a:solidFill>
                  <a:srgbClr val="FFFDA9"/>
                </a:solidFill>
              </a:defRPr>
            </a:pPr>
            <a:r>
              <a:t>information hiding/modules</a:t>
            </a:r>
          </a:p>
          <a:p>
            <a:pPr lvl="1" marL="1256620" indent="-494620">
              <a:spcBef>
                <a:spcPts val="200"/>
              </a:spcBef>
              <a:defRPr sz="3700">
                <a:solidFill>
                  <a:srgbClr val="FFFDA9"/>
                </a:solidFill>
              </a:defRPr>
            </a:pPr>
            <a:r>
              <a:t>top-down, stepwise refinement</a:t>
            </a:r>
          </a:p>
          <a:p>
            <a:pPr lvl="1" marL="1256620" indent="-494620">
              <a:spcBef>
                <a:spcPts val="200"/>
              </a:spcBef>
              <a:defRPr sz="3700">
                <a:solidFill>
                  <a:srgbClr val="FFFDA9"/>
                </a:solidFill>
              </a:defRPr>
            </a:pPr>
            <a:r>
              <a:t>incremental builds (today’s MVP)</a:t>
            </a:r>
          </a:p>
          <a:p>
            <a:pPr lvl="1" marL="1256620" indent="-494620">
              <a:spcBef>
                <a:spcPts val="200"/>
              </a:spcBef>
              <a:defRPr sz="3700">
                <a:solidFill>
                  <a:srgbClr val="FFFDA9"/>
                </a:solidFill>
              </a:defRPr>
            </a:pPr>
            <a:r>
              <a:t>inspections </a:t>
            </a:r>
          </a:p>
          <a:p>
            <a:pPr lvl="1" marL="1256620" indent="-494620">
              <a:spcBef>
                <a:spcPts val="200"/>
              </a:spcBef>
              <a:defRPr sz="3700">
                <a:solidFill>
                  <a:srgbClr val="FFFDA9"/>
                </a:solidFill>
              </a:defRPr>
            </a:pPr>
            <a:r>
              <a:t>requirements verification and validation</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0" name="Software and systems engineering"/>
          <p:cNvSpPr txBox="1"/>
          <p:nvPr>
            <p:ph type="ctrTitle"/>
          </p:nvPr>
        </p:nvSpPr>
        <p:spPr>
          <a:prstGeom prst="rect">
            <a:avLst/>
          </a:prstGeom>
        </p:spPr>
        <p:txBody>
          <a:bodyPr>
            <a:normAutofit fontScale="100000" lnSpcReduction="0"/>
          </a:bodyPr>
          <a:lstStyle/>
          <a:p>
            <a:pPr/>
            <a:r>
              <a:t>Software and systems engineering</a:t>
            </a:r>
          </a:p>
        </p:txBody>
      </p:sp>
      <p:sp>
        <p:nvSpPr>
          <p:cNvPr id="331" name="Paulo Borba…"/>
          <p:cNvSpPr txBox="1"/>
          <p:nvPr>
            <p:ph type="subTitle" sz="quarter" idx="1"/>
          </p:nvPr>
        </p:nvSpPr>
        <p:spPr>
          <a:xfrm>
            <a:off x="1270000" y="5029200"/>
            <a:ext cx="10464800" cy="1816100"/>
          </a:xfrm>
          <a:prstGeom prst="rect">
            <a:avLst/>
          </a:prstGeom>
        </p:spPr>
        <p:txBody>
          <a:bodyPr/>
          <a:lstStyle/>
          <a:p>
            <a:pPr/>
            <a:r>
              <a:t>Paulo Borba</a:t>
            </a:r>
          </a:p>
          <a:p>
            <a:pPr/>
            <a:r>
              <a:t>Informatics Center</a:t>
            </a:r>
          </a:p>
          <a:p>
            <a:pPr/>
            <a:r>
              <a:t>Federal University of Pernambuco</a:t>
            </a:r>
          </a:p>
        </p:txBody>
      </p:sp>
      <p:sp>
        <p:nvSpPr>
          <p:cNvPr id="332" name="pauloborba.cin.ufpe.br"/>
          <p:cNvSpPr txBox="1"/>
          <p:nvPr/>
        </p:nvSpPr>
        <p:spPr>
          <a:xfrm>
            <a:off x="2578100" y="8833826"/>
            <a:ext cx="7848600" cy="482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defRPr b="1" sz="2400" u="sng">
                <a:solidFill>
                  <a:srgbClr val="F3F9F6"/>
                </a:solidFill>
                <a:latin typeface="Courier New"/>
                <a:ea typeface="Courier New"/>
                <a:cs typeface="Courier New"/>
                <a:sym typeface="Courier New"/>
                <a:hlinkClick r:id="rId2" invalidUrl="" action="" tgtFrame="" tooltip="" history="1" highlightClick="0" endSnd="0"/>
              </a:defRPr>
            </a:lvl1pPr>
          </a:lstStyle>
          <a:p>
            <a:pPr>
              <a:defRPr u="none"/>
            </a:pPr>
            <a:r>
              <a:rPr u="sng">
                <a:hlinkClick r:id="rId2" invalidUrl="" action="" tgtFrame="" tooltip="" history="1" highlightClick="0" endSnd="0"/>
              </a:rPr>
              <a:t>pauloborba.cin.ufpe.br</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4" name="What is software quality?"/>
          <p:cNvSpPr txBox="1"/>
          <p:nvPr>
            <p:ph type="title"/>
          </p:nvPr>
        </p:nvSpPr>
        <p:spPr>
          <a:prstGeom prst="rect">
            <a:avLst/>
          </a:prstGeom>
        </p:spPr>
        <p:txBody>
          <a:bodyPr/>
          <a:lstStyle/>
          <a:p>
            <a:pPr/>
            <a:r>
              <a:t>What is software </a:t>
            </a:r>
            <a:r>
              <a:rPr sz="15200">
                <a:solidFill>
                  <a:srgbClr val="FEFB27"/>
                </a:solidFill>
              </a:rPr>
              <a:t>quality</a:t>
            </a:r>
            <a:r>
              <a:t>?</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6" name="Software quality factors, focus on ethics and business values"/>
          <p:cNvSpPr txBox="1"/>
          <p:nvPr>
            <p:ph type="title"/>
          </p:nvPr>
        </p:nvSpPr>
        <p:spPr>
          <a:xfrm>
            <a:off x="1270000" y="254000"/>
            <a:ext cx="10464800" cy="3521388"/>
          </a:xfrm>
          <a:prstGeom prst="rect">
            <a:avLst/>
          </a:prstGeom>
        </p:spPr>
        <p:txBody>
          <a:bodyPr/>
          <a:lstStyle/>
          <a:p>
            <a:pPr/>
            <a:r>
              <a:t>Software quality factors, focus on ethics and business values</a:t>
            </a:r>
          </a:p>
        </p:txBody>
      </p:sp>
      <p:sp>
        <p:nvSpPr>
          <p:cNvPr id="337" name="Reliability…"/>
          <p:cNvSpPr txBox="1"/>
          <p:nvPr>
            <p:ph type="body" sz="half" idx="1"/>
          </p:nvPr>
        </p:nvSpPr>
        <p:spPr>
          <a:xfrm>
            <a:off x="1270000" y="5037815"/>
            <a:ext cx="10464800" cy="4478231"/>
          </a:xfrm>
          <a:prstGeom prst="rect">
            <a:avLst/>
          </a:prstGeom>
        </p:spPr>
        <p:txBody>
          <a:bodyPr/>
          <a:lstStyle/>
          <a:p>
            <a:pPr marL="812120" indent="-494620">
              <a:spcBef>
                <a:spcPts val="1500"/>
              </a:spcBef>
              <a:buChar char="✓"/>
              <a:defRPr sz="4300"/>
            </a:pPr>
            <a:r>
              <a:t>Reliability</a:t>
            </a:r>
          </a:p>
          <a:p>
            <a:pPr lvl="1">
              <a:spcBef>
                <a:spcPts val="1500"/>
              </a:spcBef>
              <a:buSzPct val="110000"/>
              <a:buChar char="✓"/>
              <a:defRPr sz="4300"/>
            </a:pPr>
            <a:r>
              <a:t>Correctness</a:t>
            </a:r>
          </a:p>
          <a:p>
            <a:pPr lvl="1">
              <a:spcBef>
                <a:spcPts val="1500"/>
              </a:spcBef>
              <a:buSzPct val="110000"/>
              <a:buChar char="✓"/>
              <a:defRPr sz="4300"/>
            </a:pPr>
            <a:r>
              <a:t>Robustness</a:t>
            </a:r>
          </a:p>
          <a:p>
            <a:pPr marL="812120" indent="-494620">
              <a:buChar char="✓"/>
              <a:defRPr sz="4300"/>
            </a:pPr>
            <a:r>
              <a:t>Extensibility</a:t>
            </a:r>
          </a:p>
          <a:p>
            <a:pPr marL="812120" indent="-494620">
              <a:buChar char="✓"/>
              <a:defRPr sz="4300"/>
            </a:pPr>
            <a:r>
              <a:t>Reusability</a:t>
            </a:r>
          </a:p>
          <a:p>
            <a:pPr marL="812120" indent="-494620">
              <a:buChar char="✓"/>
              <a:defRPr sz="4300"/>
            </a:pPr>
            <a:r>
              <a:t>Compatibility (backward)</a:t>
            </a:r>
          </a:p>
          <a:p>
            <a:pPr marL="812120" indent="-494620">
              <a:buChar char="✓"/>
              <a:defRPr sz="4300"/>
            </a:pPr>
            <a:r>
              <a:t>Portability</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1" name="More factors, internal and external"/>
          <p:cNvSpPr txBox="1"/>
          <p:nvPr>
            <p:ph type="title"/>
          </p:nvPr>
        </p:nvSpPr>
        <p:spPr>
          <a:prstGeom prst="rect">
            <a:avLst/>
          </a:prstGeom>
        </p:spPr>
        <p:txBody>
          <a:bodyPr/>
          <a:lstStyle/>
          <a:p>
            <a:pPr/>
            <a:r>
              <a:t>More factors, </a:t>
            </a:r>
            <a:r>
              <a:rPr>
                <a:solidFill>
                  <a:srgbClr val="FEFB27"/>
                </a:solidFill>
              </a:rPr>
              <a:t>internal</a:t>
            </a:r>
            <a:r>
              <a:t> and </a:t>
            </a:r>
            <a:r>
              <a:rPr>
                <a:solidFill>
                  <a:srgbClr val="FEFB27"/>
                </a:solidFill>
              </a:rPr>
              <a:t>external</a:t>
            </a:r>
          </a:p>
        </p:txBody>
      </p:sp>
      <p:sp>
        <p:nvSpPr>
          <p:cNvPr id="342" name="Performance…"/>
          <p:cNvSpPr txBox="1"/>
          <p:nvPr>
            <p:ph type="body" sz="half" idx="1"/>
          </p:nvPr>
        </p:nvSpPr>
        <p:spPr>
          <a:xfrm>
            <a:off x="1270000" y="3652676"/>
            <a:ext cx="10464800" cy="4830924"/>
          </a:xfrm>
          <a:prstGeom prst="rect">
            <a:avLst/>
          </a:prstGeom>
        </p:spPr>
        <p:txBody>
          <a:bodyPr/>
          <a:lstStyle/>
          <a:p>
            <a:pPr marL="812120" indent="-494620">
              <a:buChar char="✓"/>
              <a:defRPr sz="4900"/>
            </a:pPr>
            <a:r>
              <a:t>Performance </a:t>
            </a:r>
          </a:p>
          <a:p>
            <a:pPr marL="812120" indent="-494620">
              <a:buChar char="✓"/>
              <a:defRPr sz="4900"/>
            </a:pPr>
            <a:r>
              <a:t>Scalability</a:t>
            </a:r>
          </a:p>
          <a:p>
            <a:pPr marL="812120" indent="-494620">
              <a:buChar char="✓"/>
              <a:defRPr sz="4900"/>
            </a:pPr>
            <a:r>
              <a:t>Integrity, privacy and security</a:t>
            </a:r>
          </a:p>
          <a:p>
            <a:pPr marL="812120" indent="-494620">
              <a:buChar char="✓"/>
              <a:defRPr sz="4900"/>
            </a:pPr>
            <a:r>
              <a:t>Usability</a:t>
            </a:r>
          </a:p>
          <a:p>
            <a:pPr marL="812120" indent="-494620">
              <a:buChar char="✓"/>
              <a:defRPr sz="4900"/>
            </a:pPr>
            <a:r>
              <a:t>Flexibility</a:t>
            </a:r>
          </a:p>
          <a:p>
            <a:pPr marL="812120" indent="-494620">
              <a:buChar char="✓"/>
              <a:defRPr sz="4900"/>
            </a:pPr>
            <a:r>
              <a:t>Fault tolerance</a:t>
            </a:r>
          </a:p>
          <a:p>
            <a:pPr marL="812120" indent="-494620">
              <a:buChar char="✓"/>
              <a:defRPr sz="4900"/>
            </a:pPr>
            <a:r>
              <a:t>Safety</a:t>
            </a:r>
          </a:p>
        </p:txBody>
      </p:sp>
    </p:spTree>
  </p:cSld>
  <p:clrMapOvr>
    <a:masterClrMapping/>
  </p:clrMapOvr>
  <mc:AlternateContent xmlns:mc="http://schemas.openxmlformats.org/markup-compatibility/2006">
    <mc:Choice xmlns:p14="http://schemas.microsoft.com/office/powerpoint/2010/main" Requires="p14">
      <p:transition spd="fast" advClick="1" p14:dur="500">
        <p:wipe dir="d"/>
      </p:transition>
    </mc:Choice>
    <mc:Fallback>
      <p:transition spd="fast">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What is software and systems engineering?"/>
          <p:cNvSpPr txBox="1"/>
          <p:nvPr>
            <p:ph type="title"/>
          </p:nvPr>
        </p:nvSpPr>
        <p:spPr>
          <a:xfrm>
            <a:off x="1270000" y="2288496"/>
            <a:ext cx="10464800" cy="5176608"/>
          </a:xfrm>
          <a:prstGeom prst="rect">
            <a:avLst/>
          </a:prstGeom>
        </p:spPr>
        <p:txBody>
          <a:bodyPr/>
          <a:lstStyle/>
          <a:p>
            <a:pPr/>
            <a:r>
              <a:t>What is software and systems engineering?</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6" name="For example, why would those factors be important for a store automation system?"/>
          <p:cNvSpPr txBox="1"/>
          <p:nvPr>
            <p:ph type="title"/>
          </p:nvPr>
        </p:nvSpPr>
        <p:spPr>
          <a:xfrm>
            <a:off x="1270000" y="2250975"/>
            <a:ext cx="10464800" cy="5251650"/>
          </a:xfrm>
          <a:prstGeom prst="rect">
            <a:avLst/>
          </a:prstGeom>
        </p:spPr>
        <p:txBody>
          <a:bodyPr/>
          <a:lstStyle/>
          <a:p>
            <a:pPr/>
            <a:r>
              <a:t>For example, why would those factors be important for a store automation system?</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348" name="Qualidade de software (para o varejo)"/>
          <p:cNvSpPr txBox="1"/>
          <p:nvPr>
            <p:ph type="title"/>
          </p:nvPr>
        </p:nvSpPr>
        <p:spPr>
          <a:prstGeom prst="rect">
            <a:avLst/>
          </a:prstGeom>
        </p:spPr>
        <p:txBody>
          <a:bodyPr/>
          <a:lstStyle/>
          <a:p>
            <a:pPr defTabSz="519937">
              <a:defRPr sz="7119"/>
            </a:pPr>
            <a:r>
              <a:t>Qualidade de software</a:t>
            </a:r>
            <a:br/>
            <a:r>
              <a:t>(para o varejo)</a:t>
            </a:r>
          </a:p>
        </p:txBody>
      </p:sp>
      <p:sp>
        <p:nvSpPr>
          <p:cNvPr id="349" name="Correto…"/>
          <p:cNvSpPr txBox="1"/>
          <p:nvPr>
            <p:ph type="body" idx="1"/>
          </p:nvPr>
        </p:nvSpPr>
        <p:spPr>
          <a:prstGeom prst="rect">
            <a:avLst/>
          </a:prstGeom>
        </p:spPr>
        <p:txBody>
          <a:bodyPr/>
          <a:lstStyle/>
          <a:p>
            <a:pPr>
              <a:buChar char="■"/>
            </a:pPr>
            <a:r>
              <a:t>Correto</a:t>
            </a:r>
          </a:p>
          <a:p>
            <a:pPr lvl="1">
              <a:spcBef>
                <a:spcPts val="600"/>
              </a:spcBef>
              <a:buClr>
                <a:srgbClr val="009900"/>
              </a:buClr>
            </a:pPr>
            <a:r>
              <a:t>A loja não pode deixar de cobrar por produtos</a:t>
            </a:r>
          </a:p>
          <a:p>
            <a:pPr>
              <a:buChar char="■"/>
            </a:pPr>
            <a:r>
              <a:t>Robusto e altamente disponível</a:t>
            </a:r>
          </a:p>
          <a:p>
            <a:pPr lvl="1">
              <a:spcBef>
                <a:spcPts val="600"/>
              </a:spcBef>
              <a:buClr>
                <a:srgbClr val="009900"/>
              </a:buClr>
            </a:pPr>
            <a:r>
              <a:t>A loja não pode parar de vender</a:t>
            </a:r>
          </a:p>
          <a:p>
            <a:pPr>
              <a:buChar char="■"/>
            </a:pPr>
            <a:r>
              <a:t>Eficiente</a:t>
            </a:r>
          </a:p>
          <a:p>
            <a:pPr lvl="1">
              <a:spcBef>
                <a:spcPts val="600"/>
              </a:spcBef>
              <a:buClr>
                <a:srgbClr val="009900"/>
              </a:buClr>
            </a:pPr>
            <a:r>
              <a:t>O consumidor não pode esperar</a:t>
            </a:r>
          </a:p>
          <a:p>
            <a:pPr lvl="1">
              <a:spcBef>
                <a:spcPts val="600"/>
              </a:spcBef>
              <a:buClr>
                <a:srgbClr val="009900"/>
              </a:buClr>
            </a:pPr>
            <a:r>
              <a:t>A empresa quer investir pouco em recursos computacionais (CPU, memória, rede)</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351" name="Qualidade de software (para o varejo)"/>
          <p:cNvSpPr txBox="1"/>
          <p:nvPr>
            <p:ph type="title"/>
          </p:nvPr>
        </p:nvSpPr>
        <p:spPr>
          <a:prstGeom prst="rect">
            <a:avLst/>
          </a:prstGeom>
        </p:spPr>
        <p:txBody>
          <a:bodyPr/>
          <a:lstStyle/>
          <a:p>
            <a:pPr defTabSz="519937">
              <a:defRPr sz="7119"/>
            </a:pPr>
            <a:r>
              <a:t>Qualidade de software</a:t>
            </a:r>
            <a:br/>
            <a:r>
              <a:t>(para o varejo)</a:t>
            </a:r>
          </a:p>
        </p:txBody>
      </p:sp>
      <p:sp>
        <p:nvSpPr>
          <p:cNvPr id="352" name="Altamente extensível e adaptável…"/>
          <p:cNvSpPr txBox="1"/>
          <p:nvPr>
            <p:ph type="body" idx="1"/>
          </p:nvPr>
        </p:nvSpPr>
        <p:spPr>
          <a:prstGeom prst="rect">
            <a:avLst/>
          </a:prstGeom>
        </p:spPr>
        <p:txBody>
          <a:bodyPr/>
          <a:lstStyle/>
          <a:p>
            <a:pPr>
              <a:buChar char="■"/>
            </a:pPr>
            <a:r>
              <a:t>Altamente extensível e adaptável</a:t>
            </a:r>
          </a:p>
          <a:p>
            <a:pPr lvl="1">
              <a:spcBef>
                <a:spcPts val="600"/>
              </a:spcBef>
              <a:buClr>
                <a:srgbClr val="009900"/>
              </a:buClr>
            </a:pPr>
            <a:r>
              <a:t>A empresa tem sempre novos requisitos (para ontem!)</a:t>
            </a:r>
          </a:p>
          <a:p>
            <a:pPr lvl="1">
              <a:spcBef>
                <a:spcPts val="600"/>
              </a:spcBef>
              <a:buClr>
                <a:srgbClr val="009900"/>
              </a:buClr>
            </a:pPr>
            <a:r>
              <a:t>A empresa quer o software customizado do seu jeito (interface, teclado, idioma, moeda, etc.) </a:t>
            </a:r>
          </a:p>
          <a:p>
            <a:pPr>
              <a:buChar char="■"/>
            </a:pPr>
            <a:r>
              <a:t>Reusável</a:t>
            </a:r>
          </a:p>
          <a:p>
            <a:pPr lvl="1">
              <a:spcBef>
                <a:spcPts val="600"/>
              </a:spcBef>
              <a:buClr>
                <a:srgbClr val="009900"/>
              </a:buClr>
            </a:pPr>
            <a:r>
              <a:t>Várias empresas precisam usar partes de um mesmo sistema</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354" name="Qualidade de software (para o varejo)"/>
          <p:cNvSpPr txBox="1"/>
          <p:nvPr>
            <p:ph type="title"/>
          </p:nvPr>
        </p:nvSpPr>
        <p:spPr>
          <a:prstGeom prst="rect">
            <a:avLst/>
          </a:prstGeom>
        </p:spPr>
        <p:txBody>
          <a:bodyPr/>
          <a:lstStyle/>
          <a:p>
            <a:pPr defTabSz="519937">
              <a:defRPr sz="7119"/>
            </a:pPr>
            <a:r>
              <a:t>Qualidade de software</a:t>
            </a:r>
            <a:br/>
            <a:r>
              <a:t>(para o varejo)</a:t>
            </a:r>
          </a:p>
        </p:txBody>
      </p:sp>
      <p:sp>
        <p:nvSpPr>
          <p:cNvPr id="355" name="Amigável e fácil de usar…"/>
          <p:cNvSpPr txBox="1"/>
          <p:nvPr>
            <p:ph type="body" idx="1"/>
          </p:nvPr>
        </p:nvSpPr>
        <p:spPr>
          <a:prstGeom prst="rect">
            <a:avLst/>
          </a:prstGeom>
        </p:spPr>
        <p:txBody>
          <a:bodyPr/>
          <a:lstStyle/>
          <a:p>
            <a:pPr>
              <a:buChar char="■"/>
            </a:pPr>
            <a:r>
              <a:t>Amigável e fácil de usar </a:t>
            </a:r>
          </a:p>
          <a:p>
            <a:pPr lvl="1">
              <a:spcBef>
                <a:spcPts val="600"/>
              </a:spcBef>
              <a:buClr>
                <a:srgbClr val="009900"/>
              </a:buClr>
            </a:pPr>
            <a:r>
              <a:t>A empresa quer investir pouco em treinamento</a:t>
            </a:r>
          </a:p>
          <a:p>
            <a:pPr>
              <a:buChar char="■"/>
            </a:pPr>
            <a:r>
              <a:t>Aberto, compatível, de fácil integração com outros sistemas</a:t>
            </a:r>
          </a:p>
          <a:p>
            <a:pPr lvl="1">
              <a:spcBef>
                <a:spcPts val="600"/>
              </a:spcBef>
              <a:buClr>
                <a:srgbClr val="009900"/>
              </a:buClr>
            </a:pPr>
            <a:r>
              <a:t>Empresa já tem outros sistemas; controle de estoque, fidelização, etc. </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357" name="Qualidade de software (para o varejo)"/>
          <p:cNvSpPr txBox="1"/>
          <p:nvPr>
            <p:ph type="title"/>
          </p:nvPr>
        </p:nvSpPr>
        <p:spPr>
          <a:prstGeom prst="rect">
            <a:avLst/>
          </a:prstGeom>
        </p:spPr>
        <p:txBody>
          <a:bodyPr/>
          <a:lstStyle/>
          <a:p>
            <a:pPr defTabSz="519937">
              <a:defRPr sz="7119"/>
            </a:pPr>
            <a:r>
              <a:t>Qualidade de software</a:t>
            </a:r>
            <a:br/>
            <a:r>
              <a:t>(para o varejo)</a:t>
            </a:r>
          </a:p>
        </p:txBody>
      </p:sp>
      <p:sp>
        <p:nvSpPr>
          <p:cNvPr id="358" name="Portável e independente de plataforma (hw e sw)…"/>
          <p:cNvSpPr txBox="1"/>
          <p:nvPr>
            <p:ph type="body" idx="1"/>
          </p:nvPr>
        </p:nvSpPr>
        <p:spPr>
          <a:prstGeom prst="rect">
            <a:avLst/>
          </a:prstGeom>
        </p:spPr>
        <p:txBody>
          <a:bodyPr/>
          <a:lstStyle/>
          <a:p>
            <a:pPr>
              <a:buChar char="■"/>
            </a:pPr>
            <a:r>
              <a:t>Portável e independente de plataforma (hw e sw)</a:t>
            </a:r>
          </a:p>
          <a:p>
            <a:pPr lvl="1">
              <a:spcBef>
                <a:spcPts val="600"/>
              </a:spcBef>
              <a:buClr>
                <a:srgbClr val="009900"/>
              </a:buClr>
            </a:pPr>
            <a:r>
              <a:t>Cada empresa opta por uma determinada plataforma</a:t>
            </a:r>
          </a:p>
          <a:p>
            <a:pPr>
              <a:buChar char="■"/>
            </a:pPr>
            <a:r>
              <a:t>Baixo custo de instalação e atualização</a:t>
            </a:r>
          </a:p>
          <a:p>
            <a:pPr lvl="1">
              <a:spcBef>
                <a:spcPts val="600"/>
              </a:spcBef>
              <a:buClr>
                <a:srgbClr val="009900"/>
              </a:buClr>
            </a:pPr>
            <a:r>
              <a:t>A empresa tem um grande número de PDVs</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0" name="Software and systems engineering"/>
          <p:cNvSpPr txBox="1"/>
          <p:nvPr>
            <p:ph type="ctrTitle"/>
          </p:nvPr>
        </p:nvSpPr>
        <p:spPr>
          <a:prstGeom prst="rect">
            <a:avLst/>
          </a:prstGeom>
        </p:spPr>
        <p:txBody>
          <a:bodyPr>
            <a:normAutofit fontScale="100000" lnSpcReduction="0"/>
          </a:bodyPr>
          <a:lstStyle/>
          <a:p>
            <a:pPr/>
            <a:r>
              <a:t>Software and systems engineering</a:t>
            </a:r>
          </a:p>
        </p:txBody>
      </p:sp>
      <p:sp>
        <p:nvSpPr>
          <p:cNvPr id="361" name="Paulo Borba…"/>
          <p:cNvSpPr txBox="1"/>
          <p:nvPr>
            <p:ph type="subTitle" sz="quarter" idx="1"/>
          </p:nvPr>
        </p:nvSpPr>
        <p:spPr>
          <a:xfrm>
            <a:off x="1270000" y="5029200"/>
            <a:ext cx="10464800" cy="1816100"/>
          </a:xfrm>
          <a:prstGeom prst="rect">
            <a:avLst/>
          </a:prstGeom>
        </p:spPr>
        <p:txBody>
          <a:bodyPr/>
          <a:lstStyle/>
          <a:p>
            <a:pPr/>
            <a:r>
              <a:t>Paulo Borba</a:t>
            </a:r>
          </a:p>
          <a:p>
            <a:pPr/>
            <a:r>
              <a:t>Informatics Center</a:t>
            </a:r>
          </a:p>
          <a:p>
            <a:pPr/>
            <a:r>
              <a:t>Federal University of Pernambuco</a:t>
            </a:r>
          </a:p>
        </p:txBody>
      </p:sp>
      <p:sp>
        <p:nvSpPr>
          <p:cNvPr id="362" name="pauloborba.cin.ufpe.br"/>
          <p:cNvSpPr txBox="1"/>
          <p:nvPr/>
        </p:nvSpPr>
        <p:spPr>
          <a:xfrm>
            <a:off x="2578100" y="8833826"/>
            <a:ext cx="7848600" cy="482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defRPr b="1" sz="2400" u="sng">
                <a:solidFill>
                  <a:srgbClr val="F3F9F6"/>
                </a:solidFill>
                <a:latin typeface="Courier New"/>
                <a:ea typeface="Courier New"/>
                <a:cs typeface="Courier New"/>
                <a:sym typeface="Courier New"/>
                <a:hlinkClick r:id="rId2" invalidUrl="" action="" tgtFrame="" tooltip="" history="1" highlightClick="0" endSnd="0"/>
              </a:defRPr>
            </a:lvl1pPr>
          </a:lstStyle>
          <a:p>
            <a:pPr>
              <a:defRPr u="none"/>
            </a:pPr>
            <a:r>
              <a:rPr u="sng">
                <a:hlinkClick r:id="rId2" invalidUrl="" action="" tgtFrame="" tooltip="" history="1" highlightClick="0" endSnd="0"/>
              </a:rPr>
              <a:t>pauloborba.cin.ufpe.br</a:t>
            </a:r>
          </a:p>
        </p:txBody>
      </p:sp>
    </p:spTree>
  </p:cSld>
  <p:clrMapOvr>
    <a:masterClrMapping/>
  </p:clrMapOvr>
  <mc:AlternateContent xmlns:mc="http://schemas.openxmlformats.org/markup-compatibility/2006">
    <mc:Choice xmlns:p14="http://schemas.microsoft.com/office/powerpoint/2010/main" Requires="p14">
      <p:transition spd="fast" advClick="1" p14:dur="500">
        <p:wipe dir="d"/>
      </p:transition>
    </mc:Choice>
    <mc:Fallback>
      <p:transition spd="fast">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4" name="What is software productivity?"/>
          <p:cNvSpPr txBox="1"/>
          <p:nvPr>
            <p:ph type="title"/>
          </p:nvPr>
        </p:nvSpPr>
        <p:spPr>
          <a:prstGeom prst="rect">
            <a:avLst/>
          </a:prstGeom>
        </p:spPr>
        <p:txBody>
          <a:bodyPr/>
          <a:lstStyle/>
          <a:p>
            <a:pPr/>
            <a:r>
              <a:t>What is software </a:t>
            </a:r>
            <a:r>
              <a:rPr sz="13000">
                <a:solidFill>
                  <a:srgbClr val="FEFB27"/>
                </a:solidFill>
              </a:rPr>
              <a:t>productivity</a:t>
            </a:r>
            <a:r>
              <a:t>?</a:t>
            </a:r>
          </a:p>
        </p:txBody>
      </p:sp>
      <p:sp>
        <p:nvSpPr>
          <p:cNvPr id="365" name="Text"/>
          <p:cNvSpPr txBox="1"/>
          <p:nvPr/>
        </p:nvSpPr>
        <p:spPr>
          <a:xfrm>
            <a:off x="8095673" y="1375007"/>
            <a:ext cx="393800" cy="279401"/>
          </a:xfrm>
          <a:prstGeom prst="rect">
            <a:avLst/>
          </a:prstGeom>
          <a:ln w="12700">
            <a:miter lim="400000"/>
          </a:ln>
        </p:spPr>
        <p:txBody>
          <a:bodyPr wrap="none" lIns="50800" tIns="50800" rIns="50800" bIns="50800" anchor="ctr">
            <a:spAutoFit/>
          </a:bodyPr>
          <a:lstStyle/>
          <a:p>
            <a:pP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7" name="Productivity aspects, assuming constant functionality and quality"/>
          <p:cNvSpPr txBox="1"/>
          <p:nvPr>
            <p:ph type="title"/>
          </p:nvPr>
        </p:nvSpPr>
        <p:spPr>
          <a:prstGeom prst="rect">
            <a:avLst/>
          </a:prstGeom>
        </p:spPr>
        <p:txBody>
          <a:bodyPr/>
          <a:lstStyle>
            <a:lvl1pPr defTabSz="473201">
              <a:defRPr sz="6480"/>
            </a:lvl1pPr>
          </a:lstStyle>
          <a:p>
            <a:pPr/>
            <a:r>
              <a:t>Productivity aspects, assuming constant functionality and quality</a:t>
            </a:r>
          </a:p>
        </p:txBody>
      </p:sp>
      <p:sp>
        <p:nvSpPr>
          <p:cNvPr id="368" name="Reduced development cost…"/>
          <p:cNvSpPr txBox="1"/>
          <p:nvPr>
            <p:ph type="body" idx="1"/>
          </p:nvPr>
        </p:nvSpPr>
        <p:spPr>
          <a:prstGeom prst="rect">
            <a:avLst/>
          </a:prstGeom>
        </p:spPr>
        <p:txBody>
          <a:bodyPr/>
          <a:lstStyle/>
          <a:p>
            <a:pPr marL="526381" indent="-526381">
              <a:buChar char="■"/>
              <a:defRPr sz="4500"/>
            </a:pPr>
            <a:r>
              <a:t>Reduced development </a:t>
            </a:r>
            <a:r>
              <a:rPr>
                <a:solidFill>
                  <a:srgbClr val="FEFB27"/>
                </a:solidFill>
              </a:rPr>
              <a:t>cost</a:t>
            </a:r>
          </a:p>
          <a:p>
            <a:pPr lvl="1" marL="970881" indent="-526381">
              <a:spcBef>
                <a:spcPts val="600"/>
              </a:spcBef>
              <a:buClr>
                <a:srgbClr val="009900"/>
              </a:buClr>
              <a:defRPr sz="4500"/>
            </a:pPr>
            <a:r>
              <a:t>Consuming company wishes to invest little in software</a:t>
            </a:r>
          </a:p>
          <a:p>
            <a:pPr lvl="1" marL="970881" indent="-526381">
              <a:spcBef>
                <a:spcPts val="600"/>
              </a:spcBef>
              <a:buClr>
                <a:srgbClr val="009900"/>
              </a:buClr>
              <a:defRPr sz="4500"/>
            </a:pPr>
            <a:r>
              <a:t>Producing company should offer “inexpensive software" </a:t>
            </a:r>
          </a:p>
          <a:p>
            <a:pPr marL="526381" indent="-526381">
              <a:buChar char="■"/>
              <a:defRPr sz="4500"/>
            </a:pPr>
            <a:r>
              <a:t>Reduced development </a:t>
            </a:r>
            <a:r>
              <a:rPr>
                <a:solidFill>
                  <a:srgbClr val="FEFB27"/>
                </a:solidFill>
              </a:rPr>
              <a:t>time</a:t>
            </a:r>
          </a:p>
          <a:p>
            <a:pPr lvl="1" marL="970881" indent="-526381">
              <a:spcBef>
                <a:spcPts val="600"/>
              </a:spcBef>
              <a:buClr>
                <a:srgbClr val="009900"/>
              </a:buClr>
              <a:defRPr sz="4500"/>
            </a:pPr>
            <a:r>
              <a:t>Quick support and attention to market needs</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0" name="“Inexpensive software”"/>
          <p:cNvSpPr txBox="1"/>
          <p:nvPr>
            <p:ph type="title"/>
          </p:nvPr>
        </p:nvSpPr>
        <p:spPr>
          <a:prstGeom prst="rect">
            <a:avLst/>
          </a:prstGeom>
        </p:spPr>
        <p:txBody>
          <a:bodyPr/>
          <a:lstStyle/>
          <a:p>
            <a:pPr/>
            <a:r>
              <a:t>“Inexpensive software”</a:t>
            </a:r>
          </a:p>
        </p:txBody>
      </p:sp>
      <p:sp>
        <p:nvSpPr>
          <p:cNvPr id="371" name="Not only a result of lower development costs, but also of the cost distribution among a number of clients"/>
          <p:cNvSpPr txBox="1"/>
          <p:nvPr>
            <p:ph type="body" idx="1"/>
          </p:nvPr>
        </p:nvSpPr>
        <p:spPr>
          <a:prstGeom prst="rect">
            <a:avLst/>
          </a:prstGeom>
        </p:spPr>
        <p:txBody>
          <a:bodyPr/>
          <a:lstStyle/>
          <a:p>
            <a:pPr marL="342900" indent="-342900" algn="ctr">
              <a:buSzTx/>
              <a:buNone/>
              <a:defRPr sz="5300">
                <a:solidFill>
                  <a:srgbClr val="000000"/>
                </a:solidFill>
              </a:defRPr>
            </a:pPr>
            <a:r>
              <a:t>   </a:t>
            </a:r>
            <a:r>
              <a:rPr>
                <a:solidFill>
                  <a:srgbClr val="FFFFFF"/>
                </a:solidFill>
              </a:rPr>
              <a:t>Not only a result of lower development costs, but also of the cost distribution among a number of clients</a:t>
            </a:r>
          </a:p>
          <a:p>
            <a:pPr marL="342900" indent="-342900">
              <a:buSzTx/>
              <a:buNone/>
            </a:pPr>
          </a:p>
          <a:p>
            <a:pPr marL="342900" indent="-342900">
              <a:buSzTx/>
              <a:buNone/>
            </a:pPr>
            <a:r>
              <a:t> </a:t>
            </a:r>
          </a:p>
        </p:txBody>
      </p:sp>
      <p:sp>
        <p:nvSpPr>
          <p:cNvPr id="372" name="Reuse, extensibility and flexibility are important…"/>
          <p:cNvSpPr txBox="1"/>
          <p:nvPr/>
        </p:nvSpPr>
        <p:spPr>
          <a:xfrm>
            <a:off x="1679457" y="6788573"/>
            <a:ext cx="9645886" cy="1219201"/>
          </a:xfrm>
          <a:prstGeom prst="rect">
            <a:avLst/>
          </a:prstGeom>
          <a:solidFill>
            <a:srgbClr val="FFFDA9"/>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defTabSz="584200">
              <a:defRPr sz="3800">
                <a:latin typeface="+mn-lt"/>
                <a:ea typeface="+mn-ea"/>
                <a:cs typeface="+mn-cs"/>
                <a:sym typeface="Gill Sans"/>
              </a:defRPr>
            </a:pPr>
            <a:r>
              <a:t>Reuse, extensibility and flexibility are important </a:t>
            </a:r>
          </a:p>
          <a:p>
            <a:pPr algn="ctr" defTabSz="584200">
              <a:defRPr sz="3800">
                <a:latin typeface="+mn-lt"/>
                <a:ea typeface="+mn-ea"/>
                <a:cs typeface="+mn-cs"/>
                <a:sym typeface="Gill Sans"/>
              </a:defRPr>
            </a:pPr>
            <a:r>
              <a:t>factors for achieving such distribution</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4" name="Trade-offs between quality and productivity"/>
          <p:cNvSpPr txBox="1"/>
          <p:nvPr>
            <p:ph type="title"/>
          </p:nvPr>
        </p:nvSpPr>
        <p:spPr>
          <a:prstGeom prst="rect">
            <a:avLst/>
          </a:prstGeom>
        </p:spPr>
        <p:txBody>
          <a:bodyPr/>
          <a:lstStyle/>
          <a:p>
            <a:pPr/>
            <a:r>
              <a:t>Trade-offs between quality and productivity</a:t>
            </a:r>
          </a:p>
        </p:txBody>
      </p:sp>
      <p:sp>
        <p:nvSpPr>
          <p:cNvPr id="375" name="Investing too much in quality can reduce productivity in the short term…"/>
          <p:cNvSpPr txBox="1"/>
          <p:nvPr>
            <p:ph type="body" idx="1"/>
          </p:nvPr>
        </p:nvSpPr>
        <p:spPr>
          <a:xfrm>
            <a:off x="1270000" y="3045501"/>
            <a:ext cx="10464800" cy="6376967"/>
          </a:xfrm>
          <a:prstGeom prst="rect">
            <a:avLst/>
          </a:prstGeom>
        </p:spPr>
        <p:txBody>
          <a:bodyPr/>
          <a:lstStyle/>
          <a:p>
            <a:pPr marL="929821" indent="-612321">
              <a:defRPr sz="4500"/>
            </a:pPr>
            <a:r>
              <a:t>Investing too much in quality can reduce productivity in the short term</a:t>
            </a:r>
          </a:p>
          <a:p>
            <a:pPr marL="929821" indent="-612321">
              <a:defRPr sz="4500"/>
            </a:pPr>
            <a:r>
              <a:t>Neglecting quality can impact productivity even in the short term</a:t>
            </a:r>
          </a:p>
          <a:p>
            <a:pPr marL="929821" indent="-612321">
              <a:defRPr sz="4500"/>
            </a:pPr>
            <a:r>
              <a:t>Professional ethics should not be part of the trade-off </a:t>
            </a:r>
          </a:p>
          <a:p>
            <a:pPr lvl="1" marL="1374321" indent="-612321">
              <a:defRPr sz="4500"/>
            </a:pPr>
            <a:r>
              <a:t>careful with software that is ethically non-neutral</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Engineering is…"/>
          <p:cNvSpPr txBox="1"/>
          <p:nvPr>
            <p:ph type="title"/>
          </p:nvPr>
        </p:nvSpPr>
        <p:spPr>
          <a:prstGeom prst="rect">
            <a:avLst/>
          </a:prstGeom>
        </p:spPr>
        <p:txBody>
          <a:bodyPr/>
          <a:lstStyle/>
          <a:p>
            <a:pPr/>
            <a:r>
              <a:t>Engineering is…</a:t>
            </a:r>
          </a:p>
        </p:txBody>
      </p:sp>
      <p:sp>
        <p:nvSpPr>
          <p:cNvPr id="235" name="the application of science…"/>
          <p:cNvSpPr txBox="1"/>
          <p:nvPr/>
        </p:nvSpPr>
        <p:spPr>
          <a:xfrm>
            <a:off x="167419" y="3238500"/>
            <a:ext cx="12669962" cy="353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sz="7800">
                <a:solidFill>
                  <a:srgbClr val="FFFFFF"/>
                </a:solidFill>
                <a:latin typeface="+mn-lt"/>
                <a:ea typeface="+mn-ea"/>
                <a:cs typeface="+mn-cs"/>
                <a:sym typeface="Gill Sans"/>
              </a:defRPr>
            </a:pPr>
            <a:r>
              <a:t>the application of </a:t>
            </a:r>
            <a:r>
              <a:rPr>
                <a:solidFill>
                  <a:srgbClr val="FFFDA9"/>
                </a:solidFill>
              </a:rPr>
              <a:t>science</a:t>
            </a:r>
            <a:r>
              <a:t> </a:t>
            </a:r>
          </a:p>
          <a:p>
            <a:pPr algn="ctr">
              <a:defRPr sz="7800">
                <a:solidFill>
                  <a:srgbClr val="FFFFFF"/>
                </a:solidFill>
                <a:latin typeface="+mn-lt"/>
                <a:ea typeface="+mn-ea"/>
                <a:cs typeface="+mn-cs"/>
                <a:sym typeface="Gill Sans"/>
              </a:defRPr>
            </a:pPr>
            <a:r>
              <a:t>to the </a:t>
            </a:r>
            <a:r>
              <a:rPr>
                <a:solidFill>
                  <a:srgbClr val="FFFDA9"/>
                </a:solidFill>
              </a:rPr>
              <a:t>design, building and use</a:t>
            </a:r>
            <a:r>
              <a:t> </a:t>
            </a:r>
          </a:p>
          <a:p>
            <a:pPr algn="ctr">
              <a:defRPr sz="7800">
                <a:solidFill>
                  <a:srgbClr val="FFFFFF"/>
                </a:solidFill>
                <a:latin typeface="+mn-lt"/>
                <a:ea typeface="+mn-ea"/>
                <a:cs typeface="+mn-cs"/>
                <a:sym typeface="Gill Sans"/>
              </a:defRPr>
            </a:pPr>
            <a:r>
              <a:t>of machines, construction, etc.</a:t>
            </a:r>
          </a:p>
        </p:txBody>
      </p:sp>
      <p:sp>
        <p:nvSpPr>
          <p:cNvPr id="236" name="The Concise Oxford Dictionary"/>
          <p:cNvSpPr txBox="1"/>
          <p:nvPr/>
        </p:nvSpPr>
        <p:spPr>
          <a:xfrm>
            <a:off x="9607500" y="6775450"/>
            <a:ext cx="2535263" cy="3175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400">
                <a:solidFill>
                  <a:srgbClr val="FFFFFF"/>
                </a:solidFill>
              </a:defRPr>
            </a:lvl1pPr>
          </a:lstStyle>
          <a:p>
            <a:pPr/>
            <a:r>
              <a:t>The Concise Oxford Dictionary</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9" name="To obtain software quality and productivity,  teams have to deal with those issues in a professional way!"/>
          <p:cNvSpPr txBox="1"/>
          <p:nvPr>
            <p:ph type="title"/>
          </p:nvPr>
        </p:nvSpPr>
        <p:spPr>
          <a:xfrm>
            <a:off x="1270000" y="1754025"/>
            <a:ext cx="10464800" cy="6245550"/>
          </a:xfrm>
          <a:prstGeom prst="rect">
            <a:avLst/>
          </a:prstGeom>
        </p:spPr>
        <p:txBody>
          <a:bodyPr/>
          <a:lstStyle/>
          <a:p>
            <a:pPr/>
            <a:r>
              <a:t>To obtain software </a:t>
            </a:r>
            <a:r>
              <a:rPr>
                <a:solidFill>
                  <a:srgbClr val="FEFB27"/>
                </a:solidFill>
              </a:rPr>
              <a:t>quality</a:t>
            </a:r>
            <a:r>
              <a:t> and </a:t>
            </a:r>
            <a:r>
              <a:rPr>
                <a:solidFill>
                  <a:srgbClr val="FEFB27"/>
                </a:solidFill>
              </a:rPr>
              <a:t>productivity</a:t>
            </a:r>
            <a:r>
              <a:t>,  teams have to deal with those issues in a professional way!</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1" name="Take notes, now!"/>
          <p:cNvSpPr txBox="1"/>
          <p:nvPr>
            <p:ph type="title"/>
          </p:nvPr>
        </p:nvSpPr>
        <p:spPr>
          <a:xfrm>
            <a:off x="1270000" y="1638300"/>
            <a:ext cx="10464800" cy="5867400"/>
          </a:xfrm>
          <a:prstGeom prst="rect">
            <a:avLst/>
          </a:prstGeom>
        </p:spPr>
        <p:txBody>
          <a:bodyPr/>
          <a:lstStyle>
            <a:lvl1pPr>
              <a:defRPr sz="14200"/>
            </a:lvl1pPr>
          </a:lstStyle>
          <a:p>
            <a:pPr/>
            <a:r>
              <a:t>Take notes, now!</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3" name="To do after class"/>
          <p:cNvSpPr txBox="1"/>
          <p:nvPr>
            <p:ph type="title"/>
          </p:nvPr>
        </p:nvSpPr>
        <p:spPr>
          <a:prstGeom prst="rect">
            <a:avLst/>
          </a:prstGeom>
        </p:spPr>
        <p:txBody>
          <a:bodyPr/>
          <a:lstStyle/>
          <a:p>
            <a:pPr/>
            <a:r>
              <a:t>To do after class</a:t>
            </a:r>
          </a:p>
        </p:txBody>
      </p:sp>
      <p:sp>
        <p:nvSpPr>
          <p:cNvPr id="384" name="Read Uma longa noite aprendendo, and Chapter 1 from the textbook…"/>
          <p:cNvSpPr txBox="1"/>
          <p:nvPr>
            <p:ph type="body" idx="1"/>
          </p:nvPr>
        </p:nvSpPr>
        <p:spPr>
          <a:xfrm>
            <a:off x="1270000" y="2204707"/>
            <a:ext cx="10464800" cy="7255741"/>
          </a:xfrm>
          <a:prstGeom prst="rect">
            <a:avLst/>
          </a:prstGeom>
        </p:spPr>
        <p:txBody>
          <a:bodyPr/>
          <a:lstStyle/>
          <a:p>
            <a:pPr marL="888999" indent="-571499">
              <a:defRPr sz="3300"/>
            </a:pPr>
            <a:r>
              <a:t>Read </a:t>
            </a:r>
            <a:r>
              <a:rPr u="sng">
                <a:hlinkClick r:id="rId2" invalidUrl="" action="" tgtFrame="" tooltip="" history="1" highlightClick="0" endSnd="0"/>
              </a:rPr>
              <a:t>Uma longa noite aprendendo</a:t>
            </a:r>
            <a:r>
              <a:t>, and Chapter 1 from the </a:t>
            </a:r>
            <a:r>
              <a:rPr u="sng">
                <a:hlinkClick r:id="rId3" invalidUrl="" action="" tgtFrame="" tooltip="" history="1" highlightClick="0" endSnd="0"/>
              </a:rPr>
              <a:t>textbook</a:t>
            </a:r>
          </a:p>
          <a:p>
            <a:pPr marL="888999" indent="-571499">
              <a:defRPr sz="3300"/>
            </a:pPr>
            <a:r>
              <a:t>Read </a:t>
            </a:r>
            <a:r>
              <a:rPr u="sng">
                <a:hlinkClick r:id="rId4" invalidUrl="" action="" tgtFrame="" tooltip="" history="1" highlightClick="0" endSnd="0"/>
              </a:rPr>
              <a:t>Software Engineering Code of Ethics and Professional Practice</a:t>
            </a:r>
          </a:p>
          <a:p>
            <a:pPr marL="888999" indent="-571499">
              <a:defRPr sz="3300"/>
            </a:pPr>
            <a:r>
              <a:t>Watch “Na rota do dinheiro sujo”, episode “Emissões mortais”, and </a:t>
            </a:r>
            <a:r>
              <a:rPr u="sng">
                <a:hlinkClick r:id="rId5" invalidUrl="" action="" tgtFrame="" tooltip="" history="1" highlightClick="0" endSnd="0"/>
              </a:rPr>
              <a:t>Software powers the world</a:t>
            </a:r>
          </a:p>
          <a:p>
            <a:pPr marL="888999" indent="-571499">
              <a:defRPr sz="3300"/>
            </a:pPr>
            <a:r>
              <a:t>Choose your team</a:t>
            </a:r>
          </a:p>
          <a:p>
            <a:pPr marL="888999" indent="-571499">
              <a:defRPr sz="3300"/>
            </a:pPr>
            <a:r>
              <a:t>Subscribe to the course calendar</a:t>
            </a:r>
          </a:p>
          <a:p>
            <a:pPr marL="888999" indent="-571499">
              <a:defRPr sz="3300"/>
            </a:pPr>
            <a:r>
              <a:t>Study questions from previous exams</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6" name="Questions from previous exams"/>
          <p:cNvSpPr txBox="1"/>
          <p:nvPr>
            <p:ph type="title"/>
          </p:nvPr>
        </p:nvSpPr>
        <p:spPr>
          <a:prstGeom prst="rect">
            <a:avLst/>
          </a:prstGeom>
        </p:spPr>
        <p:txBody>
          <a:bodyPr/>
          <a:lstStyle/>
          <a:p>
            <a:pPr/>
            <a:r>
              <a:t>Questions from previous exams</a:t>
            </a:r>
          </a:p>
        </p:txBody>
      </p:sp>
      <p:sp>
        <p:nvSpPr>
          <p:cNvPr id="387" name="Indique dois fatores de qualidade de software e explique porque eles são importantes.…"/>
          <p:cNvSpPr txBox="1"/>
          <p:nvPr>
            <p:ph type="body" idx="1"/>
          </p:nvPr>
        </p:nvSpPr>
        <p:spPr>
          <a:xfrm>
            <a:off x="1270000" y="2768600"/>
            <a:ext cx="10464800" cy="6886889"/>
          </a:xfrm>
          <a:prstGeom prst="rect">
            <a:avLst/>
          </a:prstGeom>
        </p:spPr>
        <p:txBody>
          <a:bodyPr/>
          <a:lstStyle/>
          <a:p>
            <a:pPr/>
            <a:r>
              <a:t>Indique dois fatores de qualidade de software e explique porque eles são importantes.</a:t>
            </a:r>
          </a:p>
          <a:p>
            <a:pPr/>
            <a:r>
              <a:t>Indique quais dos seguintes termos correspondem a fatores de qualidade de software: corretude, robustez, produtividade e extensibilidade. Defina e explique brevemente porque cada um dos fatores que você indicou é importante.</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9" name="Software and systems engineering"/>
          <p:cNvSpPr txBox="1"/>
          <p:nvPr>
            <p:ph type="ctrTitle"/>
          </p:nvPr>
        </p:nvSpPr>
        <p:spPr>
          <a:prstGeom prst="rect">
            <a:avLst/>
          </a:prstGeom>
        </p:spPr>
        <p:txBody>
          <a:bodyPr>
            <a:normAutofit fontScale="100000" lnSpcReduction="0"/>
          </a:bodyPr>
          <a:lstStyle/>
          <a:p>
            <a:pPr/>
            <a:r>
              <a:t>Software and systems engineering</a:t>
            </a:r>
          </a:p>
        </p:txBody>
      </p:sp>
      <p:sp>
        <p:nvSpPr>
          <p:cNvPr id="390" name="Paulo Borba…"/>
          <p:cNvSpPr txBox="1"/>
          <p:nvPr>
            <p:ph type="subTitle" sz="quarter" idx="1"/>
          </p:nvPr>
        </p:nvSpPr>
        <p:spPr>
          <a:xfrm>
            <a:off x="1270000" y="5029200"/>
            <a:ext cx="10464800" cy="1816100"/>
          </a:xfrm>
          <a:prstGeom prst="rect">
            <a:avLst/>
          </a:prstGeom>
        </p:spPr>
        <p:txBody>
          <a:bodyPr/>
          <a:lstStyle/>
          <a:p>
            <a:pPr/>
            <a:r>
              <a:t>Paulo Borba</a:t>
            </a:r>
          </a:p>
          <a:p>
            <a:pPr/>
            <a:r>
              <a:t>Informatics Center</a:t>
            </a:r>
          </a:p>
          <a:p>
            <a:pPr/>
            <a:r>
              <a:t>Federal University of Pernambuco</a:t>
            </a:r>
          </a:p>
        </p:txBody>
      </p:sp>
      <p:sp>
        <p:nvSpPr>
          <p:cNvPr id="391" name="pauloborba.cin.ufpe.br"/>
          <p:cNvSpPr txBox="1"/>
          <p:nvPr/>
        </p:nvSpPr>
        <p:spPr>
          <a:xfrm>
            <a:off x="2578100" y="8833826"/>
            <a:ext cx="7848600" cy="482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584200">
              <a:defRPr b="1" sz="2400" u="sng">
                <a:solidFill>
                  <a:srgbClr val="F3F9F6"/>
                </a:solidFill>
                <a:latin typeface="Courier New"/>
                <a:ea typeface="Courier New"/>
                <a:cs typeface="Courier New"/>
                <a:sym typeface="Courier New"/>
                <a:hlinkClick r:id="rId2" invalidUrl="" action="" tgtFrame="" tooltip="" history="1" highlightClick="0" endSnd="0"/>
              </a:defRPr>
            </a:lvl1pPr>
          </a:lstStyle>
          <a:p>
            <a:pPr>
              <a:defRPr u="none"/>
            </a:pPr>
            <a:r>
              <a:rPr u="sng">
                <a:hlinkClick r:id="rId2" invalidUrl="" action="" tgtFrame="" tooltip="" history="1" highlightClick="0" endSnd="0"/>
              </a:rPr>
              <a:t>pauloborba.cin.ufpe.br</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System =…"/>
          <p:cNvSpPr txBox="1"/>
          <p:nvPr>
            <p:ph type="title"/>
          </p:nvPr>
        </p:nvSpPr>
        <p:spPr>
          <a:xfrm>
            <a:off x="1145902" y="521964"/>
            <a:ext cx="10712997" cy="8709671"/>
          </a:xfrm>
          <a:prstGeom prst="rect">
            <a:avLst/>
          </a:prstGeom>
        </p:spPr>
        <p:txBody>
          <a:bodyPr/>
          <a:lstStyle/>
          <a:p>
            <a:pPr algn="l"/>
            <a:r>
              <a:rPr>
                <a:solidFill>
                  <a:srgbClr val="FFFDA9"/>
                </a:solidFill>
              </a:rPr>
              <a:t>System</a:t>
            </a:r>
            <a:r>
              <a:t> = </a:t>
            </a:r>
          </a:p>
          <a:p>
            <a:pPr algn="l"/>
            <a:r>
              <a:t>  </a:t>
            </a:r>
            <a:r>
              <a:rPr>
                <a:solidFill>
                  <a:srgbClr val="FFFDA9"/>
                </a:solidFill>
              </a:rPr>
              <a:t>Software</a:t>
            </a:r>
            <a:r>
              <a:t> + </a:t>
            </a:r>
          </a:p>
          <a:p>
            <a:pPr algn="l"/>
            <a:r>
              <a:t>  People + Data + </a:t>
            </a:r>
          </a:p>
          <a:p>
            <a:pPr algn="l"/>
            <a:r>
              <a:t>  Hardware  </a:t>
            </a:r>
          </a:p>
          <a:p>
            <a:pPr algn="l"/>
            <a:r>
              <a:t>     (computers, sensors, </a:t>
            </a:r>
          </a:p>
          <a:p>
            <a:pPr algn="l"/>
            <a:r>
              <a:t>      phones, watches,  </a:t>
            </a:r>
          </a:p>
          <a:p>
            <a:pPr algn="l"/>
            <a:r>
              <a:t>      drones, etc.)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Our society depends on software systems"/>
          <p:cNvSpPr txBox="1"/>
          <p:nvPr>
            <p:ph type="title"/>
          </p:nvPr>
        </p:nvSpPr>
        <p:spPr>
          <a:prstGeom prst="rect">
            <a:avLst/>
          </a:prstGeom>
        </p:spPr>
        <p:txBody>
          <a:bodyPr/>
          <a:lstStyle/>
          <a:p>
            <a:pPr/>
            <a:r>
              <a:t>Our society depends on software systems</a:t>
            </a:r>
          </a:p>
        </p:txBody>
      </p:sp>
      <p:sp>
        <p:nvSpPr>
          <p:cNvPr id="245" name="Every year, billions of lines of code (LOC) are created or modified"/>
          <p:cNvSpPr txBox="1"/>
          <p:nvPr/>
        </p:nvSpPr>
        <p:spPr>
          <a:xfrm>
            <a:off x="4395221" y="6647119"/>
            <a:ext cx="7586135" cy="2330028"/>
          </a:xfrm>
          <a:prstGeom prst="rect">
            <a:avLst/>
          </a:prstGeom>
          <a:ln w="12700">
            <a:miter lim="400000"/>
          </a:ln>
          <a:extLst>
            <a:ext uri="{C572A759-6A51-4108-AA02-DFA0A04FC94B}">
              <ma14:wrappingTextBoxFlag xmlns:ma14="http://schemas.microsoft.com/office/mac/drawingml/2011/main" val="1"/>
            </a:ext>
          </a:extLst>
        </p:spPr>
        <p:txBody>
          <a:bodyPr lIns="54186" tIns="54186" rIns="54186" bIns="54186" anchor="ctr">
            <a:spAutoFit/>
          </a:bodyPr>
          <a:lstStyle>
            <a:lvl1pPr algn="r">
              <a:lnSpc>
                <a:spcPts val="9400"/>
              </a:lnSpc>
              <a:spcBef>
                <a:spcPts val="2500"/>
              </a:spcBef>
              <a:defRPr sz="5000">
                <a:solidFill>
                  <a:srgbClr val="FFFBB9"/>
                </a:solidFill>
                <a:latin typeface="+mn-lt"/>
                <a:ea typeface="+mn-ea"/>
                <a:cs typeface="+mn-cs"/>
                <a:sym typeface="Gill Sans"/>
              </a:defRPr>
            </a:lvl1pPr>
          </a:lstStyle>
          <a:p>
            <a:pPr/>
            <a:r>
              <a:t>Every year, billions of lines of code (LOC) are created or modified</a:t>
            </a:r>
          </a:p>
        </p:txBody>
      </p:sp>
      <p:sp>
        <p:nvSpPr>
          <p:cNvPr id="246" name="Text"/>
          <p:cNvSpPr txBox="1"/>
          <p:nvPr/>
        </p:nvSpPr>
        <p:spPr>
          <a:xfrm>
            <a:off x="9096895" y="8480213"/>
            <a:ext cx="2730413" cy="487681"/>
          </a:xfrm>
          <a:prstGeom prst="rect">
            <a:avLst/>
          </a:prstGeom>
          <a:ln w="12700">
            <a:miter lim="400000"/>
          </a:ln>
          <a:extLst>
            <a:ext uri="{C572A759-6A51-4108-AA02-DFA0A04FC94B}">
              <ma14:wrappingTextBoxFlag xmlns:ma14="http://schemas.microsoft.com/office/mac/drawingml/2011/main" val="1"/>
            </a:ext>
          </a:extLst>
        </p:spPr>
        <p:txBody>
          <a:bodyPr wrap="none" lIns="54186" tIns="54186" rIns="54186" bIns="54186" anchor="ctr">
            <a:spAutoFit/>
          </a:bodyPr>
          <a:lstStyle>
            <a:lvl1pPr algn="ctr" defTabSz="406400">
              <a:defRPr sz="2400" u="sng">
                <a:solidFill>
                  <a:srgbClr val="FFFFFF"/>
                </a:solidFill>
                <a:latin typeface="+mn-lt"/>
                <a:ea typeface="+mn-ea"/>
                <a:cs typeface="+mn-cs"/>
                <a:sym typeface="Gill Sans"/>
                <a:hlinkClick r:id="rId3" invalidUrl="" action="" tgtFrame="" tooltip="" history="1" highlightClick="0" endSnd="0"/>
              </a:defRPr>
            </a:lvl1pPr>
          </a:lstStyle>
          <a:p>
            <a:pPr>
              <a:defRPr u="none"/>
            </a:pPr>
            <a:r>
              <a:rPr u="sng">
                <a:hlinkClick r:id="rId3" invalidUrl="" action="" tgtFrame="" tooltip="" history="1" highlightClick="0" endSnd="0"/>
              </a:rPr>
              <a:t> </a:t>
            </a:r>
          </a:p>
        </p:txBody>
      </p:sp>
      <p:sp>
        <p:nvSpPr>
          <p:cNvPr id="247" name="They are the basis of essential services, communication, entertainment, etc. and drive innovation"/>
          <p:cNvSpPr txBox="1"/>
          <p:nvPr/>
        </p:nvSpPr>
        <p:spPr>
          <a:xfrm>
            <a:off x="3389394" y="3043867"/>
            <a:ext cx="8553768" cy="3054774"/>
          </a:xfrm>
          <a:prstGeom prst="rect">
            <a:avLst/>
          </a:prstGeom>
          <a:ln w="12700">
            <a:miter lim="400000"/>
          </a:ln>
          <a:extLst>
            <a:ext uri="{C572A759-6A51-4108-AA02-DFA0A04FC94B}">
              <ma14:wrappingTextBoxFlag xmlns:ma14="http://schemas.microsoft.com/office/mac/drawingml/2011/main" val="1"/>
            </a:ext>
          </a:extLst>
        </p:spPr>
        <p:txBody>
          <a:bodyPr lIns="54186" tIns="54186" rIns="54186" bIns="54186" anchor="ctr">
            <a:spAutoFit/>
          </a:bodyPr>
          <a:lstStyle>
            <a:lvl1pPr algn="r">
              <a:lnSpc>
                <a:spcPts val="9400"/>
              </a:lnSpc>
              <a:spcBef>
                <a:spcPts val="2500"/>
              </a:spcBef>
              <a:defRPr sz="5000">
                <a:solidFill>
                  <a:srgbClr val="FFFBB9"/>
                </a:solidFill>
                <a:latin typeface="+mn-lt"/>
                <a:ea typeface="+mn-ea"/>
                <a:cs typeface="+mn-cs"/>
                <a:sym typeface="Gill Sans"/>
              </a:defRPr>
            </a:lvl1pPr>
          </a:lstStyle>
          <a:p>
            <a:pPr/>
            <a:r>
              <a:t>They are the basis of essential services, communication, entertainment, etc. and drive innovation </a:t>
            </a:r>
          </a:p>
        </p:txBody>
      </p:sp>
      <p:sp>
        <p:nvSpPr>
          <p:cNvPr id="248" name="Volvo car &gt; 50 MLOC…"/>
          <p:cNvSpPr/>
          <p:nvPr/>
        </p:nvSpPr>
        <p:spPr>
          <a:xfrm>
            <a:off x="103110" y="7611794"/>
            <a:ext cx="4305245" cy="2025305"/>
          </a:xfrm>
          <a:prstGeom prst="wedgeEllipseCallout">
            <a:avLst>
              <a:gd name="adj1" fmla="val 50917"/>
              <a:gd name="adj2" fmla="val -51098"/>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defTabSz="584200">
              <a:defRPr sz="3000">
                <a:solidFill>
                  <a:srgbClr val="FFFFFF"/>
                </a:solidFill>
                <a:effectLst>
                  <a:outerShdw sx="100000" sy="100000" kx="0" ky="0" algn="b" rotWithShape="0" blurRad="38100" dist="12700" dir="5400000">
                    <a:srgbClr val="000000">
                      <a:alpha val="50000"/>
                    </a:srgbClr>
                  </a:outerShdw>
                </a:effectLst>
                <a:latin typeface="+mn-lt"/>
                <a:ea typeface="+mn-ea"/>
                <a:cs typeface="+mn-cs"/>
                <a:sym typeface="Gill Sans"/>
              </a:defRPr>
            </a:pPr>
            <a:r>
              <a:t>Volvo car &gt; 50 MLOC</a:t>
            </a:r>
          </a:p>
          <a:p>
            <a:pPr algn="ctr" defTabSz="584200">
              <a:defRPr sz="3000">
                <a:solidFill>
                  <a:srgbClr val="FFFFFF"/>
                </a:solidFill>
                <a:effectLst>
                  <a:outerShdw sx="100000" sy="100000" kx="0" ky="0" algn="b" rotWithShape="0" blurRad="38100" dist="12700" dir="5400000">
                    <a:srgbClr val="000000">
                      <a:alpha val="50000"/>
                    </a:srgbClr>
                  </a:outerShdw>
                </a:effectLst>
                <a:latin typeface="+mn-lt"/>
                <a:ea typeface="+mn-ea"/>
                <a:cs typeface="+mn-cs"/>
                <a:sym typeface="Gill Sans"/>
              </a:defRPr>
            </a:pPr>
            <a:r>
              <a:t>A380 &gt; 100 MLOC</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Quality…"/>
          <p:cNvSpPr txBox="1"/>
          <p:nvPr/>
        </p:nvSpPr>
        <p:spPr>
          <a:xfrm>
            <a:off x="2203276" y="3028949"/>
            <a:ext cx="8598248" cy="577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defTabSz="584200">
              <a:defRPr sz="13000">
                <a:solidFill>
                  <a:srgbClr val="FFFFFF"/>
                </a:solidFill>
                <a:latin typeface="+mn-lt"/>
                <a:ea typeface="+mn-ea"/>
                <a:cs typeface="+mn-cs"/>
                <a:sym typeface="Gill Sans"/>
              </a:defRPr>
            </a:pPr>
            <a:r>
              <a:t>Quality </a:t>
            </a:r>
          </a:p>
          <a:p>
            <a:pPr algn="ctr" defTabSz="584200">
              <a:defRPr sz="13000">
                <a:solidFill>
                  <a:srgbClr val="FFFFFF"/>
                </a:solidFill>
                <a:latin typeface="+mn-lt"/>
                <a:ea typeface="+mn-ea"/>
                <a:cs typeface="+mn-cs"/>
                <a:sym typeface="Gill Sans"/>
              </a:defRPr>
            </a:pPr>
            <a:r>
              <a:t>and </a:t>
            </a:r>
          </a:p>
          <a:p>
            <a:pPr algn="ctr" defTabSz="584200">
              <a:defRPr sz="13000">
                <a:solidFill>
                  <a:srgbClr val="FFFFFF"/>
                </a:solidFill>
                <a:latin typeface="+mn-lt"/>
                <a:ea typeface="+mn-ea"/>
                <a:cs typeface="+mn-cs"/>
                <a:sym typeface="Gill Sans"/>
              </a:defRPr>
            </a:pPr>
            <a:r>
              <a:t>Productivity </a:t>
            </a:r>
          </a:p>
        </p:txBody>
      </p:sp>
      <p:sp>
        <p:nvSpPr>
          <p:cNvPr id="253" name="Software and systems engineering is concerned with…"/>
          <p:cNvSpPr txBox="1"/>
          <p:nvPr>
            <p:ph type="title"/>
          </p:nvPr>
        </p:nvSpPr>
        <p:spPr>
          <a:prstGeom prst="rect">
            <a:avLst/>
          </a:prstGeom>
        </p:spPr>
        <p:txBody>
          <a:bodyPr/>
          <a:lstStyle>
            <a:lvl1pPr>
              <a:defRPr sz="6200"/>
            </a:lvl1pPr>
          </a:lstStyle>
          <a:p>
            <a:pPr/>
            <a:r>
              <a:t>Software and systems engineering is concerned with…</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Professional software and systems development"/>
          <p:cNvSpPr txBox="1"/>
          <p:nvPr>
            <p:ph type="title"/>
          </p:nvPr>
        </p:nvSpPr>
        <p:spPr>
          <a:xfrm>
            <a:off x="843459" y="254000"/>
            <a:ext cx="11317883" cy="2438401"/>
          </a:xfrm>
          <a:prstGeom prst="rect">
            <a:avLst/>
          </a:prstGeom>
        </p:spPr>
        <p:txBody>
          <a:bodyPr/>
          <a:lstStyle/>
          <a:p>
            <a:pPr/>
            <a:r>
              <a:t>Professional software and systems development</a:t>
            </a:r>
          </a:p>
        </p:txBody>
      </p:sp>
      <p:pic>
        <p:nvPicPr>
          <p:cNvPr id="258" name="Image" descr="Image"/>
          <p:cNvPicPr>
            <a:picLocks noChangeAspect="1"/>
          </p:cNvPicPr>
          <p:nvPr/>
        </p:nvPicPr>
        <p:blipFill>
          <a:blip r:embed="rId3">
            <a:extLst/>
          </a:blip>
          <a:stretch>
            <a:fillRect/>
          </a:stretch>
        </p:blipFill>
        <p:spPr>
          <a:xfrm>
            <a:off x="1904088" y="5083104"/>
            <a:ext cx="2247586" cy="1688187"/>
          </a:xfrm>
          <a:prstGeom prst="rect">
            <a:avLst/>
          </a:prstGeom>
          <a:ln w="12700">
            <a:miter lim="400000"/>
          </a:ln>
        </p:spPr>
      </p:pic>
      <p:sp>
        <p:nvSpPr>
          <p:cNvPr id="259" name="http://www.home-dzine.co.za/diy/diy-doghouse.htm"/>
          <p:cNvSpPr txBox="1"/>
          <p:nvPr/>
        </p:nvSpPr>
        <p:spPr>
          <a:xfrm>
            <a:off x="1251096" y="6751716"/>
            <a:ext cx="3553570"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solidFill>
                  <a:srgbClr val="FFFFFF"/>
                </a:solidFill>
                <a:hlinkClick r:id="rId4" invalidUrl="" action="" tgtFrame="" tooltip="" history="1" highlightClick="0" endSnd="0"/>
              </a:defRPr>
            </a:lvl1pPr>
          </a:lstStyle>
          <a:p>
            <a:pPr>
              <a:defRPr u="none"/>
            </a:pPr>
            <a:r>
              <a:rPr u="sng">
                <a:hlinkClick r:id="rId4" invalidUrl="" action="" tgtFrame="" tooltip="" history="1" highlightClick="0" endSnd="0"/>
              </a:rPr>
              <a:t>http://www.home-dzine.co.za/diy/diy-doghouse.htm</a:t>
            </a:r>
          </a:p>
        </p:txBody>
      </p:sp>
      <p:pic>
        <p:nvPicPr>
          <p:cNvPr id="260" name="Image" descr="Image"/>
          <p:cNvPicPr>
            <a:picLocks noChangeAspect="1"/>
          </p:cNvPicPr>
          <p:nvPr/>
        </p:nvPicPr>
        <p:blipFill>
          <a:blip r:embed="rId5">
            <a:extLst/>
          </a:blip>
          <a:stretch>
            <a:fillRect/>
          </a:stretch>
        </p:blipFill>
        <p:spPr>
          <a:xfrm>
            <a:off x="7069134" y="3025895"/>
            <a:ext cx="4036365" cy="6062431"/>
          </a:xfrm>
          <a:prstGeom prst="rect">
            <a:avLst/>
          </a:prstGeom>
          <a:ln w="12700">
            <a:miter lim="400000"/>
          </a:ln>
        </p:spPr>
      </p:pic>
      <p:sp>
        <p:nvSpPr>
          <p:cNvPr id="261" name="http://silviarangel.wix.com/fotografa"/>
          <p:cNvSpPr txBox="1"/>
          <p:nvPr/>
        </p:nvSpPr>
        <p:spPr>
          <a:xfrm>
            <a:off x="7987242" y="9094005"/>
            <a:ext cx="2494509"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solidFill>
                  <a:srgbClr val="FFFFFF"/>
                </a:solidFill>
                <a:hlinkClick r:id="rId6" invalidUrl="" action="" tgtFrame="" tooltip="" history="1" highlightClick="0" endSnd="0"/>
              </a:defRPr>
            </a:lvl1pPr>
          </a:lstStyle>
          <a:p>
            <a:pPr>
              <a:defRPr u="none"/>
            </a:pPr>
            <a:r>
              <a:rPr u="sng">
                <a:hlinkClick r:id="rId6" invalidUrl="" action="" tgtFrame="" tooltip="" history="1" highlightClick="0" endSnd="0"/>
              </a:rPr>
              <a:t>http://silviarangel.wix.com/fotografa</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It’s not about small versus large"/>
          <p:cNvSpPr txBox="1"/>
          <p:nvPr>
            <p:ph type="title"/>
          </p:nvPr>
        </p:nvSpPr>
        <p:spPr>
          <a:xfrm>
            <a:off x="1270000" y="254000"/>
            <a:ext cx="10464800" cy="2671912"/>
          </a:xfrm>
          <a:prstGeom prst="rect">
            <a:avLst/>
          </a:prstGeom>
        </p:spPr>
        <p:txBody>
          <a:bodyPr/>
          <a:lstStyle/>
          <a:p>
            <a:pPr/>
            <a:r>
              <a:t>It’s not about small versus large</a:t>
            </a:r>
          </a:p>
        </p:txBody>
      </p:sp>
      <p:pic>
        <p:nvPicPr>
          <p:cNvPr id="266" name="Image" descr="Image"/>
          <p:cNvPicPr>
            <a:picLocks noChangeAspect="1"/>
          </p:cNvPicPr>
          <p:nvPr/>
        </p:nvPicPr>
        <p:blipFill>
          <a:blip r:embed="rId3">
            <a:extLst/>
          </a:blip>
          <a:stretch>
            <a:fillRect/>
          </a:stretch>
        </p:blipFill>
        <p:spPr>
          <a:xfrm>
            <a:off x="2054519" y="3145358"/>
            <a:ext cx="8895762" cy="5935142"/>
          </a:xfrm>
          <a:prstGeom prst="rect">
            <a:avLst/>
          </a:prstGeom>
          <a:ln w="12700">
            <a:miter lim="400000"/>
          </a:ln>
        </p:spPr>
      </p:pic>
      <p:sp>
        <p:nvSpPr>
          <p:cNvPr id="267" name="http://transmissionsmedia.com/the-inexplicable-precision-in-the-construction-of-the-great-pyramid-at-giza/"/>
          <p:cNvSpPr txBox="1"/>
          <p:nvPr/>
        </p:nvSpPr>
        <p:spPr>
          <a:xfrm>
            <a:off x="3275933" y="9163050"/>
            <a:ext cx="7220695"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solidFill>
                  <a:srgbClr val="FFFFFF"/>
                </a:solidFill>
                <a:hlinkClick r:id="rId4" invalidUrl="" action="" tgtFrame="" tooltip="" history="1" highlightClick="0" endSnd="0"/>
              </a:defRPr>
            </a:lvl1pPr>
          </a:lstStyle>
          <a:p>
            <a:pPr>
              <a:defRPr u="none"/>
            </a:pPr>
            <a:r>
              <a:rPr u="sng">
                <a:hlinkClick r:id="rId4" invalidUrl="" action="" tgtFrame="" tooltip="" history="1" highlightClick="0" endSnd="0"/>
              </a:rPr>
              <a:t>http://transmissionsmedia.com/the-inexplicable-precision-in-the-construction-of-the-great-pyramid-at-giza/</a:t>
            </a:r>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1.png"/></Relationships>

</file>

<file path=ppt/theme/_rels/theme2.xml.rels><?xml version="1.0" encoding="UTF-8"?>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000000"/>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Gill Sans"/>
        <a:ea typeface="Gill Sans"/>
        <a:cs typeface="Gill Sans"/>
      </a:majorFont>
      <a:minorFont>
        <a:latin typeface="Gill Sans"/>
        <a:ea typeface="Gill Sans"/>
        <a:cs typeface="Gill Sans"/>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38100" dist="12700" dir="540000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Gill Sans"/>
        <a:ea typeface="Gill Sans"/>
        <a:cs typeface="Gill Sans"/>
      </a:majorFont>
      <a:minorFont>
        <a:latin typeface="Gill Sans"/>
        <a:ea typeface="Gill Sans"/>
        <a:cs typeface="Gill Sans"/>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38100" dist="12700" dir="540000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