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Arial Narrow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K7Rc2BDQmJ8U67PpWTufl3SeV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ArialNarrow-italic.fntdata"/><Relationship Id="rId14" Type="http://schemas.openxmlformats.org/officeDocument/2006/relationships/font" Target="fonts/ArialNarrow-bold.fntdata"/><Relationship Id="rId17" Type="http://customschemas.google.com/relationships/presentationmetadata" Target="metadata"/><Relationship Id="rId16" Type="http://schemas.openxmlformats.org/officeDocument/2006/relationships/font" Target="fonts/Arial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db7c2d4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db7c2d4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bb3cd0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8bbb3cd0b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db7c2d4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8db7c2d4ff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bb3cd0ba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8bbb3cd0b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bb3cd0ba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8bbb3cd0b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225405" y="1"/>
            <a:ext cx="13425312" cy="73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6"/>
          <p:cNvSpPr/>
          <p:nvPr/>
        </p:nvSpPr>
        <p:spPr>
          <a:xfrm>
            <a:off x="-835364" y="0"/>
            <a:ext cx="13425312" cy="6858000"/>
          </a:xfrm>
          <a:prstGeom prst="rect">
            <a:avLst/>
          </a:prstGeom>
          <a:solidFill>
            <a:srgbClr val="00BAB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9250" y="10322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3" type="body"/>
          </p:nvPr>
        </p:nvSpPr>
        <p:spPr>
          <a:xfrm>
            <a:off x="1475482" y="4550568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285491">
            <a:off x="-975763" y="668768"/>
            <a:ext cx="12308797" cy="1191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3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1152812" y="846046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1153215" y="1861088"/>
            <a:ext cx="6358305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5" name="Google Shape;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87244" y="-5794267"/>
            <a:ext cx="7613462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4_Custom Layout">
  <p:cSld name="94_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 rot="3891847">
            <a:off x="9349158" y="-2314020"/>
            <a:ext cx="3533288" cy="374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10415156" y="226140"/>
            <a:ext cx="1401291" cy="358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/>
          <p:nvPr/>
        </p:nvSpPr>
        <p:spPr>
          <a:xfrm>
            <a:off x="1475743" y="3622580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2889310" y="1240059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779201">
            <a:off x="6789678" y="1594932"/>
            <a:ext cx="8962096" cy="94998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475868" y="2779713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1475868" y="3878847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3" type="body"/>
          </p:nvPr>
        </p:nvSpPr>
        <p:spPr>
          <a:xfrm>
            <a:off x="1475868" y="4513538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618014">
            <a:off x="-2185363" y="-3552308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yout Personalizado">
  <p:cSld name="1_Layout Personalizado">
    <p:bg>
      <p:bgPr>
        <a:solidFill>
          <a:srgbClr val="282F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/>
          <p:nvPr/>
        </p:nvSpPr>
        <p:spPr>
          <a:xfrm>
            <a:off x="1309360" y="4153867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5972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/>
          <p:nvPr>
            <p:ph idx="1" type="body"/>
          </p:nvPr>
        </p:nvSpPr>
        <p:spPr>
          <a:xfrm>
            <a:off x="1292020" y="3222629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1"/>
          <p:cNvSpPr txBox="1"/>
          <p:nvPr>
            <p:ph idx="2" type="body"/>
          </p:nvPr>
        </p:nvSpPr>
        <p:spPr>
          <a:xfrm>
            <a:off x="1292020" y="4403626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3" type="body"/>
          </p:nvPr>
        </p:nvSpPr>
        <p:spPr>
          <a:xfrm>
            <a:off x="1292020" y="4833065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9884">
            <a:off x="5385464" y="1816829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227057">
            <a:off x="-3885520" y="-6851702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 rot="5400000">
            <a:off x="683013" y="120347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Google Shape;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25409">
            <a:off x="10424827" y="-2175931"/>
            <a:ext cx="11221497" cy="124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185226" y="2525121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4894912" y="-7100494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48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1357204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1322509" y="1899188"/>
            <a:ext cx="5924552" cy="3763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6" name="Google Shape;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465677" y="4346686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>
  <p:cSld name="Cabeçalho da Seçã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/>
          <p:nvPr/>
        </p:nvSpPr>
        <p:spPr>
          <a:xfrm flipH="1" rot="6073933">
            <a:off x="9629893" y="431019"/>
            <a:ext cx="6821480" cy="6729226"/>
          </a:xfrm>
          <a:custGeom>
            <a:rect b="b" l="l" r="r" t="t"/>
            <a:pathLst>
              <a:path extrusionOk="0" h="1949217" w="1810346">
                <a:moveTo>
                  <a:pt x="0" y="890954"/>
                </a:moveTo>
                <a:cubicBezTo>
                  <a:pt x="0" y="398894"/>
                  <a:pt x="398894" y="0"/>
                  <a:pt x="890954" y="0"/>
                </a:cubicBezTo>
                <a:cubicBezTo>
                  <a:pt x="1383014" y="0"/>
                  <a:pt x="1943833" y="160769"/>
                  <a:pt x="1781908" y="890954"/>
                </a:cubicBezTo>
                <a:cubicBezTo>
                  <a:pt x="1648558" y="1316339"/>
                  <a:pt x="1544939" y="1229458"/>
                  <a:pt x="890954" y="1781908"/>
                </a:cubicBezTo>
                <a:cubicBezTo>
                  <a:pt x="236969" y="2334358"/>
                  <a:pt x="0" y="1383014"/>
                  <a:pt x="0" y="890954"/>
                </a:cubicBez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0"/>
          <p:cNvSpPr txBox="1"/>
          <p:nvPr/>
        </p:nvSpPr>
        <p:spPr>
          <a:xfrm>
            <a:off x="1810993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1810993" y="197217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0"/>
          <p:cNvSpPr txBox="1"/>
          <p:nvPr/>
        </p:nvSpPr>
        <p:spPr>
          <a:xfrm>
            <a:off x="5714871" y="199461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0"/>
          <p:cNvSpPr/>
          <p:nvPr/>
        </p:nvSpPr>
        <p:spPr>
          <a:xfrm flipH="1">
            <a:off x="3207398" y="199461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0"/>
          <p:cNvSpPr/>
          <p:nvPr/>
        </p:nvSpPr>
        <p:spPr>
          <a:xfrm flipH="1">
            <a:off x="3223391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0"/>
          <p:cNvSpPr/>
          <p:nvPr/>
        </p:nvSpPr>
        <p:spPr>
          <a:xfrm flipH="1">
            <a:off x="7081792" y="201705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0"/>
          <p:cNvSpPr txBox="1"/>
          <p:nvPr/>
        </p:nvSpPr>
        <p:spPr>
          <a:xfrm>
            <a:off x="5714871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0"/>
          <p:cNvSpPr/>
          <p:nvPr/>
        </p:nvSpPr>
        <p:spPr>
          <a:xfrm flipH="1">
            <a:off x="7127269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0"/>
          <p:cNvSpPr/>
          <p:nvPr/>
        </p:nvSpPr>
        <p:spPr>
          <a:xfrm flipH="1">
            <a:off x="7308178" y="4335951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214161" y="893422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1235992" y="2813811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3" type="body"/>
          </p:nvPr>
        </p:nvSpPr>
        <p:spPr>
          <a:xfrm>
            <a:off x="5221925" y="2837988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0"/>
          <p:cNvSpPr txBox="1"/>
          <p:nvPr>
            <p:ph idx="4" type="body"/>
          </p:nvPr>
        </p:nvSpPr>
        <p:spPr>
          <a:xfrm>
            <a:off x="5221925" y="5035920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0"/>
          <p:cNvSpPr txBox="1"/>
          <p:nvPr>
            <p:ph idx="5" type="body"/>
          </p:nvPr>
        </p:nvSpPr>
        <p:spPr>
          <a:xfrm>
            <a:off x="1235992" y="5025743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/>
          <p:nvPr/>
        </p:nvSpPr>
        <p:spPr>
          <a:xfrm flipH="1">
            <a:off x="730817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0"/>
          <p:cNvSpPr/>
          <p:nvPr/>
        </p:nvSpPr>
        <p:spPr>
          <a:xfrm flipH="1">
            <a:off x="339934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0"/>
          <p:cNvSpPr/>
          <p:nvPr/>
        </p:nvSpPr>
        <p:spPr>
          <a:xfrm flipH="1">
            <a:off x="3399348" y="4338289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959216">
            <a:off x="-4413216" y="3786554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/>
          <p:nvPr/>
        </p:nvSpPr>
        <p:spPr>
          <a:xfrm>
            <a:off x="7129966" y="450916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1076796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F4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1076796" y="2024063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82921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371494" y="2254188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Layout Personalizado">
  <p:cSld name="3_Layout Personalizad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5824404" y="-5091130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333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1204250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3"/>
          <p:cNvSpPr txBox="1"/>
          <p:nvPr>
            <p:ph idx="2" type="body"/>
          </p:nvPr>
        </p:nvSpPr>
        <p:spPr>
          <a:xfrm>
            <a:off x="1204250" y="2236876"/>
            <a:ext cx="5345156" cy="3409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9" name="Google Shape;7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567069" y="4332513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Análise de Imagens</a:t>
            </a:r>
            <a:endParaRPr/>
          </a:p>
        </p:txBody>
      </p:sp>
      <p:sp>
        <p:nvSpPr>
          <p:cNvPr id="91" name="Google Shape;91;p4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pt-BR"/>
              <a:t>Capítulo 3. Detecção</a:t>
            </a:r>
            <a:endParaRPr/>
          </a:p>
        </p:txBody>
      </p:sp>
      <p:sp>
        <p:nvSpPr>
          <p:cNvPr id="92" name="Google Shape;92;p4"/>
          <p:cNvSpPr txBox="1"/>
          <p:nvPr>
            <p:ph idx="3" type="body"/>
          </p:nvPr>
        </p:nvSpPr>
        <p:spPr>
          <a:xfrm>
            <a:off x="1475472" y="4550575"/>
            <a:ext cx="4601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BR"/>
              <a:t>3.4.	Características Invariantes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Nesta Aula</a:t>
            </a:r>
            <a:endParaRPr/>
          </a:p>
        </p:txBody>
      </p:sp>
      <p:sp>
        <p:nvSpPr>
          <p:cNvPr id="98" name="Google Shape;98;p6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Detecção de características invariantes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⮚"/>
            </a:pPr>
            <a:r>
              <a:rPr lang="pt-BR"/>
              <a:t>SIFT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pt-BR"/>
              <a:t>ORB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b7c2d4ff_0_0"/>
          <p:cNvSpPr txBox="1"/>
          <p:nvPr>
            <p:ph idx="1" type="body"/>
          </p:nvPr>
        </p:nvSpPr>
        <p:spPr>
          <a:xfrm>
            <a:off x="1244800" y="881275"/>
            <a:ext cx="6912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r>
              <a:rPr lang="pt-BR"/>
              <a:t> Invariantes</a:t>
            </a:r>
            <a:endParaRPr/>
          </a:p>
        </p:txBody>
      </p:sp>
      <p:sp>
        <p:nvSpPr>
          <p:cNvPr id="104" name="Google Shape;104;g8db7c2d4ff_0_0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Descritores são vetores de características de uma imagem ou de determinadas regiões e podem ser utilizados para comparar regiões em diferentes imagens.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bb3cd0ba_0_6"/>
          <p:cNvSpPr txBox="1"/>
          <p:nvPr>
            <p:ph idx="1" type="body"/>
          </p:nvPr>
        </p:nvSpPr>
        <p:spPr>
          <a:xfrm>
            <a:off x="1244799" y="881275"/>
            <a:ext cx="7870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SIFT</a:t>
            </a:r>
            <a:endParaRPr/>
          </a:p>
        </p:txBody>
      </p:sp>
      <p:sp>
        <p:nvSpPr>
          <p:cNvPr id="110" name="Google Shape;110;g8bbb3cd0ba_0_6"/>
          <p:cNvSpPr txBox="1"/>
          <p:nvPr>
            <p:ph idx="2" type="body"/>
          </p:nvPr>
        </p:nvSpPr>
        <p:spPr>
          <a:xfrm>
            <a:off x="969600" y="2137375"/>
            <a:ext cx="8145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/>
              <a:t>Scale-Invariant Feature Transform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b="1" lang="pt-BR"/>
              <a:t>Detecção de característica invariante em escala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b="1" lang="pt-BR"/>
              <a:t>Correspondência e indexação de características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b="1" lang="pt-BR"/>
              <a:t>Identificação de cluster por votação de transformação de Hough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b="1" lang="pt-BR"/>
              <a:t>Verificação do modelo por mínimos quadrados lineares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b="1" lang="pt-BR"/>
              <a:t>Detecção de outlier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111" name="Google Shape;111;g8bbb3cd0b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774" y="4328850"/>
            <a:ext cx="24479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8bbb3cd0ba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999" y="4328850"/>
            <a:ext cx="24479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7c2d4ff_0_12"/>
          <p:cNvSpPr txBox="1"/>
          <p:nvPr>
            <p:ph idx="1" type="body"/>
          </p:nvPr>
        </p:nvSpPr>
        <p:spPr>
          <a:xfrm>
            <a:off x="1244799" y="881275"/>
            <a:ext cx="7870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ORB</a:t>
            </a:r>
            <a:endParaRPr/>
          </a:p>
        </p:txBody>
      </p:sp>
      <p:sp>
        <p:nvSpPr>
          <p:cNvPr id="118" name="Google Shape;118;g8db7c2d4ff_0_12"/>
          <p:cNvSpPr txBox="1"/>
          <p:nvPr>
            <p:ph idx="2" type="body"/>
          </p:nvPr>
        </p:nvSpPr>
        <p:spPr>
          <a:xfrm>
            <a:off x="969600" y="2137375"/>
            <a:ext cx="8145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/>
              <a:t>Oriented FAST and Rotated BRIEF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/>
              <a:t>Ele é baseado no detector de características FAST e em uma versão modificada do descritor visual BRIEF (Binary Robust Independent Elementary Features). Seu objetivo é fornecer uma alternativa rápida e eficiente ao SIFT.</a:t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119" name="Google Shape;119;g8db7c2d4ff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899" y="4328850"/>
            <a:ext cx="24479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bb3cd0ba_0_22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Na prática!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bb3cd0ba_0_215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Próxima aula</a:t>
            </a:r>
            <a:endParaRPr/>
          </a:p>
        </p:txBody>
      </p:sp>
      <p:sp>
        <p:nvSpPr>
          <p:cNvPr id="130" name="Google Shape;130;g8bbb3cd0ba_0_215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/>
              <a:t>Capítulo 4 - Segmentação</a:t>
            </a:r>
            <a:br>
              <a:rPr lang="pt-BR"/>
            </a:br>
            <a:r>
              <a:rPr lang="pt-BR"/>
              <a:t>4.1	Limiar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apa de aula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sta/Próxima aula e Conclusão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2020-01-13T16:44:14Z</dcterms:created>
  <dc:creator>Usuario_Local</dc:creator>
</cp:coreProperties>
</file>