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74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7" roundtripDataSignature="AMtx7mgORpp3YcjoH4/cQG7LltirtI6b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7e3ed3ba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7e3ed3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b7e3ed3ba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7e3ed3ba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7e3ed3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b7e3ed3ba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7e3ed3ba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7e3ed3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b7e3ed3ba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7e3ed3ba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7e3ed3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b7e3ed3ba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7e3ed3ba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7e3ed3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b7e3ed3ba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7e3ed3b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7e3ed3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b7e3ed3ba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7e3ed3b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7e3ed3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b7e3ed3b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7e3ed3b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7e3ed3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b7e3ed3ba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7e3ed3b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7e3ed3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b7e3ed3ba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7e3ed3ba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7e3ed3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b7e3ed3ba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7e3ed3ba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7e3ed3b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b7e3ed3ba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7e3ed3ba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7e3ed3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b7e3ed3ba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abeçalho da Disciplina">
  <p:cSld name="1_Cabeçalho da Disciplina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37062" y="833314"/>
            <a:ext cx="3277076" cy="1181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>
            <p:ph type="title"/>
          </p:nvPr>
        </p:nvSpPr>
        <p:spPr>
          <a:xfrm>
            <a:off x="1043608" y="2787774"/>
            <a:ext cx="7056784" cy="166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ão">
  <p:cSld name="Conclusã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1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31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óxima aula">
  <p:cSld name="Próxima aul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2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32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043608" y="2787774"/>
            <a:ext cx="7056784" cy="166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:\Users\dell\Google Drive\MKT - Marketing\Criação\Logo\logo igtismall.png" id="15" name="Google Shape;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9861" y="835947"/>
            <a:ext cx="3284277" cy="117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ão">
  <p:cSld name="Conclusã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6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6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s e tópicos">
  <p:cSld name="Textos e tópic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óxima aula">
  <p:cSld name="Próxima aul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7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27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0" y="3699484"/>
            <a:ext cx="6372200" cy="1432681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8"/>
          <p:cNvSpPr txBox="1"/>
          <p:nvPr/>
        </p:nvSpPr>
        <p:spPr>
          <a:xfrm>
            <a:off x="107503" y="411510"/>
            <a:ext cx="1755609" cy="30777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da disciplina: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/>
        </p:nvSpPr>
        <p:spPr>
          <a:xfrm>
            <a:off x="107503" y="750064"/>
            <a:ext cx="1755609" cy="30777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do professor: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 txBox="1"/>
          <p:nvPr/>
        </p:nvSpPr>
        <p:spPr>
          <a:xfrm>
            <a:off x="107502" y="1088618"/>
            <a:ext cx="1755610" cy="30777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interativa: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/>
          <p:nvPr/>
        </p:nvSpPr>
        <p:spPr>
          <a:xfrm>
            <a:off x="107502" y="1935019"/>
            <a:ext cx="7128794" cy="30777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utilizada a máquina do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IGTI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Pessoal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aula interativa? Se pessoal, justifique.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/>
        </p:nvSpPr>
        <p:spPr>
          <a:xfrm>
            <a:off x="104472" y="1411079"/>
            <a:ext cx="4212820" cy="50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MONTAGEM DA AULA INTERATIVA</a:t>
            </a:r>
            <a:endParaRPr b="0" i="0" sz="2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8"/>
          <p:cNvSpPr txBox="1"/>
          <p:nvPr/>
        </p:nvSpPr>
        <p:spPr>
          <a:xfrm>
            <a:off x="0" y="-47064"/>
            <a:ext cx="3800079" cy="50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INFORMAÇÕES DA DISCIPLINA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8"/>
          <p:cNvSpPr txBox="1"/>
          <p:nvPr/>
        </p:nvSpPr>
        <p:spPr>
          <a:xfrm>
            <a:off x="107502" y="3651870"/>
            <a:ext cx="3917804" cy="50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INSTRUÇÕES PARA O DOCENTE</a:t>
            </a:r>
            <a:endParaRPr b="0" i="0" sz="2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8"/>
          <p:cNvSpPr txBox="1"/>
          <p:nvPr/>
        </p:nvSpPr>
        <p:spPr>
          <a:xfrm>
            <a:off x="107502" y="3075806"/>
            <a:ext cx="7128794" cy="30777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quadro negro será utilizado? (Sim ou não)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 txBox="1"/>
          <p:nvPr/>
        </p:nvSpPr>
        <p:spPr>
          <a:xfrm>
            <a:off x="238806" y="4116503"/>
            <a:ext cx="62774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Deve-se 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entrar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estúdio às 19h00.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vestimenta não pode ser verde, branca, ou listrada, e deve ser de caráter 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FORMAL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caso de dúvidas, contate: </a:t>
            </a:r>
            <a:r>
              <a:rPr b="1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walleska.camargo@igti.edu.br</a:t>
            </a: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(31) 98326-9441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slides </a:t>
            </a:r>
            <a:r>
              <a:rPr b="1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devem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 enviados para o e-mail: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materiaisdidaticos@igti.edu.br </a:t>
            </a:r>
            <a:r>
              <a:rPr b="1" i="0" lang="en-US" sz="12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ATÉ</a:t>
            </a: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às 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 do dia da aula interativa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 txBox="1"/>
          <p:nvPr/>
        </p:nvSpPr>
        <p:spPr>
          <a:xfrm>
            <a:off x="4572000" y="80248"/>
            <a:ext cx="4277346" cy="1754326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Prezado(a) professor(a), este slide é </a:t>
            </a:r>
            <a:r>
              <a:rPr b="1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RELATIVO APENAS À AULA INTERATIVA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! O envie preenchido </a:t>
            </a:r>
            <a:r>
              <a:rPr b="0" i="0" lang="en-US" sz="1800" u="sng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corretamente</a:t>
            </a: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, para a preparação da sua aula, ao submetê-lo à equipe de revisão.</a:t>
            </a:r>
            <a:endParaRPr b="0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sta aula">
  <p:cSld name="Nesta aul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6" name="Google Shape;4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24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s e tópicos">
  <p:cSld name="Textos e tópico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51" name="Google Shape;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9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just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just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s/Gráficos/Outros">
  <p:cSld name="Imagens/Gráficos/Outr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B9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6905" y="228909"/>
            <a:ext cx="899591" cy="3279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0"/>
          <p:cNvSpPr/>
          <p:nvPr/>
        </p:nvSpPr>
        <p:spPr>
          <a:xfrm>
            <a:off x="0" y="285753"/>
            <a:ext cx="611560" cy="197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0" y="0"/>
            <a:ext cx="9180600" cy="5165400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917969" y="555526"/>
            <a:ext cx="3312368" cy="1152128"/>
          </a:xfrm>
          <a:prstGeom prst="rect">
            <a:avLst/>
          </a:prstGeom>
          <a:blipFill rotWithShape="1">
            <a:blip r:embed="rId3">
              <a:alphaModFix amt="69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>
            <p:ph type="title"/>
          </p:nvPr>
        </p:nvSpPr>
        <p:spPr>
          <a:xfrm>
            <a:off x="1043608" y="2787774"/>
            <a:ext cx="70569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C2C3BF"/>
                </a:solidFill>
              </a:rPr>
              <a:t>Análise de Imagens</a:t>
            </a:r>
            <a:br>
              <a:rPr lang="en-US" sz="2000">
                <a:solidFill>
                  <a:srgbClr val="C2C3BF"/>
                </a:solidFill>
              </a:rPr>
            </a:br>
            <a:br>
              <a:rPr lang="en-US" sz="2000">
                <a:solidFill>
                  <a:srgbClr val="C2C3BF"/>
                </a:solidFill>
              </a:rPr>
            </a:br>
            <a:r>
              <a:rPr lang="en-US" sz="2000">
                <a:solidFill>
                  <a:srgbClr val="C2C3BF"/>
                </a:solidFill>
              </a:rPr>
              <a:t>Capítulo </a:t>
            </a:r>
            <a:r>
              <a:rPr lang="en-US">
                <a:solidFill>
                  <a:srgbClr val="C2C3BF"/>
                </a:solidFill>
              </a:rPr>
              <a:t>1</a:t>
            </a:r>
            <a:r>
              <a:rPr lang="en-US" sz="2000">
                <a:solidFill>
                  <a:srgbClr val="C2C3BF"/>
                </a:solidFill>
              </a:rPr>
              <a:t>.  </a:t>
            </a:r>
            <a:r>
              <a:rPr lang="en-US">
                <a:solidFill>
                  <a:srgbClr val="C2C3BF"/>
                </a:solidFill>
              </a:rPr>
              <a:t>Técnicas de processamento de imagens</a:t>
            </a:r>
            <a:br>
              <a:rPr lang="en-US" sz="2000">
                <a:solidFill>
                  <a:srgbClr val="C2C3BF"/>
                </a:solidFill>
              </a:rPr>
            </a:br>
            <a:br>
              <a:rPr lang="en-US" sz="2000">
                <a:solidFill>
                  <a:srgbClr val="C2C3BF"/>
                </a:solidFill>
              </a:rPr>
            </a:br>
            <a:r>
              <a:rPr lang="en-US" sz="2000">
                <a:solidFill>
                  <a:srgbClr val="C2C3BF"/>
                </a:solidFill>
              </a:rPr>
              <a:t>Prof. </a:t>
            </a:r>
            <a:r>
              <a:rPr lang="en-US">
                <a:solidFill>
                  <a:srgbClr val="C2C3BF"/>
                </a:solidFill>
              </a:rPr>
              <a:t>Paulo Calaes</a:t>
            </a:r>
            <a:endParaRPr sz="2000">
              <a:solidFill>
                <a:srgbClr val="C2C3B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7e3ed3ba_0_51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Normalização</a:t>
            </a:r>
            <a:endParaRPr/>
          </a:p>
        </p:txBody>
      </p:sp>
      <p:sp>
        <p:nvSpPr>
          <p:cNvPr id="144" name="Google Shape;144;g8b7e3ed3ba_0_51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Normalização em [0,H] (e.g., H = 255):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r>
              <a:rPr baseline="-25000" lang="en-US"/>
              <a:t>2</a:t>
            </a:r>
            <a:r>
              <a:rPr lang="en-US"/>
              <a:t> = H, k</a:t>
            </a:r>
            <a:r>
              <a:rPr baseline="-25000" lang="en-US"/>
              <a:t>1</a:t>
            </a:r>
            <a:r>
              <a:rPr lang="en-US"/>
              <a:t> = 0, l</a:t>
            </a:r>
            <a:r>
              <a:rPr baseline="-25000" lang="en-US"/>
              <a:t>1</a:t>
            </a:r>
            <a:r>
              <a:rPr lang="en-US"/>
              <a:t> = l</a:t>
            </a:r>
            <a:r>
              <a:rPr baseline="-25000" lang="en-US"/>
              <a:t>min</a:t>
            </a:r>
            <a:r>
              <a:rPr lang="en-US"/>
              <a:t>, e l</a:t>
            </a:r>
            <a:r>
              <a:rPr baseline="-25000" lang="en-US"/>
              <a:t>2</a:t>
            </a:r>
            <a:r>
              <a:rPr lang="en-US"/>
              <a:t> = l</a:t>
            </a:r>
            <a:r>
              <a:rPr baseline="-25000" lang="en-US"/>
              <a:t>max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onde l</a:t>
            </a:r>
            <a:r>
              <a:rPr baseline="-25000" lang="en-US"/>
              <a:t>min</a:t>
            </a:r>
            <a:r>
              <a:rPr lang="en-US"/>
              <a:t> e l</a:t>
            </a:r>
            <a:r>
              <a:rPr baseline="-25000" lang="en-US"/>
              <a:t>max</a:t>
            </a:r>
            <a:r>
              <a:rPr lang="en-US"/>
              <a:t> são os valores mínimo e máximo da I.</a:t>
            </a:r>
            <a:endParaRPr/>
          </a:p>
        </p:txBody>
      </p:sp>
      <p:sp>
        <p:nvSpPr>
          <p:cNvPr id="145" name="Google Shape;145;g8b7e3ed3ba_0_51"/>
          <p:cNvSpPr txBox="1"/>
          <p:nvPr/>
        </p:nvSpPr>
        <p:spPr>
          <a:xfrm>
            <a:off x="772575" y="2580475"/>
            <a:ext cx="57813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import cv2 as cv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import numpy as np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cv.imread('lenna_salt.jpeg',0)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norm_img = np.zeros((220,220))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final_img = cv.normalize(img,  norm_img, 50, 200, cv.NORM_MINMAX)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 = np.hstack((img, final_img))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plt.imshow(cv2.cvtColor(res, cv2.COLOR_BGR2RGB))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print(res.shape)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7e3ed3ba_0_59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Negativo</a:t>
            </a:r>
            <a:endParaRPr/>
          </a:p>
        </p:txBody>
      </p:sp>
      <p:sp>
        <p:nvSpPr>
          <p:cNvPr id="152" name="Google Shape;152;g8b7e3ed3ba_0_59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Negativo: k</a:t>
            </a:r>
            <a:r>
              <a:rPr baseline="-25000" lang="en-US"/>
              <a:t>2</a:t>
            </a:r>
            <a:r>
              <a:rPr lang="en-US"/>
              <a:t> – l</a:t>
            </a:r>
            <a:r>
              <a:rPr baseline="-25000" lang="en-US"/>
              <a:t>min</a:t>
            </a:r>
            <a:r>
              <a:rPr lang="en-US"/>
              <a:t>, k</a:t>
            </a:r>
            <a:r>
              <a:rPr baseline="-25000" lang="en-US"/>
              <a:t>1</a:t>
            </a:r>
            <a:r>
              <a:rPr lang="en-US"/>
              <a:t> = l</a:t>
            </a:r>
            <a:r>
              <a:rPr baseline="-25000" lang="en-US"/>
              <a:t>max</a:t>
            </a:r>
            <a:r>
              <a:rPr lang="en-US"/>
              <a:t>, l</a:t>
            </a:r>
            <a:r>
              <a:rPr baseline="-25000" lang="en-US"/>
              <a:t>1</a:t>
            </a:r>
            <a:r>
              <a:rPr lang="en-US"/>
              <a:t> = l</a:t>
            </a:r>
            <a:r>
              <a:rPr baseline="-25000" lang="en-US"/>
              <a:t>min</a:t>
            </a:r>
            <a:r>
              <a:rPr lang="en-US"/>
              <a:t>, e l</a:t>
            </a:r>
            <a:r>
              <a:rPr baseline="-25000" lang="en-US"/>
              <a:t>2</a:t>
            </a:r>
            <a:r>
              <a:rPr lang="en-US"/>
              <a:t> = l</a:t>
            </a:r>
            <a:r>
              <a:rPr baseline="-25000" lang="en-US"/>
              <a:t>max</a:t>
            </a:r>
            <a:endParaRPr baseline="-25000"/>
          </a:p>
        </p:txBody>
      </p:sp>
      <p:pic>
        <p:nvPicPr>
          <p:cNvPr id="153" name="Google Shape;153;g8b7e3ed3b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7" y="1607097"/>
            <a:ext cx="6779900" cy="33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8b7e3ed3ba_0_59"/>
          <p:cNvSpPr txBox="1"/>
          <p:nvPr/>
        </p:nvSpPr>
        <p:spPr>
          <a:xfrm>
            <a:off x="5388750" y="1002075"/>
            <a:ext cx="37209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#cria função de inverter imagem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</a:rPr>
              <a:t>def</a:t>
            </a:r>
            <a:r>
              <a:rPr lang="en-US" sz="1100"/>
              <a:t> </a:t>
            </a:r>
            <a:r>
              <a:rPr lang="en-US" sz="1100">
                <a:solidFill>
                  <a:srgbClr val="1155CC"/>
                </a:solidFill>
              </a:rPr>
              <a:t>inverte</a:t>
            </a:r>
            <a:r>
              <a:rPr lang="en-US" sz="1100"/>
              <a:t>(imagem):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imagem = (255-imagem)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 </a:t>
            </a:r>
            <a:r>
              <a:rPr lang="en-US" sz="1100">
                <a:solidFill>
                  <a:srgbClr val="38761D"/>
                </a:solidFill>
              </a:rPr>
              <a:t>return</a:t>
            </a:r>
            <a:r>
              <a:rPr lang="en-US" sz="1100"/>
              <a:t> imagem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',0)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inverte(img)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plt.imshow(cv2.cvtColor(img, cv2.COLOR_BGR2RGB))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8761D"/>
                </a:solidFill>
              </a:rPr>
              <a:t>print</a:t>
            </a:r>
            <a:r>
              <a:rPr lang="en-US" sz="1100"/>
              <a:t>(img.shape)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7e3ed3ba_0_66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Limiarização (thresholding)</a:t>
            </a:r>
            <a:endParaRPr/>
          </a:p>
        </p:txBody>
      </p:sp>
      <p:sp>
        <p:nvSpPr>
          <p:cNvPr id="161" name="Google Shape;161;g8b7e3ed3ba_0_66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Limiarização : k</a:t>
            </a:r>
            <a:r>
              <a:rPr baseline="-25000" lang="en-US"/>
              <a:t>2</a:t>
            </a:r>
            <a:r>
              <a:rPr lang="en-US"/>
              <a:t> = H, k</a:t>
            </a:r>
            <a:r>
              <a:rPr baseline="-25000" lang="en-US"/>
              <a:t>1</a:t>
            </a:r>
            <a:r>
              <a:rPr lang="en-US"/>
              <a:t> = 0 e l</a:t>
            </a:r>
            <a:r>
              <a:rPr baseline="-25000" lang="en-US"/>
              <a:t>1</a:t>
            </a:r>
            <a:r>
              <a:rPr lang="en-US"/>
              <a:t> = l</a:t>
            </a:r>
            <a:r>
              <a:rPr baseline="-25000" lang="en-US"/>
              <a:t>2</a:t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Binarização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Limiar com fundo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7e3ed3ba_0_84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Binarização</a:t>
            </a:r>
            <a:endParaRPr/>
          </a:p>
        </p:txBody>
      </p:sp>
      <p:sp>
        <p:nvSpPr>
          <p:cNvPr id="168" name="Google Shape;168;g8b7e3ed3ba_0_84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Limiar = 127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br>
              <a:rPr lang="en-US"/>
            </a:br>
            <a:r>
              <a:rPr lang="en-US"/>
              <a:t>z’ = ⎨</a:t>
            </a:r>
            <a:br>
              <a:rPr lang="en-US"/>
            </a:br>
            <a:r>
              <a:rPr lang="en-US"/>
              <a:t>       </a:t>
            </a:r>
            <a:endParaRPr/>
          </a:p>
        </p:txBody>
      </p:sp>
      <p:pic>
        <p:nvPicPr>
          <p:cNvPr id="169" name="Google Shape;169;g8b7e3ed3b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2650425"/>
            <a:ext cx="5018526" cy="22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8b7e3ed3ba_0_84"/>
          <p:cNvSpPr txBox="1"/>
          <p:nvPr/>
        </p:nvSpPr>
        <p:spPr>
          <a:xfrm>
            <a:off x="1181089" y="1413700"/>
            <a:ext cx="202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⎧ 0, se z ≤ a</a:t>
            </a:r>
            <a:endParaRPr/>
          </a:p>
        </p:txBody>
      </p:sp>
      <p:sp>
        <p:nvSpPr>
          <p:cNvPr id="171" name="Google Shape;171;g8b7e3ed3ba_0_84"/>
          <p:cNvSpPr txBox="1"/>
          <p:nvPr/>
        </p:nvSpPr>
        <p:spPr>
          <a:xfrm>
            <a:off x="1181127" y="1912725"/>
            <a:ext cx="1551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⎩ k, se z &gt; a</a:t>
            </a:r>
            <a:endParaRPr/>
          </a:p>
        </p:txBody>
      </p:sp>
      <p:sp>
        <p:nvSpPr>
          <p:cNvPr id="172" name="Google Shape;172;g8b7e3ed3ba_0_84"/>
          <p:cNvSpPr txBox="1"/>
          <p:nvPr/>
        </p:nvSpPr>
        <p:spPr>
          <a:xfrm>
            <a:off x="4491800" y="896975"/>
            <a:ext cx="4323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cv2.imread('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cv2.cvtColor(img, cv2.COLOR_BGR2GRAY)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ret,thresh1 = cv2.threshold(img,127,255,cv2.THRESH_BINARY)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plt.imshow(thresh1, cmap='gray')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print(img.shape)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7e3ed3ba_0_100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Limiar com fundo</a:t>
            </a:r>
            <a:endParaRPr/>
          </a:p>
        </p:txBody>
      </p:sp>
      <p:sp>
        <p:nvSpPr>
          <p:cNvPr id="179" name="Google Shape;179;g8b7e3ed3ba_0_100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Limiar = 127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br>
              <a:rPr lang="en-US"/>
            </a:br>
            <a:r>
              <a:rPr lang="en-US"/>
              <a:t>z’ = ⎨</a:t>
            </a:r>
            <a:br>
              <a:rPr lang="en-US"/>
            </a:br>
            <a:r>
              <a:rPr lang="en-US"/>
              <a:t>       </a:t>
            </a:r>
            <a:endParaRPr/>
          </a:p>
        </p:txBody>
      </p:sp>
      <p:sp>
        <p:nvSpPr>
          <p:cNvPr id="180" name="Google Shape;180;g8b7e3ed3ba_0_100"/>
          <p:cNvSpPr txBox="1"/>
          <p:nvPr/>
        </p:nvSpPr>
        <p:spPr>
          <a:xfrm>
            <a:off x="1181089" y="1413700"/>
            <a:ext cx="202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⎧ 0, se z ≤ a</a:t>
            </a:r>
            <a:endParaRPr/>
          </a:p>
        </p:txBody>
      </p:sp>
      <p:sp>
        <p:nvSpPr>
          <p:cNvPr id="181" name="Google Shape;181;g8b7e3ed3ba_0_100"/>
          <p:cNvSpPr txBox="1"/>
          <p:nvPr/>
        </p:nvSpPr>
        <p:spPr>
          <a:xfrm>
            <a:off x="1181127" y="1912725"/>
            <a:ext cx="1551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⎩ z, se z &gt; a</a:t>
            </a:r>
            <a:endParaRPr/>
          </a:p>
        </p:txBody>
      </p:sp>
      <p:pic>
        <p:nvPicPr>
          <p:cNvPr id="182" name="Google Shape;182;g8b7e3ed3b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2338825"/>
            <a:ext cx="5680125" cy="26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8b7e3ed3ba_0_100"/>
          <p:cNvSpPr txBox="1"/>
          <p:nvPr/>
        </p:nvSpPr>
        <p:spPr>
          <a:xfrm>
            <a:off x="4491800" y="896975"/>
            <a:ext cx="4323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cv2.imread('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cv2.cvtColor(img, cv2.COLOR_BGR2GRAY)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ret,thresh1 = cv2.threshold(img,127,255,cv2.</a:t>
            </a:r>
            <a:r>
              <a:rPr lang="en-US" sz="1100"/>
              <a:t>THRESH_TOZERO</a:t>
            </a:r>
            <a:r>
              <a:rPr lang="en-US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plt.imshow(thresh1, cmap='gray')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print(img.shape)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7e3ed3ba_0_75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Contraste e Brilho</a:t>
            </a:r>
            <a:endParaRPr/>
          </a:p>
        </p:txBody>
      </p:sp>
      <p:sp>
        <p:nvSpPr>
          <p:cNvPr id="190" name="Google Shape;190;g8b7e3ed3ba_0_75"/>
          <p:cNvSpPr txBox="1"/>
          <p:nvPr>
            <p:ph idx="1" type="body"/>
          </p:nvPr>
        </p:nvSpPr>
        <p:spPr>
          <a:xfrm>
            <a:off x="755575" y="987574"/>
            <a:ext cx="7344900" cy="14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Lineares: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z’ = a.z + b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onde a: contraste e b: brilho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pic>
        <p:nvPicPr>
          <p:cNvPr id="191" name="Google Shape;191;g8b7e3ed3ba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50" y="1164923"/>
            <a:ext cx="3817175" cy="18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8b7e3ed3ba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150" y="3138372"/>
            <a:ext cx="3817175" cy="1755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8b7e3ed3ba_0_75"/>
          <p:cNvSpPr txBox="1"/>
          <p:nvPr/>
        </p:nvSpPr>
        <p:spPr>
          <a:xfrm>
            <a:off x="378375" y="2368575"/>
            <a:ext cx="4176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cv2.imread('lenna.jpeg')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cv2.cvtColor(img, cv2.COLOR_BGR2GRAY)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final_img= 1.5 * img </a:t>
            </a:r>
            <a:br>
              <a:rPr lang="en-US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 = np.hstack((img, final_img))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plt.imshow(res, cmap='gray')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print(img.shape)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final_img= img +25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res = np.hstack((img, final_img))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plt.imshow(res, cmap='gray')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print(img.shape)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755576" y="987574"/>
            <a:ext cx="7344816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Amostragem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Quantização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Resolução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Histograma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Equalização do histograma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4558551" y="987575"/>
            <a:ext cx="3420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Contraste e Brilho</a:t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☑"/>
            </a:pPr>
            <a:r>
              <a:rPr lang="en-US"/>
              <a:t>Transformações Lineares</a:t>
            </a:r>
            <a:endParaRPr/>
          </a:p>
          <a:p>
            <a:pPr indent="-330200" lvl="1" marL="914400" rtl="0" algn="just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Normalização</a:t>
            </a:r>
            <a:endParaRPr/>
          </a:p>
          <a:p>
            <a:pPr indent="-330200" lvl="1" marL="914400" rtl="0" algn="just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Negativo</a:t>
            </a:r>
            <a:endParaRPr/>
          </a:p>
          <a:p>
            <a:pPr indent="-330200" lvl="1" marL="914400" rtl="0" algn="just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Limiarização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1043608" y="2787774"/>
            <a:ext cx="70569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1.1.  </a:t>
            </a:r>
            <a:r>
              <a:rPr lang="en-US"/>
              <a:t>Operações Pontuais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611560" y="117765"/>
            <a:ext cx="7488832" cy="55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Nesta aula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755576" y="987575"/>
            <a:ext cx="3420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80" lvl="0" marL="2254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Amostragem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Quantização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Resolução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Histograma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Equalização do histograma</a:t>
            </a:r>
            <a:endParaRPr/>
          </a:p>
          <a:p>
            <a:pPr indent="-111180" lvl="0" marL="22548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4558551" y="987575"/>
            <a:ext cx="3420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Contraste</a:t>
            </a:r>
            <a:r>
              <a:rPr lang="en-US"/>
              <a:t> e Brilho</a:t>
            </a:r>
            <a:endParaRPr/>
          </a:p>
          <a:p>
            <a:pPr indent="-225479" lvl="0" marL="22547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Transformações Lineares</a:t>
            </a:r>
            <a:endParaRPr/>
          </a:p>
          <a:p>
            <a:pPr indent="-3302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Normalização</a:t>
            </a:r>
            <a:endParaRPr/>
          </a:p>
          <a:p>
            <a:pPr indent="-3302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Negativo</a:t>
            </a:r>
            <a:endParaRPr/>
          </a:p>
          <a:p>
            <a:pPr indent="-330200" lvl="1" marL="9144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Limiarização</a:t>
            </a:r>
            <a:endParaRPr/>
          </a:p>
          <a:p>
            <a:pPr indent="0" lvl="0" marL="1143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7e3ed3ba_0_6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Amostragem e Quantização</a:t>
            </a:r>
            <a:endParaRPr/>
          </a:p>
        </p:txBody>
      </p:sp>
      <p:sp>
        <p:nvSpPr>
          <p:cNvPr id="93" name="Google Shape;93;g8b7e3ed3ba_0_6"/>
          <p:cNvSpPr txBox="1"/>
          <p:nvPr>
            <p:ph idx="1" type="body"/>
          </p:nvPr>
        </p:nvSpPr>
        <p:spPr>
          <a:xfrm>
            <a:off x="755575" y="987575"/>
            <a:ext cx="7344900" cy="17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b="1" lang="en-US"/>
              <a:t>Amostragem:</a:t>
            </a:r>
            <a:r>
              <a:rPr lang="en-US"/>
              <a:t> refere-se ao número de pontos amostrados de uma imagem digitalizada (resolução)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b="1" lang="en-US"/>
              <a:t>Quantização:</a:t>
            </a:r>
            <a:r>
              <a:rPr lang="en-US"/>
              <a:t> quantidade de níveis de tons que pode ser atribuído a cada ponto digitalizados.</a:t>
            </a:r>
            <a:endParaRPr/>
          </a:p>
        </p:txBody>
      </p:sp>
      <p:pic>
        <p:nvPicPr>
          <p:cNvPr id="94" name="Google Shape;94;g8b7e3ed3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5" y="2697875"/>
            <a:ext cx="3953925" cy="22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7e3ed3ba_0_17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Resolução</a:t>
            </a:r>
            <a:endParaRPr/>
          </a:p>
        </p:txBody>
      </p:sp>
      <p:pic>
        <p:nvPicPr>
          <p:cNvPr id="101" name="Google Shape;101;g8b7e3ed3ba_0_17"/>
          <p:cNvPicPr preferRelativeResize="0"/>
          <p:nvPr/>
        </p:nvPicPr>
        <p:blipFill rotWithShape="1">
          <a:blip r:embed="rId3">
            <a:alphaModFix/>
          </a:blip>
          <a:srcRect b="23629" l="990" r="49968" t="0"/>
          <a:stretch/>
        </p:blipFill>
        <p:spPr>
          <a:xfrm>
            <a:off x="755575" y="1335125"/>
            <a:ext cx="3638125" cy="1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8b7e3ed3ba_0_17"/>
          <p:cNvSpPr txBox="1"/>
          <p:nvPr/>
        </p:nvSpPr>
        <p:spPr>
          <a:xfrm>
            <a:off x="4617950" y="1166725"/>
            <a:ext cx="44847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A86E8"/>
                </a:solidFill>
              </a:rPr>
              <a:t># Importação das bibliotecas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import cv2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import matplotlib.pyplot as plt</a:t>
            </a:r>
            <a:br>
              <a:rPr lang="en-US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A86E8"/>
                </a:solidFill>
              </a:rPr>
              <a:t># Carrega a imagem e converte em tons de Cinza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cv2.imread('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cv2.cvtColor(img, cv2.COLOR_BGR2GRAY)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A86E8"/>
                </a:solidFill>
              </a:rPr>
              <a:t># Define os parâmetros da resolução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scale_percent = 50 </a:t>
            </a:r>
            <a:r>
              <a:rPr lang="en-US" sz="1100">
                <a:solidFill>
                  <a:srgbClr val="4A86E8"/>
                </a:solidFill>
              </a:rPr>
              <a:t># Porcentagem do tamanho original Ex: 25, 10, 5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width = int(img.shape[1] * scale_percent / 100)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height = int(img.shape[0] * scale_percent / 100)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dim = (width, height)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A86E8"/>
                </a:solidFill>
              </a:rPr>
              <a:t># </a:t>
            </a:r>
            <a:r>
              <a:rPr lang="en-US" sz="1100">
                <a:solidFill>
                  <a:srgbClr val="4A86E8"/>
                </a:solidFill>
              </a:rPr>
              <a:t>Redimensionar</a:t>
            </a:r>
            <a:r>
              <a:rPr lang="en-US" sz="1100">
                <a:solidFill>
                  <a:srgbClr val="4A86E8"/>
                </a:solidFill>
              </a:rPr>
              <a:t> a Imagem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resized = cv2.resize(img, dim, interpolation = cv2.INTER_AREA)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A86E8"/>
                </a:solidFill>
              </a:rPr>
              <a:t># Imprime a Imagem</a:t>
            </a:r>
            <a:r>
              <a:rPr lang="en-U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plt.imshow(resized, cmap='gray')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print(resized.shape)</a:t>
            </a:r>
            <a:endParaRPr sz="1100"/>
          </a:p>
        </p:txBody>
      </p:sp>
      <p:pic>
        <p:nvPicPr>
          <p:cNvPr id="103" name="Google Shape;103;g8b7e3ed3ba_0_17"/>
          <p:cNvPicPr preferRelativeResize="0"/>
          <p:nvPr/>
        </p:nvPicPr>
        <p:blipFill rotWithShape="1">
          <a:blip r:embed="rId3">
            <a:alphaModFix/>
          </a:blip>
          <a:srcRect b="23629" l="50958" r="0" t="0"/>
          <a:stretch/>
        </p:blipFill>
        <p:spPr>
          <a:xfrm>
            <a:off x="755575" y="3127990"/>
            <a:ext cx="3638125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7e3ed3ba_0_23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Histograma</a:t>
            </a:r>
            <a:endParaRPr/>
          </a:p>
        </p:txBody>
      </p:sp>
      <p:sp>
        <p:nvSpPr>
          <p:cNvPr id="110" name="Google Shape;110;g8b7e3ed3ba_0_23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Indica o percentual de pixels que a imagem tem de um determinado nível de cinza ou cor.</a:t>
            </a:r>
            <a:endParaRPr/>
          </a:p>
        </p:txBody>
      </p:sp>
      <p:pic>
        <p:nvPicPr>
          <p:cNvPr id="111" name="Google Shape;111;g8b7e3ed3b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50" y="2364450"/>
            <a:ext cx="4970549" cy="231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8b7e3ed3ba_0_23"/>
          <p:cNvSpPr txBox="1"/>
          <p:nvPr/>
        </p:nvSpPr>
        <p:spPr>
          <a:xfrm>
            <a:off x="5802200" y="1856975"/>
            <a:ext cx="29151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Importação das bibliotecas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import numpy as np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import cv2 as cv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from matplotlib import pyplot as plt</a:t>
            </a:r>
            <a:br>
              <a:rPr lang="en-US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img = cv.imread('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',0)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plt.hist(img.ravel(),256,[0,256]); </a:t>
            </a:r>
            <a:br>
              <a:rPr lang="en-US" sz="1100"/>
            </a:br>
            <a:r>
              <a:rPr lang="en-US" sz="1100"/>
              <a:t>plt.show()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7e3ed3ba_0_140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Equalização do Histograma</a:t>
            </a:r>
            <a:endParaRPr/>
          </a:p>
        </p:txBody>
      </p:sp>
      <p:sp>
        <p:nvSpPr>
          <p:cNvPr id="119" name="Google Shape;119;g8b7e3ed3ba_0_140"/>
          <p:cNvSpPr txBox="1"/>
          <p:nvPr>
            <p:ph idx="1" type="body"/>
          </p:nvPr>
        </p:nvSpPr>
        <p:spPr>
          <a:xfrm>
            <a:off x="342125" y="1023100"/>
            <a:ext cx="5460000" cy="58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Objetivo: normalização e/ou aumento de contraste</a:t>
            </a:r>
            <a:endParaRPr/>
          </a:p>
        </p:txBody>
      </p:sp>
      <p:pic>
        <p:nvPicPr>
          <p:cNvPr id="120" name="Google Shape;120;g8b7e3ed3ba_0_140"/>
          <p:cNvPicPr preferRelativeResize="0"/>
          <p:nvPr/>
        </p:nvPicPr>
        <p:blipFill rotWithShape="1">
          <a:blip r:embed="rId3">
            <a:alphaModFix/>
          </a:blip>
          <a:srcRect b="50129" l="0" r="0" t="0"/>
          <a:stretch/>
        </p:blipFill>
        <p:spPr>
          <a:xfrm>
            <a:off x="306850" y="1606050"/>
            <a:ext cx="2876550" cy="24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8b7e3ed3ba_0_140"/>
          <p:cNvPicPr preferRelativeResize="0"/>
          <p:nvPr/>
        </p:nvPicPr>
        <p:blipFill rotWithShape="1">
          <a:blip r:embed="rId3">
            <a:alphaModFix/>
          </a:blip>
          <a:srcRect b="0" l="0" r="0" t="50129"/>
          <a:stretch/>
        </p:blipFill>
        <p:spPr>
          <a:xfrm>
            <a:off x="3234250" y="1606050"/>
            <a:ext cx="2876550" cy="24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7e3ed3ba_0_149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Equalização do Histograma</a:t>
            </a:r>
            <a:endParaRPr/>
          </a:p>
        </p:txBody>
      </p:sp>
      <p:pic>
        <p:nvPicPr>
          <p:cNvPr id="128" name="Google Shape;128;g8b7e3ed3ba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4" y="989975"/>
            <a:ext cx="3814400" cy="1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8b7e3ed3ba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10" y="3062275"/>
            <a:ext cx="3897074" cy="17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8b7e3ed3ba_0_149"/>
          <p:cNvSpPr txBox="1"/>
          <p:nvPr/>
        </p:nvSpPr>
        <p:spPr>
          <a:xfrm>
            <a:off x="5018650" y="1023100"/>
            <a:ext cx="36846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Importação das bibliotecas</a:t>
            </a:r>
            <a:r>
              <a:rPr lang="en-U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import cv2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import numpy as np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Carrega a imagem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img = cv2.imread('</a:t>
            </a:r>
            <a:r>
              <a:rPr lang="en-US" sz="1100">
                <a:solidFill>
                  <a:srgbClr val="FF0000"/>
                </a:solidFill>
              </a:rPr>
              <a:t>lenna.jpeg</a:t>
            </a:r>
            <a:r>
              <a:rPr lang="en-US" sz="1100"/>
              <a:t>', 0)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Realiza equalização do Histograma</a:t>
            </a:r>
            <a:r>
              <a:rPr lang="en-U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equ = cv2.equalizeHist(img)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Coloca imagem lado a lado</a:t>
            </a:r>
            <a:r>
              <a:rPr lang="en-U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 = np.hstack((img, equ))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# Imprime a imagem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plt.imshow(cv2.cvtColor(res, cv2.COLOR_BGR2RGB))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print(image.shape)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7e3ed3ba_0_44"/>
          <p:cNvSpPr txBox="1"/>
          <p:nvPr>
            <p:ph type="title"/>
          </p:nvPr>
        </p:nvSpPr>
        <p:spPr>
          <a:xfrm>
            <a:off x="611560" y="117765"/>
            <a:ext cx="7488900" cy="5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Transformações Lineares</a:t>
            </a:r>
            <a:endParaRPr/>
          </a:p>
        </p:txBody>
      </p:sp>
      <p:sp>
        <p:nvSpPr>
          <p:cNvPr id="137" name="Google Shape;137;g8b7e3ed3ba_0_44"/>
          <p:cNvSpPr txBox="1"/>
          <p:nvPr>
            <p:ph idx="1" type="body"/>
          </p:nvPr>
        </p:nvSpPr>
        <p:spPr>
          <a:xfrm>
            <a:off x="755576" y="987574"/>
            <a:ext cx="7344900" cy="38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Normalização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Negativo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Limiarização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2005-10-05T22:30:32Z</dcterms:created>
  <dc:creator>None</dc:creator>
</cp:coreProperties>
</file>