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Arial Narr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G3hP1Xnl83Ye/Fa/9gVGM4SM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5377C8-FA11-4EA3-848D-FAE3BCCEBC09}">
  <a:tblStyle styleId="{CF5377C8-FA11-4EA3-848D-FAE3BCCEBC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alNarrow-bold.fntdata"/><Relationship Id="rId10" Type="http://schemas.openxmlformats.org/officeDocument/2006/relationships/slide" Target="slides/slide4.xml"/><Relationship Id="rId32" Type="http://schemas.openxmlformats.org/officeDocument/2006/relationships/font" Target="fonts/ArialNarrow-regular.fntdata"/><Relationship Id="rId13" Type="http://schemas.openxmlformats.org/officeDocument/2006/relationships/slide" Target="slides/slide7.xml"/><Relationship Id="rId35" Type="http://schemas.openxmlformats.org/officeDocument/2006/relationships/font" Target="fonts/ArialNarrow-boldItalic.fntdata"/><Relationship Id="rId12" Type="http://schemas.openxmlformats.org/officeDocument/2006/relationships/slide" Target="slides/slide6.xml"/><Relationship Id="rId34" Type="http://schemas.openxmlformats.org/officeDocument/2006/relationships/font" Target="fonts/ArialNarrow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bb3cd0b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bb3cd0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bb3cd0ba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bb3cd0b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bb3cd0b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bb3cd0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bb3cd0ba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bb3cd0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bb3cd0ba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bbb3cd0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bb3cd0ba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bb3cd0b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bb3cd0ba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bb3cd0b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bbb3cd0ba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bbb3cd0b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bbb3cd0ba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bbb3cd0b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bbb3cd0ba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bbb3cd0b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bb3cd0ba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bbb3cd0b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bb3cd0ba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bbb3cd0b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bca1dc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bbca1d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bb3cd0ba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bb3cd0b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bbb3cd0b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8bbb3cd0b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bbb3cd0ba_0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bbb3cd0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bbb3cd0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bbb3cd0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bb3cd0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8bbb3cd0b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bb3cd0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8bbb3cd0b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bb3cd0b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bb3cd0b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bb3cd0ba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bb3cd0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bb3cd0b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bb3cd0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bb3cd0b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bb3cd0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4_Custom Layout">
  <p:cSld name="94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5"/>
          <p:cNvSpPr/>
          <p:nvPr/>
        </p:nvSpPr>
        <p:spPr>
          <a:xfrm rot="3891847">
            <a:off x="9349158" y="-2314020"/>
            <a:ext cx="3533288" cy="3745283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Google Shape;8;p15"/>
          <p:cNvSpPr/>
          <p:nvPr/>
        </p:nvSpPr>
        <p:spPr>
          <a:xfrm>
            <a:off x="10415156" y="226140"/>
            <a:ext cx="1401291" cy="35837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7285491">
            <a:off x="-975763" y="668768"/>
            <a:ext cx="12308797" cy="1191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53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1152812" y="846046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1153215" y="1861088"/>
            <a:ext cx="6358305" cy="44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5" name="Google Shape;8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587244" y="-5794267"/>
            <a:ext cx="7613462" cy="6858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Layout Personalizado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225405" y="1"/>
            <a:ext cx="13425312" cy="739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/>
          <p:nvPr/>
        </p:nvSpPr>
        <p:spPr>
          <a:xfrm>
            <a:off x="-835364" y="0"/>
            <a:ext cx="13425312" cy="6858000"/>
          </a:xfrm>
          <a:prstGeom prst="rect">
            <a:avLst/>
          </a:prstGeom>
          <a:solidFill>
            <a:srgbClr val="00BAB4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9250" y="10322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3" type="body"/>
          </p:nvPr>
        </p:nvSpPr>
        <p:spPr>
          <a:xfrm>
            <a:off x="1475482" y="4550568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/>
          <p:nvPr/>
        </p:nvSpPr>
        <p:spPr>
          <a:xfrm>
            <a:off x="1475743" y="3622580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2889310" y="1240059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779201">
            <a:off x="6789678" y="1594932"/>
            <a:ext cx="8962096" cy="949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1475868" y="2779713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1475868" y="3878847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3" type="body"/>
          </p:nvPr>
        </p:nvSpPr>
        <p:spPr>
          <a:xfrm>
            <a:off x="1475868" y="4513538"/>
            <a:ext cx="4620132" cy="4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82F3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618014">
            <a:off x="-2185363" y="-3552308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Layout Personalizado">
  <p:cSld name="1_Layout Personalizado">
    <p:bg>
      <p:bgPr>
        <a:solidFill>
          <a:srgbClr val="282F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/>
          <p:nvPr/>
        </p:nvSpPr>
        <p:spPr>
          <a:xfrm>
            <a:off x="1309360" y="4153867"/>
            <a:ext cx="134364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5972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1292020" y="3222629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1292020" y="4403626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3" type="body"/>
          </p:nvPr>
        </p:nvSpPr>
        <p:spPr>
          <a:xfrm>
            <a:off x="1292020" y="4833065"/>
            <a:ext cx="3261865" cy="331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9884">
            <a:off x="5385464" y="1816829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227057">
            <a:off x="-3885520" y="-6851702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>
  <p:cSld name="Slide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 rot="5400000">
            <a:off x="683013" y="1203479"/>
            <a:ext cx="646333" cy="73161"/>
          </a:xfrm>
          <a:prstGeom prst="rect">
            <a:avLst/>
          </a:prstGeom>
          <a:solidFill>
            <a:srgbClr val="2EC6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8" name="Google Shape;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25409">
            <a:off x="10424827" y="-2175931"/>
            <a:ext cx="11221497" cy="124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185226" y="2525121"/>
            <a:ext cx="9749802" cy="96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Layout Personalizado">
  <p:cSld name="2_Layout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4894912" y="-7100494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850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1357204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1322509" y="1899188"/>
            <a:ext cx="5924552" cy="3763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465677" y="4346686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>
  <p:cSld name="Cabeçalho da Seçã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 flipH="1" rot="6073933">
            <a:off x="9629893" y="431019"/>
            <a:ext cx="6821480" cy="6729226"/>
          </a:xfrm>
          <a:custGeom>
            <a:rect b="b" l="l" r="r" t="t"/>
            <a:pathLst>
              <a:path extrusionOk="0" h="1949217" w="1810346">
                <a:moveTo>
                  <a:pt x="0" y="890954"/>
                </a:moveTo>
                <a:cubicBezTo>
                  <a:pt x="0" y="398894"/>
                  <a:pt x="398894" y="0"/>
                  <a:pt x="890954" y="0"/>
                </a:cubicBezTo>
                <a:cubicBezTo>
                  <a:pt x="1383014" y="0"/>
                  <a:pt x="1943833" y="160769"/>
                  <a:pt x="1781908" y="890954"/>
                </a:cubicBezTo>
                <a:cubicBezTo>
                  <a:pt x="1648558" y="1316339"/>
                  <a:pt x="1544939" y="1229458"/>
                  <a:pt x="890954" y="1781908"/>
                </a:cubicBezTo>
                <a:cubicBezTo>
                  <a:pt x="236969" y="2334358"/>
                  <a:pt x="0" y="1383014"/>
                  <a:pt x="0" y="890954"/>
                </a:cubicBezTo>
                <a:close/>
              </a:path>
            </a:pathLst>
          </a:cu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0"/>
          <p:cNvSpPr txBox="1"/>
          <p:nvPr/>
        </p:nvSpPr>
        <p:spPr>
          <a:xfrm>
            <a:off x="1810993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b="1" sz="5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0"/>
          <p:cNvSpPr txBox="1"/>
          <p:nvPr/>
        </p:nvSpPr>
        <p:spPr>
          <a:xfrm>
            <a:off x="1810993" y="197217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1" sz="5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/>
        </p:nvSpPr>
        <p:spPr>
          <a:xfrm>
            <a:off x="5714871" y="1994618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b="1" sz="5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/>
          <p:nvPr/>
        </p:nvSpPr>
        <p:spPr>
          <a:xfrm flipH="1">
            <a:off x="3207398" y="199461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0"/>
          <p:cNvSpPr/>
          <p:nvPr/>
        </p:nvSpPr>
        <p:spPr>
          <a:xfrm flipH="1">
            <a:off x="3223391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0"/>
          <p:cNvSpPr/>
          <p:nvPr/>
        </p:nvSpPr>
        <p:spPr>
          <a:xfrm flipH="1">
            <a:off x="7081792" y="2017058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0"/>
          <p:cNvSpPr txBox="1"/>
          <p:nvPr/>
        </p:nvSpPr>
        <p:spPr>
          <a:xfrm>
            <a:off x="5714871" y="4128311"/>
            <a:ext cx="18544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b="1" sz="5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0"/>
          <p:cNvSpPr/>
          <p:nvPr/>
        </p:nvSpPr>
        <p:spPr>
          <a:xfrm flipH="1">
            <a:off x="7127269" y="4150751"/>
            <a:ext cx="180909" cy="18090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0"/>
          <p:cNvSpPr/>
          <p:nvPr/>
        </p:nvSpPr>
        <p:spPr>
          <a:xfrm flipH="1">
            <a:off x="7308178" y="4335951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1214161" y="893422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2" type="body"/>
          </p:nvPr>
        </p:nvSpPr>
        <p:spPr>
          <a:xfrm>
            <a:off x="1235992" y="2813811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0"/>
          <p:cNvSpPr txBox="1"/>
          <p:nvPr>
            <p:ph idx="3" type="body"/>
          </p:nvPr>
        </p:nvSpPr>
        <p:spPr>
          <a:xfrm>
            <a:off x="5221925" y="2837988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0"/>
          <p:cNvSpPr txBox="1"/>
          <p:nvPr>
            <p:ph idx="4" type="body"/>
          </p:nvPr>
        </p:nvSpPr>
        <p:spPr>
          <a:xfrm>
            <a:off x="5221925" y="5035920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0"/>
          <p:cNvSpPr txBox="1"/>
          <p:nvPr>
            <p:ph idx="5" type="body"/>
          </p:nvPr>
        </p:nvSpPr>
        <p:spPr>
          <a:xfrm>
            <a:off x="1235992" y="5025743"/>
            <a:ext cx="3676454" cy="118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63803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 flipH="1">
            <a:off x="730817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0"/>
          <p:cNvSpPr/>
          <p:nvPr/>
        </p:nvSpPr>
        <p:spPr>
          <a:xfrm flipH="1">
            <a:off x="3399348" y="2173654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0"/>
          <p:cNvSpPr/>
          <p:nvPr/>
        </p:nvSpPr>
        <p:spPr>
          <a:xfrm flipH="1">
            <a:off x="3399348" y="4338289"/>
            <a:ext cx="135920" cy="135920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959216">
            <a:off x="-4413216" y="3786554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/>
          <p:nvPr/>
        </p:nvSpPr>
        <p:spPr>
          <a:xfrm>
            <a:off x="7129966" y="450916"/>
            <a:ext cx="609958" cy="609958"/>
          </a:xfrm>
          <a:prstGeom prst="ellipse">
            <a:avLst/>
          </a:prstGeom>
          <a:solidFill>
            <a:srgbClr val="774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1076796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F4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1076796" y="2024063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1600"/>
              <a:buFont typeface="Noto Sans Symbols"/>
              <a:buChar char="❖"/>
              <a:defRPr b="0" i="0" sz="16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82F3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82921" y="1060874"/>
            <a:ext cx="1401291" cy="35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58157">
            <a:off x="-5371494" y="2254188"/>
            <a:ext cx="9749802" cy="9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Layout Personalizado">
  <p:cSld name="3_Layout Personalizad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616376">
            <a:off x="-5824404" y="-5091130"/>
            <a:ext cx="15441591" cy="160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2333" y="1063736"/>
            <a:ext cx="1401291" cy="3583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204250" y="823348"/>
            <a:ext cx="4620132" cy="839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282F3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2" type="body"/>
          </p:nvPr>
        </p:nvSpPr>
        <p:spPr>
          <a:xfrm>
            <a:off x="1204250" y="2236876"/>
            <a:ext cx="5345156" cy="3409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53F4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353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9" name="Google Shape;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185971">
            <a:off x="7567069" y="4332513"/>
            <a:ext cx="6665480" cy="562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opencv.org/master/d2/de8/group__core__array.html#ga209f2f4869e304c82d07739337eae7c5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475482" y="3100387"/>
            <a:ext cx="48736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Análise de Imagens</a:t>
            </a:r>
            <a:endParaRPr/>
          </a:p>
        </p:txBody>
      </p:sp>
      <p:sp>
        <p:nvSpPr>
          <p:cNvPr id="91" name="Google Shape;91;p4"/>
          <p:cNvSpPr txBox="1"/>
          <p:nvPr>
            <p:ph idx="2" type="body"/>
          </p:nvPr>
        </p:nvSpPr>
        <p:spPr>
          <a:xfrm>
            <a:off x="1475482" y="4121129"/>
            <a:ext cx="4401810" cy="328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Capítulo 1. Técnicas de processamento de imagens</a:t>
            </a:r>
            <a:endParaRPr/>
          </a:p>
        </p:txBody>
      </p:sp>
      <p:sp>
        <p:nvSpPr>
          <p:cNvPr id="92" name="Google Shape;92;p4"/>
          <p:cNvSpPr txBox="1"/>
          <p:nvPr>
            <p:ph idx="3" type="body"/>
          </p:nvPr>
        </p:nvSpPr>
        <p:spPr>
          <a:xfrm>
            <a:off x="1475472" y="4550575"/>
            <a:ext cx="4601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pt-BR"/>
              <a:t>Operações Espaciais ou de Vizinhança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bbb3cd0ba_0_64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72" name="Google Shape;172;g8bbb3cd0ba_0_64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g8bbb3cd0ba_0_64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74" name="Google Shape;174;g8bbb3cd0ba_0_64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g8bbb3cd0ba_0_64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176" name="Google Shape;176;g8bbb3cd0ba_0_64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8bbb3cd0ba_0_64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78" name="Google Shape;178;g8bbb3cd0ba_0_64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3 = (1x2) + (1x3) + (1x4) + (0x1) + (0x3) + (0x4) + (1x1) + (1x3) + (1x2)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bbb3cd0ba_0_7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84" name="Google Shape;184;g8bbb3cd0ba_0_7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g8bbb3cd0ba_0_75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86" name="Google Shape;186;g8bbb3cd0ba_0_75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g8bbb3cd0ba_0_75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188" name="Google Shape;188;g8bbb3cd0ba_0_75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8bbb3cd0ba_0_75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90" name="Google Shape;190;g8bbb3cd0ba_0_75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4 = (1x0) + (1x1) + (1x3) + (0x1) + (0x1) + (0x3) + (1x0) + (1x0) + (1x4)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bbb3cd0ba_0_86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96" name="Google Shape;196;g8bbb3cd0ba_0_86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g8bbb3cd0ba_0_86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98" name="Google Shape;198;g8bbb3cd0ba_0_86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g8bbb3cd0ba_0_86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00" name="Google Shape;200;g8bbb3cd0ba_0_86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g8bbb3cd0ba_0_86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02" name="Google Shape;202;g8bbb3cd0ba_0_86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5 = (1x1) + (1x3) + (1x4) + (0x1) + (0x3) + (0x2) + (1x0) + (1x4) + (1x5)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bbb3cd0ba_0_98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208" name="Google Shape;208;g8bbb3cd0ba_0_98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g8bbb3cd0ba_0_98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10" name="Google Shape;210;g8bbb3cd0ba_0_98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11" name="Google Shape;211;g8bbb3cd0ba_0_98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12" name="Google Shape;212;g8bbb3cd0ba_0_98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8bbb3cd0ba_0_98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14" name="Google Shape;214;g8bbb3cd0ba_0_98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6 = (1x3) + (1x4) + (1x0) + (0x3) + (0x2) + (0x0) + (1x4) + (1x5) + (1x6)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bbb3cd0ba_0_1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220" name="Google Shape;220;g8bbb3cd0ba_0_110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g8bbb3cd0ba_0_110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22" name="Google Shape;222;g8bbb3cd0ba_0_110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g8bbb3cd0ba_0_110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24" name="Google Shape;224;g8bbb3cd0ba_0_110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8bbb3cd0ba_0_110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26" name="Google Shape;226;g8bbb3cd0ba_0_110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7 = (1x1) + (1x1) + (1x3) + (0x0) + (0x0) + (0x4) + (1x1) + (1x0) + (1x7)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bb3cd0ba_0_121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232" name="Google Shape;232;g8bbb3cd0ba_0_121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g8bbb3cd0ba_0_121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34" name="Google Shape;234;g8bbb3cd0ba_0_121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5" name="Google Shape;235;g8bbb3cd0ba_0_121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36" name="Google Shape;236;g8bbb3cd0ba_0_121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7" name="Google Shape;237;g8bbb3cd0ba_0_121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38" name="Google Shape;238;g8bbb3cd0ba_0_121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8 = (1x1) + (1x3) + (1x2) + (0x0) + (0x4) + (0x5) + (1x0) + (1x7) + (1x8)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bb3cd0ba_0_132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244" name="Google Shape;244;g8bbb3cd0ba_0_132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g8bbb3cd0ba_0_132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46" name="Google Shape;246;g8bbb3cd0ba_0_132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g8bbb3cd0ba_0_132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48" name="Google Shape;248;g8bbb3cd0ba_0_132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8bbb3cd0ba_0_132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50" name="Google Shape;250;g8bbb3cd0ba_0_132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9 = (1x3) + (1x2) + (1x0) + (0x4) + (0x5) + (0x6) + (1x7) + (1x8) + (1x0)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bbb3cd0ba_0_165"/>
          <p:cNvSpPr txBox="1"/>
          <p:nvPr>
            <p:ph idx="1" type="body"/>
          </p:nvPr>
        </p:nvSpPr>
        <p:spPr>
          <a:xfrm>
            <a:off x="1244806" y="881275"/>
            <a:ext cx="79224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Solução para os pixels das bordas:</a:t>
            </a:r>
            <a:endParaRPr/>
          </a:p>
        </p:txBody>
      </p:sp>
      <p:sp>
        <p:nvSpPr>
          <p:cNvPr id="256" name="Google Shape;256;g8bbb3cd0ba_0_16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Atribuindo valor zero aos resultados não calculáveis;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Preenchimento da imagem com 0´s antes do cálculo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da imagem final (</a:t>
            </a:r>
            <a:r>
              <a:rPr i="1" lang="pt-BR">
                <a:solidFill>
                  <a:srgbClr val="FF0000"/>
                </a:solidFill>
              </a:rPr>
              <a:t>P*</a:t>
            </a:r>
            <a:r>
              <a:rPr lang="pt-BR"/>
              <a:t>);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/>
              <a:t>Convolução periódica (</a:t>
            </a:r>
            <a:r>
              <a:rPr i="1" lang="pt-BR">
                <a:solidFill>
                  <a:srgbClr val="FF0000"/>
                </a:solidFill>
              </a:rPr>
              <a:t>circular*</a:t>
            </a:r>
            <a:r>
              <a:rPr lang="pt-BR"/>
              <a:t>);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bbb3cd0ba_0_154"/>
          <p:cNvSpPr txBox="1"/>
          <p:nvPr>
            <p:ph idx="1" type="body"/>
          </p:nvPr>
        </p:nvSpPr>
        <p:spPr>
          <a:xfrm>
            <a:off x="1244805" y="881275"/>
            <a:ext cx="7734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Atribuindo zero aos resultados não calculáveis</a:t>
            </a:r>
            <a:endParaRPr/>
          </a:p>
        </p:txBody>
      </p:sp>
      <p:graphicFrame>
        <p:nvGraphicFramePr>
          <p:cNvPr id="262" name="Google Shape;262;g8bbb3cd0ba_0_154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g8bbb3cd0ba_0_154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64" name="Google Shape;264;g8bbb3cd0ba_0_154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8bbb3cd0ba_0_154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66" name="Google Shape;266;g8bbb3cd0ba_0_154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g8bbb3cd0ba_0_154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68" name="Google Shape;268;g8bbb3cd0ba_0_154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9 = (1x3) + (1x2) + (1x0) + (0x4) + (0x5) + (0x6) + (1x7) + (1x8) + (1x0)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bb3cd0ba_0_173"/>
          <p:cNvSpPr txBox="1"/>
          <p:nvPr>
            <p:ph idx="1" type="body"/>
          </p:nvPr>
        </p:nvSpPr>
        <p:spPr>
          <a:xfrm>
            <a:off x="1244805" y="881275"/>
            <a:ext cx="7734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BR"/>
              <a:t>Padding</a:t>
            </a:r>
            <a:r>
              <a:rPr lang="pt-BR"/>
              <a:t> com zeros</a:t>
            </a:r>
            <a:endParaRPr/>
          </a:p>
        </p:txBody>
      </p:sp>
      <p:graphicFrame>
        <p:nvGraphicFramePr>
          <p:cNvPr id="274" name="Google Shape;274;g8bbb3cd0ba_0_17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" name="Google Shape;275;g8bbb3cd0ba_0_17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76" name="Google Shape;276;g8bbb3cd0ba_0_17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g8bbb3cd0ba_0_173"/>
          <p:cNvSpPr txBox="1"/>
          <p:nvPr/>
        </p:nvSpPr>
        <p:spPr>
          <a:xfrm>
            <a:off x="3138825" y="1698425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78" name="Google Shape;278;g8bbb3cd0ba_0_17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g8bbb3cd0ba_0_17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80" name="Google Shape;280;g8bbb3cd0ba_0_173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1 = (1x0) + (1x0) + (1x0) + (0x0) + (0x1) + (0x2) + (1x0) + (1x0) + (1x1)</a:t>
            </a:r>
            <a:endParaRPr/>
          </a:p>
        </p:txBody>
      </p:sp>
      <p:graphicFrame>
        <p:nvGraphicFramePr>
          <p:cNvPr id="281" name="Google Shape;281;g8bbb3cd0ba_0_173"/>
          <p:cNvGraphicFramePr/>
          <p:nvPr/>
        </p:nvGraphicFramePr>
        <p:xfrm>
          <a:off x="2708800" y="2097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idx="1" type="body"/>
          </p:nvPr>
        </p:nvSpPr>
        <p:spPr>
          <a:xfrm>
            <a:off x="1244792" y="881284"/>
            <a:ext cx="4620132" cy="717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Nesta Aula</a:t>
            </a:r>
            <a:endParaRPr/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969599" y="2137386"/>
            <a:ext cx="65627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Operadores Locais (Vizinhança).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Convolução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bb3cd0ba_0_192"/>
          <p:cNvSpPr txBox="1"/>
          <p:nvPr>
            <p:ph idx="1" type="body"/>
          </p:nvPr>
        </p:nvSpPr>
        <p:spPr>
          <a:xfrm>
            <a:off x="1244805" y="881275"/>
            <a:ext cx="7734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 Periódica</a:t>
            </a:r>
            <a:endParaRPr/>
          </a:p>
        </p:txBody>
      </p:sp>
      <p:graphicFrame>
        <p:nvGraphicFramePr>
          <p:cNvPr id="287" name="Google Shape;287;g8bbb3cd0ba_0_192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" name="Google Shape;288;g8bbb3cd0ba_0_192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289" name="Google Shape;289;g8bbb3cd0ba_0_192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g8bbb3cd0ba_0_192"/>
          <p:cNvSpPr txBox="1"/>
          <p:nvPr/>
        </p:nvSpPr>
        <p:spPr>
          <a:xfrm>
            <a:off x="3138825" y="1698425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291" name="Google Shape;291;g8bbb3cd0ba_0_192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g8bbb3cd0ba_0_192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293" name="Google Shape;293;g8bbb3cd0ba_0_192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1 = (1x0) + (1x1) + (1x0) + (0x5) + (0x1) + (0x2) + (1x0) + (1x0) + (1x1)</a:t>
            </a:r>
            <a:endParaRPr/>
          </a:p>
        </p:txBody>
      </p:sp>
      <p:graphicFrame>
        <p:nvGraphicFramePr>
          <p:cNvPr id="294" name="Google Shape;294;g8bbb3cd0ba_0_192"/>
          <p:cNvGraphicFramePr/>
          <p:nvPr/>
        </p:nvGraphicFramePr>
        <p:xfrm>
          <a:off x="2708800" y="2097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bb3cd0ba_0_187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Observações</a:t>
            </a:r>
            <a:endParaRPr/>
          </a:p>
        </p:txBody>
      </p:sp>
      <p:sp>
        <p:nvSpPr>
          <p:cNvPr id="300" name="Google Shape;300;g8bbb3cd0ba_0_187"/>
          <p:cNvSpPr txBox="1"/>
          <p:nvPr>
            <p:ph idx="2" type="body"/>
          </p:nvPr>
        </p:nvSpPr>
        <p:spPr>
          <a:xfrm>
            <a:off x="969600" y="1832575"/>
            <a:ext cx="81180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 custo computacional da Convolução espacial é alto.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 Se a Imagem é de tamanho MxM e o Template NxN, o número de multiplicações é de M</a:t>
            </a:r>
            <a:r>
              <a:rPr baseline="30000" lang="pt-BR"/>
              <a:t>2</a:t>
            </a:r>
            <a:r>
              <a:rPr lang="pt-BR"/>
              <a:t>  * N</a:t>
            </a:r>
            <a:r>
              <a:rPr baseline="30000" lang="pt-BR"/>
              <a:t>2</a:t>
            </a:r>
            <a:r>
              <a:rPr lang="pt-BR"/>
              <a:t>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Exemplo: se a Imagem é de 512x512 e o Template é de 16x16, são necessárias 67.108.864 multiplicações;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A alternativa é transformar a Imagem e o Template para o domínio da frequência (Fourier) e multiplicar elemento a elemento.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bca1dc1e_0_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Utilização</a:t>
            </a:r>
            <a:endParaRPr/>
          </a:p>
        </p:txBody>
      </p:sp>
      <p:sp>
        <p:nvSpPr>
          <p:cNvPr id="306" name="Google Shape;306;g8bbca1dc1e_0_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São usados para borrar uma imagem (</a:t>
            </a:r>
            <a:r>
              <a:rPr i="1" lang="pt-BR"/>
              <a:t>bluring</a:t>
            </a:r>
            <a:r>
              <a:rPr lang="pt-BR"/>
              <a:t>) ou para redução de ruído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 borramento é usado em: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operações de pré-processamento.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na remoção de pequenos detalhes para extração de objetos maiores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pt-BR"/>
              <a:t>Unir pequenos intervalos em linhas retas ou curvas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bb3cd0ba_0_22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Na prática!</a:t>
            </a:r>
            <a:endParaRPr/>
          </a:p>
        </p:txBody>
      </p:sp>
      <p:sp>
        <p:nvSpPr>
          <p:cNvPr id="312" name="Google Shape;312;g8bbb3cd0ba_0_220"/>
          <p:cNvSpPr txBox="1"/>
          <p:nvPr>
            <p:ph idx="2" type="body"/>
          </p:nvPr>
        </p:nvSpPr>
        <p:spPr>
          <a:xfrm>
            <a:off x="969600" y="2137375"/>
            <a:ext cx="9466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# criar o template</a:t>
            </a:r>
            <a:br>
              <a:rPr lang="pt-BR"/>
            </a:br>
            <a:r>
              <a:rPr lang="pt-BR"/>
              <a:t>template = np.ones((3,3),dtype=np.uint8)</a:t>
            </a:r>
            <a:br>
              <a:rPr lang="pt-BR"/>
            </a:br>
            <a:r>
              <a:rPr lang="pt-BR"/>
              <a:t>template[1,:] = 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#aplicar a convolução</a:t>
            </a:r>
            <a:br>
              <a:rPr lang="pt-BR">
                <a:solidFill>
                  <a:srgbClr val="4A86E8"/>
                </a:solidFill>
              </a:rPr>
            </a:br>
            <a:r>
              <a:rPr lang="pt-BR"/>
              <a:t>finalImage = cv2.filter2D(image,-1,template, borderType = BORDER_DEFAULT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BorderType:</a:t>
            </a:r>
            <a:br>
              <a:rPr lang="pt-BR"/>
            </a:br>
            <a:r>
              <a:rPr lang="pt-BR" sz="1100" u="sng">
                <a:solidFill>
                  <a:schemeClr val="hlink"/>
                </a:solidFill>
                <a:hlinkClick r:id="rId3"/>
              </a:rPr>
              <a:t>https://docs.opencv.org/master/d2/de8/group__core__array.html#ga209f2f4869e304c82d07739337eae7c5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bbb3cd0ba_0_210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18" name="Google Shape;318;g8bbb3cd0ba_0_210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Operadores Locais (Vizinhança).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pt-BR"/>
              <a:t>Convolução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bbb3cd0ba_0_215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324" name="Google Shape;324;g8bbb3cd0ba_0_215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Filtros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bb3cd0ba_0_6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Operadores Locais (Vizinhança).</a:t>
            </a:r>
            <a:endParaRPr/>
          </a:p>
        </p:txBody>
      </p:sp>
      <p:sp>
        <p:nvSpPr>
          <p:cNvPr id="104" name="Google Shape;104;g8bbb3cd0ba_0_6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 a Intensidade de um certo número de píxels (janela), para computar o valor da nova intensidade na Imagem de Saída.</a:t>
            </a:r>
            <a:endParaRPr/>
          </a:p>
        </p:txBody>
      </p:sp>
      <p:pic>
        <p:nvPicPr>
          <p:cNvPr id="105" name="Google Shape;105;g8bbb3cd0b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699" y="3470125"/>
            <a:ext cx="4354801" cy="202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bb3cd0ba_0_14"/>
          <p:cNvSpPr txBox="1"/>
          <p:nvPr>
            <p:ph idx="1" type="body"/>
          </p:nvPr>
        </p:nvSpPr>
        <p:spPr>
          <a:xfrm>
            <a:off x="1357204" y="823348"/>
            <a:ext cx="4620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Template</a:t>
            </a:r>
            <a:endParaRPr/>
          </a:p>
        </p:txBody>
      </p:sp>
      <p:sp>
        <p:nvSpPr>
          <p:cNvPr id="111" name="Google Shape;111;g8bbb3cd0ba_0_14"/>
          <p:cNvSpPr txBox="1"/>
          <p:nvPr>
            <p:ph idx="2" type="body"/>
          </p:nvPr>
        </p:nvSpPr>
        <p:spPr>
          <a:xfrm>
            <a:off x="1322500" y="4185196"/>
            <a:ext cx="59247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(a,b,c,d,e,f,g,h,i): valores dos níveis de cinza na vizinhança da imagem.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w1 a w9: são os “pesos” , ou seja, os valores dos níveis de cinza em cada posição do Template.</a:t>
            </a:r>
            <a:endParaRPr/>
          </a:p>
        </p:txBody>
      </p:sp>
      <p:pic>
        <p:nvPicPr>
          <p:cNvPr id="112" name="Google Shape;112;g8bbb3cd0b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99" y="1777900"/>
            <a:ext cx="4354801" cy="224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bb3cd0ba_0_22"/>
          <p:cNvSpPr txBox="1"/>
          <p:nvPr>
            <p:ph idx="1" type="body"/>
          </p:nvPr>
        </p:nvSpPr>
        <p:spPr>
          <a:xfrm>
            <a:off x="1244799" y="881275"/>
            <a:ext cx="7870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2F30"/>
              </a:buClr>
              <a:buSzPts val="3600"/>
              <a:buNone/>
            </a:pPr>
            <a:r>
              <a:rPr lang="pt-BR"/>
              <a:t>Convenção</a:t>
            </a:r>
            <a:endParaRPr/>
          </a:p>
        </p:txBody>
      </p:sp>
      <p:sp>
        <p:nvSpPr>
          <p:cNvPr id="118" name="Google Shape;118;g8bbb3cd0ba_0_22"/>
          <p:cNvSpPr txBox="1"/>
          <p:nvPr>
            <p:ph idx="2" type="body"/>
          </p:nvPr>
        </p:nvSpPr>
        <p:spPr>
          <a:xfrm>
            <a:off x="969599" y="2137386"/>
            <a:ext cx="65628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Máscaras de organização par (2x2, 4x4, ...) o resultado é colocado sobre o primeiro pixel.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Máscaras de organização ímpar (3x3, 5x5, ...) o resultado é colocado sobre o pixel central.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8bbb3cd0ba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799" y="3087375"/>
            <a:ext cx="20383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bbb3cd0ba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49" y="4918675"/>
            <a:ext cx="31718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bb3cd0ba_0_32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26" name="Google Shape;126;g8bbb3cd0ba_0_32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g8bbb3cd0ba_0_32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28" name="Google Shape;128;g8bbb3cd0ba_0_32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g8bbb3cd0ba_0_32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130" name="Google Shape;130;g8bbb3cd0ba_0_32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g8bbb3cd0ba_0_32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bbb3cd0ba_0_143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37" name="Google Shape;137;g8bbb3cd0ba_0_14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g8bbb3cd0ba_0_14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39" name="Google Shape;139;g8bbb3cd0ba_0_14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g8bbb3cd0ba_0_14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g8bbb3cd0ba_0_14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graphicFrame>
        <p:nvGraphicFramePr>
          <p:cNvPr id="142" name="Google Shape;142;g8bbb3cd0ba_0_143"/>
          <p:cNvGraphicFramePr/>
          <p:nvPr/>
        </p:nvGraphicFramePr>
        <p:xfrm>
          <a:off x="2688700" y="20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bb3cd0ba_0_53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48" name="Google Shape;148;g8bbb3cd0ba_0_5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g8bbb3cd0ba_0_5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50" name="Google Shape;150;g8bbb3cd0ba_0_5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" name="Google Shape;151;g8bbb3cd0ba_0_53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152" name="Google Shape;152;g8bbb3cd0ba_0_5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g8bbb3cd0ba_0_5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54" name="Google Shape;154;g8bbb3cd0ba_0_53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1 = (1x1) + (1x2) + (1x3) + (0x0) + (0x1) + (0x3) + (1x1) + (1x1) + (1x3)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bbb3cd0ba_0_43"/>
          <p:cNvSpPr txBox="1"/>
          <p:nvPr>
            <p:ph idx="1" type="body"/>
          </p:nvPr>
        </p:nvSpPr>
        <p:spPr>
          <a:xfrm>
            <a:off x="1244792" y="881284"/>
            <a:ext cx="4620000" cy="71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Convolução</a:t>
            </a:r>
            <a:endParaRPr/>
          </a:p>
        </p:txBody>
      </p:sp>
      <p:graphicFrame>
        <p:nvGraphicFramePr>
          <p:cNvPr id="160" name="Google Shape;160;g8bbb3cd0ba_0_43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g8bbb3cd0ba_0_43"/>
          <p:cNvSpPr txBox="1"/>
          <p:nvPr/>
        </p:nvSpPr>
        <p:spPr>
          <a:xfrm>
            <a:off x="906300" y="2485325"/>
            <a:ext cx="11946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Template</a:t>
            </a:r>
            <a:endParaRPr/>
          </a:p>
        </p:txBody>
      </p:sp>
      <p:graphicFrame>
        <p:nvGraphicFramePr>
          <p:cNvPr id="162" name="Google Shape;162;g8bbb3cd0ba_0_43"/>
          <p:cNvGraphicFramePr/>
          <p:nvPr/>
        </p:nvGraphicFramePr>
        <p:xfrm>
          <a:off x="3101450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g8bbb3cd0ba_0_43"/>
          <p:cNvSpPr txBox="1"/>
          <p:nvPr/>
        </p:nvSpPr>
        <p:spPr>
          <a:xfrm>
            <a:off x="3101450" y="2146900"/>
            <a:ext cx="1914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graphicFrame>
        <p:nvGraphicFramePr>
          <p:cNvPr id="164" name="Google Shape;164;g8bbb3cd0ba_0_43"/>
          <p:cNvGraphicFramePr/>
          <p:nvPr/>
        </p:nvGraphicFramePr>
        <p:xfrm>
          <a:off x="6082593" y="24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{CF5377C8-FA11-4EA3-848D-FAE3BCCEBC09}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g8bbb3cd0ba_0_43"/>
          <p:cNvSpPr txBox="1"/>
          <p:nvPr/>
        </p:nvSpPr>
        <p:spPr>
          <a:xfrm>
            <a:off x="6082593" y="2146900"/>
            <a:ext cx="1914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66" name="Google Shape;166;g8bbb3cd0ba_0_43"/>
          <p:cNvSpPr txBox="1"/>
          <p:nvPr/>
        </p:nvSpPr>
        <p:spPr>
          <a:xfrm>
            <a:off x="1944550" y="484400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2 = (1x2) + (1x3) + (1x4) + (0x1) + (0x3) + (0x4) + (1x1) + (1x3) + (1x2)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sta/Próxima aula e Conclusão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apa de aula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2020-01-13T16:44:14Z</dcterms:created>
  <dc:creator>Usuario_Local</dc:creator>
</cp:coreProperties>
</file>