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3t7pNJaS+beCq6iVy6yXVgd8s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10D794-D0E3-4262-8332-9938D4ADC732}">
  <a:tblStyle styleId="{3010D794-D0E3-4262-8332-9938D4ADC7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11" Type="http://schemas.openxmlformats.org/officeDocument/2006/relationships/slide" Target="slides/slide5.xml"/><Relationship Id="rId22" Type="http://schemas.openxmlformats.org/officeDocument/2006/relationships/font" Target="fonts/ArialNarrow-boldItalic.fntdata"/><Relationship Id="rId10" Type="http://schemas.openxmlformats.org/officeDocument/2006/relationships/slide" Target="slides/slide4.xml"/><Relationship Id="rId21" Type="http://schemas.openxmlformats.org/officeDocument/2006/relationships/font" Target="fonts/ArialNarr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bb3cd0b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8bbb3cd0b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37a6b2d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8237a6b2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37a6b2d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37a6b2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37a6b2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8237a6b2d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37a6b2d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37a6b2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bb3cd0ba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bbb3cd0b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1. Técnicas de processamento de imagens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Filtros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bb3cd0ba_0_21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68" name="Google Shape;168;g8bbb3cd0ba_0_21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Filtros e aplicações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74" name="Google Shape;174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2.1 Transformada de Fourier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Filtros Passa-Baixa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Filtros Passa-Alta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Outros Filtros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Filtro Passa Baixa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/>
              <a:t>Uma das aplicações da Convolução espacial de uma Imagem com Templates é a Suavização (Smoothing) ou Filtragem Passa Baixa.</a:t>
            </a:r>
            <a:endParaRPr/>
          </a:p>
        </p:txBody>
      </p:sp>
      <p:pic>
        <p:nvPicPr>
          <p:cNvPr id="105" name="Google Shape;105;g8bbb3cd0b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23" y="3599225"/>
            <a:ext cx="6396325" cy="13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bb3cd0ba_0_5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Exemplo Média da Vizinhança</a:t>
            </a:r>
            <a:endParaRPr/>
          </a:p>
        </p:txBody>
      </p:sp>
      <p:graphicFrame>
        <p:nvGraphicFramePr>
          <p:cNvPr id="111" name="Google Shape;111;g8bbb3cd0ba_0_53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{3010D794-D0E3-4262-8332-9938D4ADC732}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g8bbb3cd0ba_0_53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g8bbb3cd0ba_0_53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{3010D794-D0E3-4262-8332-9938D4ADC732}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g8bbb3cd0ba_0_53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g8bbb3cd0ba_0_53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{3010D794-D0E3-4262-8332-9938D4ADC732}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g8bbb3cd0ba_0_53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8bbb3cd0ba_0_53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Ponto 1 = ((1x1) + (1x2) + (1x3) + (0x0) + (0x1) + (0x3) + (1x1) + (1x1) + (1x3))/9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solidFill>
                  <a:schemeClr val="dk1"/>
                </a:solidFill>
              </a:rPr>
              <a:t>Ponto 1 = ( 1 + 2 + 3 + 0 + 1 + 3 + 1 + 1 + 3 ) / 9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Ponto 1 = 15 / 9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Ponto 1 = 1,666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37a6b2d1_0_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Exemplo Média da Vizinhança</a:t>
            </a:r>
            <a:endParaRPr/>
          </a:p>
        </p:txBody>
      </p:sp>
      <p:graphicFrame>
        <p:nvGraphicFramePr>
          <p:cNvPr id="123" name="Google Shape;123;g8237a6b2d1_0_3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{3010D794-D0E3-4262-8332-9938D4ADC732}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g8237a6b2d1_0_3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g8237a6b2d1_0_3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{3010D794-D0E3-4262-8332-9938D4ADC732}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g8237a6b2d1_0_3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g8237a6b2d1_0_3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{3010D794-D0E3-4262-8332-9938D4ADC732}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8237a6b2d1_0_3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8237a6b2d1_0_3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Ponto 2 = ( 2 + 3 + 4 + 1 + 3 + 4 + 1 + 3 + 2 ) / 9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Ponto 2 = 23 / 9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Ponto 2 = 2,555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37a6b2d1_0_14"/>
          <p:cNvSpPr txBox="1"/>
          <p:nvPr>
            <p:ph idx="1" type="body"/>
          </p:nvPr>
        </p:nvSpPr>
        <p:spPr>
          <a:xfrm>
            <a:off x="1244805" y="881275"/>
            <a:ext cx="72576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Exemplo Média da Vizinhança</a:t>
            </a:r>
            <a:endParaRPr/>
          </a:p>
        </p:txBody>
      </p:sp>
      <p:pic>
        <p:nvPicPr>
          <p:cNvPr id="135" name="Google Shape;135;g8237a6b2d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751284"/>
            <a:ext cx="7060804" cy="495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237a6b2d1_0_25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Filtro Passa Alta</a:t>
            </a:r>
            <a:endParaRPr/>
          </a:p>
        </p:txBody>
      </p:sp>
      <p:pic>
        <p:nvPicPr>
          <p:cNvPr id="141" name="Google Shape;141;g8237a6b2d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23" y="4337373"/>
            <a:ext cx="6949951" cy="2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8237a6b2d1_0_2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/>
              <a:t>É chamada de filtro de passa-alta porque detecta na imagem os detalhes finos e mudanças abruptas de níveis de cinza na imagem.</a:t>
            </a:r>
            <a:br>
              <a:rPr lang="pt-BR"/>
            </a:br>
            <a:r>
              <a:rPr lang="pt-BR"/>
              <a:t>A máscara do filtro passa alta deve ter pesos de tal forma que a soma seja igual a zero.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237a6b2d1_0_53"/>
          <p:cNvSpPr txBox="1"/>
          <p:nvPr>
            <p:ph idx="1" type="body"/>
          </p:nvPr>
        </p:nvSpPr>
        <p:spPr>
          <a:xfrm>
            <a:off x="1244805" y="881275"/>
            <a:ext cx="72576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Exemplo Passa Alta</a:t>
            </a:r>
            <a:endParaRPr/>
          </a:p>
        </p:txBody>
      </p:sp>
      <p:grpSp>
        <p:nvGrpSpPr>
          <p:cNvPr id="148" name="Google Shape;148;g8237a6b2d1_0_53"/>
          <p:cNvGrpSpPr/>
          <p:nvPr/>
        </p:nvGrpSpPr>
        <p:grpSpPr>
          <a:xfrm>
            <a:off x="871825" y="2218450"/>
            <a:ext cx="5135793" cy="1763375"/>
            <a:chOff x="871825" y="2218450"/>
            <a:chExt cx="5135793" cy="1763375"/>
          </a:xfrm>
        </p:grpSpPr>
        <p:pic>
          <p:nvPicPr>
            <p:cNvPr id="149" name="Google Shape;149;g8237a6b2d1_0_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825" y="2218450"/>
              <a:ext cx="3362325" cy="176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g8237a6b2d1_0_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93118" y="2229225"/>
              <a:ext cx="1714500" cy="175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g8237a6b2d1_0_53"/>
          <p:cNvSpPr txBox="1"/>
          <p:nvPr/>
        </p:nvSpPr>
        <p:spPr>
          <a:xfrm>
            <a:off x="1531900" y="4073675"/>
            <a:ext cx="469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 = np.array([[-1,-1,-1], [-1,8,-1], [-1,-1,-1]])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finalImage = cv2.filter2D(imgGray,-1,template)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bb3cd0ba_0_187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Outros Filtros</a:t>
            </a:r>
            <a:endParaRPr/>
          </a:p>
        </p:txBody>
      </p:sp>
      <p:sp>
        <p:nvSpPr>
          <p:cNvPr id="157" name="Google Shape;157;g8bbb3cd0ba_0_187"/>
          <p:cNvSpPr txBox="1"/>
          <p:nvPr>
            <p:ph idx="2" type="body"/>
          </p:nvPr>
        </p:nvSpPr>
        <p:spPr>
          <a:xfrm>
            <a:off x="969600" y="1832575"/>
            <a:ext cx="81180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 da média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 da mediana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 Bilateral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 Gaussiana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Filtro Min Max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