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Arial Narr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4ux+cutQZEVyjVlDpRn31K6sZ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alNarrow-bold.fntdata"/><Relationship Id="rId21" Type="http://schemas.openxmlformats.org/officeDocument/2006/relationships/font" Target="fonts/ArialNarrow-regular.fntdata"/><Relationship Id="rId24" Type="http://schemas.openxmlformats.org/officeDocument/2006/relationships/font" Target="fonts/ArialNarrow-boldItalic.fntdata"/><Relationship Id="rId23" Type="http://schemas.openxmlformats.org/officeDocument/2006/relationships/font" Target="fonts/ArialNarrow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c8ec3e00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bc8ec3e0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c8ec3e00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bc8ec3e0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c8ec3e00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bc8ec3e0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bb3cd0ba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8bbb3cd0b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bb3cd0b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8bbb3cd0ba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bbb3cd0ba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8bbb3cd0b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bb3cd0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8bbb3cd0b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bb3cd0b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8bbb3cd0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c8ec3e0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8bc8ec3e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c8ec3e00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c8ec3e0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c8ec3e00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c8ec3e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c8ec3e00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bc8ec3e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c8ec3e00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c8ec3e0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225405" y="1"/>
            <a:ext cx="13425312" cy="73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6"/>
          <p:cNvSpPr/>
          <p:nvPr/>
        </p:nvSpPr>
        <p:spPr>
          <a:xfrm>
            <a:off x="-835364" y="0"/>
            <a:ext cx="13425312" cy="6858000"/>
          </a:xfrm>
          <a:prstGeom prst="rect">
            <a:avLst/>
          </a:prstGeom>
          <a:solidFill>
            <a:srgbClr val="00BAB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9250" y="10322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3" type="body"/>
          </p:nvPr>
        </p:nvSpPr>
        <p:spPr>
          <a:xfrm>
            <a:off x="1475482" y="4550568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285491">
            <a:off x="-975763" y="668768"/>
            <a:ext cx="12308797" cy="1191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3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1152812" y="846046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1153215" y="1861088"/>
            <a:ext cx="6358305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5" name="Google Shape;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87244" y="-5794267"/>
            <a:ext cx="7613462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4_Custom Layout">
  <p:cSld name="94_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 rot="3891847">
            <a:off x="9349158" y="-2314020"/>
            <a:ext cx="3533288" cy="374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10415156" y="226140"/>
            <a:ext cx="1401291" cy="358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/>
          <p:nvPr/>
        </p:nvSpPr>
        <p:spPr>
          <a:xfrm>
            <a:off x="1475743" y="3622580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2889310" y="1240059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779201">
            <a:off x="6789678" y="1594932"/>
            <a:ext cx="8962096" cy="94998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475868" y="2779713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1475868" y="3878847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3" type="body"/>
          </p:nvPr>
        </p:nvSpPr>
        <p:spPr>
          <a:xfrm>
            <a:off x="1475868" y="4513538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618014">
            <a:off x="-2185363" y="-3552308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yout Personalizado">
  <p:cSld name="1_Layout Personalizado">
    <p:bg>
      <p:bgPr>
        <a:solidFill>
          <a:srgbClr val="282F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/>
          <p:nvPr/>
        </p:nvSpPr>
        <p:spPr>
          <a:xfrm>
            <a:off x="1309360" y="4153867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5972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/>
          <p:nvPr>
            <p:ph idx="1" type="body"/>
          </p:nvPr>
        </p:nvSpPr>
        <p:spPr>
          <a:xfrm>
            <a:off x="1292020" y="3222629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1"/>
          <p:cNvSpPr txBox="1"/>
          <p:nvPr>
            <p:ph idx="2" type="body"/>
          </p:nvPr>
        </p:nvSpPr>
        <p:spPr>
          <a:xfrm>
            <a:off x="1292020" y="4403626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3" type="body"/>
          </p:nvPr>
        </p:nvSpPr>
        <p:spPr>
          <a:xfrm>
            <a:off x="1292020" y="4833065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9884">
            <a:off x="5385464" y="1816829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227057">
            <a:off x="-3885520" y="-6851702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 rot="5400000">
            <a:off x="683013" y="120347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Google Shape;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25409">
            <a:off x="10424827" y="-2175931"/>
            <a:ext cx="11221497" cy="124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185226" y="2525121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4894912" y="-7100494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48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1357204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1322509" y="1899188"/>
            <a:ext cx="5924552" cy="3763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6" name="Google Shape;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465677" y="4346686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>
  <p:cSld name="Cabeçalho da Seçã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/>
          <p:nvPr/>
        </p:nvSpPr>
        <p:spPr>
          <a:xfrm flipH="1" rot="6073933">
            <a:off x="9629893" y="431019"/>
            <a:ext cx="6821480" cy="6729226"/>
          </a:xfrm>
          <a:custGeom>
            <a:rect b="b" l="l" r="r" t="t"/>
            <a:pathLst>
              <a:path extrusionOk="0" h="1949217" w="1810346">
                <a:moveTo>
                  <a:pt x="0" y="890954"/>
                </a:moveTo>
                <a:cubicBezTo>
                  <a:pt x="0" y="398894"/>
                  <a:pt x="398894" y="0"/>
                  <a:pt x="890954" y="0"/>
                </a:cubicBezTo>
                <a:cubicBezTo>
                  <a:pt x="1383014" y="0"/>
                  <a:pt x="1943833" y="160769"/>
                  <a:pt x="1781908" y="890954"/>
                </a:cubicBezTo>
                <a:cubicBezTo>
                  <a:pt x="1648558" y="1316339"/>
                  <a:pt x="1544939" y="1229458"/>
                  <a:pt x="890954" y="1781908"/>
                </a:cubicBezTo>
                <a:cubicBezTo>
                  <a:pt x="236969" y="2334358"/>
                  <a:pt x="0" y="1383014"/>
                  <a:pt x="0" y="890954"/>
                </a:cubicBez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0"/>
          <p:cNvSpPr txBox="1"/>
          <p:nvPr/>
        </p:nvSpPr>
        <p:spPr>
          <a:xfrm>
            <a:off x="1810993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1810993" y="197217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0"/>
          <p:cNvSpPr txBox="1"/>
          <p:nvPr/>
        </p:nvSpPr>
        <p:spPr>
          <a:xfrm>
            <a:off x="5714871" y="199461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0"/>
          <p:cNvSpPr/>
          <p:nvPr/>
        </p:nvSpPr>
        <p:spPr>
          <a:xfrm flipH="1">
            <a:off x="3207398" y="199461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0"/>
          <p:cNvSpPr/>
          <p:nvPr/>
        </p:nvSpPr>
        <p:spPr>
          <a:xfrm flipH="1">
            <a:off x="3223391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0"/>
          <p:cNvSpPr/>
          <p:nvPr/>
        </p:nvSpPr>
        <p:spPr>
          <a:xfrm flipH="1">
            <a:off x="7081792" y="201705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0"/>
          <p:cNvSpPr txBox="1"/>
          <p:nvPr/>
        </p:nvSpPr>
        <p:spPr>
          <a:xfrm>
            <a:off x="5714871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b="1" i="0" sz="5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0"/>
          <p:cNvSpPr/>
          <p:nvPr/>
        </p:nvSpPr>
        <p:spPr>
          <a:xfrm flipH="1">
            <a:off x="7127269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0"/>
          <p:cNvSpPr/>
          <p:nvPr/>
        </p:nvSpPr>
        <p:spPr>
          <a:xfrm flipH="1">
            <a:off x="7308178" y="4335951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214161" y="893422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1235992" y="2813811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3" type="body"/>
          </p:nvPr>
        </p:nvSpPr>
        <p:spPr>
          <a:xfrm>
            <a:off x="5221925" y="2837988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0"/>
          <p:cNvSpPr txBox="1"/>
          <p:nvPr>
            <p:ph idx="4" type="body"/>
          </p:nvPr>
        </p:nvSpPr>
        <p:spPr>
          <a:xfrm>
            <a:off x="5221925" y="5035920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0"/>
          <p:cNvSpPr txBox="1"/>
          <p:nvPr>
            <p:ph idx="5" type="body"/>
          </p:nvPr>
        </p:nvSpPr>
        <p:spPr>
          <a:xfrm>
            <a:off x="1235992" y="5025743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/>
          <p:nvPr/>
        </p:nvSpPr>
        <p:spPr>
          <a:xfrm flipH="1">
            <a:off x="730817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0"/>
          <p:cNvSpPr/>
          <p:nvPr/>
        </p:nvSpPr>
        <p:spPr>
          <a:xfrm flipH="1">
            <a:off x="339934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0"/>
          <p:cNvSpPr/>
          <p:nvPr/>
        </p:nvSpPr>
        <p:spPr>
          <a:xfrm flipH="1">
            <a:off x="3399348" y="4338289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959216">
            <a:off x="-4413216" y="3786554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/>
          <p:nvPr/>
        </p:nvSpPr>
        <p:spPr>
          <a:xfrm>
            <a:off x="7129966" y="450916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1076796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F4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1076796" y="2024063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82921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371494" y="2254188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Layout Personalizado">
  <p:cSld name="3_Layout Personalizad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5824404" y="-5091130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333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1204250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3"/>
          <p:cNvSpPr txBox="1"/>
          <p:nvPr>
            <p:ph idx="2" type="body"/>
          </p:nvPr>
        </p:nvSpPr>
        <p:spPr>
          <a:xfrm>
            <a:off x="1204250" y="2236876"/>
            <a:ext cx="5345156" cy="3409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9" name="Google Shape;7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567069" y="4332513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Análise de Imagens</a:t>
            </a:r>
            <a:endParaRPr/>
          </a:p>
        </p:txBody>
      </p:sp>
      <p:sp>
        <p:nvSpPr>
          <p:cNvPr id="91" name="Google Shape;91;p4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pt-BR"/>
              <a:t>Capítulo 2. </a:t>
            </a:r>
            <a:r>
              <a:rPr lang="pt-BR"/>
              <a:t>Transformação da imagem</a:t>
            </a:r>
            <a:endParaRPr/>
          </a:p>
        </p:txBody>
      </p:sp>
      <p:sp>
        <p:nvSpPr>
          <p:cNvPr id="92" name="Google Shape;92;p4"/>
          <p:cNvSpPr txBox="1"/>
          <p:nvPr>
            <p:ph idx="3" type="body"/>
          </p:nvPr>
        </p:nvSpPr>
        <p:spPr>
          <a:xfrm>
            <a:off x="1475472" y="4550575"/>
            <a:ext cx="4601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pt-BR"/>
              <a:t>Transformada de Fourier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bc8ec3e00_0_74"/>
          <p:cNvSpPr txBox="1"/>
          <p:nvPr>
            <p:ph idx="1" type="body"/>
          </p:nvPr>
        </p:nvSpPr>
        <p:spPr>
          <a:xfrm>
            <a:off x="1244802" y="881275"/>
            <a:ext cx="59496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Filtragem Passa-baixa </a:t>
            </a:r>
            <a:endParaRPr/>
          </a:p>
        </p:txBody>
      </p:sp>
      <p:sp>
        <p:nvSpPr>
          <p:cNvPr id="149" name="Google Shape;149;g8bc8ec3e00_0_74"/>
          <p:cNvSpPr txBox="1"/>
          <p:nvPr>
            <p:ph idx="2" type="body"/>
          </p:nvPr>
        </p:nvSpPr>
        <p:spPr>
          <a:xfrm>
            <a:off x="969600" y="2137384"/>
            <a:ext cx="6562800" cy="71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Suavização</a:t>
            </a:r>
            <a:endParaRPr/>
          </a:p>
        </p:txBody>
      </p:sp>
      <p:pic>
        <p:nvPicPr>
          <p:cNvPr id="150" name="Google Shape;150;g8bc8ec3e00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874" y="3738550"/>
            <a:ext cx="4354800" cy="28151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g8bc8ec3e00_0_74"/>
          <p:cNvGrpSpPr/>
          <p:nvPr/>
        </p:nvGrpSpPr>
        <p:grpSpPr>
          <a:xfrm>
            <a:off x="922833" y="2722442"/>
            <a:ext cx="3940036" cy="1413107"/>
            <a:chOff x="969592" y="2974075"/>
            <a:chExt cx="5109630" cy="1832586"/>
          </a:xfrm>
        </p:grpSpPr>
        <p:pic>
          <p:nvPicPr>
            <p:cNvPr id="152" name="Google Shape;152;g8bc8ec3e00_0_7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69592" y="2974075"/>
              <a:ext cx="4984935" cy="18325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g8bc8ec3e00_0_7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88598" y="2974075"/>
              <a:ext cx="3490623" cy="1832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c8ec3e00_0_60"/>
          <p:cNvSpPr txBox="1"/>
          <p:nvPr>
            <p:ph idx="1" type="body"/>
          </p:nvPr>
        </p:nvSpPr>
        <p:spPr>
          <a:xfrm>
            <a:off x="1244802" y="881275"/>
            <a:ext cx="59868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Filtragem Passa-alta</a:t>
            </a:r>
            <a:endParaRPr/>
          </a:p>
        </p:txBody>
      </p:sp>
      <p:sp>
        <p:nvSpPr>
          <p:cNvPr id="159" name="Google Shape;159;g8bc8ec3e00_0_60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realce de contornos, bordas</a:t>
            </a:r>
            <a:endParaRPr/>
          </a:p>
        </p:txBody>
      </p:sp>
      <p:pic>
        <p:nvPicPr>
          <p:cNvPr id="160" name="Google Shape;160;g8bc8ec3e00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592" y="2974075"/>
            <a:ext cx="4984935" cy="183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8bc8ec3e00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5102" y="4898800"/>
            <a:ext cx="4655598" cy="1830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c8ec3e00_0_85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Outros Filtros</a:t>
            </a:r>
            <a:endParaRPr/>
          </a:p>
        </p:txBody>
      </p:sp>
      <p:sp>
        <p:nvSpPr>
          <p:cNvPr id="167" name="Google Shape;167;g8bc8ec3e00_0_85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g8bc8ec3e00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54" y="2095800"/>
            <a:ext cx="8670499" cy="26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bbb3cd0ba_0_22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Na prática!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bbb3cd0ba_0_21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79" name="Google Shape;179;g8bbb3cd0ba_0_210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Transformada de Fourier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Histórico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Transformada Unidimensional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Transformada Bidimensional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Filtragem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computação visual, imagens no domínio espacial podem ser transformadas para o domínio da frequência onde algumas operações e medidas são melhores feitas.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bb3cd0ba_0_215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Próxima aula</a:t>
            </a:r>
            <a:endParaRPr/>
          </a:p>
        </p:txBody>
      </p:sp>
      <p:sp>
        <p:nvSpPr>
          <p:cNvPr id="185" name="Google Shape;185;g8bbb3cd0ba_0_215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pt-BR"/>
              <a:t>2.2 Transformada discreta do cosseno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Nesta Aula</a:t>
            </a:r>
            <a:endParaRPr/>
          </a:p>
        </p:txBody>
      </p:sp>
      <p:sp>
        <p:nvSpPr>
          <p:cNvPr id="98" name="Google Shape;98;p6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Transformada de Fourier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Histórico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Transformada Unidimensional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Transformada Bidimensional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Filtragem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bb3cd0ba_0_6"/>
          <p:cNvSpPr txBox="1"/>
          <p:nvPr>
            <p:ph idx="1" type="body"/>
          </p:nvPr>
        </p:nvSpPr>
        <p:spPr>
          <a:xfrm>
            <a:off x="1244799" y="881275"/>
            <a:ext cx="7870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Histórico</a:t>
            </a:r>
            <a:endParaRPr/>
          </a:p>
        </p:txBody>
      </p:sp>
      <p:sp>
        <p:nvSpPr>
          <p:cNvPr id="104" name="Google Shape;104;g8bbb3cd0ba_0_6"/>
          <p:cNvSpPr txBox="1"/>
          <p:nvPr>
            <p:ph idx="2" type="body"/>
          </p:nvPr>
        </p:nvSpPr>
        <p:spPr>
          <a:xfrm>
            <a:off x="969600" y="2137375"/>
            <a:ext cx="81453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/>
              <a:t>Século XVII:</a:t>
            </a:r>
            <a:r>
              <a:rPr lang="pt-BR"/>
              <a:t> matemático e físico francês Jean Baptiste Joseph Fourier (1768-1830) demonstrou que qualquer forma de onda pode ser representada por uma somatória de senóides e cossenóides de diferentes frequências, amplitudes e fases.  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/>
              <a:t>Transformada de Fourier:</a:t>
            </a:r>
            <a:r>
              <a:rPr lang="pt-BR"/>
              <a:t> decompõe um sinal em suas componentes elementares seno e cosseno.  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pt-BR"/>
              <a:t>Aplicação inicial:</a:t>
            </a:r>
            <a:r>
              <a:rPr lang="pt-BR"/>
              <a:t> problemas da condução do calor (lei da condução térmica).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bb3cd0ba_0_53"/>
          <p:cNvSpPr txBox="1"/>
          <p:nvPr>
            <p:ph idx="1" type="body"/>
          </p:nvPr>
        </p:nvSpPr>
        <p:spPr>
          <a:xfrm>
            <a:off x="1244804" y="881275"/>
            <a:ext cx="68277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110" name="Google Shape;110;g8bbb3cd0ba_0_53"/>
          <p:cNvSpPr txBox="1"/>
          <p:nvPr/>
        </p:nvSpPr>
        <p:spPr>
          <a:xfrm>
            <a:off x="1018425" y="2083550"/>
            <a:ext cx="5381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Física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Química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Teoria dos números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Análise combinatória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b="1" lang="pt-BR" sz="1700"/>
              <a:t>Processamento de sinais</a:t>
            </a:r>
            <a:r>
              <a:rPr lang="pt-BR" sz="1700"/>
              <a:t>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Teoria das probabilidades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Estatística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Criptografia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e outras áreas.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c8ec3e00_0_6"/>
          <p:cNvSpPr txBox="1"/>
          <p:nvPr>
            <p:ph idx="1" type="body"/>
          </p:nvPr>
        </p:nvSpPr>
        <p:spPr>
          <a:xfrm>
            <a:off x="1244804" y="881275"/>
            <a:ext cx="68277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/>
              <a:t>Aplicações em Visão Computacional</a:t>
            </a:r>
            <a:endParaRPr/>
          </a:p>
        </p:txBody>
      </p:sp>
      <p:sp>
        <p:nvSpPr>
          <p:cNvPr id="116" name="Google Shape;116;g8bc8ec3e00_0_6"/>
          <p:cNvSpPr txBox="1"/>
          <p:nvPr/>
        </p:nvSpPr>
        <p:spPr>
          <a:xfrm>
            <a:off x="1018425" y="2083550"/>
            <a:ext cx="53817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Descrição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Filtragem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Segmentação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Compressão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Reconstrução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pt-BR" sz="1700"/>
              <a:t>Reconhecimento de padrões</a:t>
            </a:r>
            <a:r>
              <a:rPr lang="pt-BR" sz="1700"/>
              <a:t>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c8ec3e00_0_32"/>
          <p:cNvSpPr txBox="1"/>
          <p:nvPr>
            <p:ph idx="1" type="body"/>
          </p:nvPr>
        </p:nvSpPr>
        <p:spPr>
          <a:xfrm>
            <a:off x="1244804" y="881275"/>
            <a:ext cx="71082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Transformada Unidimensional</a:t>
            </a:r>
            <a:endParaRPr/>
          </a:p>
        </p:txBody>
      </p:sp>
      <p:sp>
        <p:nvSpPr>
          <p:cNvPr id="122" name="Google Shape;122;g8bc8ec3e00_0_32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Modulação de Sinal 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Processamento de Áudio e de Voz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/>
              <a:t>Filtragem Passa-baixa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/>
              <a:t>Filtragem Passa-faixa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/>
              <a:t>Filtragem Passa-alta 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Processamento de Música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/>
              <a:t>Determinação do tipo de instrumento (harmônicos)</a:t>
            </a:r>
            <a:endParaRPr/>
          </a:p>
        </p:txBody>
      </p:sp>
      <p:pic>
        <p:nvPicPr>
          <p:cNvPr id="123" name="Google Shape;123;g8bc8ec3e00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924" y="2694950"/>
            <a:ext cx="4354800" cy="1950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c8ec3e00_0_40"/>
          <p:cNvSpPr txBox="1"/>
          <p:nvPr>
            <p:ph idx="1" type="body"/>
          </p:nvPr>
        </p:nvSpPr>
        <p:spPr>
          <a:xfrm>
            <a:off x="1244806" y="881275"/>
            <a:ext cx="79863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Transformada Bidimensional</a:t>
            </a:r>
            <a:endParaRPr/>
          </a:p>
        </p:txBody>
      </p:sp>
      <p:sp>
        <p:nvSpPr>
          <p:cNvPr id="129" name="Google Shape;129;g8bc8ec3e00_0_40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O coeficiente de F(0,0): denota a intensidade média da imagem. 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Coeficientes de baixos índices (freqüências): componentes da imagem que variam pouco. 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Coeficientes de alta freqüência: associados a variações bruscas de intensidade.</a:t>
            </a:r>
            <a:endParaRPr/>
          </a:p>
        </p:txBody>
      </p:sp>
      <p:pic>
        <p:nvPicPr>
          <p:cNvPr id="130" name="Google Shape;130;g8bc8ec3e00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250" y="2677838"/>
            <a:ext cx="2882475" cy="3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c8ec3e00_0_48"/>
          <p:cNvSpPr txBox="1"/>
          <p:nvPr>
            <p:ph idx="1" type="body"/>
          </p:nvPr>
        </p:nvSpPr>
        <p:spPr>
          <a:xfrm>
            <a:off x="1244800" y="881275"/>
            <a:ext cx="66315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Transformada Bidimensional</a:t>
            </a:r>
            <a:endParaRPr/>
          </a:p>
        </p:txBody>
      </p:sp>
      <p:sp>
        <p:nvSpPr>
          <p:cNvPr id="136" name="Google Shape;136;g8bc8ec3e00_0_48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g8bc8ec3e00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600" y="2137363"/>
            <a:ext cx="90868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c8ec3e00_0_54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Filtragem</a:t>
            </a:r>
            <a:endParaRPr/>
          </a:p>
        </p:txBody>
      </p:sp>
      <p:sp>
        <p:nvSpPr>
          <p:cNvPr id="143" name="Google Shape;143;g8bc8ec3e00_0_54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Filtragem Passa-baixa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Filtragem Passa-alta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apa de aula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sta/Próxima aula e Conclusão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2020-01-13T16:44:14Z</dcterms:created>
  <dc:creator>Usuario_Local</dc:creator>
</cp:coreProperties>
</file>