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Arial Narrow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6eoBQKNPjIfxylP9eWtAAuyKb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rialNarrow-bold.fntdata"/><Relationship Id="rId12" Type="http://schemas.openxmlformats.org/officeDocument/2006/relationships/font" Target="fonts/ArialNarrow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ArialNarrow-boldItalic.fntdata"/><Relationship Id="rId14" Type="http://schemas.openxmlformats.org/officeDocument/2006/relationships/font" Target="fonts/ArialNarrow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c858b39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8c858b39d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c67a34cb8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8c67a34cb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dde1ac0fe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8dde1ac0f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dde1ac0fe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8dde1ac0f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bbb3cd0ba_0_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8bbb3cd0b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Layout Personalizado">
  <p:cSld name="3_Layout Personalizado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g8c858b39d1_0_43"/>
          <p:cNvSpPr/>
          <p:nvPr/>
        </p:nvSpPr>
        <p:spPr>
          <a:xfrm>
            <a:off x="1475743" y="3622580"/>
            <a:ext cx="1343700" cy="73200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g8c858b39d1_0_43"/>
          <p:cNvSpPr/>
          <p:nvPr/>
        </p:nvSpPr>
        <p:spPr>
          <a:xfrm>
            <a:off x="2889310" y="1240059"/>
            <a:ext cx="609900" cy="60990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g8c858b39d1_0_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779201">
            <a:off x="6789678" y="1594932"/>
            <a:ext cx="8962096" cy="94998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g8c858b39d1_0_43"/>
          <p:cNvSpPr txBox="1"/>
          <p:nvPr>
            <p:ph idx="1" type="body"/>
          </p:nvPr>
        </p:nvSpPr>
        <p:spPr>
          <a:xfrm>
            <a:off x="1475868" y="2779713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8c858b39d1_0_43"/>
          <p:cNvSpPr txBox="1"/>
          <p:nvPr>
            <p:ph idx="2" type="body"/>
          </p:nvPr>
        </p:nvSpPr>
        <p:spPr>
          <a:xfrm>
            <a:off x="1475868" y="3878847"/>
            <a:ext cx="46200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82F3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8c858b39d1_0_43"/>
          <p:cNvSpPr txBox="1"/>
          <p:nvPr>
            <p:ph idx="3" type="body"/>
          </p:nvPr>
        </p:nvSpPr>
        <p:spPr>
          <a:xfrm>
            <a:off x="1475868" y="4513538"/>
            <a:ext cx="46200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82F3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" name="Google Shape;13;g8c858b39d1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3803" y="1060874"/>
            <a:ext cx="1401294" cy="35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g8c858b39d1_0_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618013">
            <a:off x="-2185365" y="-3552309"/>
            <a:ext cx="6665482" cy="5620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Layout Personalizado">
  <p:cSld name="3_Layout Personalizado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616376">
            <a:off x="-5824404" y="-5091130"/>
            <a:ext cx="15441591" cy="1607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2333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3"/>
          <p:cNvSpPr txBox="1"/>
          <p:nvPr>
            <p:ph idx="1" type="body"/>
          </p:nvPr>
        </p:nvSpPr>
        <p:spPr>
          <a:xfrm>
            <a:off x="1204250" y="823348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33"/>
          <p:cNvSpPr txBox="1"/>
          <p:nvPr>
            <p:ph idx="2" type="body"/>
          </p:nvPr>
        </p:nvSpPr>
        <p:spPr>
          <a:xfrm>
            <a:off x="1204250" y="2236876"/>
            <a:ext cx="5345156" cy="3409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Noto Sans Symbols"/>
              <a:buChar char="✔"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8" name="Google Shape;8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185971">
            <a:off x="7567069" y="4332513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7285491">
            <a:off x="-975763" y="668768"/>
            <a:ext cx="12308797" cy="11914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535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4"/>
          <p:cNvSpPr txBox="1"/>
          <p:nvPr>
            <p:ph idx="1" type="body"/>
          </p:nvPr>
        </p:nvSpPr>
        <p:spPr>
          <a:xfrm>
            <a:off x="1152812" y="846046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34"/>
          <p:cNvSpPr txBox="1"/>
          <p:nvPr>
            <p:ph idx="2" type="body"/>
          </p:nvPr>
        </p:nvSpPr>
        <p:spPr>
          <a:xfrm>
            <a:off x="1153215" y="1861088"/>
            <a:ext cx="6358305" cy="4449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94" name="Google Shape;9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587244" y="-5794267"/>
            <a:ext cx="7613462" cy="6858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225405" y="1"/>
            <a:ext cx="13425312" cy="739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6"/>
          <p:cNvSpPr/>
          <p:nvPr/>
        </p:nvSpPr>
        <p:spPr>
          <a:xfrm>
            <a:off x="-835364" y="0"/>
            <a:ext cx="13425312" cy="6858000"/>
          </a:xfrm>
          <a:prstGeom prst="rect">
            <a:avLst/>
          </a:prstGeom>
          <a:solidFill>
            <a:srgbClr val="00BAB4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9250" y="1032274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1475482" y="3100387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idx="2" type="body"/>
          </p:nvPr>
        </p:nvSpPr>
        <p:spPr>
          <a:xfrm>
            <a:off x="1475482" y="4121129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6"/>
          <p:cNvSpPr txBox="1"/>
          <p:nvPr>
            <p:ph idx="3" type="body"/>
          </p:nvPr>
        </p:nvSpPr>
        <p:spPr>
          <a:xfrm>
            <a:off x="1475482" y="4550568"/>
            <a:ext cx="3261865" cy="331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4_Custom Layout">
  <p:cSld name="94_Custom Layou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/>
          <p:nvPr/>
        </p:nvSpPr>
        <p:spPr>
          <a:xfrm rot="3891847">
            <a:off x="9349158" y="-2314020"/>
            <a:ext cx="3533288" cy="3745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5"/>
          <p:cNvSpPr/>
          <p:nvPr/>
        </p:nvSpPr>
        <p:spPr>
          <a:xfrm>
            <a:off x="10415156" y="226140"/>
            <a:ext cx="1401291" cy="358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Layout Personalizado">
  <p:cSld name="2_Layout Personalizad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/>
          <p:nvPr/>
        </p:nvSpPr>
        <p:spPr>
          <a:xfrm>
            <a:off x="1475743" y="3622580"/>
            <a:ext cx="134364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7"/>
          <p:cNvSpPr/>
          <p:nvPr/>
        </p:nvSpPr>
        <p:spPr>
          <a:xfrm>
            <a:off x="2889310" y="1240059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779201">
            <a:off x="6789678" y="1594932"/>
            <a:ext cx="8962096" cy="949981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1475868" y="2779713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2" type="body"/>
          </p:nvPr>
        </p:nvSpPr>
        <p:spPr>
          <a:xfrm>
            <a:off x="1475868" y="3878847"/>
            <a:ext cx="4620132" cy="466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82F3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7"/>
          <p:cNvSpPr txBox="1"/>
          <p:nvPr>
            <p:ph idx="3" type="body"/>
          </p:nvPr>
        </p:nvSpPr>
        <p:spPr>
          <a:xfrm>
            <a:off x="1475868" y="4513538"/>
            <a:ext cx="4620132" cy="466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82F3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2" name="Google Shape;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618014">
            <a:off x="-2185363" y="-3552308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 Personalizado">
  <p:cSld name="1_Layout Personalizado">
    <p:bg>
      <p:bgPr>
        <a:solidFill>
          <a:srgbClr val="282F3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/>
          <p:nvPr/>
        </p:nvSpPr>
        <p:spPr>
          <a:xfrm>
            <a:off x="1309360" y="4153867"/>
            <a:ext cx="134364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5972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31"/>
          <p:cNvSpPr txBox="1"/>
          <p:nvPr>
            <p:ph idx="1" type="body"/>
          </p:nvPr>
        </p:nvSpPr>
        <p:spPr>
          <a:xfrm>
            <a:off x="1292020" y="3222629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1"/>
          <p:cNvSpPr txBox="1"/>
          <p:nvPr>
            <p:ph idx="2" type="body"/>
          </p:nvPr>
        </p:nvSpPr>
        <p:spPr>
          <a:xfrm>
            <a:off x="1292020" y="4403626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1"/>
          <p:cNvSpPr txBox="1"/>
          <p:nvPr>
            <p:ph idx="3" type="body"/>
          </p:nvPr>
        </p:nvSpPr>
        <p:spPr>
          <a:xfrm>
            <a:off x="1292020" y="4833065"/>
            <a:ext cx="3261865" cy="331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0" name="Google Shape;4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849884">
            <a:off x="5385464" y="1816829"/>
            <a:ext cx="9749802" cy="96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8227057">
            <a:off x="-3885520" y="-6851702"/>
            <a:ext cx="9749802" cy="96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/>
          <p:nvPr/>
        </p:nvSpPr>
        <p:spPr>
          <a:xfrm rot="5400000">
            <a:off x="683013" y="1203479"/>
            <a:ext cx="64633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9"/>
          <p:cNvSpPr txBox="1"/>
          <p:nvPr>
            <p:ph idx="1" type="body"/>
          </p:nvPr>
        </p:nvSpPr>
        <p:spPr>
          <a:xfrm>
            <a:off x="1244792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9"/>
          <p:cNvSpPr txBox="1"/>
          <p:nvPr>
            <p:ph idx="2" type="body"/>
          </p:nvPr>
        </p:nvSpPr>
        <p:spPr>
          <a:xfrm>
            <a:off x="969599" y="2137386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Noto Sans Symbols"/>
              <a:buChar char="❑"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Noto Sans Symbols"/>
              <a:buChar char="❖"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7" name="Google Shape;4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725409">
            <a:off x="10424827" y="-2175931"/>
            <a:ext cx="11221497" cy="1241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58157">
            <a:off x="-5185226" y="2525121"/>
            <a:ext cx="9749802" cy="96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Layout Personalizado">
  <p:cSld name="2_Layout Personalizad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616376">
            <a:off x="-4894912" y="-7100494"/>
            <a:ext cx="15441591" cy="1607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485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9"/>
          <p:cNvSpPr txBox="1"/>
          <p:nvPr>
            <p:ph idx="1" type="body"/>
          </p:nvPr>
        </p:nvSpPr>
        <p:spPr>
          <a:xfrm>
            <a:off x="1357204" y="823348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29"/>
          <p:cNvSpPr txBox="1"/>
          <p:nvPr>
            <p:ph idx="2" type="body"/>
          </p:nvPr>
        </p:nvSpPr>
        <p:spPr>
          <a:xfrm>
            <a:off x="1322509" y="1899188"/>
            <a:ext cx="5924552" cy="3763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5" name="Google Shape;5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185971">
            <a:off x="7465677" y="4346686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/>
          <p:nvPr/>
        </p:nvSpPr>
        <p:spPr>
          <a:xfrm flipH="1" rot="6073933">
            <a:off x="9629893" y="431019"/>
            <a:ext cx="6821480" cy="6729226"/>
          </a:xfrm>
          <a:custGeom>
            <a:rect b="b" l="l" r="r" t="t"/>
            <a:pathLst>
              <a:path extrusionOk="0" h="1949217" w="1810346">
                <a:moveTo>
                  <a:pt x="0" y="890954"/>
                </a:moveTo>
                <a:cubicBezTo>
                  <a:pt x="0" y="398894"/>
                  <a:pt x="398894" y="0"/>
                  <a:pt x="890954" y="0"/>
                </a:cubicBezTo>
                <a:cubicBezTo>
                  <a:pt x="1383014" y="0"/>
                  <a:pt x="1943833" y="160769"/>
                  <a:pt x="1781908" y="890954"/>
                </a:cubicBezTo>
                <a:cubicBezTo>
                  <a:pt x="1648558" y="1316339"/>
                  <a:pt x="1544939" y="1229458"/>
                  <a:pt x="890954" y="1781908"/>
                </a:cubicBezTo>
                <a:cubicBezTo>
                  <a:pt x="236969" y="2334358"/>
                  <a:pt x="0" y="1383014"/>
                  <a:pt x="0" y="890954"/>
                </a:cubicBezTo>
                <a:close/>
              </a:path>
            </a:pathLst>
          </a:cu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0"/>
          <p:cNvSpPr txBox="1"/>
          <p:nvPr/>
        </p:nvSpPr>
        <p:spPr>
          <a:xfrm>
            <a:off x="1810993" y="4128311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0"/>
          <p:cNvSpPr txBox="1"/>
          <p:nvPr/>
        </p:nvSpPr>
        <p:spPr>
          <a:xfrm>
            <a:off x="1810993" y="1972178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0"/>
          <p:cNvSpPr txBox="1"/>
          <p:nvPr/>
        </p:nvSpPr>
        <p:spPr>
          <a:xfrm>
            <a:off x="5714871" y="1994618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0"/>
          <p:cNvSpPr/>
          <p:nvPr/>
        </p:nvSpPr>
        <p:spPr>
          <a:xfrm flipH="1">
            <a:off x="3207398" y="1994618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0"/>
          <p:cNvSpPr/>
          <p:nvPr/>
        </p:nvSpPr>
        <p:spPr>
          <a:xfrm flipH="1">
            <a:off x="3223391" y="4150751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0"/>
          <p:cNvSpPr/>
          <p:nvPr/>
        </p:nvSpPr>
        <p:spPr>
          <a:xfrm flipH="1">
            <a:off x="7081792" y="2017058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0"/>
          <p:cNvSpPr txBox="1"/>
          <p:nvPr/>
        </p:nvSpPr>
        <p:spPr>
          <a:xfrm>
            <a:off x="5714871" y="4128311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04.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0"/>
          <p:cNvSpPr/>
          <p:nvPr/>
        </p:nvSpPr>
        <p:spPr>
          <a:xfrm flipH="1">
            <a:off x="7127269" y="4150751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0"/>
          <p:cNvSpPr/>
          <p:nvPr/>
        </p:nvSpPr>
        <p:spPr>
          <a:xfrm flipH="1">
            <a:off x="7308178" y="4335951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0"/>
          <p:cNvSpPr txBox="1"/>
          <p:nvPr>
            <p:ph idx="1" type="body"/>
          </p:nvPr>
        </p:nvSpPr>
        <p:spPr>
          <a:xfrm>
            <a:off x="1214161" y="893422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0"/>
          <p:cNvSpPr txBox="1"/>
          <p:nvPr>
            <p:ph idx="2" type="body"/>
          </p:nvPr>
        </p:nvSpPr>
        <p:spPr>
          <a:xfrm>
            <a:off x="1235992" y="2813811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30"/>
          <p:cNvSpPr txBox="1"/>
          <p:nvPr>
            <p:ph idx="3" type="body"/>
          </p:nvPr>
        </p:nvSpPr>
        <p:spPr>
          <a:xfrm>
            <a:off x="5221925" y="2837988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30"/>
          <p:cNvSpPr txBox="1"/>
          <p:nvPr>
            <p:ph idx="4" type="body"/>
          </p:nvPr>
        </p:nvSpPr>
        <p:spPr>
          <a:xfrm>
            <a:off x="5221925" y="5035920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30"/>
          <p:cNvSpPr txBox="1"/>
          <p:nvPr>
            <p:ph idx="5" type="body"/>
          </p:nvPr>
        </p:nvSpPr>
        <p:spPr>
          <a:xfrm>
            <a:off x="1235992" y="5025743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2" name="Google Shape;7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0"/>
          <p:cNvSpPr/>
          <p:nvPr/>
        </p:nvSpPr>
        <p:spPr>
          <a:xfrm flipH="1">
            <a:off x="7308178" y="2173654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0"/>
          <p:cNvSpPr/>
          <p:nvPr/>
        </p:nvSpPr>
        <p:spPr>
          <a:xfrm flipH="1">
            <a:off x="3399348" y="2173654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0"/>
          <p:cNvSpPr/>
          <p:nvPr/>
        </p:nvSpPr>
        <p:spPr>
          <a:xfrm flipH="1">
            <a:off x="3399348" y="4338289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959216">
            <a:off x="-4413216" y="3786554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/>
          <p:nvPr/>
        </p:nvSpPr>
        <p:spPr>
          <a:xfrm>
            <a:off x="7129966" y="450916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2"/>
          <p:cNvSpPr txBox="1"/>
          <p:nvPr>
            <p:ph idx="1" type="body"/>
          </p:nvPr>
        </p:nvSpPr>
        <p:spPr>
          <a:xfrm>
            <a:off x="1076796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3F4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32"/>
          <p:cNvSpPr txBox="1"/>
          <p:nvPr>
            <p:ph idx="2" type="body"/>
          </p:nvPr>
        </p:nvSpPr>
        <p:spPr>
          <a:xfrm>
            <a:off x="1076796" y="2024063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Noto Sans Symbols"/>
              <a:buChar char="❑"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Noto Sans Symbols"/>
              <a:buChar char="❖"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1" name="Google Shape;8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82921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58157">
            <a:off x="-5371494" y="2254188"/>
            <a:ext cx="9749802" cy="96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c858b39d1_0_0"/>
          <p:cNvSpPr txBox="1"/>
          <p:nvPr>
            <p:ph idx="1" type="body"/>
          </p:nvPr>
        </p:nvSpPr>
        <p:spPr>
          <a:xfrm>
            <a:off x="1475868" y="2779713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Análise de Imagens</a:t>
            </a:r>
            <a:endParaRPr/>
          </a:p>
        </p:txBody>
      </p:sp>
      <p:sp>
        <p:nvSpPr>
          <p:cNvPr id="100" name="Google Shape;100;g8c858b39d1_0_0"/>
          <p:cNvSpPr txBox="1"/>
          <p:nvPr>
            <p:ph idx="2" type="body"/>
          </p:nvPr>
        </p:nvSpPr>
        <p:spPr>
          <a:xfrm>
            <a:off x="1475868" y="3878847"/>
            <a:ext cx="46200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Aula Interativa</a:t>
            </a:r>
            <a:endParaRPr/>
          </a:p>
        </p:txBody>
      </p:sp>
      <p:sp>
        <p:nvSpPr>
          <p:cNvPr id="101" name="Google Shape;101;g8c858b39d1_0_0"/>
          <p:cNvSpPr txBox="1"/>
          <p:nvPr>
            <p:ph idx="3" type="body"/>
          </p:nvPr>
        </p:nvSpPr>
        <p:spPr>
          <a:xfrm>
            <a:off x="1475868" y="4513538"/>
            <a:ext cx="46200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PROF. PAULO CALAES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idx="1" type="body"/>
          </p:nvPr>
        </p:nvSpPr>
        <p:spPr>
          <a:xfrm>
            <a:off x="1244792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Nesta Aula</a:t>
            </a:r>
            <a:endParaRPr/>
          </a:p>
        </p:txBody>
      </p:sp>
      <p:sp>
        <p:nvSpPr>
          <p:cNvPr id="107" name="Google Shape;107;p6"/>
          <p:cNvSpPr txBox="1"/>
          <p:nvPr>
            <p:ph idx="2" type="body"/>
          </p:nvPr>
        </p:nvSpPr>
        <p:spPr>
          <a:xfrm>
            <a:off x="969599" y="2137386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Ferramentas para visão computacional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pt-BR"/>
              <a:t>Fiji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pt-BR"/>
              <a:t>AWS Rekognition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pt-BR"/>
              <a:t>Google Vision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c67a34cb8_0_2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Fiji</a:t>
            </a:r>
            <a:endParaRPr/>
          </a:p>
        </p:txBody>
      </p:sp>
      <p:sp>
        <p:nvSpPr>
          <p:cNvPr id="113" name="Google Shape;113;g8c67a34cb8_0_2"/>
          <p:cNvSpPr txBox="1"/>
          <p:nvPr>
            <p:ph idx="2" type="body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pt-BR"/>
              <a:t>Fiji é um pacote de processamento de imagem de código aberto baseado no ImageJ. O principal objetivo de Fiji é fornecer uma distribuição do ImageJ com muitos plugins fornecidos.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dde1ac0fe_0_2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AWS Rekognition</a:t>
            </a:r>
            <a:endParaRPr/>
          </a:p>
        </p:txBody>
      </p:sp>
      <p:sp>
        <p:nvSpPr>
          <p:cNvPr id="119" name="Google Shape;119;g8dde1ac0fe_0_2"/>
          <p:cNvSpPr txBox="1"/>
          <p:nvPr>
            <p:ph idx="2" type="body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pt-BR"/>
              <a:t>O Amazon Rekognition facilita a adição de análises de imagem e vídeo aos seus aplicativos usando a tecnologia comprovada e altamente escalável de aprendizagem profunda, que não requer conhecimentos de machine learning para usar. Com o Amazon Rekognition, você pode identificar objetos, pessoas, texto, cenas e atividades em imagens e vídeos, além de detectar qualquer conteúdo inapropriado.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dde1ac0fe_0_8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Google Vision AI</a:t>
            </a:r>
            <a:endParaRPr/>
          </a:p>
        </p:txBody>
      </p:sp>
      <p:sp>
        <p:nvSpPr>
          <p:cNvPr id="125" name="Google Shape;125;g8dde1ac0fe_0_8"/>
          <p:cNvSpPr txBox="1"/>
          <p:nvPr>
            <p:ph idx="2" type="body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pt-BR"/>
              <a:t>Obtenha informações de suas imagens na nuvem ou na borda com o AutoML Vision ou use modelos pré-treinados da API Vision para detectar emoções, entender texto e muito mais.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bbb3cd0ba_0_220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Na prática!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sta/Próxima aula e Conclusão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apa de aula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2020-01-13T16:44:14Z</dcterms:created>
  <dc:creator>Usuario_Local</dc:creator>
</cp:coreProperties>
</file>