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0" r:id="rId7"/>
    <p:sldId id="259" r:id="rId8"/>
    <p:sldId id="261" r:id="rId9"/>
    <p:sldId id="262" r:id="rId10"/>
    <p:sldId id="266" r:id="rId11"/>
    <p:sldId id="265" r:id="rId12"/>
    <p:sldId id="264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Farias Da Penha Neto" userId="S::nelson.farias_da_penha_neto@lcieducation.net::5789e1e4-1e2d-41a3-b800-d544782ce159" providerId="AD" clId="Web-{D361DF0B-0EA5-4229-87F7-5D672C6B0770}"/>
    <pc:docChg chg="mod">
      <pc:chgData name="Nelson Farias Da Penha Neto" userId="S::nelson.farias_da_penha_neto@lcieducation.net::5789e1e4-1e2d-41a3-b800-d544782ce159" providerId="AD" clId="Web-{D361DF0B-0EA5-4229-87F7-5D672C6B0770}" dt="2024-09-09T18:28:57.347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2629-DE5E-4818-8037-E74FEBA6E831}" type="datetimeFigureOut">
              <a:rPr lang="en-CA" smtClean="0"/>
              <a:t>2024-09-09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88049-1100-41AB-B742-12D7FAD522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98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Even the simplest of collaborative projects can become very complex very quickly.</a:t>
            </a:r>
          </a:p>
          <a:p>
            <a:endParaRPr lang="en-CA"/>
          </a:p>
          <a:p>
            <a:r>
              <a:rPr lang="en-CA"/>
              <a:t>Think of the Software Development Lifecycle. Most of the time in a project is on support and maintenance. </a:t>
            </a:r>
          </a:p>
          <a:p>
            <a:endParaRPr lang="en-CA"/>
          </a:p>
          <a:p>
            <a:r>
              <a:rPr lang="en-CA"/>
              <a:t>A goal of EEE320 is to teach proper software design (and design patterns) so your code requires the least amount of code refactoring, </a:t>
            </a:r>
          </a:p>
          <a:p>
            <a:r>
              <a:rPr lang="en-CA" b="1"/>
              <a:t>however</a:t>
            </a:r>
            <a:r>
              <a:rPr lang="en-CA"/>
              <a:t> software redesign is a fact of life on larger projects.</a:t>
            </a:r>
          </a:p>
          <a:p>
            <a:endParaRPr lang="en-CA"/>
          </a:p>
          <a:p>
            <a:r>
              <a:rPr lang="en-CA"/>
              <a:t>Changes have to tracked and managed over time. 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66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Who has ever created a file (an essay, or a design document (image, flyer, </a:t>
            </a:r>
            <a:r>
              <a:rPr lang="en-CA" err="1"/>
              <a:t>etc</a:t>
            </a:r>
            <a:r>
              <a:rPr lang="en-CA"/>
              <a:t>) that has gone through multiple revisions and multiple people. </a:t>
            </a:r>
          </a:p>
          <a:p>
            <a:endParaRPr lang="en-CA"/>
          </a:p>
          <a:p>
            <a:r>
              <a:rPr lang="en-CA"/>
              <a:t>Config Management / Version Control solves the problem of controlling the evolution of a software system.</a:t>
            </a:r>
          </a:p>
          <a:p>
            <a:endParaRPr lang="en-CA"/>
          </a:p>
          <a:p>
            <a:r>
              <a:rPr lang="en-CA"/>
              <a:t>This is something that is in the solution space, not the problem space.</a:t>
            </a:r>
          </a:p>
          <a:p>
            <a:r>
              <a:rPr lang="en-CA"/>
              <a:t>	- problem space “give me a program that plays </a:t>
            </a:r>
            <a:r>
              <a:rPr lang="en-CA" err="1"/>
              <a:t>tetris</a:t>
            </a:r>
            <a:r>
              <a:rPr lang="en-CA"/>
              <a:t>”</a:t>
            </a:r>
          </a:p>
          <a:p>
            <a:r>
              <a:rPr lang="en-CA"/>
              <a:t>	- solution space “git allows me to code this problem effectively”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80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Centralized:</a:t>
            </a:r>
          </a:p>
          <a:p>
            <a:endParaRPr lang="en-US"/>
          </a:p>
          <a:p>
            <a:r>
              <a:rPr lang="en-US"/>
              <a:t>What if two or more people want to edit the same file at the same</a:t>
            </a:r>
          </a:p>
          <a:p>
            <a:r>
              <a:rPr lang="en-US"/>
              <a:t>time?</a:t>
            </a:r>
          </a:p>
          <a:p>
            <a:r>
              <a:rPr lang="en-US"/>
              <a:t>• Option 1: make them take turns</a:t>
            </a:r>
          </a:p>
          <a:p>
            <a:r>
              <a:rPr lang="en-US"/>
              <a:t>– But then only one person can be working at any time</a:t>
            </a:r>
          </a:p>
          <a:p>
            <a:r>
              <a:rPr lang="en-US"/>
              <a:t>–And how do you enforce the rule?</a:t>
            </a:r>
          </a:p>
          <a:p>
            <a:r>
              <a:rPr lang="en-US"/>
              <a:t>• Option 2: patch up differences afterwards</a:t>
            </a:r>
          </a:p>
          <a:p>
            <a:r>
              <a:rPr lang="en-US"/>
              <a:t>– Requires a lot of re-working –Stuff always gets lost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Reference:</a:t>
            </a:r>
          </a:p>
          <a:p>
            <a:r>
              <a:rPr lang="en-CA"/>
              <a:t>https://k21academy.com/devops-job-bootcamp/git-overview-workflow-advantages/</a:t>
            </a:r>
            <a:endParaRPr lang="en-US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9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One of the best cheat sheets on the internet is provided from github.com and will be included with the course notes for this lecture.</a:t>
            </a:r>
          </a:p>
          <a:p>
            <a:endParaRPr lang="en-CA"/>
          </a:p>
          <a:p>
            <a:r>
              <a:rPr lang="en-CA"/>
              <a:t>https://education.github.com/git-cheat-sheet-education.pdf</a:t>
            </a:r>
          </a:p>
          <a:p>
            <a:endParaRPr lang="en-CA"/>
          </a:p>
          <a:p>
            <a:r>
              <a:rPr lang="en-CA"/>
              <a:t>It is important to have an understanding of git on the command line.</a:t>
            </a:r>
            <a:r>
              <a:rPr lang="en-US"/>
              <a:t> However, the integration in most modern IDEs are really good now.  </a:t>
            </a:r>
            <a:r>
              <a:rPr lang="en-US" err="1"/>
              <a:t>VSCode</a:t>
            </a:r>
            <a:r>
              <a:rPr lang="en-US"/>
              <a:t> is awesome.</a:t>
            </a:r>
          </a:p>
          <a:p>
            <a:endParaRPr lang="en-US"/>
          </a:p>
          <a:p>
            <a:endParaRPr lang="en-CA"/>
          </a:p>
          <a:p>
            <a:r>
              <a:rPr lang="en-CA"/>
              <a:t>You need to initialize your directory</a:t>
            </a:r>
          </a:p>
          <a:p>
            <a:r>
              <a:rPr lang="en-CA"/>
              <a:t>You clone to create your repo</a:t>
            </a:r>
          </a:p>
          <a:p>
            <a:r>
              <a:rPr lang="en-CA"/>
              <a:t>You add files to the staging area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96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26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will have a main production branch</a:t>
            </a:r>
          </a:p>
          <a:p>
            <a:r>
              <a:rPr lang="en-US"/>
              <a:t>Usually called MASTER, sometimes called PROD or PRODUCTION</a:t>
            </a:r>
          </a:p>
          <a:p>
            <a:endParaRPr lang="en-US"/>
          </a:p>
          <a:p>
            <a:r>
              <a:rPr lang="en-US"/>
              <a:t>You’ll have a DEV or DEVELOPMENT BRANCH that contains integrations from the next release</a:t>
            </a:r>
          </a:p>
          <a:p>
            <a:endParaRPr lang="en-US"/>
          </a:p>
          <a:p>
            <a:r>
              <a:rPr lang="en-US"/>
              <a:t>You will create branches off DEV to create a feature. Don’t call it “feature” name the branch “add logging” or “adding1234”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06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feat: improve performance with lazy load implementation for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chore: update </a:t>
            </a:r>
            <a:r>
              <a:rPr lang="en-US" err="1"/>
              <a:t>npm</a:t>
            </a:r>
            <a:r>
              <a:rPr lang="en-US"/>
              <a:t> dependency to latest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Fix bug preventing users from submitting the subscribe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Update incorrect client phone number within footer body per client request</a:t>
            </a:r>
          </a:p>
          <a:p>
            <a:r>
              <a:rPr lang="en-US" b="1"/>
              <a:t>Bad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fixed bug on landing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Changed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 think I fixed it this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empty commit messages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Subject Line is in imperative language: “fix</a:t>
            </a:r>
            <a:r>
              <a:rPr lang="en-US">
                <a:sym typeface="Wingdings" panose="05000000000000000000" pitchFamily="2" charset="2"/>
              </a:rPr>
              <a:t>: (webserver):</a:t>
            </a:r>
            <a:r>
              <a:rPr lang="en-US"/>
              <a:t> Add fix to improve dark mode text legibility”</a:t>
            </a:r>
          </a:p>
          <a:p>
            <a:r>
              <a:rPr lang="en-US"/>
              <a:t>Not “added fix or Fixed the dark mode”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specifics will be dictated by your development shop</a:t>
            </a:r>
            <a:endParaRPr lang="en-CA"/>
          </a:p>
          <a:p>
            <a:endParaRPr lang="en-CA"/>
          </a:p>
          <a:p>
            <a:r>
              <a:rPr lang="en-CA"/>
              <a:t>The scope can be empty</a:t>
            </a:r>
          </a:p>
          <a:p>
            <a:r>
              <a:rPr lang="en-CA"/>
              <a:t> but you can use (config, web-server, proxy, whatever)</a:t>
            </a:r>
          </a:p>
          <a:p>
            <a:endParaRPr lang="en-CA"/>
          </a:p>
          <a:p>
            <a:r>
              <a:rPr lang="en-CA"/>
              <a:t>Grunt tasks – (updating libs / dependencies / no major prod change)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30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literally thousands of pages on securing your git and repos, using encryption, etc.</a:t>
            </a:r>
          </a:p>
          <a:p>
            <a:endParaRPr lang="en-US"/>
          </a:p>
          <a:p>
            <a:r>
              <a:rPr lang="en-US"/>
              <a:t>The example on the slide uses a import of the </a:t>
            </a:r>
            <a:r>
              <a:rPr lang="en-US" err="1"/>
              <a:t>typed_dotenv</a:t>
            </a:r>
            <a:r>
              <a:rPr lang="en-US"/>
              <a:t> library…. What are the security implications of that?  (do you trust the import, every import you do is other people’s code )</a:t>
            </a:r>
          </a:p>
          <a:p>
            <a:endParaRPr lang="en-US"/>
          </a:p>
          <a:p>
            <a:r>
              <a:rPr lang="en-US"/>
              <a:t>This course is a design course. Your general rules will be:</a:t>
            </a:r>
          </a:p>
          <a:p>
            <a:pPr marL="228600" indent="-228600">
              <a:buAutoNum type="arabicPeriod"/>
            </a:pPr>
            <a:r>
              <a:rPr lang="en-US"/>
              <a:t>Don’t hardcode any usernames / passwords</a:t>
            </a:r>
          </a:p>
          <a:p>
            <a:pPr marL="228600" indent="-228600">
              <a:buAutoNum type="arabicPeriod"/>
            </a:pPr>
            <a:r>
              <a:rPr lang="en-US"/>
              <a:t>Use a .</a:t>
            </a:r>
            <a:r>
              <a:rPr lang="en-US" err="1"/>
              <a:t>gitignore</a:t>
            </a:r>
            <a:r>
              <a:rPr lang="en-US"/>
              <a:t> file to make sure the external data isn’t uploaded to your “potentially public” git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2023 No Fly List Hack – initial access was through a git – creds were kept in a git and that was the ballgame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88049-1100-41AB-B742-12D7FAD5220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16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27" y="84737"/>
            <a:ext cx="1699579" cy="802010"/>
          </a:xfrm>
          <a:prstGeom prst="rect">
            <a:avLst/>
          </a:prstGeom>
        </p:spPr>
      </p:pic>
      <p:sp>
        <p:nvSpPr>
          <p:cNvPr id="70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13884" y="3861048"/>
            <a:ext cx="10164233" cy="864096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rgbClr val="3A3357"/>
                </a:solidFill>
                <a:latin typeface="Futura Bk BT" panose="020B0502020204020303" pitchFamily="34" charset="0"/>
                <a:ea typeface="Anonymous Pro" panose="020606090302020005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4725144"/>
            <a:ext cx="8737600" cy="576064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595F75"/>
                </a:solidFill>
                <a:latin typeface="Futura Bk BT" panose="020B0502020204020303" pitchFamily="34" charset="0"/>
                <a:ea typeface="Anonymous Pro" panose="020606090302020005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59570-130D-499A-9617-EF02975D71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548" y="84737"/>
            <a:ext cx="599122" cy="886456"/>
          </a:xfrm>
          <a:prstGeom prst="rect">
            <a:avLst/>
          </a:prstGeom>
        </p:spPr>
      </p:pic>
      <p:pic>
        <p:nvPicPr>
          <p:cNvPr id="6" name="Picture 5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3EE04D4A-35D3-0E0E-AFB1-87F9672E77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16" y="2018032"/>
            <a:ext cx="1410968" cy="14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400" y="1268759"/>
            <a:ext cx="11082748" cy="5435105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8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  <a:lvl2pPr marL="669925" indent="-325438">
              <a:buClrTx/>
              <a:buFont typeface="Arial" panose="020B0604020202020204" pitchFamily="34" charset="0"/>
              <a:buChar char="•"/>
              <a:defRPr sz="24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2pPr>
            <a:lvl3pPr marL="1022350" indent="-350838">
              <a:buClrTx/>
              <a:buFont typeface="Tahoma" panose="020B0604030504040204" pitchFamily="34" charset="0"/>
              <a:buChar char="‣"/>
              <a:defRPr sz="2000">
                <a:solidFill>
                  <a:srgbClr val="D59B2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3pPr>
            <a:lvl4pPr marL="1339850" indent="-315913">
              <a:buClrTx/>
              <a:buFont typeface="Calibri" panose="020F0502020204030204" pitchFamily="34" charset="0"/>
              <a:buChar char="◦"/>
              <a:defRPr sz="2000">
                <a:solidFill>
                  <a:schemeClr val="bg2">
                    <a:lumMod val="5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4pPr>
            <a:lvl5pPr marL="1681163" indent="-339725">
              <a:buClrTx/>
              <a:buFont typeface="Calibri Light" panose="020F0302020204030204" pitchFamily="34" charset="0"/>
              <a:buChar char="−"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00" y="154136"/>
            <a:ext cx="11082749" cy="630905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solidFill>
                  <a:srgbClr val="3A335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04401" y="751457"/>
            <a:ext cx="11082748" cy="360363"/>
          </a:xfrm>
          <a:prstGeom prst="rect">
            <a:avLst/>
          </a:prstGeo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2800" i="0">
                <a:solidFill>
                  <a:srgbClr val="595F75"/>
                </a:solidFill>
                <a:latin typeface="Futura LtCn BT" panose="020B0408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C087DC17-EF9A-4DAE-8E3A-93E5004E5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176"/>
            <a:ext cx="601064" cy="6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2CB804F8-E73A-0DC8-BE5D-36A59883B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176"/>
            <a:ext cx="601064" cy="6010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CC8C33-5B96-309E-33A7-D96BCC3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54136"/>
            <a:ext cx="11082749" cy="630905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solidFill>
                  <a:srgbClr val="3A335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991337-ADF1-1297-D060-32C03DEBB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01" y="751457"/>
            <a:ext cx="11082748" cy="360363"/>
          </a:xfrm>
          <a:prstGeom prst="rect">
            <a:avLst/>
          </a:prstGeo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2800" i="0">
                <a:solidFill>
                  <a:srgbClr val="595F75"/>
                </a:solidFill>
                <a:latin typeface="Futura LtCn BT" panose="020B0408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9CA2D-04CB-41CB-A08D-18849EF4AF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4400" y="1268758"/>
            <a:ext cx="5581111" cy="5435105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8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  <a:lvl2pPr marL="669925" indent="-325438">
              <a:buClrTx/>
              <a:buFont typeface="Arial" panose="020B0604020202020204" pitchFamily="34" charset="0"/>
              <a:buChar char="•"/>
              <a:defRPr sz="2400">
                <a:solidFill>
                  <a:srgbClr val="D59B2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2pPr>
            <a:lvl3pPr marL="1022350" indent="-350838">
              <a:buClrTx/>
              <a:buFont typeface="Tahoma" panose="020B0604030504040204" pitchFamily="34" charset="0"/>
              <a:buChar char="‣"/>
              <a:defRPr sz="20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3pPr>
            <a:lvl4pPr marL="1339850" indent="-315913">
              <a:buClrTx/>
              <a:buFont typeface="Calibri" panose="020F0502020204030204" pitchFamily="34" charset="0"/>
              <a:buChar char="◦"/>
              <a:defRPr sz="2000">
                <a:solidFill>
                  <a:schemeClr val="bg2">
                    <a:lumMod val="5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4pPr>
            <a:lvl5pPr marL="1681163" indent="-339725">
              <a:buClrTx/>
              <a:buFont typeface="Calibri Light" panose="020F0302020204030204" pitchFamily="34" charset="0"/>
              <a:buChar char="−"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A7D53A-CB99-47D0-B764-47F286C4307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06490" y="1268759"/>
            <a:ext cx="5280658" cy="5435104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8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  <a:lvl2pPr marL="669925" indent="-325438">
              <a:buClrTx/>
              <a:buFont typeface="Arial" panose="020B0604020202020204" pitchFamily="34" charset="0"/>
              <a:buChar char="•"/>
              <a:defRPr sz="2400">
                <a:solidFill>
                  <a:srgbClr val="D59B2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2pPr>
            <a:lvl3pPr marL="1022350" indent="-350838">
              <a:buClrTx/>
              <a:buFont typeface="Tahoma" panose="020B0604030504040204" pitchFamily="34" charset="0"/>
              <a:buChar char="‣"/>
              <a:defRPr sz="2000">
                <a:solidFill>
                  <a:srgbClr val="4B4B4B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3pPr>
            <a:lvl4pPr marL="1339850" indent="-315913">
              <a:buClrTx/>
              <a:buFont typeface="Calibri" panose="020F0502020204030204" pitchFamily="34" charset="0"/>
              <a:buChar char="◦"/>
              <a:defRPr sz="2000">
                <a:solidFill>
                  <a:schemeClr val="bg2">
                    <a:lumMod val="5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4pPr>
            <a:lvl5pPr marL="1681163" indent="-339725">
              <a:buClrTx/>
              <a:buFont typeface="Calibri Light" panose="020F0302020204030204" pitchFamily="34" charset="0"/>
              <a:buChar char="−"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3" name="Picture 2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5873539C-EB48-08EE-7A8E-1F95D2B20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176"/>
            <a:ext cx="601064" cy="6010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A532D4-7077-4C10-C81E-1621277B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54136"/>
            <a:ext cx="11082749" cy="630905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solidFill>
                  <a:srgbClr val="3A335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E712F48-B777-9F6F-BCA7-1625D25E5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01" y="751457"/>
            <a:ext cx="11082748" cy="360363"/>
          </a:xfrm>
          <a:prstGeom prst="rect">
            <a:avLst/>
          </a:prstGeo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2800" i="0">
                <a:solidFill>
                  <a:srgbClr val="595F75"/>
                </a:solidFill>
                <a:latin typeface="Futura LtCn BT" panose="020B0408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01" y="4510236"/>
            <a:ext cx="9086800" cy="1763564"/>
          </a:xfrm>
          <a:prstGeom prst="rect">
            <a:avLst/>
          </a:prstGeom>
        </p:spPr>
        <p:txBody>
          <a:bodyPr anchor="t" anchorCtr="0"/>
          <a:lstStyle>
            <a:lvl1pPr algn="l">
              <a:defRPr sz="3600" b="1">
                <a:solidFill>
                  <a:srgbClr val="3A335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04401" y="3403600"/>
            <a:ext cx="9086799" cy="1081236"/>
          </a:xfrm>
          <a:prstGeom prst="rect">
            <a:avLst/>
          </a:prstGeom>
        </p:spPr>
        <p:txBody>
          <a:bodyPr tIns="0" anchor="b"/>
          <a:lstStyle>
            <a:lvl1pPr marL="0" indent="0" algn="l">
              <a:spcBef>
                <a:spcPts val="0"/>
              </a:spcBef>
              <a:buNone/>
              <a:defRPr sz="2800" i="0">
                <a:solidFill>
                  <a:srgbClr val="595F75"/>
                </a:solidFill>
                <a:latin typeface="Futura LtCn BT" panose="020B0408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27570441-80B6-234D-DA65-6142A6FAB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176"/>
            <a:ext cx="601064" cy="6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113547"/>
            <a:ext cx="12192000" cy="630905"/>
          </a:xfrm>
          <a:prstGeom prst="rect">
            <a:avLst/>
          </a:prstGeom>
        </p:spPr>
        <p:txBody>
          <a:bodyPr anchor="b" anchorCtr="0"/>
          <a:lstStyle>
            <a:lvl1pPr algn="ctr">
              <a:defRPr sz="3600" b="1">
                <a:solidFill>
                  <a:srgbClr val="3A3357"/>
                </a:solidFill>
                <a:latin typeface="Futura Bk BT" panose="020B05020202040203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Questions?</a:t>
            </a:r>
            <a:endParaRPr lang="en-CA"/>
          </a:p>
        </p:txBody>
      </p:sp>
      <p:pic>
        <p:nvPicPr>
          <p:cNvPr id="3" name="Picture 2" descr="A grey and white logo with a horse head and lightning bolt&#10;&#10;Description automatically generated">
            <a:extLst>
              <a:ext uri="{FF2B5EF4-FFF2-40B4-BE49-F238E27FC236}">
                <a16:creationId xmlns:a16="http://schemas.microsoft.com/office/drawing/2014/main" id="{5C517C26-B0EE-8B18-C8B6-C1FEC84D8B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9176"/>
            <a:ext cx="601064" cy="6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4552" y="65810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5CA29-6A90-44C3-B98A-011551E8D4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Futura Bk BT" panose="020B0502020204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Futura Bk BT" panose="020B0502020204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33CC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>
          <p15:clr>
            <a:srgbClr val="F26B43"/>
          </p15:clr>
        </p15:guide>
        <p15:guide id="6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write-better-git-commit-messages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git-cheat-sheet-educatio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A3C3-47F5-16C6-1AC6-0B9022611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EEE320 Lecture 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AA5D-A08B-80D1-9E90-C4B2288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12192000" cy="576064"/>
          </a:xfrm>
        </p:spPr>
        <p:txBody>
          <a:bodyPr/>
          <a:lstStyle/>
          <a:p>
            <a:r>
              <a:rPr lang="en-CA"/>
              <a:t>Introduction to Version Control and Configuration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4E207-A604-2AC9-72DD-CDCC3BAD4ACD}"/>
              </a:ext>
            </a:extLst>
          </p:cNvPr>
          <p:cNvSpPr/>
          <p:nvPr/>
        </p:nvSpPr>
        <p:spPr>
          <a:xfrm rot="19333094">
            <a:off x="2860114" y="2490927"/>
            <a:ext cx="687965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DRAFT 0.1</a:t>
            </a:r>
            <a:endParaRPr lang="en-US" sz="96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7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6A9B1-539B-F19E-F23A-FF270F2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.</a:t>
            </a:r>
            <a:r>
              <a:rPr lang="en-US" err="1"/>
              <a:t>gitignore</a:t>
            </a:r>
            <a:r>
              <a:rPr lang="en-US"/>
              <a:t> file specifies  intentionally untracked files that git should ignore.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#ignore all .log files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*.log</a:t>
            </a:r>
          </a:p>
          <a:p>
            <a:pPr marL="0" indent="0">
              <a:buNone/>
            </a:pPr>
            <a:r>
              <a:rPr lang="en-US"/>
              <a:t>#ignore all files in /temp/ </a:t>
            </a:r>
            <a:r>
              <a:rPr lang="en-US" err="1"/>
              <a:t>dir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temp/</a:t>
            </a:r>
            <a:endParaRPr lang="en-CA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B2569D-DD18-D74B-2704-15645CC5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2B30C-C947-C7A6-49FB-134AD07D90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What about information you don’</a:t>
            </a:r>
            <a:r>
              <a:rPr lang="en-CA"/>
              <a:t>t want to share?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C51D6C-C5B6-D9D4-B400-5D156AD53FE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7634697" y="1268758"/>
            <a:ext cx="3381847" cy="129558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6B2525-91EF-FF13-0E7C-2D63DBECA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4"/>
          <a:stretch/>
        </p:blipFill>
        <p:spPr>
          <a:xfrm>
            <a:off x="7634697" y="2721277"/>
            <a:ext cx="3381847" cy="1162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29F743-1F43-D0E4-D9F5-F71AE0232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04"/>
          <a:stretch/>
        </p:blipFill>
        <p:spPr>
          <a:xfrm>
            <a:off x="7634697" y="4077096"/>
            <a:ext cx="3381847" cy="1152686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5C50231-A8DE-A9FC-63AD-97D5A2FD5505}"/>
              </a:ext>
            </a:extLst>
          </p:cNvPr>
          <p:cNvSpPr txBox="1">
            <a:spLocks/>
          </p:cNvSpPr>
          <p:nvPr/>
        </p:nvSpPr>
        <p:spPr>
          <a:xfrm>
            <a:off x="7679438" y="5589242"/>
            <a:ext cx="3292364" cy="517301"/>
          </a:xfrm>
          <a:prstGeom prst="rect">
            <a:avLst/>
          </a:prstGeom>
        </p:spPr>
        <p:txBody>
          <a:bodyPr tIns="0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 sz="2800" i="0">
                <a:solidFill>
                  <a:srgbClr val="595F75"/>
                </a:solidFill>
                <a:latin typeface="Futura LtCn BT" panose="020B0408020204030204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/>
              <a:t>This is one example to ensure data is not uploaded to your public repo inadvertently.</a:t>
            </a:r>
          </a:p>
        </p:txBody>
      </p:sp>
    </p:spTree>
    <p:extLst>
      <p:ext uri="{BB962C8B-B14F-4D97-AF65-F5344CB8AC3E}">
        <p14:creationId xmlns:p14="http://schemas.microsoft.com/office/powerpoint/2010/main" val="31752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D80B77-B831-9FBE-9875-08BEB3D6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Pro Git; Chacon &amp; Stroud </a:t>
            </a:r>
            <a:r>
              <a:rPr lang="en-CA">
                <a:hlinkClick r:id="rId2"/>
              </a:rPr>
              <a:t>https://git-scm.com/book/en/v2</a:t>
            </a:r>
            <a:endParaRPr lang="en-CA"/>
          </a:p>
          <a:p>
            <a:r>
              <a:rPr lang="en-CA"/>
              <a:t>Configuration Management; CSE 362 El Mezouar</a:t>
            </a:r>
          </a:p>
          <a:p>
            <a:r>
              <a:rPr lang="en-CA"/>
              <a:t>How to write better Git commit messages; Pina </a:t>
            </a:r>
            <a:r>
              <a:rPr lang="en-CA">
                <a:hlinkClick r:id="rId3"/>
              </a:rPr>
              <a:t>https://www.freecodecamp.org/news/how-to-write-better-git-commit-messages/</a:t>
            </a:r>
            <a:endParaRPr lang="en-CA"/>
          </a:p>
          <a:p>
            <a:r>
              <a:rPr lang="en-CA"/>
              <a:t>GitHub Git Cheat Sheet; </a:t>
            </a:r>
            <a:r>
              <a:rPr lang="en-CA">
                <a:hlinkClick r:id="rId4"/>
              </a:rPr>
              <a:t>https://education.github.com/git-cheat-sheet-education.pdf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CB3A-1690-417E-C0A8-BE9767AF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09FB1-EF79-AA3A-DD3A-794C75A64E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C19F74-B770-D5D8-C718-1588008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CA"/>
              <a:t>Version Control is a system that records changes to a file or set of files over time so that you can recall specific versions later.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In this course you will be controlling the versions of source code, however you can do this with any file type.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FC7B3-9B87-8787-592F-F603073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Version Control?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49B40-116B-245D-E305-EBB53F5DE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/>
              <a:t>Why should you care about this?</a:t>
            </a:r>
          </a:p>
        </p:txBody>
      </p:sp>
    </p:spTree>
    <p:extLst>
      <p:ext uri="{BB962C8B-B14F-4D97-AF65-F5344CB8AC3E}">
        <p14:creationId xmlns:p14="http://schemas.microsoft.com/office/powerpoint/2010/main" val="5110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8E1660-F438-F9B9-67A5-FF2561A91EA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Costs of management complexity and communication overhead grow as projects grow in code and developers.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A safety net to protect the source code from irreparable harm.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BDAF61-3D4E-CEE0-A0DD-60A1CEAA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is Version Control?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172EAF-7F6C-282C-7AB9-9170766E1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/>
              <a:t>A single source of truth</a:t>
            </a:r>
          </a:p>
        </p:txBody>
      </p:sp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042111B0-C6E4-0BF3-DA62-85795389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6" y="1624013"/>
            <a:ext cx="4295775" cy="4724400"/>
          </a:xfrm>
        </p:spPr>
      </p:pic>
    </p:spTree>
    <p:extLst>
      <p:ext uri="{BB962C8B-B14F-4D97-AF65-F5344CB8AC3E}">
        <p14:creationId xmlns:p14="http://schemas.microsoft.com/office/powerpoint/2010/main" val="111607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FF1726-7FA0-7EB4-9D07-420DD294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The process of </a:t>
            </a:r>
            <a:r>
              <a:rPr lang="en-CA" u="sng"/>
              <a:t>controlling the evolution</a:t>
            </a:r>
            <a:r>
              <a:rPr lang="en-CA"/>
              <a:t> of a software system.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Establish Mechanisms to:</a:t>
            </a:r>
          </a:p>
          <a:p>
            <a:pPr lvl="1"/>
            <a:r>
              <a:rPr lang="en-CA"/>
              <a:t>Simplify code </a:t>
            </a:r>
            <a:r>
              <a:rPr lang="en-CA">
                <a:solidFill>
                  <a:schemeClr val="accent2">
                    <a:lumMod val="75000"/>
                  </a:schemeClr>
                </a:solidFill>
              </a:rPr>
              <a:t>sharing</a:t>
            </a:r>
          </a:p>
          <a:p>
            <a:pPr lvl="1"/>
            <a:r>
              <a:rPr lang="en-CA"/>
              <a:t>Be able to </a:t>
            </a:r>
            <a:r>
              <a:rPr lang="en-CA">
                <a:solidFill>
                  <a:schemeClr val="accent4">
                    <a:lumMod val="60000"/>
                    <a:lumOff val="40000"/>
                  </a:schemeClr>
                </a:solidFill>
              </a:rPr>
              <a:t>revert</a:t>
            </a:r>
            <a:r>
              <a:rPr lang="en-CA"/>
              <a:t> to an older version</a:t>
            </a:r>
          </a:p>
          <a:p>
            <a:pPr lvl="1"/>
            <a:r>
              <a:rPr lang="en-CA"/>
              <a:t>Coherently </a:t>
            </a:r>
            <a:r>
              <a:rPr lang="en-CA">
                <a:solidFill>
                  <a:schemeClr val="accent1">
                    <a:lumMod val="60000"/>
                    <a:lumOff val="40000"/>
                  </a:schemeClr>
                </a:solidFill>
              </a:rPr>
              <a:t>integrate</a:t>
            </a:r>
            <a:r>
              <a:rPr lang="en-CA"/>
              <a:t> contributions from team members</a:t>
            </a:r>
          </a:p>
          <a:p>
            <a:pPr lvl="1"/>
            <a:r>
              <a:rPr lang="en-CA">
                <a:solidFill>
                  <a:schemeClr val="accent3">
                    <a:lumMod val="60000"/>
                    <a:lumOff val="40000"/>
                  </a:schemeClr>
                </a:solidFill>
              </a:rPr>
              <a:t>Notify</a:t>
            </a:r>
            <a:r>
              <a:rPr lang="en-CA"/>
              <a:t> interested parties about new modifications</a:t>
            </a:r>
          </a:p>
          <a:p>
            <a:pPr lvl="1"/>
            <a:r>
              <a:rPr lang="en-CA">
                <a:solidFill>
                  <a:srgbClr val="7030A0"/>
                </a:solidFill>
              </a:rPr>
              <a:t>Track</a:t>
            </a:r>
            <a:r>
              <a:rPr lang="en-CA"/>
              <a:t> software issues</a:t>
            </a:r>
          </a:p>
          <a:p>
            <a:pPr lvl="1"/>
            <a:r>
              <a:rPr lang="en-CA">
                <a:solidFill>
                  <a:schemeClr val="accent1"/>
                </a:solidFill>
              </a:rPr>
              <a:t>Create</a:t>
            </a:r>
            <a:r>
              <a:rPr lang="en-CA"/>
              <a:t> an auditing trail</a:t>
            </a:r>
          </a:p>
          <a:p>
            <a:pPr lvl="1"/>
            <a:endParaRPr lang="en-CA"/>
          </a:p>
          <a:p>
            <a:pPr lvl="1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DC2F1-8533-BB20-EFC1-75BA18B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Configuration Management?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B9550-D5DA-A660-53A1-6C4640EF6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9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C5B01-0D5C-9481-408A-69FFBB80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Centralized VCS are what older VCS used</a:t>
            </a:r>
          </a:p>
          <a:p>
            <a:pPr lvl="1"/>
            <a:r>
              <a:rPr lang="en-US"/>
              <a:t>Check-outs and check-ins are done with reference to the central repo</a:t>
            </a:r>
          </a:p>
          <a:p>
            <a:endParaRPr lang="en-US"/>
          </a:p>
          <a:p>
            <a:r>
              <a:rPr lang="en-US"/>
              <a:t>Distributed VCS</a:t>
            </a:r>
            <a:endParaRPr lang="en-CA"/>
          </a:p>
          <a:p>
            <a:pPr lvl="1"/>
            <a:r>
              <a:rPr lang="en-CA"/>
              <a:t>Each user gets own repo and working copy</a:t>
            </a:r>
          </a:p>
          <a:p>
            <a:pPr lvl="1"/>
            <a:r>
              <a:rPr lang="en-CA"/>
              <a:t>After you commit you must push your changes to the central repository</a:t>
            </a:r>
            <a:endParaRPr lang="en-US"/>
          </a:p>
        </p:txBody>
      </p:sp>
      <p:pic>
        <p:nvPicPr>
          <p:cNvPr id="9" name="Content Placeholder 8" descr="A diagram of a workflow&#10;&#10;Description automatically generated">
            <a:extLst>
              <a:ext uri="{FF2B5EF4-FFF2-40B4-BE49-F238E27FC236}">
                <a16:creationId xmlns:a16="http://schemas.microsoft.com/office/drawing/2014/main" id="{14D2FA5B-13F4-9CC3-F5A4-27CB055A2A4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2832300"/>
            <a:ext cx="5280025" cy="23078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0DE337-168E-5F19-04B8-196218D4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vs Centralized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678FC2-BDEB-1CC7-BD9C-ABFE1DBE2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A1EDE-B6F8-6629-CE32-0FCCCB4D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A4504-5ADF-95C8-7D8B-A3A933650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Some initial git commands and their meaning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53839-E683-BE05-413C-43CD4F88384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76206" y="1268759"/>
            <a:ext cx="7010942" cy="54351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git </a:t>
            </a:r>
            <a:r>
              <a:rPr lang="en-US" b="1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en-US"/>
              <a:t>setup a directory as a git repo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git clone &lt;</a:t>
            </a:r>
            <a:r>
              <a:rPr lang="en-US" b="1" err="1">
                <a:solidFill>
                  <a:schemeClr val="accent2"/>
                </a:solidFill>
                <a:latin typeface="Consolas" panose="020B0609020204030204" pitchFamily="49" charset="0"/>
              </a:rPr>
              <a:t>url</a:t>
            </a: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&gt;:</a:t>
            </a: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CA"/>
              <a:t>retrieve a repo from a remote URL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git add &lt;file&gt;: </a:t>
            </a:r>
            <a:r>
              <a:rPr lang="en-CA"/>
              <a:t>add the file to the staging area (your next commit)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git branch &lt;name&gt;: </a:t>
            </a:r>
            <a:r>
              <a:rPr lang="en-CA"/>
              <a:t>creates a new branch at the current commit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git checkout: </a:t>
            </a:r>
            <a:r>
              <a:rPr lang="en-CA"/>
              <a:t>switch to another branch and check it out to your working directory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git commit –m “&lt;good message&gt;”: </a:t>
            </a:r>
            <a:r>
              <a:rPr lang="en-CA"/>
              <a:t>commit your staged content as a new commit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2"/>
                </a:solidFill>
                <a:latin typeface="Consolas" panose="020B0609020204030204" pitchFamily="49" charset="0"/>
              </a:rPr>
              <a:t>git merge &lt;branch&gt;: </a:t>
            </a:r>
            <a:r>
              <a:rPr lang="en-CA"/>
              <a:t>merge the specific branch’s history into the current one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15" name="Content Placeholder 14" descr="A diagram of a project&#10;&#10;Description automatically generated">
            <a:extLst>
              <a:ext uri="{FF2B5EF4-FFF2-40B4-BE49-F238E27FC236}">
                <a16:creationId xmlns:a16="http://schemas.microsoft.com/office/drawing/2014/main" id="{992841F4-2DEB-1E48-C187-127364932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2" y="3026505"/>
            <a:ext cx="3482290" cy="1919612"/>
          </a:xfrm>
        </p:spPr>
      </p:pic>
    </p:spTree>
    <p:extLst>
      <p:ext uri="{BB962C8B-B14F-4D97-AF65-F5344CB8AC3E}">
        <p14:creationId xmlns:p14="http://schemas.microsoft.com/office/powerpoint/2010/main" val="199131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96150-9347-CFBB-79A8-F17EE4D5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639" y="1268413"/>
            <a:ext cx="9728685" cy="54356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EF51FA1-0BC3-393C-3C81-B5E50421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1591C-D9FC-6FE7-1C0C-3CE87B105E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0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3E6F2-32A6-2DCD-5954-B6ADE24F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The master branch is what is in production presently.</a:t>
            </a:r>
          </a:p>
          <a:p>
            <a:pPr lvl="1"/>
            <a:r>
              <a:rPr lang="en-US"/>
              <a:t>Don’t mess with production!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dev branch contains the essential integrations for the next release. </a:t>
            </a:r>
          </a:p>
          <a:p>
            <a:pPr lvl="1"/>
            <a:r>
              <a:rPr lang="en-US"/>
              <a:t>Dev is merged to master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feature branch is to create one feature. </a:t>
            </a:r>
          </a:p>
          <a:p>
            <a:pPr lvl="1"/>
            <a:r>
              <a:rPr lang="en-US"/>
              <a:t>A feature is merged with dev when completed.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Hotfixes start on prod. </a:t>
            </a:r>
          </a:p>
          <a:p>
            <a:pPr lvl="1"/>
            <a:r>
              <a:rPr lang="en-US"/>
              <a:t>They are merged with dev and master.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C9846D22-5F63-A6AC-02C3-9A5977AF96A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2566533"/>
            <a:ext cx="5280025" cy="283936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121236-B43E-F296-F2C6-AAA512B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approach to branching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58F87-1778-E3F8-DAAD-C558B8FA9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Best Practice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60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43184-AB6A-4AD1-91FF-042DE208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813" y="2443074"/>
            <a:ext cx="4210730" cy="232891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4978F-D396-0836-6941-4957B3E632E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46766" y="1268759"/>
            <a:ext cx="6340382" cy="5435104"/>
          </a:xfrm>
        </p:spPr>
        <p:txBody>
          <a:bodyPr anchor="ctr"/>
          <a:lstStyle/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feat: </a:t>
            </a:r>
            <a:r>
              <a:rPr lang="en-US"/>
              <a:t>new feature to the user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fix: </a:t>
            </a:r>
            <a:r>
              <a:rPr lang="en-US"/>
              <a:t>bug fix for the user</a:t>
            </a:r>
          </a:p>
          <a:p>
            <a:pPr marL="0" indent="0" algn="just">
              <a:buNone/>
            </a:pPr>
            <a:r>
              <a:rPr lang="en-CA">
                <a:solidFill>
                  <a:schemeClr val="accent2"/>
                </a:solidFill>
              </a:rPr>
              <a:t>docs: </a:t>
            </a:r>
            <a:r>
              <a:rPr lang="en-CA"/>
              <a:t>changes to documentation</a:t>
            </a:r>
          </a:p>
          <a:p>
            <a:pPr marL="0" indent="0">
              <a:buNone/>
            </a:pPr>
            <a:r>
              <a:rPr lang="en-CA">
                <a:solidFill>
                  <a:schemeClr val="accent2"/>
                </a:solidFill>
              </a:rPr>
              <a:t>style: </a:t>
            </a:r>
            <a:r>
              <a:rPr lang="en-CA"/>
              <a:t>formatting, no prod code change</a:t>
            </a:r>
          </a:p>
          <a:p>
            <a:pPr marL="0" indent="0">
              <a:buNone/>
            </a:pPr>
            <a:r>
              <a:rPr lang="en-CA">
                <a:solidFill>
                  <a:schemeClr val="accent2"/>
                </a:solidFill>
              </a:rPr>
              <a:t>refactor: </a:t>
            </a:r>
            <a:r>
              <a:rPr lang="en-CA"/>
              <a:t>e.g. renaming a variable</a:t>
            </a:r>
          </a:p>
          <a:p>
            <a:pPr marL="0" indent="0">
              <a:buNone/>
            </a:pPr>
            <a:r>
              <a:rPr lang="en-CA">
                <a:solidFill>
                  <a:schemeClr val="accent2"/>
                </a:solidFill>
              </a:rPr>
              <a:t>test: </a:t>
            </a:r>
            <a:r>
              <a:rPr lang="en-CA"/>
              <a:t>adding, refactoring tests, </a:t>
            </a:r>
            <a:r>
              <a:rPr lang="en-CA" err="1"/>
              <a:t>etc</a:t>
            </a:r>
            <a:endParaRPr lang="en-CA"/>
          </a:p>
          <a:p>
            <a:pPr marL="0" indent="0">
              <a:buNone/>
            </a:pPr>
            <a:r>
              <a:rPr lang="en-CA">
                <a:solidFill>
                  <a:schemeClr val="accent2"/>
                </a:solidFill>
              </a:rPr>
              <a:t>chore: </a:t>
            </a:r>
            <a:r>
              <a:rPr lang="en-CA"/>
              <a:t>grunt tasks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6DD5B-6AF9-6F20-5EDE-0D1CC931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 Messages</a:t>
            </a:r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4DDB-29F6-E6E7-115E-B4632E45C4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Best Practice: Conventional Commit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986619"/>
      </p:ext>
    </p:extLst>
  </p:cSld>
  <p:clrMapOvr>
    <a:masterClrMapping/>
  </p:clrMapOvr>
</p:sld>
</file>

<file path=ppt/theme/theme1.xml><?xml version="1.0" encoding="utf-8"?>
<a:theme xmlns:a="http://schemas.openxmlformats.org/drawingml/2006/main" name="1_ECE2">
  <a:themeElements>
    <a:clrScheme name="RMC E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3CA9"/>
      </a:accent1>
      <a:accent2>
        <a:srgbClr val="F8AF2F"/>
      </a:accent2>
      <a:accent3>
        <a:srgbClr val="E60610"/>
      </a:accent3>
      <a:accent4>
        <a:srgbClr val="3D7C41"/>
      </a:accent4>
      <a:accent5>
        <a:srgbClr val="F16A1E"/>
      </a:accent5>
      <a:accent6>
        <a:srgbClr val="7F7F7F"/>
      </a:accent6>
      <a:hlink>
        <a:srgbClr val="E60610"/>
      </a:hlink>
      <a:folHlink>
        <a:srgbClr val="7F7F7F"/>
      </a:folHlink>
    </a:clrScheme>
    <a:fontScheme name="RMC ECE">
      <a:majorFont>
        <a:latin typeface="Impac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E2" id="{3029F9DB-50AA-4A0C-9908-0ADAC6735ECB}" vid="{0B3F732F-7AB3-41FE-B4FE-9C8FD2775B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DC7C33B669443A6BF850137A39274" ma:contentTypeVersion="4" ma:contentTypeDescription="Crée un document." ma:contentTypeScope="" ma:versionID="1ec59dfd68b8c4c74802baf372aaf2c6">
  <xsd:schema xmlns:xsd="http://www.w3.org/2001/XMLSchema" xmlns:xs="http://www.w3.org/2001/XMLSchema" xmlns:p="http://schemas.microsoft.com/office/2006/metadata/properties" xmlns:ns2="9130adb1-f5a4-4c90-8e41-b11a9d0aeef2" targetNamespace="http://schemas.microsoft.com/office/2006/metadata/properties" ma:root="true" ma:fieldsID="7665f4ce372bc09f3844a1268310790f" ns2:_="">
    <xsd:import namespace="9130adb1-f5a4-4c90-8e41-b11a9d0aee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0adb1-f5a4-4c90-8e41-b11a9d0ae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2C6F6-918E-405D-9907-1A6FDF4AC9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7C204D-B5DA-4F8D-8D99-8EE6381469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C50EA8-927E-40D8-835F-EDB18F624A44}"/>
</file>

<file path=docProps/app.xml><?xml version="1.0" encoding="utf-8"?>
<Properties xmlns="http://schemas.openxmlformats.org/officeDocument/2006/extended-properties" xmlns:vt="http://schemas.openxmlformats.org/officeDocument/2006/docPropsVTypes">
  <Template>000. Slide Template</Template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1_ECE2</vt:lpstr>
      <vt:lpstr>EEE320 Lecture 00</vt:lpstr>
      <vt:lpstr>What is Version Control?</vt:lpstr>
      <vt:lpstr>Why is Version Control?</vt:lpstr>
      <vt:lpstr>What is Configuration Management?</vt:lpstr>
      <vt:lpstr>Distributed vs Centralized</vt:lpstr>
      <vt:lpstr>Terminology</vt:lpstr>
      <vt:lpstr>PowerPoint Presentation</vt:lpstr>
      <vt:lpstr>An approach to branching</vt:lpstr>
      <vt:lpstr>Commit Messages</vt:lpstr>
      <vt:lpstr>Security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Sullivan</dc:creator>
  <cp:revision>1</cp:revision>
  <dcterms:created xsi:type="dcterms:W3CDTF">2024-05-24T14:49:09Z</dcterms:created>
  <dcterms:modified xsi:type="dcterms:W3CDTF">2024-09-09T18:29:12Z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0x01010080CDC7C33B669443A6BF850137A39274</vt:lpwstr>
  </property>
  <property fmtid="{D5CDD505-2E9C-101B-9397-08002B2CF9AE}" pid="3" name="MSIP_Label_cdde0556-1f76-452e-9e94-03158f226e4e_Enabled">
    <vt:lpwstr>true</vt:lpwstr>
  </property>
  <property fmtid="{D5CDD505-2E9C-101B-9397-08002B2CF9AE}" pid="4" name="MSIP_Label_cdde0556-1f76-452e-9e94-03158f226e4e_SetDate">
    <vt:lpwstr>2024-09-09T18:28:57Z</vt:lpwstr>
  </property>
  <property fmtid="{D5CDD505-2E9C-101B-9397-08002B2CF9AE}" pid="5" name="MSIP_Label_cdde0556-1f76-452e-9e94-03158f226e4e_Method">
    <vt:lpwstr>Standard</vt:lpwstr>
  </property>
  <property fmtid="{D5CDD505-2E9C-101B-9397-08002B2CF9AE}" pid="6" name="MSIP_Label_cdde0556-1f76-452e-9e94-03158f226e4e_Name">
    <vt:lpwstr>Private</vt:lpwstr>
  </property>
  <property fmtid="{D5CDD505-2E9C-101B-9397-08002B2CF9AE}" pid="7" name="MSIP_Label_cdde0556-1f76-452e-9e94-03158f226e4e_SiteId">
    <vt:lpwstr>7015a19d-0dbb-4c31-8709-253cf07f631f</vt:lpwstr>
  </property>
  <property fmtid="{D5CDD505-2E9C-101B-9397-08002B2CF9AE}" pid="8" name="MSIP_Label_cdde0556-1f76-452e-9e94-03158f226e4e_ActionId">
    <vt:lpwstr>0f633069-b963-4a97-ae64-bd72cda74343</vt:lpwstr>
  </property>
  <property fmtid="{D5CDD505-2E9C-101B-9397-08002B2CF9AE}" pid="9" name="MSIP_Label_cdde0556-1f76-452e-9e94-03158f226e4e_ContentBits">
    <vt:lpwstr>0</vt:lpwstr>
  </property>
</Properties>
</file>