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tags/tag6.xml" ContentType="application/vnd.openxmlformats-officedocument.presentationml.tags+xml"/>
  <Override PartName="/ppt/notesSlides/notesSlide8.xml" ContentType="application/vnd.openxmlformats-officedocument.presentationml.notesSlide+xml"/>
  <Override PartName="/ppt/tags/tag7.xml" ContentType="application/vnd.openxmlformats-officedocument.presentationml.tags+xml"/>
  <Override PartName="/ppt/notesSlides/notesSlide9.xml" ContentType="application/vnd.openxmlformats-officedocument.presentationml.notesSlide+xml"/>
  <Override PartName="/ppt/tags/tag8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9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79" r:id="rId3"/>
    <p:sldId id="310" r:id="rId4"/>
    <p:sldId id="313" r:id="rId5"/>
    <p:sldId id="356" r:id="rId6"/>
    <p:sldId id="353" r:id="rId7"/>
    <p:sldId id="354" r:id="rId8"/>
    <p:sldId id="355" r:id="rId9"/>
    <p:sldId id="352" r:id="rId10"/>
    <p:sldId id="357" r:id="rId11"/>
    <p:sldId id="358" r:id="rId12"/>
    <p:sldId id="316" r:id="rId13"/>
    <p:sldId id="345" r:id="rId14"/>
    <p:sldId id="346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7" roundtripDataSignature="AMtx7mjtv9ybX4ryvqp+U89Cdl43gG7WA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136EFE7-4093-4DA6-BAED-B7B050B301BB}">
  <a:tblStyle styleId="{F136EFE7-4093-4DA6-BAED-B7B050B301B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40"/>
    <p:restoredTop sz="94577"/>
  </p:normalViewPr>
  <p:slideViewPr>
    <p:cSldViewPr snapToGrid="0" snapToObjects="1">
      <p:cViewPr varScale="1">
        <p:scale>
          <a:sx n="125" d="100"/>
          <a:sy n="125" d="100"/>
        </p:scale>
        <p:origin x="168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47" Type="http://customschemas.google.com/relationships/presentationmetadata" Target="meta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4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8353972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620966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79227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5037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842536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3562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84817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5997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53574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47868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13120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5956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5656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6851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Slide">
  <p:cSld name="Divider Slid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14"/>
          <p:cNvPicPr preferRelativeResize="0"/>
          <p:nvPr/>
        </p:nvPicPr>
        <p:blipFill rotWithShape="1">
          <a:blip r:embed="rId2">
            <a:alphaModFix/>
          </a:blip>
          <a:srcRect b="22282"/>
          <a:stretch/>
        </p:blipFill>
        <p:spPr>
          <a:xfrm>
            <a:off x="0" y="4625254"/>
            <a:ext cx="9144000" cy="532994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14"/>
          <p:cNvSpPr/>
          <p:nvPr/>
        </p:nvSpPr>
        <p:spPr>
          <a:xfrm>
            <a:off x="-1" y="-14748"/>
            <a:ext cx="9144001" cy="221226"/>
          </a:xfrm>
          <a:prstGeom prst="rect">
            <a:avLst/>
          </a:prstGeom>
          <a:solidFill>
            <a:srgbClr val="2CB6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" name="Google Shape;23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07292" y="4773355"/>
            <a:ext cx="788444" cy="229962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14"/>
          <p:cNvSpPr txBox="1"/>
          <p:nvPr/>
        </p:nvSpPr>
        <p:spPr>
          <a:xfrm>
            <a:off x="626806" y="4726365"/>
            <a:ext cx="1607574" cy="350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200"/>
              <a:buFont typeface="Merriweather Sans"/>
              <a:buNone/>
            </a:pPr>
            <a:r>
              <a:rPr lang="es-MX" sz="1200" b="1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www.ieee.org</a:t>
            </a:r>
            <a:endParaRPr sz="1200" b="1" i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14"/>
          <p:cNvSpPr txBox="1">
            <a:spLocks noGrp="1"/>
          </p:cNvSpPr>
          <p:nvPr>
            <p:ph type="ctrTitle"/>
          </p:nvPr>
        </p:nvSpPr>
        <p:spPr>
          <a:xfrm>
            <a:off x="1430363" y="1120691"/>
            <a:ext cx="6244068" cy="522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3300"/>
              <a:buFont typeface="Calibri"/>
              <a:buNone/>
              <a:defRPr sz="3300" i="0">
                <a:solidFill>
                  <a:srgbClr val="0066A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4"/>
          <p:cNvSpPr txBox="1">
            <a:spLocks noGrp="1"/>
          </p:cNvSpPr>
          <p:nvPr>
            <p:ph type="subTitle" idx="1"/>
          </p:nvPr>
        </p:nvSpPr>
        <p:spPr>
          <a:xfrm>
            <a:off x="1430362" y="1712730"/>
            <a:ext cx="6244067" cy="1211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100"/>
              <a:buNone/>
              <a:defRPr sz="2100" b="1" i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7" name="Google Shape;27;p14"/>
          <p:cNvSpPr txBox="1">
            <a:spLocks noGrp="1"/>
          </p:cNvSpPr>
          <p:nvPr>
            <p:ph type="sldNum" idx="12"/>
          </p:nvPr>
        </p:nvSpPr>
        <p:spPr>
          <a:xfrm>
            <a:off x="139416" y="4726364"/>
            <a:ext cx="425532" cy="333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pic>
        <p:nvPicPr>
          <p:cNvPr id="29" name="Google Shape;29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10668" y="4684832"/>
            <a:ext cx="1197749" cy="435707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28;p14"/>
          <p:cNvSpPr txBox="1"/>
          <p:nvPr userDrawn="1"/>
        </p:nvSpPr>
        <p:spPr>
          <a:xfrm>
            <a:off x="2234380" y="4641124"/>
            <a:ext cx="3397355" cy="50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 rtl="0"/>
            <a:r>
              <a:rPr lang="es-ES_tradnl" sz="1300" b="0" i="0" u="sng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Arial"/>
              </a:rPr>
              <a:t>https://</a:t>
            </a:r>
            <a:r>
              <a:rPr lang="es-ES_tradnl" sz="1300" b="0" i="0" u="sng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Arial"/>
              </a:rPr>
              <a:t>ecuador.chapters.comsoc.org</a:t>
            </a:r>
            <a:r>
              <a:rPr lang="es-ES_tradnl" sz="1300" b="0" i="0" u="sng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Arial"/>
              </a:rPr>
              <a:t>/</a:t>
            </a:r>
            <a:endParaRPr sz="13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FB &amp; IG @comsoc.ec </a:t>
            </a:r>
            <a:r>
              <a:rPr lang="es-MX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&amp; Twitter: @ComSocEc</a:t>
            </a:r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 txBox="1">
            <a:spLocks noGrp="1"/>
          </p:cNvSpPr>
          <p:nvPr>
            <p:ph type="title"/>
          </p:nvPr>
        </p:nvSpPr>
        <p:spPr>
          <a:xfrm>
            <a:off x="628650" y="417136"/>
            <a:ext cx="7886700" cy="415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4"/>
          <p:cNvSpPr txBox="1">
            <a:spLocks noGrp="1"/>
          </p:cNvSpPr>
          <p:nvPr>
            <p:ph type="body" idx="1"/>
          </p:nvPr>
        </p:nvSpPr>
        <p:spPr>
          <a:xfrm>
            <a:off x="628651" y="1369219"/>
            <a:ext cx="3019523" cy="2844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8" name="Google Shape;98;p24"/>
          <p:cNvSpPr txBox="1">
            <a:spLocks noGrp="1"/>
          </p:cNvSpPr>
          <p:nvPr>
            <p:ph type="sldNum" idx="12"/>
          </p:nvPr>
        </p:nvSpPr>
        <p:spPr>
          <a:xfrm>
            <a:off x="139416" y="4726364"/>
            <a:ext cx="425532" cy="333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sp>
        <p:nvSpPr>
          <p:cNvPr id="99" name="Google Shape;99;p24"/>
          <p:cNvSpPr txBox="1">
            <a:spLocks noGrp="1"/>
          </p:cNvSpPr>
          <p:nvPr>
            <p:ph type="body" idx="2"/>
          </p:nvPr>
        </p:nvSpPr>
        <p:spPr>
          <a:xfrm>
            <a:off x="628650" y="873193"/>
            <a:ext cx="7886700" cy="267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  <a:defRPr sz="1800" b="1" i="1">
                <a:solidFill>
                  <a:srgbClr val="7F7F7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with Caption">
  <p:cSld name="Photo with Caption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5"/>
          <p:cNvSpPr txBox="1">
            <a:spLocks noGrp="1"/>
          </p:cNvSpPr>
          <p:nvPr>
            <p:ph type="title"/>
          </p:nvPr>
        </p:nvSpPr>
        <p:spPr>
          <a:xfrm>
            <a:off x="628650" y="417136"/>
            <a:ext cx="7886700" cy="415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5"/>
          <p:cNvSpPr txBox="1">
            <a:spLocks noGrp="1"/>
          </p:cNvSpPr>
          <p:nvPr>
            <p:ph type="body" idx="1"/>
          </p:nvPr>
        </p:nvSpPr>
        <p:spPr>
          <a:xfrm>
            <a:off x="4629150" y="1369219"/>
            <a:ext cx="3886200" cy="2844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25"/>
          <p:cNvSpPr txBox="1">
            <a:spLocks noGrp="1"/>
          </p:cNvSpPr>
          <p:nvPr>
            <p:ph type="body" idx="2"/>
          </p:nvPr>
        </p:nvSpPr>
        <p:spPr>
          <a:xfrm>
            <a:off x="628650" y="3591613"/>
            <a:ext cx="3886200" cy="622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500"/>
              <a:buNone/>
              <a:defRPr sz="1500"/>
            </a:lvl1pPr>
            <a:lvl2pPr marL="914400" lvl="1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-"/>
              <a:defRPr sz="1350"/>
            </a:lvl2pPr>
            <a:lvl3pPr marL="1371600" lvl="2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•"/>
              <a:defRPr sz="1350"/>
            </a:lvl3pPr>
            <a:lvl4pPr marL="1828800" lvl="3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▪"/>
              <a:defRPr sz="1350"/>
            </a:lvl4pPr>
            <a:lvl5pPr marL="2286000" lvl="4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o"/>
              <a:defRPr sz="1350"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4" name="Google Shape;104;p25"/>
          <p:cNvSpPr>
            <a:spLocks noGrp="1"/>
          </p:cNvSpPr>
          <p:nvPr>
            <p:ph type="pic" idx="3"/>
          </p:nvPr>
        </p:nvSpPr>
        <p:spPr>
          <a:xfrm>
            <a:off x="628650" y="1369219"/>
            <a:ext cx="3886200" cy="2222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66A1"/>
              </a:buClr>
              <a:buSzPts val="900"/>
              <a:buFont typeface="Merriweather Sans"/>
              <a:buNone/>
              <a:defRPr sz="9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6A1"/>
              </a:buClr>
              <a:buSzPts val="1350"/>
              <a:buFont typeface="Merriweather Sans"/>
              <a:buChar char="-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6A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6A1"/>
              </a:buClr>
              <a:buSzPts val="1350"/>
              <a:buFont typeface="Noto Sans Symbols"/>
              <a:buChar char="▪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6A1"/>
              </a:buClr>
              <a:buSzPts val="1350"/>
              <a:buFont typeface="Courier New"/>
              <a:buChar char="o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Google Shape;105;p25"/>
          <p:cNvSpPr txBox="1">
            <a:spLocks noGrp="1"/>
          </p:cNvSpPr>
          <p:nvPr>
            <p:ph type="sldNum" idx="12"/>
          </p:nvPr>
        </p:nvSpPr>
        <p:spPr>
          <a:xfrm>
            <a:off x="139416" y="4726364"/>
            <a:ext cx="425532" cy="333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sp>
        <p:nvSpPr>
          <p:cNvPr id="106" name="Google Shape;106;p25"/>
          <p:cNvSpPr txBox="1">
            <a:spLocks noGrp="1"/>
          </p:cNvSpPr>
          <p:nvPr>
            <p:ph type="body" idx="4"/>
          </p:nvPr>
        </p:nvSpPr>
        <p:spPr>
          <a:xfrm>
            <a:off x="628650" y="873193"/>
            <a:ext cx="7886700" cy="267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  <a:defRPr sz="1800" b="1" i="1">
                <a:solidFill>
                  <a:srgbClr val="7F7F7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, Bullets">
  <p:cSld name="Text, Bullets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7"/>
          <p:cNvSpPr txBox="1">
            <a:spLocks noGrp="1"/>
          </p:cNvSpPr>
          <p:nvPr>
            <p:ph type="title"/>
          </p:nvPr>
        </p:nvSpPr>
        <p:spPr>
          <a:xfrm>
            <a:off x="628650" y="417136"/>
            <a:ext cx="7886700" cy="415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7"/>
          <p:cNvSpPr txBox="1">
            <a:spLocks noGrp="1"/>
          </p:cNvSpPr>
          <p:nvPr>
            <p:ph type="body" idx="1"/>
          </p:nvPr>
        </p:nvSpPr>
        <p:spPr>
          <a:xfrm>
            <a:off x="628650" y="2128100"/>
            <a:ext cx="7886700" cy="1604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3" name="Google Shape;113;p27"/>
          <p:cNvSpPr txBox="1">
            <a:spLocks noGrp="1"/>
          </p:cNvSpPr>
          <p:nvPr>
            <p:ph type="body" idx="2"/>
          </p:nvPr>
        </p:nvSpPr>
        <p:spPr>
          <a:xfrm>
            <a:off x="628650" y="1369219"/>
            <a:ext cx="7886700" cy="758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500"/>
              <a:buNone/>
              <a:defRPr sz="1500"/>
            </a:lvl1pPr>
            <a:lvl2pPr marL="914400" lvl="1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-"/>
              <a:defRPr sz="1350"/>
            </a:lvl2pPr>
            <a:lvl3pPr marL="1371600" lvl="2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•"/>
              <a:defRPr sz="1350"/>
            </a:lvl3pPr>
            <a:lvl4pPr marL="1828800" lvl="3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▪"/>
              <a:defRPr sz="1350"/>
            </a:lvl4pPr>
            <a:lvl5pPr marL="2286000" lvl="4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o"/>
              <a:defRPr sz="1350"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4" name="Google Shape;114;p27"/>
          <p:cNvSpPr txBox="1">
            <a:spLocks noGrp="1"/>
          </p:cNvSpPr>
          <p:nvPr>
            <p:ph type="body" idx="3"/>
          </p:nvPr>
        </p:nvSpPr>
        <p:spPr>
          <a:xfrm>
            <a:off x="628650" y="3733015"/>
            <a:ext cx="7886700" cy="497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500"/>
              <a:buNone/>
              <a:defRPr sz="1500" b="1" i="1">
                <a:solidFill>
                  <a:srgbClr val="0066A1"/>
                </a:solidFill>
              </a:defRPr>
            </a:lvl1pPr>
            <a:lvl2pPr marL="914400" lvl="1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-"/>
              <a:defRPr sz="1350"/>
            </a:lvl2pPr>
            <a:lvl3pPr marL="1371600" lvl="2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•"/>
              <a:defRPr sz="1350"/>
            </a:lvl3pPr>
            <a:lvl4pPr marL="1828800" lvl="3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▪"/>
              <a:defRPr sz="1350"/>
            </a:lvl4pPr>
            <a:lvl5pPr marL="2286000" lvl="4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o"/>
              <a:defRPr sz="1350"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5" name="Google Shape;115;p27"/>
          <p:cNvSpPr txBox="1">
            <a:spLocks noGrp="1"/>
          </p:cNvSpPr>
          <p:nvPr>
            <p:ph type="sldNum" idx="12"/>
          </p:nvPr>
        </p:nvSpPr>
        <p:spPr>
          <a:xfrm>
            <a:off x="139416" y="4726364"/>
            <a:ext cx="425532" cy="333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sp>
        <p:nvSpPr>
          <p:cNvPr id="116" name="Google Shape;116;p27"/>
          <p:cNvSpPr txBox="1">
            <a:spLocks noGrp="1"/>
          </p:cNvSpPr>
          <p:nvPr>
            <p:ph type="body" idx="4"/>
          </p:nvPr>
        </p:nvSpPr>
        <p:spPr>
          <a:xfrm>
            <a:off x="628650" y="873193"/>
            <a:ext cx="7886700" cy="267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  <a:defRPr sz="1800" b="1" i="1">
                <a:solidFill>
                  <a:srgbClr val="7F7F7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, Bullets, Content">
  <p:cSld name="Text, Bullets, Conten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8"/>
          <p:cNvSpPr txBox="1">
            <a:spLocks noGrp="1"/>
          </p:cNvSpPr>
          <p:nvPr>
            <p:ph type="title"/>
          </p:nvPr>
        </p:nvSpPr>
        <p:spPr>
          <a:xfrm>
            <a:off x="628650" y="417136"/>
            <a:ext cx="7886700" cy="415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8"/>
          <p:cNvSpPr txBox="1">
            <a:spLocks noGrp="1"/>
          </p:cNvSpPr>
          <p:nvPr>
            <p:ph type="body" idx="1"/>
          </p:nvPr>
        </p:nvSpPr>
        <p:spPr>
          <a:xfrm>
            <a:off x="628650" y="3004794"/>
            <a:ext cx="3886200" cy="1208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0" name="Google Shape;120;p28"/>
          <p:cNvSpPr txBox="1">
            <a:spLocks noGrp="1"/>
          </p:cNvSpPr>
          <p:nvPr>
            <p:ph type="body" idx="2"/>
          </p:nvPr>
        </p:nvSpPr>
        <p:spPr>
          <a:xfrm>
            <a:off x="628650" y="1369219"/>
            <a:ext cx="7886700" cy="1556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500"/>
              <a:buNone/>
              <a:defRPr sz="1500"/>
            </a:lvl1pPr>
            <a:lvl2pPr marL="914400" lvl="1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-"/>
              <a:defRPr sz="1350"/>
            </a:lvl2pPr>
            <a:lvl3pPr marL="1371600" lvl="2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•"/>
              <a:defRPr sz="1350"/>
            </a:lvl3pPr>
            <a:lvl4pPr marL="1828800" lvl="3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▪"/>
              <a:defRPr sz="1350"/>
            </a:lvl4pPr>
            <a:lvl5pPr marL="2286000" lvl="4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o"/>
              <a:defRPr sz="1350"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1" name="Google Shape;121;p28"/>
          <p:cNvSpPr>
            <a:spLocks noGrp="1"/>
          </p:cNvSpPr>
          <p:nvPr>
            <p:ph type="pic" idx="3"/>
          </p:nvPr>
        </p:nvSpPr>
        <p:spPr>
          <a:xfrm>
            <a:off x="4629150" y="3004793"/>
            <a:ext cx="3886200" cy="1208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66A1"/>
              </a:buClr>
              <a:buSzPts val="900"/>
              <a:buFont typeface="Merriweather Sans"/>
              <a:buNone/>
              <a:defRPr sz="9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6A1"/>
              </a:buClr>
              <a:buSzPts val="1350"/>
              <a:buFont typeface="Merriweather Sans"/>
              <a:buChar char="-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6A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6A1"/>
              </a:buClr>
              <a:buSzPts val="1350"/>
              <a:buFont typeface="Noto Sans Symbols"/>
              <a:buChar char="▪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6A1"/>
              </a:buClr>
              <a:buSzPts val="1350"/>
              <a:buFont typeface="Courier New"/>
              <a:buChar char="o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" name="Google Shape;122;p28"/>
          <p:cNvSpPr txBox="1">
            <a:spLocks noGrp="1"/>
          </p:cNvSpPr>
          <p:nvPr>
            <p:ph type="sldNum" idx="12"/>
          </p:nvPr>
        </p:nvSpPr>
        <p:spPr>
          <a:xfrm>
            <a:off x="139416" y="4726364"/>
            <a:ext cx="425532" cy="333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sp>
        <p:nvSpPr>
          <p:cNvPr id="123" name="Google Shape;123;p28"/>
          <p:cNvSpPr txBox="1">
            <a:spLocks noGrp="1"/>
          </p:cNvSpPr>
          <p:nvPr>
            <p:ph type="body" idx="4"/>
          </p:nvPr>
        </p:nvSpPr>
        <p:spPr>
          <a:xfrm>
            <a:off x="628650" y="873193"/>
            <a:ext cx="7886700" cy="267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  <a:defRPr sz="1800" b="1" i="1">
                <a:solidFill>
                  <a:srgbClr val="7F7F7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24" name="Google Shape;124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385327" y="4675266"/>
            <a:ext cx="1197749" cy="4357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s and Image">
  <p:cSld name="Bullets and Image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9"/>
          <p:cNvSpPr txBox="1">
            <a:spLocks noGrp="1"/>
          </p:cNvSpPr>
          <p:nvPr>
            <p:ph type="title"/>
          </p:nvPr>
        </p:nvSpPr>
        <p:spPr>
          <a:xfrm>
            <a:off x="628650" y="417136"/>
            <a:ext cx="7886700" cy="415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9"/>
          <p:cNvSpPr txBox="1">
            <a:spLocks noGrp="1"/>
          </p:cNvSpPr>
          <p:nvPr>
            <p:ph type="body" idx="1"/>
          </p:nvPr>
        </p:nvSpPr>
        <p:spPr>
          <a:xfrm>
            <a:off x="628650" y="1369218"/>
            <a:ext cx="4970872" cy="2165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29"/>
          <p:cNvSpPr txBox="1">
            <a:spLocks noGrp="1"/>
          </p:cNvSpPr>
          <p:nvPr>
            <p:ph type="body" idx="2"/>
          </p:nvPr>
        </p:nvSpPr>
        <p:spPr>
          <a:xfrm>
            <a:off x="628650" y="3535051"/>
            <a:ext cx="4970872" cy="678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500"/>
              <a:buNone/>
              <a:defRPr sz="1500" b="1">
                <a:solidFill>
                  <a:srgbClr val="0066A1"/>
                </a:solidFill>
              </a:defRPr>
            </a:lvl1pPr>
            <a:lvl2pPr marL="914400" lvl="1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-"/>
              <a:defRPr sz="1350"/>
            </a:lvl2pPr>
            <a:lvl3pPr marL="1371600" lvl="2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•"/>
              <a:defRPr sz="1350"/>
            </a:lvl3pPr>
            <a:lvl4pPr marL="1828800" lvl="3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▪"/>
              <a:defRPr sz="1350"/>
            </a:lvl4pPr>
            <a:lvl5pPr marL="2286000" lvl="4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o"/>
              <a:defRPr sz="1350"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29"/>
          <p:cNvSpPr>
            <a:spLocks noGrp="1"/>
          </p:cNvSpPr>
          <p:nvPr>
            <p:ph type="pic" idx="3"/>
          </p:nvPr>
        </p:nvSpPr>
        <p:spPr>
          <a:xfrm>
            <a:off x="5712643" y="1369219"/>
            <a:ext cx="2802707" cy="2844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66A1"/>
              </a:buClr>
              <a:buSzPts val="900"/>
              <a:buFont typeface="Merriweather Sans"/>
              <a:buNone/>
              <a:defRPr sz="9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6A1"/>
              </a:buClr>
              <a:buSzPts val="1350"/>
              <a:buFont typeface="Merriweather Sans"/>
              <a:buChar char="-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6A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6A1"/>
              </a:buClr>
              <a:buSzPts val="1350"/>
              <a:buFont typeface="Noto Sans Symbols"/>
              <a:buChar char="▪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6A1"/>
              </a:buClr>
              <a:buSzPts val="1350"/>
              <a:buFont typeface="Courier New"/>
              <a:buChar char="o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0" name="Google Shape;130;p29"/>
          <p:cNvSpPr txBox="1">
            <a:spLocks noGrp="1"/>
          </p:cNvSpPr>
          <p:nvPr>
            <p:ph type="sldNum" idx="12"/>
          </p:nvPr>
        </p:nvSpPr>
        <p:spPr>
          <a:xfrm>
            <a:off x="139416" y="4726364"/>
            <a:ext cx="425532" cy="333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sp>
        <p:nvSpPr>
          <p:cNvPr id="131" name="Google Shape;131;p29"/>
          <p:cNvSpPr txBox="1">
            <a:spLocks noGrp="1"/>
          </p:cNvSpPr>
          <p:nvPr>
            <p:ph type="body" idx="4"/>
          </p:nvPr>
        </p:nvSpPr>
        <p:spPr>
          <a:xfrm>
            <a:off x="628650" y="873193"/>
            <a:ext cx="7886700" cy="267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  <a:defRPr sz="1800" b="1" i="1">
                <a:solidFill>
                  <a:srgbClr val="7F7F7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0"/>
          <p:cNvSpPr txBox="1">
            <a:spLocks noGrp="1"/>
          </p:cNvSpPr>
          <p:nvPr>
            <p:ph type="sldNum" idx="12"/>
          </p:nvPr>
        </p:nvSpPr>
        <p:spPr>
          <a:xfrm>
            <a:off x="139416" y="4726364"/>
            <a:ext cx="425532" cy="333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pic>
        <p:nvPicPr>
          <p:cNvPr id="134" name="Google Shape;134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92665" y="178045"/>
            <a:ext cx="6087207" cy="45654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85327" y="4675266"/>
            <a:ext cx="1197749" cy="4357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7779FC29-AB17-9344-B8CE-BE534C6E5A72}" type="datetimeFigureOut">
              <a:rPr lang="es-ES_tradnl" smtClean="0"/>
              <a:t>8/10/21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E2332-12E3-E440-B9C2-2F617797DF2C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283087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userDrawn="1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6" name="Google Shape;50;p17"/>
          <p:cNvSpPr txBox="1">
            <a:spLocks noGrp="1"/>
          </p:cNvSpPr>
          <p:nvPr>
            <p:ph type="sldNum" idx="12"/>
          </p:nvPr>
        </p:nvSpPr>
        <p:spPr>
          <a:xfrm>
            <a:off x="139416" y="4726364"/>
            <a:ext cx="425532" cy="333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292809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558600" y="1123950"/>
            <a:ext cx="2595300" cy="67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651875" y="1200150"/>
            <a:ext cx="4933500" cy="301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0"/>
              </a:spcBef>
              <a:spcAft>
                <a:spcPts val="0"/>
              </a:spcAft>
              <a:buSzPts val="2000"/>
              <a:buChar char="▪"/>
              <a:defRPr/>
            </a:lvl1pPr>
            <a:lvl2pPr marL="914400" lvl="1" indent="-355600">
              <a:spcBef>
                <a:spcPts val="600"/>
              </a:spcBef>
              <a:spcAft>
                <a:spcPts val="0"/>
              </a:spcAft>
              <a:buSzPts val="2000"/>
              <a:buChar char="▫"/>
              <a:defRPr/>
            </a:lvl2pPr>
            <a:lvl3pPr marL="1371600" lvl="2" indent="-355600">
              <a:spcBef>
                <a:spcPts val="600"/>
              </a:spcBef>
              <a:spcAft>
                <a:spcPts val="0"/>
              </a:spcAft>
              <a:buSzPts val="2000"/>
              <a:buChar char="▫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▫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▫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▫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▫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▫"/>
              <a:defRPr/>
            </a:lvl8pPr>
            <a:lvl9pPr marL="4114800" lvl="8" indent="-355600">
              <a:spcBef>
                <a:spcPts val="600"/>
              </a:spcBef>
              <a:spcAft>
                <a:spcPts val="600"/>
              </a:spcAft>
              <a:buSzPts val="2000"/>
              <a:buChar char="▫"/>
              <a:defRPr/>
            </a:lvl9pPr>
          </a:lstStyle>
          <a:p>
            <a:endParaRPr/>
          </a:p>
        </p:txBody>
      </p:sp>
      <p:sp>
        <p:nvSpPr>
          <p:cNvPr id="6" name="Google Shape;50;p17"/>
          <p:cNvSpPr txBox="1">
            <a:spLocks/>
          </p:cNvSpPr>
          <p:nvPr userDrawn="1"/>
        </p:nvSpPr>
        <p:spPr>
          <a:xfrm>
            <a:off x="139416" y="4726364"/>
            <a:ext cx="425532" cy="333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14865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3422975" y="2718475"/>
            <a:ext cx="50352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3422975" y="3883175"/>
            <a:ext cx="5035200" cy="34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600"/>
              </a:spcBef>
              <a:spcAft>
                <a:spcPts val="60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50;p17"/>
          <p:cNvSpPr txBox="1">
            <a:spLocks noGrp="1"/>
          </p:cNvSpPr>
          <p:nvPr>
            <p:ph type="sldNum" idx="12"/>
          </p:nvPr>
        </p:nvSpPr>
        <p:spPr>
          <a:xfrm>
            <a:off x="139416" y="4726364"/>
            <a:ext cx="425532" cy="333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43418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16"/>
          <p:cNvPicPr preferRelativeResize="0"/>
          <p:nvPr/>
        </p:nvPicPr>
        <p:blipFill rotWithShape="1">
          <a:blip r:embed="rId2">
            <a:alphaModFix/>
          </a:blip>
          <a:srcRect t="20989" r="827" b="23227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479202"/>
            <a:ext cx="91440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25753" y="4590330"/>
            <a:ext cx="813447" cy="459447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16"/>
          <p:cNvSpPr txBox="1">
            <a:spLocks noGrp="1"/>
          </p:cNvSpPr>
          <p:nvPr>
            <p:ph type="ctrTitle"/>
          </p:nvPr>
        </p:nvSpPr>
        <p:spPr>
          <a:xfrm>
            <a:off x="2234380" y="1191273"/>
            <a:ext cx="4800601" cy="549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3300"/>
              <a:buFont typeface="Calibri"/>
              <a:buNone/>
              <a:defRPr sz="3300" i="0">
                <a:solidFill>
                  <a:srgbClr val="0066A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6"/>
          <p:cNvSpPr txBox="1">
            <a:spLocks noGrp="1"/>
          </p:cNvSpPr>
          <p:nvPr>
            <p:ph type="subTitle" idx="1"/>
          </p:nvPr>
        </p:nvSpPr>
        <p:spPr>
          <a:xfrm>
            <a:off x="2234380" y="1783313"/>
            <a:ext cx="4800601" cy="1284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100"/>
              <a:buNone/>
              <a:defRPr sz="2100" b="1" i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3" name="Google Shape;43;p16"/>
          <p:cNvSpPr/>
          <p:nvPr/>
        </p:nvSpPr>
        <p:spPr>
          <a:xfrm>
            <a:off x="-1" y="-14748"/>
            <a:ext cx="9144001" cy="221226"/>
          </a:xfrm>
          <a:prstGeom prst="rect">
            <a:avLst/>
          </a:prstGeom>
          <a:solidFill>
            <a:srgbClr val="2CB6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" name="Google Shape;44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85327" y="4594655"/>
            <a:ext cx="1197749" cy="435707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28;p14"/>
          <p:cNvSpPr txBox="1"/>
          <p:nvPr userDrawn="1"/>
        </p:nvSpPr>
        <p:spPr>
          <a:xfrm>
            <a:off x="2234380" y="4574508"/>
            <a:ext cx="3397355" cy="50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 rtl="0"/>
            <a:r>
              <a:rPr lang="es-ES_tradnl" sz="1300" b="0" i="0" u="sng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Arial"/>
              </a:rPr>
              <a:t>https://</a:t>
            </a:r>
            <a:r>
              <a:rPr lang="es-ES_tradnl" sz="1300" b="0" i="0" u="sng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Arial"/>
              </a:rPr>
              <a:t>ecuador.chapters.comsoc.org</a:t>
            </a:r>
            <a:r>
              <a:rPr lang="es-ES_tradnl" sz="1300" b="0" i="0" u="sng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Arial"/>
              </a:rPr>
              <a:t>/</a:t>
            </a:r>
            <a:endParaRPr sz="13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FB &amp; IG @comsoc.ec </a:t>
            </a:r>
            <a:r>
              <a:rPr lang="es-MX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&amp; Twitter: @ComSocEc</a:t>
            </a:r>
            <a:endParaRPr dirty="0"/>
          </a:p>
        </p:txBody>
      </p:sp>
      <p:sp>
        <p:nvSpPr>
          <p:cNvPr id="12" name="Google Shape;50;p17"/>
          <p:cNvSpPr txBox="1">
            <a:spLocks noGrp="1"/>
          </p:cNvSpPr>
          <p:nvPr>
            <p:ph type="sldNum" idx="12"/>
          </p:nvPr>
        </p:nvSpPr>
        <p:spPr>
          <a:xfrm>
            <a:off x="139416" y="4726364"/>
            <a:ext cx="425532" cy="333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558600" y="1123950"/>
            <a:ext cx="2595300" cy="67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651875" y="1200150"/>
            <a:ext cx="2331900" cy="301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7pPr>
            <a:lvl8pPr marL="3657600" lvl="7" indent="-33020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8pPr>
            <a:lvl9pPr marL="4114800" lvl="8" indent="-330200">
              <a:spcBef>
                <a:spcPts val="600"/>
              </a:spcBef>
              <a:spcAft>
                <a:spcPts val="600"/>
              </a:spcAft>
              <a:buSzPts val="1600"/>
              <a:buChar char="▫"/>
              <a:defRPr sz="16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2"/>
          </p:nvPr>
        </p:nvSpPr>
        <p:spPr>
          <a:xfrm>
            <a:off x="6253487" y="1200150"/>
            <a:ext cx="2331900" cy="301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7pPr>
            <a:lvl8pPr marL="3657600" lvl="7" indent="-33020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8pPr>
            <a:lvl9pPr marL="4114800" lvl="8" indent="-330200">
              <a:spcBef>
                <a:spcPts val="600"/>
              </a:spcBef>
              <a:spcAft>
                <a:spcPts val="600"/>
              </a:spcAft>
              <a:buSzPts val="1600"/>
              <a:buChar char="▫"/>
              <a:defRPr sz="1600"/>
            </a:lvl9pPr>
          </a:lstStyle>
          <a:p>
            <a:endParaRPr/>
          </a:p>
        </p:txBody>
      </p:sp>
      <p:sp>
        <p:nvSpPr>
          <p:cNvPr id="7" name="Google Shape;50;p17"/>
          <p:cNvSpPr txBox="1">
            <a:spLocks noGrp="1"/>
          </p:cNvSpPr>
          <p:nvPr>
            <p:ph type="sldNum" idx="12"/>
          </p:nvPr>
        </p:nvSpPr>
        <p:spPr>
          <a:xfrm>
            <a:off x="139416" y="4726364"/>
            <a:ext cx="425532" cy="333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8352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Slide">
  <p:cSld name="Content Slide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7"/>
          <p:cNvSpPr txBox="1">
            <a:spLocks noGrp="1"/>
          </p:cNvSpPr>
          <p:nvPr>
            <p:ph type="title"/>
          </p:nvPr>
        </p:nvSpPr>
        <p:spPr>
          <a:xfrm>
            <a:off x="628650" y="417136"/>
            <a:ext cx="7886700" cy="415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2957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17"/>
          <p:cNvSpPr txBox="1">
            <a:spLocks noGrp="1"/>
          </p:cNvSpPr>
          <p:nvPr>
            <p:ph type="body" idx="2"/>
          </p:nvPr>
        </p:nvSpPr>
        <p:spPr>
          <a:xfrm>
            <a:off x="628650" y="873193"/>
            <a:ext cx="7886700" cy="267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  <a:defRPr sz="1800" b="1" i="1">
                <a:solidFill>
                  <a:srgbClr val="7F7F7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7"/>
          <p:cNvSpPr txBox="1">
            <a:spLocks noGrp="1"/>
          </p:cNvSpPr>
          <p:nvPr>
            <p:ph type="sldNum" idx="12"/>
          </p:nvPr>
        </p:nvSpPr>
        <p:spPr>
          <a:xfrm>
            <a:off x="139416" y="4726364"/>
            <a:ext cx="425532" cy="333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pic>
        <p:nvPicPr>
          <p:cNvPr id="51" name="Google Shape;51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385327" y="4675266"/>
            <a:ext cx="1197749" cy="4357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Two Column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"/>
          <p:cNvSpPr txBox="1">
            <a:spLocks noGrp="1"/>
          </p:cNvSpPr>
          <p:nvPr>
            <p:ph type="title"/>
          </p:nvPr>
        </p:nvSpPr>
        <p:spPr>
          <a:xfrm>
            <a:off x="628650" y="417136"/>
            <a:ext cx="7886700" cy="415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8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2844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18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2844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18"/>
          <p:cNvSpPr txBox="1">
            <a:spLocks noGrp="1"/>
          </p:cNvSpPr>
          <p:nvPr>
            <p:ph type="sldNum" idx="12"/>
          </p:nvPr>
        </p:nvSpPr>
        <p:spPr>
          <a:xfrm>
            <a:off x="139416" y="4726364"/>
            <a:ext cx="425532" cy="333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sp>
        <p:nvSpPr>
          <p:cNvPr id="57" name="Google Shape;57;p18"/>
          <p:cNvSpPr txBox="1">
            <a:spLocks noGrp="1"/>
          </p:cNvSpPr>
          <p:nvPr>
            <p:ph type="body" idx="3"/>
          </p:nvPr>
        </p:nvSpPr>
        <p:spPr>
          <a:xfrm>
            <a:off x="628650" y="873193"/>
            <a:ext cx="7886700" cy="267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  <a:defRPr sz="1800" b="1" i="1">
                <a:solidFill>
                  <a:srgbClr val="7F7F7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58" name="Google Shape;58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385327" y="4675266"/>
            <a:ext cx="1197749" cy="4357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ntent">
  <p:cSld name="One Conten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9"/>
          <p:cNvSpPr txBox="1">
            <a:spLocks noGrp="1"/>
          </p:cNvSpPr>
          <p:nvPr>
            <p:ph type="title"/>
          </p:nvPr>
        </p:nvSpPr>
        <p:spPr>
          <a:xfrm>
            <a:off x="628650" y="417136"/>
            <a:ext cx="7886700" cy="415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9"/>
          <p:cNvSpPr txBox="1">
            <a:spLocks noGrp="1"/>
          </p:cNvSpPr>
          <p:nvPr>
            <p:ph type="body" idx="1"/>
          </p:nvPr>
        </p:nvSpPr>
        <p:spPr>
          <a:xfrm>
            <a:off x="4629150" y="1369219"/>
            <a:ext cx="3886200" cy="2844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900"/>
              <a:buNone/>
              <a:defRPr sz="900" i="1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19"/>
          <p:cNvSpPr txBox="1">
            <a:spLocks noGrp="1"/>
          </p:cNvSpPr>
          <p:nvPr>
            <p:ph type="body" idx="2"/>
          </p:nvPr>
        </p:nvSpPr>
        <p:spPr>
          <a:xfrm>
            <a:off x="628650" y="1369219"/>
            <a:ext cx="3886200" cy="2844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19"/>
          <p:cNvSpPr txBox="1">
            <a:spLocks noGrp="1"/>
          </p:cNvSpPr>
          <p:nvPr>
            <p:ph type="sldNum" idx="12"/>
          </p:nvPr>
        </p:nvSpPr>
        <p:spPr>
          <a:xfrm>
            <a:off x="139416" y="4726364"/>
            <a:ext cx="425532" cy="333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sp>
        <p:nvSpPr>
          <p:cNvPr id="64" name="Google Shape;64;p19"/>
          <p:cNvSpPr txBox="1">
            <a:spLocks noGrp="1"/>
          </p:cNvSpPr>
          <p:nvPr>
            <p:ph type="body" idx="3"/>
          </p:nvPr>
        </p:nvSpPr>
        <p:spPr>
          <a:xfrm>
            <a:off x="628650" y="873193"/>
            <a:ext cx="7886700" cy="267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  <a:defRPr sz="1800" b="1" i="1">
                <a:solidFill>
                  <a:srgbClr val="7F7F7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65" name="Google Shape;65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385327" y="4675266"/>
            <a:ext cx="1197749" cy="4357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0"/>
          <p:cNvSpPr txBox="1">
            <a:spLocks noGrp="1"/>
          </p:cNvSpPr>
          <p:nvPr>
            <p:ph type="title"/>
          </p:nvPr>
        </p:nvSpPr>
        <p:spPr>
          <a:xfrm>
            <a:off x="628650" y="417136"/>
            <a:ext cx="7886700" cy="415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0"/>
          <p:cNvSpPr txBox="1">
            <a:spLocks noGrp="1"/>
          </p:cNvSpPr>
          <p:nvPr>
            <p:ph type="body" idx="1"/>
          </p:nvPr>
        </p:nvSpPr>
        <p:spPr>
          <a:xfrm>
            <a:off x="4629150" y="2844601"/>
            <a:ext cx="3886200" cy="1369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900"/>
              <a:buNone/>
              <a:defRPr sz="900" i="1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20"/>
          <p:cNvSpPr txBox="1">
            <a:spLocks noGrp="1"/>
          </p:cNvSpPr>
          <p:nvPr>
            <p:ph type="body" idx="2"/>
          </p:nvPr>
        </p:nvSpPr>
        <p:spPr>
          <a:xfrm>
            <a:off x="628650" y="1369219"/>
            <a:ext cx="3886200" cy="2844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0" name="Google Shape;70;p20"/>
          <p:cNvSpPr txBox="1">
            <a:spLocks noGrp="1"/>
          </p:cNvSpPr>
          <p:nvPr>
            <p:ph type="body" idx="3"/>
          </p:nvPr>
        </p:nvSpPr>
        <p:spPr>
          <a:xfrm>
            <a:off x="4629150" y="1369219"/>
            <a:ext cx="3886200" cy="1369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900"/>
              <a:buNone/>
              <a:defRPr sz="900" i="1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0"/>
          <p:cNvSpPr txBox="1">
            <a:spLocks noGrp="1"/>
          </p:cNvSpPr>
          <p:nvPr>
            <p:ph type="sldNum" idx="12"/>
          </p:nvPr>
        </p:nvSpPr>
        <p:spPr>
          <a:xfrm>
            <a:off x="139416" y="4726364"/>
            <a:ext cx="425532" cy="333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sp>
        <p:nvSpPr>
          <p:cNvPr id="72" name="Google Shape;72;p20"/>
          <p:cNvSpPr txBox="1">
            <a:spLocks noGrp="1"/>
          </p:cNvSpPr>
          <p:nvPr>
            <p:ph type="body" idx="4"/>
          </p:nvPr>
        </p:nvSpPr>
        <p:spPr>
          <a:xfrm>
            <a:off x="628650" y="873193"/>
            <a:ext cx="7886700" cy="267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  <a:defRPr sz="1800" b="1" i="1">
                <a:solidFill>
                  <a:srgbClr val="7F7F7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1"/>
          <p:cNvSpPr txBox="1">
            <a:spLocks noGrp="1"/>
          </p:cNvSpPr>
          <p:nvPr>
            <p:ph type="title"/>
          </p:nvPr>
        </p:nvSpPr>
        <p:spPr>
          <a:xfrm>
            <a:off x="628650" y="417136"/>
            <a:ext cx="7886700" cy="415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1"/>
          <p:cNvSpPr txBox="1">
            <a:spLocks noGrp="1"/>
          </p:cNvSpPr>
          <p:nvPr>
            <p:ph type="body" idx="1"/>
          </p:nvPr>
        </p:nvSpPr>
        <p:spPr>
          <a:xfrm>
            <a:off x="4629150" y="2128102"/>
            <a:ext cx="3886200" cy="208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900"/>
              <a:buNone/>
              <a:defRPr sz="900" i="1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21"/>
          <p:cNvSpPr txBox="1">
            <a:spLocks noGrp="1"/>
          </p:cNvSpPr>
          <p:nvPr>
            <p:ph type="body" idx="2"/>
          </p:nvPr>
        </p:nvSpPr>
        <p:spPr>
          <a:xfrm>
            <a:off x="628650" y="1369219"/>
            <a:ext cx="3886200" cy="2844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1"/>
          <p:cNvSpPr txBox="1">
            <a:spLocks noGrp="1"/>
          </p:cNvSpPr>
          <p:nvPr>
            <p:ph type="body" idx="3"/>
          </p:nvPr>
        </p:nvSpPr>
        <p:spPr>
          <a:xfrm>
            <a:off x="4629150" y="1369219"/>
            <a:ext cx="3886200" cy="758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500"/>
              <a:buNone/>
              <a:defRPr sz="1500"/>
            </a:lvl1pPr>
            <a:lvl2pPr marL="914400" lvl="1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-"/>
              <a:defRPr sz="1350"/>
            </a:lvl2pPr>
            <a:lvl3pPr marL="1371600" lvl="2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•"/>
              <a:defRPr sz="1350"/>
            </a:lvl3pPr>
            <a:lvl4pPr marL="1828800" lvl="3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▪"/>
              <a:defRPr sz="1350"/>
            </a:lvl4pPr>
            <a:lvl5pPr marL="2286000" lvl="4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o"/>
              <a:defRPr sz="1350"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21"/>
          <p:cNvSpPr txBox="1">
            <a:spLocks noGrp="1"/>
          </p:cNvSpPr>
          <p:nvPr>
            <p:ph type="sldNum" idx="12"/>
          </p:nvPr>
        </p:nvSpPr>
        <p:spPr>
          <a:xfrm>
            <a:off x="139416" y="4726364"/>
            <a:ext cx="425532" cy="333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body" idx="4"/>
          </p:nvPr>
        </p:nvSpPr>
        <p:spPr>
          <a:xfrm>
            <a:off x="628650" y="873193"/>
            <a:ext cx="7886700" cy="267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  <a:defRPr sz="1800" b="1" i="1">
                <a:solidFill>
                  <a:srgbClr val="7F7F7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, Text, Bullets">
  <p:cSld name="Content, Text, Bullets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2"/>
          <p:cNvSpPr txBox="1">
            <a:spLocks noGrp="1"/>
          </p:cNvSpPr>
          <p:nvPr>
            <p:ph type="title"/>
          </p:nvPr>
        </p:nvSpPr>
        <p:spPr>
          <a:xfrm>
            <a:off x="628650" y="417136"/>
            <a:ext cx="7886700" cy="415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2"/>
          <p:cNvSpPr txBox="1">
            <a:spLocks noGrp="1"/>
          </p:cNvSpPr>
          <p:nvPr>
            <p:ph type="body" idx="1"/>
          </p:nvPr>
        </p:nvSpPr>
        <p:spPr>
          <a:xfrm>
            <a:off x="628650" y="1361923"/>
            <a:ext cx="3886200" cy="2851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900"/>
              <a:buNone/>
              <a:defRPr sz="900" i="1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22"/>
          <p:cNvSpPr txBox="1">
            <a:spLocks noGrp="1"/>
          </p:cNvSpPr>
          <p:nvPr>
            <p:ph type="body" idx="2"/>
          </p:nvPr>
        </p:nvSpPr>
        <p:spPr>
          <a:xfrm>
            <a:off x="4629150" y="2128101"/>
            <a:ext cx="3886200" cy="2085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22"/>
          <p:cNvSpPr txBox="1">
            <a:spLocks noGrp="1"/>
          </p:cNvSpPr>
          <p:nvPr>
            <p:ph type="body" idx="3"/>
          </p:nvPr>
        </p:nvSpPr>
        <p:spPr>
          <a:xfrm>
            <a:off x="4629150" y="1369219"/>
            <a:ext cx="3886200" cy="758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500"/>
              <a:buNone/>
              <a:defRPr sz="1500"/>
            </a:lvl1pPr>
            <a:lvl2pPr marL="914400" lvl="1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-"/>
              <a:defRPr sz="1350"/>
            </a:lvl2pPr>
            <a:lvl3pPr marL="1371600" lvl="2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•"/>
              <a:defRPr sz="1350"/>
            </a:lvl3pPr>
            <a:lvl4pPr marL="1828800" lvl="3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▪"/>
              <a:defRPr sz="1350"/>
            </a:lvl4pPr>
            <a:lvl5pPr marL="2286000" lvl="4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o"/>
              <a:defRPr sz="1350"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sldNum" idx="12"/>
          </p:nvPr>
        </p:nvSpPr>
        <p:spPr>
          <a:xfrm>
            <a:off x="139416" y="4726364"/>
            <a:ext cx="425532" cy="333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sp>
        <p:nvSpPr>
          <p:cNvPr id="86" name="Google Shape;86;p22"/>
          <p:cNvSpPr txBox="1">
            <a:spLocks noGrp="1"/>
          </p:cNvSpPr>
          <p:nvPr>
            <p:ph type="body" idx="4"/>
          </p:nvPr>
        </p:nvSpPr>
        <p:spPr>
          <a:xfrm>
            <a:off x="628650" y="873193"/>
            <a:ext cx="7886700" cy="267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  <a:defRPr sz="1800" b="1" i="1">
                <a:solidFill>
                  <a:srgbClr val="7F7F7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ntent">
  <p:cSld name="Three Conten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3"/>
          <p:cNvSpPr txBox="1">
            <a:spLocks noGrp="1"/>
          </p:cNvSpPr>
          <p:nvPr>
            <p:ph type="title"/>
          </p:nvPr>
        </p:nvSpPr>
        <p:spPr>
          <a:xfrm>
            <a:off x="628650" y="417136"/>
            <a:ext cx="7886700" cy="415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body" idx="1"/>
          </p:nvPr>
        </p:nvSpPr>
        <p:spPr>
          <a:xfrm>
            <a:off x="4629150" y="2855320"/>
            <a:ext cx="3886200" cy="1358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900"/>
              <a:buNone/>
              <a:defRPr sz="900" i="1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23"/>
          <p:cNvSpPr txBox="1">
            <a:spLocks noGrp="1"/>
          </p:cNvSpPr>
          <p:nvPr>
            <p:ph type="body" idx="2"/>
          </p:nvPr>
        </p:nvSpPr>
        <p:spPr>
          <a:xfrm>
            <a:off x="628650" y="1369219"/>
            <a:ext cx="3886200" cy="13750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23"/>
          <p:cNvSpPr txBox="1">
            <a:spLocks noGrp="1"/>
          </p:cNvSpPr>
          <p:nvPr>
            <p:ph type="body" idx="3"/>
          </p:nvPr>
        </p:nvSpPr>
        <p:spPr>
          <a:xfrm>
            <a:off x="4629150" y="1385779"/>
            <a:ext cx="3886200" cy="1358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900"/>
              <a:buNone/>
              <a:defRPr sz="900" i="1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body" idx="4"/>
          </p:nvPr>
        </p:nvSpPr>
        <p:spPr>
          <a:xfrm>
            <a:off x="628650" y="2855320"/>
            <a:ext cx="3886200" cy="1358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900"/>
              <a:buNone/>
              <a:defRPr sz="900" i="1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23"/>
          <p:cNvSpPr txBox="1">
            <a:spLocks noGrp="1"/>
          </p:cNvSpPr>
          <p:nvPr>
            <p:ph type="sldNum" idx="12"/>
          </p:nvPr>
        </p:nvSpPr>
        <p:spPr>
          <a:xfrm>
            <a:off x="139416" y="4726364"/>
            <a:ext cx="425532" cy="333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sp>
        <p:nvSpPr>
          <p:cNvPr id="94" name="Google Shape;94;p23"/>
          <p:cNvSpPr txBox="1">
            <a:spLocks noGrp="1"/>
          </p:cNvSpPr>
          <p:nvPr>
            <p:ph type="body" idx="5"/>
          </p:nvPr>
        </p:nvSpPr>
        <p:spPr>
          <a:xfrm>
            <a:off x="628650" y="873193"/>
            <a:ext cx="7886700" cy="267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  <a:defRPr sz="1800" b="1" i="1">
                <a:solidFill>
                  <a:srgbClr val="7F7F7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3"/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3"/>
          <p:cNvPicPr preferRelativeResize="0"/>
          <p:nvPr userDrawn="1"/>
        </p:nvPicPr>
        <p:blipFill rotWithShape="1">
          <a:blip r:embed="rId23">
            <a:alphaModFix/>
          </a:blip>
          <a:srcRect b="22282"/>
          <a:stretch/>
        </p:blipFill>
        <p:spPr>
          <a:xfrm>
            <a:off x="0" y="4625254"/>
            <a:ext cx="9144000" cy="532994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3"/>
          <p:cNvSpPr/>
          <p:nvPr/>
        </p:nvSpPr>
        <p:spPr>
          <a:xfrm>
            <a:off x="-1" y="-14748"/>
            <a:ext cx="9144001" cy="221226"/>
          </a:xfrm>
          <a:prstGeom prst="rect">
            <a:avLst/>
          </a:prstGeom>
          <a:solidFill>
            <a:srgbClr val="2CB6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3"/>
          <p:cNvSpPr txBox="1">
            <a:spLocks noGrp="1"/>
          </p:cNvSpPr>
          <p:nvPr>
            <p:ph type="title"/>
          </p:nvPr>
        </p:nvSpPr>
        <p:spPr>
          <a:xfrm>
            <a:off x="628650" y="417136"/>
            <a:ext cx="7886700" cy="415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2550"/>
              <a:buFont typeface="Calibri"/>
              <a:buNone/>
              <a:defRPr sz="2550" b="1" i="0" u="none" strike="noStrike" cap="none">
                <a:solidFill>
                  <a:srgbClr val="0066A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body" idx="1"/>
          </p:nvPr>
        </p:nvSpPr>
        <p:spPr>
          <a:xfrm>
            <a:off x="628650" y="10716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3375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66A1"/>
              </a:buClr>
              <a:buSzPts val="1650"/>
              <a:buFont typeface="Merriweather Sans"/>
              <a:buChar char="▸"/>
              <a:defRPr sz="16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6A1"/>
              </a:buClr>
              <a:buSzPts val="1350"/>
              <a:buFont typeface="Merriweather Sans"/>
              <a:buChar char="-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6A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6A1"/>
              </a:buClr>
              <a:buSzPts val="1350"/>
              <a:buFont typeface="Noto Sans Symbols"/>
              <a:buChar char="▪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6A1"/>
              </a:buClr>
              <a:buSzPts val="1350"/>
              <a:buFont typeface="Courier New"/>
              <a:buChar char="o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5" name="Google Shape;15;p13"/>
          <p:cNvSpPr txBox="1">
            <a:spLocks noGrp="1"/>
          </p:cNvSpPr>
          <p:nvPr>
            <p:ph type="sldNum" idx="12"/>
          </p:nvPr>
        </p:nvSpPr>
        <p:spPr>
          <a:xfrm>
            <a:off x="139416" y="4726364"/>
            <a:ext cx="425532" cy="333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pic>
        <p:nvPicPr>
          <p:cNvPr id="16" name="Google Shape;16;p13"/>
          <p:cNvPicPr preferRelativeResize="0"/>
          <p:nvPr/>
        </p:nvPicPr>
        <p:blipFill rotWithShape="1">
          <a:blip r:embed="rId24">
            <a:alphaModFix/>
          </a:blip>
          <a:srcRect/>
          <a:stretch/>
        </p:blipFill>
        <p:spPr>
          <a:xfrm>
            <a:off x="8107292" y="4773355"/>
            <a:ext cx="788444" cy="229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13"/>
          <p:cNvPicPr preferRelativeResize="0"/>
          <p:nvPr/>
        </p:nvPicPr>
        <p:blipFill rotWithShape="1">
          <a:blip r:embed="rId25">
            <a:alphaModFix/>
          </a:blip>
          <a:srcRect/>
          <a:stretch/>
        </p:blipFill>
        <p:spPr>
          <a:xfrm>
            <a:off x="6385327" y="4675266"/>
            <a:ext cx="1197749" cy="435707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8;p14"/>
          <p:cNvSpPr txBox="1"/>
          <p:nvPr userDrawn="1"/>
        </p:nvSpPr>
        <p:spPr>
          <a:xfrm>
            <a:off x="2234380" y="4635068"/>
            <a:ext cx="3397355" cy="50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 rtl="0"/>
            <a:r>
              <a:rPr lang="es-ES_tradnl" sz="1300" b="0" i="0" u="sng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Arial"/>
              </a:rPr>
              <a:t>https://</a:t>
            </a:r>
            <a:r>
              <a:rPr lang="es-ES_tradnl" sz="1300" b="0" i="0" u="sng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Arial"/>
              </a:rPr>
              <a:t>ecuador.chapters.comsoc.org</a:t>
            </a:r>
            <a:r>
              <a:rPr lang="es-ES_tradnl" sz="1300" b="0" i="0" u="sng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Arial"/>
              </a:rPr>
              <a:t>/</a:t>
            </a:r>
            <a:endParaRPr sz="13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FB &amp; IG @comsoc.ec </a:t>
            </a:r>
            <a:r>
              <a:rPr lang="es-MX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&amp; Twitter: @ComSocEc</a:t>
            </a:r>
            <a:endParaRPr dirty="0"/>
          </a:p>
        </p:txBody>
      </p:sp>
      <p:pic>
        <p:nvPicPr>
          <p:cNvPr id="1028" name="Picture 4" descr="https://lh3.googleusercontent.com/uXqAC2YT6-0lYMHQsfZTA71FBw7CYeHZsSkPgXT2ajozsFCDpLxc3bcutPqFvxZp1nswNH4xJT0JF3SPIT9aJnqS-1hhCzy9Z67f-SAbsLZzsSFwyLxFkx7bP3J8ark1kJKK1L4"/>
          <p:cNvPicPr>
            <a:picLocks noChangeAspect="1" noChangeArrowheads="1"/>
          </p:cNvPicPr>
          <p:nvPr userDrawn="1"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8368" y="452351"/>
            <a:ext cx="1116807" cy="477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68" r:id="rId18"/>
    <p:sldLayoutId id="2147483669" r:id="rId19"/>
    <p:sldLayoutId id="2147483672" r:id="rId2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8.xml"/><Relationship Id="rId4" Type="http://schemas.openxmlformats.org/officeDocument/2006/relationships/image" Target="../media/image17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pauloesteban.com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1.xml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3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5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"/>
          <p:cNvSpPr txBox="1">
            <a:spLocks noGrp="1"/>
          </p:cNvSpPr>
          <p:nvPr>
            <p:ph type="ctrTitle"/>
          </p:nvPr>
        </p:nvSpPr>
        <p:spPr>
          <a:xfrm>
            <a:off x="1423461" y="352853"/>
            <a:ext cx="6244068" cy="3602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 algn="ctr"/>
            <a:r>
              <a:rPr lang="es-ES" sz="3600" dirty="0"/>
              <a:t>Bluetooth </a:t>
            </a:r>
            <a:r>
              <a:rPr lang="es-ES" sz="3600" dirty="0" err="1"/>
              <a:t>Low</a:t>
            </a:r>
            <a:r>
              <a:rPr lang="es-ES" sz="3600" dirty="0"/>
              <a:t> </a:t>
            </a:r>
            <a:r>
              <a:rPr lang="es-ES" sz="3600" dirty="0" err="1"/>
              <a:t>Energy</a:t>
            </a:r>
            <a:r>
              <a:rPr lang="es-ES" sz="3600" dirty="0"/>
              <a:t> Audio</a:t>
            </a:r>
            <a:br>
              <a:rPr lang="es-MX" sz="4000" b="0" kern="120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</a:br>
            <a:br>
              <a:rPr lang="es-MX" sz="4000" b="0" kern="120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s-MX" sz="2000" dirty="0">
                <a:solidFill>
                  <a:schemeClr val="tx1"/>
                </a:solidFill>
              </a:rPr>
              <a:t>Curso de Capacitación Continua IEEE ComSoc Ecuador</a:t>
            </a:r>
            <a:br>
              <a:rPr lang="es-MX" sz="2000" dirty="0"/>
            </a:br>
            <a:br>
              <a:rPr lang="es-MX" sz="2000" dirty="0"/>
            </a:br>
            <a:r>
              <a:rPr lang="es-MX" sz="2000" dirty="0"/>
              <a:t>Paulo Chiliguano</a:t>
            </a:r>
            <a:br>
              <a:rPr lang="es-MX" sz="2000" dirty="0"/>
            </a:br>
            <a:r>
              <a:rPr lang="es-MX" sz="2000" dirty="0"/>
              <a:t>Crowdbotics</a:t>
            </a:r>
            <a:br>
              <a:rPr lang="es-MX" sz="2000" dirty="0"/>
            </a:br>
            <a:endParaRPr sz="2000" dirty="0"/>
          </a:p>
        </p:txBody>
      </p:sp>
      <p:sp>
        <p:nvSpPr>
          <p:cNvPr id="3" name="CuadroTexto 2"/>
          <p:cNvSpPr txBox="1"/>
          <p:nvPr/>
        </p:nvSpPr>
        <p:spPr>
          <a:xfrm>
            <a:off x="8442101" y="45076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_tradnl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558600" y="1123950"/>
            <a:ext cx="2595300" cy="67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s-ES" dirty="0"/>
              <a:t>Audio en Bluetooth clásico</a:t>
            </a:r>
            <a:endParaRPr dirty="0"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1"/>
          </p:nvPr>
        </p:nvSpPr>
        <p:spPr>
          <a:xfrm>
            <a:off x="3651874" y="523251"/>
            <a:ext cx="4349126" cy="39181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71450" indent="-171450">
              <a:buClr>
                <a:schemeClr val="dk1"/>
              </a:buClr>
              <a:buSzPts val="1100"/>
            </a:pPr>
            <a:r>
              <a:rPr lang="es-ES" sz="1200" b="1" dirty="0"/>
              <a:t>Usos principales</a:t>
            </a:r>
          </a:p>
          <a:p>
            <a:pPr marL="628650" lvl="1" indent="-171450">
              <a:buClr>
                <a:schemeClr val="dk1"/>
              </a:buClr>
              <a:buSzPts val="1100"/>
            </a:pPr>
            <a:r>
              <a:rPr lang="es-ES" sz="1200" b="1" dirty="0"/>
              <a:t>Voz: Llamadas, </a:t>
            </a:r>
            <a:r>
              <a:rPr lang="es-ES" sz="1200" b="1" dirty="0" err="1"/>
              <a:t>VoIP</a:t>
            </a:r>
            <a:endParaRPr lang="es-ES" sz="1200" b="1" dirty="0"/>
          </a:p>
          <a:p>
            <a:pPr marL="628650" lvl="1" indent="-171450">
              <a:buClr>
                <a:schemeClr val="dk1"/>
              </a:buClr>
              <a:buSzPts val="1100"/>
            </a:pPr>
            <a:r>
              <a:rPr lang="es-ES" sz="1200" b="1" dirty="0"/>
              <a:t>Media: reproducción de música, notificaciones de sistema, bandas sonoras</a:t>
            </a:r>
          </a:p>
          <a:p>
            <a:pPr marL="171450" indent="-171450">
              <a:buClr>
                <a:schemeClr val="dk1"/>
              </a:buClr>
              <a:buSzPts val="1100"/>
            </a:pPr>
            <a:endParaRPr lang="es-ES" sz="1200" b="1" dirty="0"/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es-ES" sz="1200" b="1" dirty="0" err="1"/>
              <a:t>Advanced</a:t>
            </a:r>
            <a:r>
              <a:rPr lang="es-ES" sz="1200" b="1" dirty="0"/>
              <a:t> Audio </a:t>
            </a:r>
            <a:r>
              <a:rPr lang="es-ES" sz="1200" b="1" dirty="0" err="1"/>
              <a:t>Distribution</a:t>
            </a:r>
            <a:r>
              <a:rPr lang="es-ES" sz="1200" b="1" dirty="0"/>
              <a:t> </a:t>
            </a:r>
            <a:r>
              <a:rPr lang="es-ES" sz="1200" b="1" dirty="0" err="1"/>
              <a:t>Profile</a:t>
            </a:r>
            <a:r>
              <a:rPr lang="es-ES" sz="1200" b="1" dirty="0"/>
              <a:t> (A2DP) con conexión </a:t>
            </a:r>
            <a:r>
              <a:rPr lang="es-ES" sz="1200" b="1" u="sng" dirty="0"/>
              <a:t>asíncrona</a:t>
            </a:r>
          </a:p>
          <a:p>
            <a:pPr marL="628650" lvl="1" indent="-171450">
              <a:buClr>
                <a:schemeClr val="dk1"/>
              </a:buClr>
              <a:buSzPts val="1100"/>
            </a:pPr>
            <a:r>
              <a:rPr lang="es-ES" sz="1200" b="1" dirty="0" err="1"/>
              <a:t>Subband</a:t>
            </a:r>
            <a:r>
              <a:rPr lang="es-ES" sz="1200" b="1" dirty="0"/>
              <a:t> </a:t>
            </a:r>
            <a:r>
              <a:rPr lang="es-ES" sz="1200" b="1" dirty="0" err="1"/>
              <a:t>Codec</a:t>
            </a:r>
            <a:r>
              <a:rPr lang="es-ES" sz="1200" b="1" dirty="0"/>
              <a:t> obligatorio</a:t>
            </a:r>
          </a:p>
          <a:p>
            <a:pPr marL="628650" lvl="1" indent="-171450">
              <a:buClr>
                <a:schemeClr val="dk1"/>
              </a:buClr>
              <a:buSzPts val="1100"/>
            </a:pPr>
            <a:r>
              <a:rPr lang="es-ES" sz="1200" b="1" dirty="0" err="1"/>
              <a:t>Codecs</a:t>
            </a:r>
            <a:r>
              <a:rPr lang="es-ES" sz="1200" b="1" dirty="0"/>
              <a:t> específicos por fabricante son opcionales</a:t>
            </a:r>
          </a:p>
          <a:p>
            <a:pPr marL="628650" lvl="1" indent="-171450">
              <a:buClr>
                <a:schemeClr val="dk1"/>
              </a:buClr>
              <a:buSzPts val="1100"/>
            </a:pPr>
            <a:r>
              <a:rPr lang="es-ES" sz="1200" b="1" dirty="0"/>
              <a:t>Frecuencias de muestreo: 16, 32, 44.1, y 48 kHz</a:t>
            </a:r>
          </a:p>
          <a:p>
            <a:pPr marL="628650" lvl="1" indent="-171450">
              <a:buClr>
                <a:schemeClr val="dk1"/>
              </a:buClr>
              <a:buSzPts val="1100"/>
            </a:pPr>
            <a:r>
              <a:rPr lang="es-ES" sz="1200" b="1" dirty="0"/>
              <a:t>Canales: Mono, </a:t>
            </a:r>
            <a:r>
              <a:rPr lang="es-ES" sz="1200" b="1" dirty="0" err="1"/>
              <a:t>Stereo</a:t>
            </a:r>
            <a:r>
              <a:rPr lang="es-ES" sz="1200" b="1" dirty="0"/>
              <a:t>, y </a:t>
            </a:r>
            <a:r>
              <a:rPr lang="es-ES" sz="1200" b="1" dirty="0" err="1"/>
              <a:t>Joint</a:t>
            </a:r>
            <a:r>
              <a:rPr lang="es-ES" sz="1200" b="1" dirty="0"/>
              <a:t> </a:t>
            </a:r>
            <a:r>
              <a:rPr lang="es-ES" sz="1200" b="1" dirty="0" err="1"/>
              <a:t>Stereo</a:t>
            </a:r>
            <a:endParaRPr lang="es-ES" sz="1200" b="1" dirty="0"/>
          </a:p>
          <a:p>
            <a:pPr marL="171450" indent="-171450">
              <a:buClr>
                <a:schemeClr val="dk1"/>
              </a:buClr>
              <a:buSzPts val="1100"/>
            </a:pPr>
            <a:endParaRPr lang="es-ES" sz="1200" b="1" u="sng" dirty="0"/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es-ES" sz="1200" b="1" dirty="0" err="1"/>
              <a:t>Hands</a:t>
            </a:r>
            <a:r>
              <a:rPr lang="es-ES" sz="1200" b="1" dirty="0"/>
              <a:t> Free </a:t>
            </a:r>
            <a:r>
              <a:rPr lang="es-ES" sz="1200" b="1" dirty="0" err="1"/>
              <a:t>profile</a:t>
            </a:r>
            <a:r>
              <a:rPr lang="es-ES" sz="1200" b="1" dirty="0"/>
              <a:t> (HFP) con conexión (extendida) orientada </a:t>
            </a:r>
            <a:r>
              <a:rPr lang="es-ES" sz="1200" b="1" u="sng" dirty="0"/>
              <a:t>síncrona</a:t>
            </a:r>
            <a:r>
              <a:rPr lang="es-ES" sz="1200" b="1" dirty="0"/>
              <a:t>  para transporte de datos de voz</a:t>
            </a:r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13552169"/>
      </p:ext>
    </p:extLst>
  </p:cSld>
  <p:clrMapOvr>
    <a:masterClrMapping/>
  </p:clrMapOvr>
  <p:transition advTm="10691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558600" y="1123950"/>
            <a:ext cx="2595300" cy="67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s-ES" dirty="0"/>
              <a:t>Motivación de Bluetooth LE Audio</a:t>
            </a:r>
            <a:endParaRPr dirty="0"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1"/>
          </p:nvPr>
        </p:nvSpPr>
        <p:spPr>
          <a:xfrm>
            <a:off x="3651874" y="523251"/>
            <a:ext cx="4349126" cy="39181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71450" indent="-171450">
              <a:buClr>
                <a:schemeClr val="dk1"/>
              </a:buClr>
              <a:buSzPts val="1100"/>
            </a:pPr>
            <a:r>
              <a:rPr lang="es-ES" sz="1200" b="1" dirty="0"/>
              <a:t>Consumo eficiente de energía:</a:t>
            </a:r>
          </a:p>
          <a:p>
            <a:pPr marL="628650" lvl="1" indent="-171450">
              <a:buClr>
                <a:schemeClr val="dk1"/>
              </a:buClr>
              <a:buSzPts val="1100"/>
            </a:pPr>
            <a:r>
              <a:rPr lang="es-ES" sz="1200" b="1" dirty="0"/>
              <a:t>Tiempo de conexión más rápido</a:t>
            </a:r>
          </a:p>
          <a:p>
            <a:pPr marL="628650" lvl="1" indent="-171450">
              <a:buClr>
                <a:schemeClr val="dk1"/>
              </a:buClr>
              <a:buSzPts val="1100"/>
            </a:pPr>
            <a:r>
              <a:rPr lang="es-ES" sz="1200" b="1" dirty="0"/>
              <a:t>Menor ciclo de trabajo en conexión establecida</a:t>
            </a:r>
          </a:p>
          <a:p>
            <a:pPr marL="628650" lvl="1" indent="-171450">
              <a:buClr>
                <a:schemeClr val="dk1"/>
              </a:buClr>
              <a:buSzPts val="1100"/>
            </a:pPr>
            <a:r>
              <a:rPr lang="es-ES" sz="1200" b="1" dirty="0"/>
              <a:t>Planificación predictiva de tráfico</a:t>
            </a:r>
          </a:p>
          <a:p>
            <a:pPr marL="171450" indent="-171450">
              <a:buClr>
                <a:schemeClr val="dk1"/>
              </a:buClr>
              <a:buSzPts val="1100"/>
            </a:pPr>
            <a:endParaRPr lang="es-ES" sz="1200" b="1" dirty="0"/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es-ES" sz="1200" b="1" dirty="0" err="1"/>
              <a:t>Broadcasting</a:t>
            </a:r>
            <a:r>
              <a:rPr lang="es-ES" sz="1200" b="1" dirty="0"/>
              <a:t>/</a:t>
            </a:r>
            <a:r>
              <a:rPr lang="es-ES" sz="1200" b="1" dirty="0" err="1"/>
              <a:t>Advertising</a:t>
            </a:r>
            <a:endParaRPr lang="es-ES" sz="1200" b="1" u="sng" dirty="0"/>
          </a:p>
          <a:p>
            <a:pPr marL="171450" indent="-171450">
              <a:buClr>
                <a:schemeClr val="dk1"/>
              </a:buClr>
              <a:buSzPts val="1100"/>
            </a:pPr>
            <a:endParaRPr lang="es-ES" sz="1200" b="1" u="sng" dirty="0"/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es-ES" sz="1200" b="1" dirty="0"/>
              <a:t>Flexibilidad para nuevos casos de uso</a:t>
            </a:r>
          </a:p>
          <a:p>
            <a:pPr marL="171450" indent="-171450">
              <a:buClr>
                <a:schemeClr val="dk1"/>
              </a:buClr>
              <a:buSzPts val="1100"/>
            </a:pPr>
            <a:endParaRPr lang="es-ES" sz="1200" b="1" dirty="0"/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es-ES" sz="1200" b="1" dirty="0"/>
              <a:t>Conjunto de protocolos compartido para voz y media</a:t>
            </a:r>
          </a:p>
          <a:p>
            <a:pPr marL="171450" indent="-171450">
              <a:buClr>
                <a:schemeClr val="dk1"/>
              </a:buClr>
              <a:buSzPts val="1100"/>
            </a:pPr>
            <a:endParaRPr lang="es-ES" sz="1200" b="1" dirty="0"/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es-ES" sz="1200" b="1" dirty="0"/>
              <a:t>Coordinación y sincronización entre múltiples dispositivos </a:t>
            </a:r>
          </a:p>
          <a:p>
            <a:pPr marL="171450" indent="-171450">
              <a:buClr>
                <a:schemeClr val="dk1"/>
              </a:buClr>
              <a:buSzPts val="1100"/>
            </a:pPr>
            <a:endParaRPr lang="es-ES" sz="1200" b="1" dirty="0"/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es-ES" sz="1200" b="1" dirty="0"/>
              <a:t>Un único códec para voz y media.</a:t>
            </a:r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8194" name="Picture 2" descr="Bluetooth Audio Gets Complete Overhaul with New Features and Better  Performance (Phone Scoop)">
            <a:extLst>
              <a:ext uri="{FF2B5EF4-FFF2-40B4-BE49-F238E27FC236}">
                <a16:creationId xmlns:a16="http://schemas.microsoft.com/office/drawing/2014/main" id="{B2BC95FC-63C2-AD45-9BAC-6C866A89F3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750" y="2244955"/>
            <a:ext cx="3344123" cy="2018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18136424"/>
      </p:ext>
    </p:extLst>
  </p:cSld>
  <p:clrMapOvr>
    <a:masterClrMapping/>
  </p:clrMapOvr>
  <p:transition advTm="10691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ctrTitle"/>
          </p:nvPr>
        </p:nvSpPr>
        <p:spPr>
          <a:xfrm>
            <a:off x="3422975" y="2718475"/>
            <a:ext cx="50352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s-ES" dirty="0" err="1"/>
              <a:t>One</a:t>
            </a:r>
            <a:r>
              <a:rPr lang="es-ES" dirty="0"/>
              <a:t> </a:t>
            </a:r>
            <a:r>
              <a:rPr lang="es-ES" dirty="0" err="1"/>
              <a:t>Architecture</a:t>
            </a:r>
            <a:endParaRPr dirty="0"/>
          </a:p>
        </p:txBody>
      </p:sp>
      <p:sp>
        <p:nvSpPr>
          <p:cNvPr id="93" name="Google Shape;93;p17"/>
          <p:cNvSpPr/>
          <p:nvPr/>
        </p:nvSpPr>
        <p:spPr>
          <a:xfrm>
            <a:off x="1789899" y="1568299"/>
            <a:ext cx="1030250" cy="255159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s-ES" b="1" i="0" dirty="0">
                <a:ln>
                  <a:noFill/>
                </a:ln>
                <a:solidFill>
                  <a:schemeClr val="lt1"/>
                </a:solidFill>
                <a:latin typeface="Encode Sans Semi Condensed"/>
              </a:rPr>
              <a:t>2</a:t>
            </a:r>
            <a:endParaRPr b="1" i="0" dirty="0">
              <a:ln>
                <a:noFill/>
              </a:ln>
              <a:solidFill>
                <a:schemeClr val="lt1"/>
              </a:solidFill>
              <a:latin typeface="Encode Sans Semi Condensed"/>
            </a:endParaRPr>
          </a:p>
        </p:txBody>
      </p:sp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847778634"/>
      </p:ext>
    </p:extLst>
  </p:cSld>
  <p:clrMapOvr>
    <a:masterClrMapping/>
  </p:clrMapOvr>
  <p:transition advTm="6909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7"/>
          <p:cNvSpPr txBox="1">
            <a:spLocks noGrp="1"/>
          </p:cNvSpPr>
          <p:nvPr>
            <p:ph type="title"/>
          </p:nvPr>
        </p:nvSpPr>
        <p:spPr>
          <a:xfrm>
            <a:off x="558600" y="1123950"/>
            <a:ext cx="2595300" cy="67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/>
              <a:t>Grants</a:t>
            </a:r>
            <a:endParaRPr dirty="0"/>
          </a:p>
        </p:txBody>
      </p:sp>
      <p:sp>
        <p:nvSpPr>
          <p:cNvPr id="322" name="Google Shape;322;p37"/>
          <p:cNvSpPr txBox="1">
            <a:spLocks noGrp="1"/>
          </p:cNvSpPr>
          <p:nvPr>
            <p:ph type="body" idx="1"/>
          </p:nvPr>
        </p:nvSpPr>
        <p:spPr>
          <a:xfrm>
            <a:off x="2300870" y="2380734"/>
            <a:ext cx="4933500" cy="61865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>
              <a:buNone/>
            </a:pPr>
            <a:r>
              <a:rPr lang="es-ES" sz="2400" dirty="0"/>
              <a:t>Número de proyectos</a:t>
            </a:r>
            <a:endParaRPr sz="2400" dirty="0"/>
          </a:p>
        </p:txBody>
      </p:sp>
      <p:sp>
        <p:nvSpPr>
          <p:cNvPr id="323" name="Google Shape;323;p37"/>
          <p:cNvSpPr txBox="1">
            <a:spLocks noGrp="1"/>
          </p:cNvSpPr>
          <p:nvPr>
            <p:ph type="sldNum" idx="4294967295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30556326"/>
      </p:ext>
    </p:extLst>
  </p:cSld>
  <p:clrMapOvr>
    <a:masterClrMapping/>
  </p:clrMapOvr>
  <p:transition advTm="5785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" grpId="0"/>
      <p:bldP spid="32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ctrTitle"/>
          </p:nvPr>
        </p:nvSpPr>
        <p:spPr>
          <a:xfrm>
            <a:off x="3274602" y="1179600"/>
            <a:ext cx="5396700" cy="1441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 algn="ctr"/>
            <a:r>
              <a:rPr lang="es-ES" sz="3200"/>
              <a:t>Bluetooth Low Energy Audio</a:t>
            </a:r>
            <a:endParaRPr lang="es-ES" sz="3500" dirty="0"/>
          </a:p>
        </p:txBody>
      </p:sp>
      <p:sp>
        <p:nvSpPr>
          <p:cNvPr id="2" name="CuadroTexto 1"/>
          <p:cNvSpPr txBox="1"/>
          <p:nvPr/>
        </p:nvSpPr>
        <p:spPr>
          <a:xfrm>
            <a:off x="-502446" y="2783512"/>
            <a:ext cx="75540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_tradnl" sz="2000" i="1">
                <a:solidFill>
                  <a:schemeClr val="tx1"/>
                </a:solidFill>
                <a:latin typeface="Patrick Hand SC"/>
                <a:ea typeface="Patrick Hand SC"/>
                <a:cs typeface="Patrick Hand SC"/>
                <a:sym typeface="Patrick Hand SC"/>
              </a:rPr>
              <a:t>Paulo Chiliguano </a:t>
            </a:r>
          </a:p>
          <a:p>
            <a:pPr algn="r"/>
            <a:r>
              <a:rPr lang="es-ES_tradnl" sz="2000" i="1">
                <a:solidFill>
                  <a:schemeClr val="tx1"/>
                </a:solidFill>
                <a:latin typeface="Patrick Hand SC"/>
                <a:ea typeface="Patrick Hand SC"/>
                <a:cs typeface="Patrick Hand SC"/>
                <a:sym typeface="Patrick Hand SC"/>
              </a:rPr>
              <a:t>pauloeecs@icloud.com</a:t>
            </a:r>
          </a:p>
          <a:p>
            <a:pPr algn="r"/>
            <a:r>
              <a:rPr lang="es-ES_tradnl" sz="2000" i="1">
                <a:solidFill>
                  <a:schemeClr val="tx1"/>
                </a:solidFill>
                <a:latin typeface="Patrick Hand SC"/>
                <a:sym typeface="Patrick Hand SC"/>
                <a:hlinkClick r:id="rId3"/>
              </a:rPr>
              <a:t>https://pauloesteban.com</a:t>
            </a:r>
            <a:endParaRPr lang="es-ES_tradnl" sz="2000" i="1" dirty="0">
              <a:solidFill>
                <a:schemeClr val="tx1"/>
              </a:solidFill>
              <a:latin typeface="Patrick Hand SC"/>
              <a:sym typeface="Patrick Hand SC"/>
            </a:endParaRP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C034480-BE92-4649-B352-9CF2154E09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5457" y="2663821"/>
            <a:ext cx="17907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867134"/>
      </p:ext>
    </p:extLst>
  </p:cSld>
  <p:clrMapOvr>
    <a:masterClrMapping/>
  </p:clrMapOvr>
  <p:transition advTm="400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b="1" dirty="0">
                <a:solidFill>
                  <a:schemeClr val="accent1">
                    <a:lumMod val="50000"/>
                  </a:schemeClr>
                </a:solidFill>
              </a:rPr>
              <a:t>Agenda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dirty="0">
                <a:solidFill>
                  <a:schemeClr val="accent1">
                    <a:lumMod val="50000"/>
                  </a:schemeClr>
                </a:solidFill>
              </a:rPr>
              <a:t>Generalidades</a:t>
            </a:r>
          </a:p>
          <a:p>
            <a:r>
              <a:rPr lang="es-ES_tradnl" dirty="0">
                <a:solidFill>
                  <a:schemeClr val="accent1">
                    <a:lumMod val="50000"/>
                  </a:schemeClr>
                </a:solidFill>
              </a:rPr>
              <a:t>Bluetooth LE Audio </a:t>
            </a:r>
            <a:r>
              <a:rPr lang="es-ES_tradnl" dirty="0" err="1">
                <a:solidFill>
                  <a:schemeClr val="accent1">
                    <a:lumMod val="50000"/>
                  </a:schemeClr>
                </a:solidFill>
              </a:rPr>
              <a:t>One</a:t>
            </a:r>
            <a:r>
              <a:rPr lang="es-ES_tradnl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s-ES_tradnl" dirty="0" err="1">
                <a:solidFill>
                  <a:schemeClr val="accent1">
                    <a:lumMod val="50000"/>
                  </a:schemeClr>
                </a:solidFill>
              </a:rPr>
              <a:t>Architecture</a:t>
            </a:r>
            <a:endParaRPr lang="es-ES_tradnl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s-ES_tradnl" dirty="0">
                <a:solidFill>
                  <a:schemeClr val="accent1">
                    <a:lumMod val="50000"/>
                  </a:schemeClr>
                </a:solidFill>
              </a:rPr>
              <a:t>Capa de Aplicación</a:t>
            </a:r>
          </a:p>
          <a:p>
            <a:r>
              <a:rPr lang="es-ES_tradnl" dirty="0">
                <a:solidFill>
                  <a:schemeClr val="accent1">
                    <a:lumMod val="50000"/>
                  </a:schemeClr>
                </a:solidFill>
              </a:rPr>
              <a:t>Capa de Control</a:t>
            </a:r>
          </a:p>
          <a:p>
            <a:r>
              <a:rPr lang="es-ES_tradnl" dirty="0">
                <a:solidFill>
                  <a:schemeClr val="accent1">
                    <a:lumMod val="50000"/>
                  </a:schemeClr>
                </a:solidFill>
              </a:rPr>
              <a:t>LC3 </a:t>
            </a:r>
            <a:r>
              <a:rPr lang="es-ES_tradnl" dirty="0" err="1">
                <a:solidFill>
                  <a:schemeClr val="accent1">
                    <a:lumMod val="50000"/>
                  </a:schemeClr>
                </a:solidFill>
              </a:rPr>
              <a:t>Codec</a:t>
            </a:r>
            <a:endParaRPr lang="es-ES_tradnl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s-ES_tradnl" dirty="0">
                <a:solidFill>
                  <a:schemeClr val="accent1">
                    <a:lumMod val="50000"/>
                  </a:schemeClr>
                </a:solidFill>
              </a:rPr>
              <a:t>Capa de Transporte</a:t>
            </a:r>
          </a:p>
          <a:p>
            <a:r>
              <a:rPr lang="es-ES_tradnl" dirty="0">
                <a:solidFill>
                  <a:schemeClr val="accent1">
                    <a:lumMod val="50000"/>
                  </a:schemeClr>
                </a:solidFill>
              </a:rPr>
              <a:t>Casos de uso</a:t>
            </a:r>
          </a:p>
          <a:p>
            <a:endParaRPr lang="es-ES_tradnl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s-ES_tradnl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4692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ctrTitle"/>
          </p:nvPr>
        </p:nvSpPr>
        <p:spPr>
          <a:xfrm>
            <a:off x="3422975" y="2718475"/>
            <a:ext cx="50352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Generalidades</a:t>
            </a:r>
            <a:endParaRPr dirty="0"/>
          </a:p>
        </p:txBody>
      </p:sp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51253124"/>
      </p:ext>
    </p:extLst>
  </p:cSld>
  <p:clrMapOvr>
    <a:masterClrMapping/>
  </p:clrMapOvr>
  <p:transition advTm="2290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558600" y="1123950"/>
            <a:ext cx="2595300" cy="67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s-ES" dirty="0"/>
              <a:t>Bluetooth (Clásico)</a:t>
            </a:r>
            <a:endParaRPr dirty="0"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1"/>
          </p:nvPr>
        </p:nvSpPr>
        <p:spPr>
          <a:xfrm>
            <a:off x="3651874" y="523251"/>
            <a:ext cx="4349126" cy="39181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71450" indent="-171450">
              <a:buClr>
                <a:schemeClr val="dk1"/>
              </a:buClr>
              <a:buSzPts val="1100"/>
            </a:pPr>
            <a:r>
              <a:rPr lang="es-ES" sz="1200" b="1" dirty="0"/>
              <a:t>Estándar IEEE 802.15.1</a:t>
            </a:r>
          </a:p>
          <a:p>
            <a:pPr marL="171450" indent="-171450">
              <a:buClr>
                <a:schemeClr val="dk1"/>
              </a:buClr>
              <a:buSzPts val="1100"/>
            </a:pPr>
            <a:endParaRPr lang="es-ES" sz="1200" b="1" dirty="0"/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es-ES" sz="1200" b="1" dirty="0"/>
              <a:t>Administrado por Bluetooth </a:t>
            </a:r>
            <a:r>
              <a:rPr lang="es-ES" sz="1200" b="1" dirty="0" err="1"/>
              <a:t>Special</a:t>
            </a:r>
            <a:r>
              <a:rPr lang="es-ES" sz="1200" b="1" dirty="0"/>
              <a:t> </a:t>
            </a:r>
            <a:r>
              <a:rPr lang="es-ES" sz="1200" b="1" dirty="0" err="1"/>
              <a:t>Interest</a:t>
            </a:r>
            <a:r>
              <a:rPr lang="es-ES" sz="1200" b="1" dirty="0"/>
              <a:t> </a:t>
            </a:r>
            <a:r>
              <a:rPr lang="es-ES" sz="1200" b="1" dirty="0" err="1"/>
              <a:t>Group</a:t>
            </a:r>
            <a:r>
              <a:rPr lang="es-ES" sz="1200" b="1" dirty="0"/>
              <a:t> (SIG)</a:t>
            </a:r>
          </a:p>
          <a:p>
            <a:pPr marL="171450" indent="-171450">
              <a:buClr>
                <a:schemeClr val="dk1"/>
              </a:buClr>
              <a:buSzPts val="1100"/>
            </a:pPr>
            <a:endParaRPr lang="es-ES" sz="1200" b="1" dirty="0"/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es-ES" sz="1200" b="1" dirty="0"/>
              <a:t>Tecnología inalámbrica de corto alcance</a:t>
            </a:r>
          </a:p>
          <a:p>
            <a:pPr marL="171450" indent="-171450">
              <a:buClr>
                <a:schemeClr val="dk1"/>
              </a:buClr>
              <a:buSzPts val="1100"/>
            </a:pPr>
            <a:endParaRPr lang="es-ES" sz="1200" b="1" dirty="0"/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es-ES" sz="1200" b="1" dirty="0"/>
              <a:t>Usa espectro sin licencia en la banda ISM (Industrial, </a:t>
            </a:r>
            <a:r>
              <a:rPr lang="es-ES" sz="1200" b="1" dirty="0" err="1"/>
              <a:t>Scientific</a:t>
            </a:r>
            <a:r>
              <a:rPr lang="es-ES" sz="1200" b="1" dirty="0"/>
              <a:t>, Medical)</a:t>
            </a:r>
          </a:p>
          <a:p>
            <a:pPr marL="171450" indent="-171450">
              <a:buClr>
                <a:schemeClr val="dk1"/>
              </a:buClr>
              <a:buSzPts val="1100"/>
            </a:pPr>
            <a:endParaRPr lang="es-ES" sz="1200" b="1" dirty="0"/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es-ES" sz="1200" b="1" dirty="0"/>
              <a:t>Rango de frecuencia 2400 – 2483.5 MHz</a:t>
            </a:r>
          </a:p>
          <a:p>
            <a:pPr marL="171450" indent="-171450">
              <a:buClr>
                <a:schemeClr val="dk1"/>
              </a:buClr>
              <a:buSzPts val="1100"/>
            </a:pPr>
            <a:endParaRPr lang="es-ES" sz="1200" b="1" dirty="0"/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es-ES" sz="1200" b="1" dirty="0" err="1"/>
              <a:t>Frequency</a:t>
            </a:r>
            <a:r>
              <a:rPr lang="es-ES" sz="1200" b="1" dirty="0"/>
              <a:t> </a:t>
            </a:r>
            <a:r>
              <a:rPr lang="es-ES" sz="1200" b="1" dirty="0" err="1"/>
              <a:t>Hopping</a:t>
            </a:r>
            <a:r>
              <a:rPr lang="es-ES" sz="1200" b="1" dirty="0"/>
              <a:t> Spread </a:t>
            </a:r>
            <a:r>
              <a:rPr lang="es-ES" sz="1200" b="1" dirty="0" err="1"/>
              <a:t>Spectrum</a:t>
            </a:r>
            <a:r>
              <a:rPr lang="es-ES" sz="1200" b="1" dirty="0"/>
              <a:t> (</a:t>
            </a:r>
            <a:r>
              <a:rPr lang="es-ES" sz="1200" b="1" i="1" dirty="0"/>
              <a:t>FHSS</a:t>
            </a:r>
            <a:r>
              <a:rPr lang="es-ES" sz="1200" b="1" dirty="0"/>
              <a:t>) con encriptación adicional</a:t>
            </a:r>
          </a:p>
          <a:p>
            <a:pPr marL="171450" indent="-171450">
              <a:buClr>
                <a:schemeClr val="dk1"/>
              </a:buClr>
              <a:buSzPts val="1100"/>
            </a:pPr>
            <a:endParaRPr lang="es-ES" sz="1200" b="1" dirty="0"/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es-ES" sz="1200" b="1" dirty="0"/>
              <a:t>Arquitectura estrella para la transmisión de paquetes</a:t>
            </a:r>
          </a:p>
          <a:p>
            <a:pPr marL="171450" indent="-171450">
              <a:buClr>
                <a:schemeClr val="dk1"/>
              </a:buClr>
              <a:buSzPts val="1100"/>
            </a:pPr>
            <a:endParaRPr lang="es-ES" sz="1200" b="1" dirty="0"/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es-ES" sz="1200" b="1" dirty="0"/>
              <a:t>El dispositivo Central (Master) se puede comunicar hasta con 7 Periféricos (Active Slave)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s-ES" sz="1200" b="1" dirty="0"/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es-ES" sz="1200" b="1" dirty="0"/>
              <a:t>2 tasas de transmisión de símbolo: </a:t>
            </a:r>
            <a:r>
              <a:rPr lang="es-ES" sz="1200" b="1" i="1" dirty="0"/>
              <a:t>BR</a:t>
            </a:r>
            <a:r>
              <a:rPr lang="es-ES" sz="1200" b="1" dirty="0"/>
              <a:t> (GFSK hasta 1 Mbps), </a:t>
            </a:r>
            <a:r>
              <a:rPr lang="es-ES" sz="1200" b="1" i="1" dirty="0"/>
              <a:t>EDR</a:t>
            </a:r>
            <a:r>
              <a:rPr lang="es-ES" sz="1200" b="1" dirty="0"/>
              <a:t> (DFSK hasta 3 Mbps)</a:t>
            </a:r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47772F8-AE55-B848-99EC-7571B00B1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874" y="2057060"/>
            <a:ext cx="3154000" cy="1962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895054"/>
      </p:ext>
    </p:extLst>
  </p:cSld>
  <p:clrMapOvr>
    <a:masterClrMapping/>
  </p:clrMapOvr>
  <p:transition advTm="10691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558600" y="1123950"/>
            <a:ext cx="2595300" cy="67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s-ES" dirty="0"/>
              <a:t>Bluetooth: </a:t>
            </a:r>
            <a:r>
              <a:rPr lang="es-ES" dirty="0" err="1"/>
              <a:t>Stack</a:t>
            </a:r>
            <a:r>
              <a:rPr lang="es-ES" dirty="0"/>
              <a:t> de protocolo</a:t>
            </a:r>
            <a:endParaRPr dirty="0"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1"/>
          </p:nvPr>
        </p:nvSpPr>
        <p:spPr>
          <a:xfrm>
            <a:off x="3651874" y="523251"/>
            <a:ext cx="4349126" cy="39181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71450" indent="-171450">
              <a:buClr>
                <a:schemeClr val="dk1"/>
              </a:buClr>
              <a:buSzPts val="1100"/>
            </a:pPr>
            <a:endParaRPr lang="es-ES" sz="1200" b="1" dirty="0"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3" name="Picture 2" descr="Graphical user interface, application, table&#10;&#10;Description automatically generated with medium confidence">
            <a:extLst>
              <a:ext uri="{FF2B5EF4-FFF2-40B4-BE49-F238E27FC236}">
                <a16:creationId xmlns:a16="http://schemas.microsoft.com/office/drawing/2014/main" id="{5A804220-41ED-3C40-B2C0-E2161BCDAB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518581"/>
            <a:ext cx="2562562" cy="1927460"/>
          </a:xfrm>
          <a:prstGeom prst="rect">
            <a:avLst/>
          </a:prstGeom>
        </p:spPr>
      </p:pic>
      <p:pic>
        <p:nvPicPr>
          <p:cNvPr id="7170" name="Picture 2" descr="r/iOSBeta - [iOS 14 PB2] What is the Bluetooth symbol over YouTube app icon in Dock for?">
            <a:extLst>
              <a:ext uri="{FF2B5EF4-FFF2-40B4-BE49-F238E27FC236}">
                <a16:creationId xmlns:a16="http://schemas.microsoft.com/office/drawing/2014/main" id="{60875B0C-A796-9C4C-9070-5E1BAF93B3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72" t="23579" r="36466" b="25845"/>
          <a:stretch/>
        </p:blipFill>
        <p:spPr bwMode="auto">
          <a:xfrm>
            <a:off x="3799841" y="1340675"/>
            <a:ext cx="772160" cy="746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Bluetooth 5.0 APTX Audio Module - TS8675">
            <a:extLst>
              <a:ext uri="{FF2B5EF4-FFF2-40B4-BE49-F238E27FC236}">
                <a16:creationId xmlns:a16="http://schemas.microsoft.com/office/drawing/2014/main" id="{B1D3A2E0-6F41-8A4D-BD73-921567F13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4562" y="2805430"/>
            <a:ext cx="1047750" cy="104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39899971"/>
      </p:ext>
    </p:extLst>
  </p:cSld>
  <p:clrMapOvr>
    <a:masterClrMapping/>
  </p:clrMapOvr>
  <p:transition advTm="10691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558600" y="1123950"/>
            <a:ext cx="2595300" cy="67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s-ES" dirty="0"/>
              <a:t>Bluetooth </a:t>
            </a:r>
            <a:r>
              <a:rPr lang="es-ES" dirty="0" err="1"/>
              <a:t>Low</a:t>
            </a:r>
            <a:r>
              <a:rPr lang="es-ES" dirty="0"/>
              <a:t> </a:t>
            </a:r>
            <a:r>
              <a:rPr lang="es-ES" dirty="0" err="1"/>
              <a:t>Energy</a:t>
            </a:r>
            <a:endParaRPr dirty="0"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1"/>
          </p:nvPr>
        </p:nvSpPr>
        <p:spPr>
          <a:xfrm>
            <a:off x="3651874" y="523251"/>
            <a:ext cx="4349126" cy="39181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71450" indent="-171450">
              <a:buClr>
                <a:schemeClr val="dk1"/>
              </a:buClr>
              <a:buSzPts val="1100"/>
            </a:pPr>
            <a:r>
              <a:rPr lang="es-ES" sz="1200" b="1" dirty="0"/>
              <a:t>También conocido como BLE, Bluetooth LE, Bluetooth SIG, o Bluetooth Smart</a:t>
            </a:r>
          </a:p>
          <a:p>
            <a:pPr marL="171450" indent="-171450">
              <a:buClr>
                <a:schemeClr val="dk1"/>
              </a:buClr>
              <a:buSzPts val="1100"/>
            </a:pPr>
            <a:endParaRPr lang="es-ES" sz="1200" b="1" dirty="0"/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es-ES" sz="1200" b="1" dirty="0"/>
              <a:t>Uso de la misma banda de frecuencia 2.4 GHz ISM</a:t>
            </a:r>
          </a:p>
          <a:p>
            <a:pPr marL="171450" indent="-171450">
              <a:buClr>
                <a:schemeClr val="dk1"/>
              </a:buClr>
              <a:buSzPts val="1100"/>
            </a:pPr>
            <a:endParaRPr lang="es-ES" sz="1200" b="1" dirty="0"/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es-ES" sz="1200" b="1" dirty="0"/>
              <a:t>El bajo consumo de energía se consigue manteniendo el dispositivo en modo </a:t>
            </a:r>
            <a:r>
              <a:rPr lang="es-ES" sz="1200" b="1" i="1" dirty="0" err="1"/>
              <a:t>sleep</a:t>
            </a:r>
            <a:endParaRPr lang="es-ES" sz="1200" b="1" dirty="0"/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s-ES" sz="1200" b="1" dirty="0"/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es-ES" sz="1200" b="1" dirty="0" err="1">
                <a:solidFill>
                  <a:srgbClr val="FF0000"/>
                </a:solidFill>
              </a:rPr>
              <a:t>Advertising</a:t>
            </a:r>
            <a:endParaRPr lang="es-ES" sz="1200" b="1" dirty="0"/>
          </a:p>
          <a:p>
            <a:pPr marL="628650" lvl="1" indent="-171450">
              <a:buClr>
                <a:schemeClr val="dk1"/>
              </a:buClr>
              <a:buSzPts val="1100"/>
            </a:pPr>
            <a:r>
              <a:rPr lang="es-ES" sz="1200" b="1" dirty="0" err="1"/>
              <a:t>Discover</a:t>
            </a:r>
            <a:r>
              <a:rPr lang="es-ES" sz="1200" b="1" dirty="0"/>
              <a:t>/</a:t>
            </a:r>
            <a:r>
              <a:rPr lang="es-ES" sz="1200" b="1" dirty="0" err="1"/>
              <a:t>Connect</a:t>
            </a:r>
            <a:endParaRPr lang="es-ES" sz="1200" b="1" dirty="0"/>
          </a:p>
          <a:p>
            <a:pPr marL="628650" lvl="1" indent="-171450">
              <a:buClr>
                <a:schemeClr val="dk1"/>
              </a:buClr>
              <a:buSzPts val="1100"/>
            </a:pPr>
            <a:r>
              <a:rPr lang="es-ES" sz="1200" b="1" dirty="0"/>
              <a:t>Notificar a un número ilimitado de dispositivos</a:t>
            </a:r>
          </a:p>
          <a:p>
            <a:pPr marL="171450" indent="-171450">
              <a:buClr>
                <a:schemeClr val="dk1"/>
              </a:buClr>
              <a:buSzPts val="1100"/>
            </a:pPr>
            <a:endParaRPr lang="es-ES" sz="1200" b="1" dirty="0"/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es-ES" sz="1200" b="1" dirty="0"/>
              <a:t>LE </a:t>
            </a:r>
            <a:r>
              <a:rPr lang="es-ES" sz="1200" b="1" u="sng" dirty="0"/>
              <a:t>no es compatible</a:t>
            </a:r>
            <a:r>
              <a:rPr lang="es-ES" sz="1200" b="1" dirty="0"/>
              <a:t> con Bluetooth Clásico. Sin embargo, algunos chips de los dispositivos son diseñados para trabajar en modo dual.</a:t>
            </a:r>
          </a:p>
          <a:p>
            <a:pPr marL="171450" indent="-171450">
              <a:buClr>
                <a:schemeClr val="dk1"/>
              </a:buClr>
              <a:buSzPts val="1100"/>
            </a:pPr>
            <a:endParaRPr lang="es-ES" sz="1200" b="1" dirty="0"/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es-ES" sz="1200" b="1" dirty="0"/>
              <a:t>Usa GFSK con una máxima transmisión de símbolo de 1 Mbps (a 1 MHz de ancho de canal) y 2 Mbps (a 2 MHz de ancho de canal)</a:t>
            </a:r>
          </a:p>
          <a:p>
            <a:pPr marL="171450" indent="-171450">
              <a:buClr>
                <a:schemeClr val="dk1"/>
              </a:buClr>
              <a:buSzPts val="1100"/>
            </a:pPr>
            <a:endParaRPr lang="es-ES" sz="1200" b="1" dirty="0"/>
          </a:p>
          <a:p>
            <a:pPr marL="171450" indent="-171450">
              <a:buClr>
                <a:schemeClr val="dk1"/>
              </a:buClr>
              <a:buSzPts val="1100"/>
            </a:pPr>
            <a:endParaRPr lang="es-ES" sz="1200" b="1" dirty="0"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1A7377E-F6DC-FB41-9B7F-C8372CA725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01" y="2108886"/>
            <a:ext cx="3092958" cy="2169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93951456"/>
      </p:ext>
    </p:extLst>
  </p:cSld>
  <p:clrMapOvr>
    <a:masterClrMapping/>
  </p:clrMapOvr>
  <p:transition advTm="10691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558600" y="1123950"/>
            <a:ext cx="2595300" cy="67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s-ES" dirty="0"/>
              <a:t>Bluetooth LE: </a:t>
            </a:r>
            <a:r>
              <a:rPr lang="es-ES" dirty="0" err="1"/>
              <a:t>Logical</a:t>
            </a:r>
            <a:r>
              <a:rPr lang="es-ES" dirty="0"/>
              <a:t> Link Control</a:t>
            </a:r>
            <a:endParaRPr dirty="0"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1"/>
          </p:nvPr>
        </p:nvSpPr>
        <p:spPr>
          <a:xfrm>
            <a:off x="3651874" y="523251"/>
            <a:ext cx="4349126" cy="39181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71450" indent="-171450">
              <a:buClr>
                <a:schemeClr val="dk1"/>
              </a:buClr>
              <a:buSzPts val="1100"/>
            </a:pPr>
            <a:r>
              <a:rPr lang="es-ES" sz="1200" b="1" dirty="0"/>
              <a:t>LE </a:t>
            </a:r>
            <a:r>
              <a:rPr lang="es-ES" sz="1200" b="1" dirty="0" err="1"/>
              <a:t>Piconet</a:t>
            </a:r>
            <a:endParaRPr lang="es-ES" sz="1200" b="1" dirty="0"/>
          </a:p>
          <a:p>
            <a:pPr marL="171450" indent="-171450">
              <a:buClr>
                <a:schemeClr val="dk1"/>
              </a:buClr>
              <a:buSzPts val="1100"/>
            </a:pPr>
            <a:endParaRPr lang="es-ES" sz="1200" b="1" dirty="0"/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es-ES" sz="1200" b="1" dirty="0"/>
              <a:t>LE </a:t>
            </a:r>
            <a:r>
              <a:rPr lang="es-ES" sz="1200" b="1" dirty="0" err="1"/>
              <a:t>Advertising</a:t>
            </a:r>
            <a:endParaRPr lang="es-ES" sz="1200" b="1" dirty="0"/>
          </a:p>
          <a:p>
            <a:pPr marL="628650" lvl="1" indent="-171450">
              <a:buClr>
                <a:schemeClr val="dk1"/>
              </a:buClr>
              <a:buSzPts val="1100"/>
            </a:pPr>
            <a:r>
              <a:rPr lang="es-ES" sz="1200" b="1" dirty="0" err="1"/>
              <a:t>Discover</a:t>
            </a:r>
            <a:endParaRPr lang="es-ES" sz="1200" b="1" dirty="0"/>
          </a:p>
          <a:p>
            <a:pPr marL="628650" lvl="1" indent="-171450">
              <a:buClr>
                <a:schemeClr val="dk1"/>
              </a:buClr>
              <a:buSzPts val="1100"/>
            </a:pPr>
            <a:r>
              <a:rPr lang="es-ES" sz="1200" b="1" dirty="0" err="1"/>
              <a:t>Connect</a:t>
            </a:r>
            <a:endParaRPr lang="es-ES" sz="1200" b="1" dirty="0"/>
          </a:p>
          <a:p>
            <a:pPr marL="628650" lvl="1" indent="-171450">
              <a:buClr>
                <a:schemeClr val="dk1"/>
              </a:buClr>
              <a:buSzPts val="1100"/>
            </a:pPr>
            <a:r>
              <a:rPr lang="es-ES" sz="1200" b="1" dirty="0" err="1"/>
              <a:t>Send</a:t>
            </a:r>
            <a:endParaRPr lang="es-ES" sz="1200" b="1" dirty="0"/>
          </a:p>
          <a:p>
            <a:pPr marL="171450" indent="-171450">
              <a:buClr>
                <a:schemeClr val="dk1"/>
              </a:buClr>
              <a:buSzPts val="1100"/>
            </a:pPr>
            <a:endParaRPr lang="es-ES" sz="1200" b="1" dirty="0"/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es-ES" sz="1200" b="1" dirty="0" err="1"/>
              <a:t>Periodic</a:t>
            </a:r>
            <a:endParaRPr lang="es-ES" sz="1200" b="1" dirty="0"/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s-ES" sz="1200" b="1" dirty="0"/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es-ES" sz="1200" b="1" dirty="0"/>
              <a:t>LE </a:t>
            </a:r>
            <a:r>
              <a:rPr lang="es-ES" sz="1200" b="1" dirty="0" err="1"/>
              <a:t>Isochronous</a:t>
            </a:r>
            <a:endParaRPr lang="es-ES" sz="1200" b="1" dirty="0"/>
          </a:p>
          <a:p>
            <a:pPr marL="171450" indent="-171450">
              <a:buClr>
                <a:schemeClr val="dk1"/>
              </a:buClr>
              <a:buSzPts val="1100"/>
            </a:pPr>
            <a:endParaRPr lang="es-ES" sz="1200" b="1" dirty="0"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77449940"/>
      </p:ext>
    </p:extLst>
  </p:cSld>
  <p:clrMapOvr>
    <a:masterClrMapping/>
  </p:clrMapOvr>
  <p:transition advTm="10691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558600" y="1123950"/>
            <a:ext cx="2595300" cy="67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s-ES" dirty="0"/>
              <a:t>Bluetooth LE: Estructura de Paquete</a:t>
            </a:r>
            <a:endParaRPr dirty="0"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1"/>
          </p:nvPr>
        </p:nvSpPr>
        <p:spPr>
          <a:xfrm>
            <a:off x="3651874" y="523251"/>
            <a:ext cx="4349126" cy="39181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71450" indent="-171450">
              <a:buClr>
                <a:schemeClr val="dk1"/>
              </a:buClr>
              <a:buSzPts val="1100"/>
            </a:pPr>
            <a:endParaRPr lang="es-ES" sz="1200" b="1" dirty="0"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CAC6869B-1225-324F-A48E-030E80799E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0239" y="1646699"/>
            <a:ext cx="4330761" cy="1850101"/>
          </a:xfrm>
          <a:prstGeom prst="rect">
            <a:avLst/>
          </a:prstGeom>
        </p:spPr>
      </p:pic>
      <p:sp>
        <p:nvSpPr>
          <p:cNvPr id="13" name="Elipse 12">
            <a:extLst>
              <a:ext uri="{FF2B5EF4-FFF2-40B4-BE49-F238E27FC236}">
                <a16:creationId xmlns:a16="http://schemas.microsoft.com/office/drawing/2014/main" id="{D4365455-E650-43D7-A667-F08E8064ECCA}"/>
              </a:ext>
            </a:extLst>
          </p:cNvPr>
          <p:cNvSpPr/>
          <p:nvPr/>
        </p:nvSpPr>
        <p:spPr>
          <a:xfrm>
            <a:off x="4363397" y="2454876"/>
            <a:ext cx="1106527" cy="362465"/>
          </a:xfrm>
          <a:prstGeom prst="ellipse">
            <a:avLst/>
          </a:prstGeom>
          <a:solidFill>
            <a:srgbClr val="E71224">
              <a:alpha val="5000"/>
            </a:srgbClr>
          </a:solidFill>
          <a:ln w="18000">
            <a:solidFill>
              <a:srgbClr val="E712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pt-BR">
              <a:solidFill>
                <a:srgbClr val="E71224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3BBD4E-4B0B-A84D-B7BD-2C43571D09F3}"/>
              </a:ext>
            </a:extLst>
          </p:cNvPr>
          <p:cNvSpPr txBox="1"/>
          <p:nvPr/>
        </p:nvSpPr>
        <p:spPr>
          <a:xfrm>
            <a:off x="5469924" y="2694230"/>
            <a:ext cx="19527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C" sz="1000" dirty="0">
                <a:solidFill>
                  <a:srgbClr val="FF0000"/>
                </a:solidFill>
              </a:rPr>
              <a:t>data no sensible, no encriptada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CF7342-F68A-0944-BE9E-CEAD70EA5AAB}"/>
              </a:ext>
            </a:extLst>
          </p:cNvPr>
          <p:cNvSpPr txBox="1"/>
          <p:nvPr/>
        </p:nvSpPr>
        <p:spPr>
          <a:xfrm>
            <a:off x="5696464" y="3528753"/>
            <a:ext cx="249780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C" sz="1000" dirty="0">
                <a:solidFill>
                  <a:schemeClr val="accent5"/>
                </a:solidFill>
              </a:rPr>
              <a:t>Message Integrity Check</a:t>
            </a:r>
            <a:br>
              <a:rPr lang="en-EC" sz="1000" dirty="0">
                <a:solidFill>
                  <a:schemeClr val="accent5"/>
                </a:solidFill>
              </a:rPr>
            </a:br>
            <a:r>
              <a:rPr lang="en-EC" sz="1000" dirty="0">
                <a:solidFill>
                  <a:schemeClr val="accent5"/>
                </a:solidFill>
              </a:rPr>
              <a:t>Opcional, cuando la data está encriptada</a:t>
            </a:r>
            <a:br>
              <a:rPr lang="en-EC" sz="1000" dirty="0">
                <a:solidFill>
                  <a:schemeClr val="accent5"/>
                </a:solidFill>
              </a:rPr>
            </a:br>
            <a:endParaRPr lang="en-EC" sz="1000" dirty="0">
              <a:solidFill>
                <a:schemeClr val="accent5"/>
              </a:solidFill>
            </a:endParaRPr>
          </a:p>
        </p:txBody>
      </p:sp>
      <p:sp>
        <p:nvSpPr>
          <p:cNvPr id="15" name="Elipse 12">
            <a:extLst>
              <a:ext uri="{FF2B5EF4-FFF2-40B4-BE49-F238E27FC236}">
                <a16:creationId xmlns:a16="http://schemas.microsoft.com/office/drawing/2014/main" id="{6795D085-ABD4-E645-BA0D-3C4CD2E22D72}"/>
              </a:ext>
            </a:extLst>
          </p:cNvPr>
          <p:cNvSpPr/>
          <p:nvPr/>
        </p:nvSpPr>
        <p:spPr>
          <a:xfrm>
            <a:off x="5321643" y="3134335"/>
            <a:ext cx="928084" cy="362465"/>
          </a:xfrm>
          <a:prstGeom prst="ellipse">
            <a:avLst/>
          </a:prstGeom>
          <a:solidFill>
            <a:schemeClr val="accent1">
              <a:alpha val="5000"/>
            </a:schemeClr>
          </a:solidFill>
          <a:ln w="18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pt-BR">
              <a:solidFill>
                <a:srgbClr val="E71224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30229870"/>
      </p:ext>
    </p:extLst>
  </p:cSld>
  <p:clrMapOvr>
    <a:masterClrMapping/>
  </p:clrMapOvr>
  <p:transition advTm="10691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558600" y="1123950"/>
            <a:ext cx="2595300" cy="67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s-ES" dirty="0"/>
              <a:t>Bluetooth LE: Perfiles de rol</a:t>
            </a:r>
            <a:endParaRPr dirty="0"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1"/>
          </p:nvPr>
        </p:nvSpPr>
        <p:spPr>
          <a:xfrm>
            <a:off x="3651874" y="523251"/>
            <a:ext cx="4349126" cy="39181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71450" indent="-171450">
              <a:buClr>
                <a:schemeClr val="dk1"/>
              </a:buClr>
              <a:buSzPts val="1100"/>
            </a:pPr>
            <a:r>
              <a:rPr lang="es-ES" sz="1200" b="1" dirty="0" err="1"/>
              <a:t>Generic</a:t>
            </a:r>
            <a:r>
              <a:rPr lang="es-ES" sz="1200" b="1" dirty="0"/>
              <a:t> Access </a:t>
            </a:r>
            <a:r>
              <a:rPr lang="es-ES" sz="1200" b="1" dirty="0" err="1"/>
              <a:t>Profile</a:t>
            </a:r>
            <a:r>
              <a:rPr lang="es-ES" sz="1200" b="1" dirty="0"/>
              <a:t> (GAP) define 4 perfiles:</a:t>
            </a:r>
            <a:br>
              <a:rPr lang="es-ES" sz="1200" b="1" dirty="0"/>
            </a:br>
            <a:endParaRPr lang="es-ES" sz="1200" b="1" dirty="0"/>
          </a:p>
          <a:p>
            <a:pPr marL="628650" lvl="1" indent="-171450">
              <a:buClr>
                <a:schemeClr val="dk1"/>
              </a:buClr>
              <a:buSzPts val="1100"/>
            </a:pPr>
            <a:r>
              <a:rPr lang="es-ES" sz="1200" b="1" dirty="0"/>
              <a:t>Central</a:t>
            </a:r>
          </a:p>
          <a:p>
            <a:pPr marL="628650" lvl="1" indent="-171450">
              <a:buClr>
                <a:schemeClr val="dk1"/>
              </a:buClr>
              <a:buSzPts val="1100"/>
            </a:pPr>
            <a:endParaRPr lang="es-ES" sz="1200" b="1" dirty="0"/>
          </a:p>
          <a:p>
            <a:pPr marL="628650" lvl="1" indent="-171450">
              <a:buClr>
                <a:schemeClr val="dk1"/>
              </a:buClr>
              <a:buSzPts val="1100"/>
            </a:pPr>
            <a:r>
              <a:rPr lang="es-ES" sz="1200" b="1" dirty="0"/>
              <a:t>Periférico</a:t>
            </a:r>
          </a:p>
          <a:p>
            <a:pPr marL="628650" lvl="1" indent="-171450">
              <a:buClr>
                <a:schemeClr val="dk1"/>
              </a:buClr>
              <a:buSzPts val="1100"/>
            </a:pPr>
            <a:endParaRPr lang="es-ES" sz="1200" b="1" dirty="0"/>
          </a:p>
          <a:p>
            <a:pPr marL="628650" lvl="1" indent="-171450">
              <a:buClr>
                <a:schemeClr val="dk1"/>
              </a:buClr>
              <a:buSzPts val="1100"/>
            </a:pPr>
            <a:r>
              <a:rPr lang="es-ES" sz="1200" b="1" dirty="0" err="1"/>
              <a:t>Broadcaster</a:t>
            </a:r>
            <a:endParaRPr lang="es-ES" sz="1200" b="1" dirty="0"/>
          </a:p>
          <a:p>
            <a:pPr marL="1085850" lvl="2" indent="-171450">
              <a:buClr>
                <a:schemeClr val="dk1"/>
              </a:buClr>
              <a:buSzPts val="1100"/>
            </a:pPr>
            <a:r>
              <a:rPr lang="es-ES" sz="1200" b="1" dirty="0" err="1"/>
              <a:t>Periodic</a:t>
            </a:r>
            <a:r>
              <a:rPr lang="es-ES" sz="1200" b="1" dirty="0"/>
              <a:t> </a:t>
            </a:r>
            <a:r>
              <a:rPr lang="es-ES" sz="1200" b="1" dirty="0" err="1"/>
              <a:t>Advertising</a:t>
            </a:r>
            <a:r>
              <a:rPr lang="es-ES" sz="1200" b="1" dirty="0"/>
              <a:t> (PA)</a:t>
            </a:r>
          </a:p>
          <a:p>
            <a:pPr marL="1085850" lvl="2" indent="-171450">
              <a:buClr>
                <a:schemeClr val="dk1"/>
              </a:buClr>
              <a:buSzPts val="1100"/>
            </a:pPr>
            <a:r>
              <a:rPr lang="es-ES" sz="1200" b="1" dirty="0" err="1"/>
              <a:t>Broadcast</a:t>
            </a:r>
            <a:r>
              <a:rPr lang="es-ES" sz="1200" b="1" dirty="0"/>
              <a:t> </a:t>
            </a:r>
            <a:r>
              <a:rPr lang="es-ES" sz="1200" b="1" dirty="0" err="1"/>
              <a:t>Isochronous</a:t>
            </a:r>
            <a:r>
              <a:rPr lang="es-ES" sz="1200" b="1" dirty="0"/>
              <a:t> </a:t>
            </a:r>
            <a:r>
              <a:rPr lang="es-ES" sz="1200" b="1" dirty="0" err="1"/>
              <a:t>Stream</a:t>
            </a:r>
            <a:r>
              <a:rPr lang="es-ES" sz="1200" b="1" dirty="0"/>
              <a:t> (BIS)</a:t>
            </a:r>
          </a:p>
          <a:p>
            <a:pPr marL="628650" lvl="1" indent="-171450">
              <a:buClr>
                <a:schemeClr val="dk1"/>
              </a:buClr>
              <a:buSzPts val="1100"/>
            </a:pPr>
            <a:endParaRPr lang="es-ES" sz="1200" b="1" dirty="0"/>
          </a:p>
          <a:p>
            <a:pPr marL="628650" lvl="1" indent="-171450">
              <a:buClr>
                <a:schemeClr val="dk1"/>
              </a:buClr>
              <a:buSzPts val="1100"/>
            </a:pPr>
            <a:r>
              <a:rPr lang="es-ES" sz="1200" b="1" dirty="0"/>
              <a:t>Observador</a:t>
            </a:r>
          </a:p>
          <a:p>
            <a:pPr marL="171450" indent="-171450">
              <a:buClr>
                <a:schemeClr val="dk1"/>
              </a:buClr>
              <a:buSzPts val="1100"/>
            </a:pPr>
            <a:endParaRPr lang="es-ES" sz="1200" b="1" dirty="0"/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es-ES" sz="1200" b="1" dirty="0"/>
              <a:t>Por encima de L2CAP (</a:t>
            </a:r>
            <a:r>
              <a:rPr lang="es-ES" sz="1200" b="1" dirty="0" err="1"/>
              <a:t>Logical</a:t>
            </a:r>
            <a:r>
              <a:rPr lang="es-ES" sz="1200" b="1" dirty="0"/>
              <a:t> Link Control – </a:t>
            </a:r>
            <a:r>
              <a:rPr lang="es-ES" sz="1200" b="1" dirty="0" err="1"/>
              <a:t>Adaptation</a:t>
            </a:r>
            <a:r>
              <a:rPr lang="es-ES" sz="1200" b="1" dirty="0"/>
              <a:t> </a:t>
            </a:r>
            <a:r>
              <a:rPr lang="es-ES" sz="1200" b="1" dirty="0" err="1"/>
              <a:t>Protocol</a:t>
            </a:r>
            <a:r>
              <a:rPr lang="es-ES" sz="1200" b="1" dirty="0"/>
              <a:t>) despliega el protocolo ATT y el </a:t>
            </a:r>
            <a:r>
              <a:rPr lang="es-ES" sz="1200" b="1" dirty="0">
                <a:solidFill>
                  <a:srgbClr val="FF0000"/>
                </a:solidFill>
              </a:rPr>
              <a:t>perfil GATT</a:t>
            </a:r>
            <a:r>
              <a:rPr lang="es-ES" sz="1200" b="1" dirty="0"/>
              <a:t>.</a:t>
            </a:r>
          </a:p>
          <a:p>
            <a:pPr marL="171450" indent="-171450">
              <a:buClr>
                <a:schemeClr val="dk1"/>
              </a:buClr>
              <a:buSzPts val="1100"/>
            </a:pPr>
            <a:endParaRPr lang="es-ES" sz="1200" b="1" dirty="0"/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es-ES" sz="1200" b="1" dirty="0"/>
              <a:t>ATT/GATT permiten la lectura y escritura de clientes a servidores, o notificar cambios de servidores a clientes.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s-ES" sz="1200" b="1" dirty="0"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73665523"/>
      </p:ext>
    </p:extLst>
  </p:cSld>
  <p:clrMapOvr>
    <a:masterClrMapping/>
  </p:clrMapOvr>
  <p:transition advTm="10691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6|0.4|0.4|0.5|0.4|0.3|0.7|0.7|0.4|1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6|0.4|0.4|0.5|0.4|0.3|0.7|0.7|0.4|1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6|0.4|0.4|0.5|0.4|0.3|0.7|0.7|0.4|1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6|0.4|0.4|0.5|0.4|0.3|0.7|0.7|0.4|1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6|0.4|0.4|0.5|0.4|0.3|0.7|0.7|0.4|1.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6|0.4|0.4|0.5|0.4|0.3|0.7|0.7|0.4|1.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6|0.4|0.4|0.5|0.4|0.3|0.7|0.7|0.4|1.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6|0.4|0.4|0.5|0.4|0.3|0.7|0.7|0.4|1.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|1|0.4|0.5|0.4|0.5"/>
</p:tagLst>
</file>

<file path=ppt/theme/theme1.xml><?xml version="1.0" encoding="utf-8"?>
<a:theme xmlns:a="http://schemas.openxmlformats.org/drawingml/2006/main" name="Theme 1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2951</TotalTime>
  <Words>538</Words>
  <Application>Microsoft Macintosh PowerPoint</Application>
  <PresentationFormat>On-screen Show (16:9)</PresentationFormat>
  <Paragraphs>116</Paragraphs>
  <Slides>14</Slides>
  <Notes>13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Courier New</vt:lpstr>
      <vt:lpstr>Encode Sans Semi Condensed</vt:lpstr>
      <vt:lpstr>Merriweather Sans</vt:lpstr>
      <vt:lpstr>Noto Sans Symbols</vt:lpstr>
      <vt:lpstr>Patrick Hand SC</vt:lpstr>
      <vt:lpstr>Theme 1</vt:lpstr>
      <vt:lpstr>Bluetooth Low Energy Audio  Curso de Capacitación Continua IEEE ComSoc Ecuador  Paulo Chiliguano Crowdbotics </vt:lpstr>
      <vt:lpstr>Agenda</vt:lpstr>
      <vt:lpstr>Generalidades</vt:lpstr>
      <vt:lpstr>Bluetooth (Clásico)</vt:lpstr>
      <vt:lpstr>Bluetooth: Stack de protocolo</vt:lpstr>
      <vt:lpstr>Bluetooth Low Energy</vt:lpstr>
      <vt:lpstr>Bluetooth LE: Logical Link Control</vt:lpstr>
      <vt:lpstr>Bluetooth LE: Estructura de Paquete</vt:lpstr>
      <vt:lpstr>Bluetooth LE: Perfiles de rol</vt:lpstr>
      <vt:lpstr>Audio en Bluetooth clásico</vt:lpstr>
      <vt:lpstr>Motivación de Bluetooth LE Audio</vt:lpstr>
      <vt:lpstr>One Architecture</vt:lpstr>
      <vt:lpstr>Grants</vt:lpstr>
      <vt:lpstr>Bluetooth Low Energy Audio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Primera Reunión Ampliada IEEE ComSoc Ecuador  </dc:title>
  <dc:creator>Microsoft Office User</dc:creator>
  <cp:lastModifiedBy>Paulo Esteban Chiliguano Torres</cp:lastModifiedBy>
  <cp:revision>30</cp:revision>
  <dcterms:created xsi:type="dcterms:W3CDTF">2016-10-24T19:40:55Z</dcterms:created>
  <dcterms:modified xsi:type="dcterms:W3CDTF">2021-10-09T20:20:16Z</dcterms:modified>
</cp:coreProperties>
</file>