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1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5.xml" ContentType="application/vnd.openxmlformats-officedocument.presentationml.tags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tags/tag17.xml" ContentType="application/vnd.openxmlformats-officedocument.presentationml.tags+xml"/>
  <Override PartName="/ppt/notesSlides/notesSlide25.xml" ContentType="application/vnd.openxmlformats-officedocument.presentationml.notesSlide+xml"/>
  <Override PartName="/ppt/tags/tag18.xml" ContentType="application/vnd.openxmlformats-officedocument.presentationml.tags+xml"/>
  <Override PartName="/ppt/notesSlides/notesSlide26.xml" ContentType="application/vnd.openxmlformats-officedocument.presentationml.notesSlide+xml"/>
  <Override PartName="/ppt/tags/tag19.xml" ContentType="application/vnd.openxmlformats-officedocument.presentationml.tags+xml"/>
  <Override PartName="/ppt/notesSlides/notesSlide27.xml" ContentType="application/vnd.openxmlformats-officedocument.presentationml.notesSlide+xml"/>
  <Override PartName="/ppt/tags/tag20.xml" ContentType="application/vnd.openxmlformats-officedocument.presentationml.tags+xml"/>
  <Override PartName="/ppt/notesSlides/notesSlide28.xml" ContentType="application/vnd.openxmlformats-officedocument.presentationml.notesSl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tags/tag23.xml" ContentType="application/vnd.openxmlformats-officedocument.presentationml.tags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79" r:id="rId3"/>
    <p:sldId id="310" r:id="rId4"/>
    <p:sldId id="313" r:id="rId5"/>
    <p:sldId id="363" r:id="rId6"/>
    <p:sldId id="356" r:id="rId7"/>
    <p:sldId id="359" r:id="rId8"/>
    <p:sldId id="353" r:id="rId9"/>
    <p:sldId id="354" r:id="rId10"/>
    <p:sldId id="355" r:id="rId11"/>
    <p:sldId id="352" r:id="rId12"/>
    <p:sldId id="357" r:id="rId13"/>
    <p:sldId id="358" r:id="rId14"/>
    <p:sldId id="316" r:id="rId15"/>
    <p:sldId id="360" r:id="rId16"/>
    <p:sldId id="364" r:id="rId17"/>
    <p:sldId id="366" r:id="rId18"/>
    <p:sldId id="365" r:id="rId19"/>
    <p:sldId id="367" r:id="rId20"/>
    <p:sldId id="362" r:id="rId21"/>
    <p:sldId id="369" r:id="rId22"/>
    <p:sldId id="368" r:id="rId23"/>
    <p:sldId id="361" r:id="rId24"/>
    <p:sldId id="370" r:id="rId25"/>
    <p:sldId id="371" r:id="rId26"/>
    <p:sldId id="372" r:id="rId27"/>
    <p:sldId id="373" r:id="rId28"/>
    <p:sldId id="374" r:id="rId29"/>
    <p:sldId id="375" r:id="rId30"/>
    <p:sldId id="376" r:id="rId31"/>
    <p:sldId id="377" r:id="rId32"/>
    <p:sldId id="378" r:id="rId33"/>
    <p:sldId id="345" r:id="rId34"/>
    <p:sldId id="346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jtv9ybX4ryvqp+U89Cdl43gG7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36EFE7-4093-4DA6-BAED-B7B050B301BB}">
  <a:tblStyle styleId="{F136EFE7-4093-4DA6-BAED-B7B050B301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6"/>
    <p:restoredTop sz="94577"/>
  </p:normalViewPr>
  <p:slideViewPr>
    <p:cSldViewPr snapToGrid="0" snapToObjects="1">
      <p:cViewPr varScale="1">
        <p:scale>
          <a:sx n="125" d="100"/>
          <a:sy n="125" d="100"/>
        </p:scale>
        <p:origin x="16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53972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209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565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68519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7922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503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449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948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3901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99102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15651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7809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8481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615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365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2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919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6606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1943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97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943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7018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836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997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17101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978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42536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356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15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57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6030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4786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13120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95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4"/>
          <p:cNvPicPr preferRelativeResize="0"/>
          <p:nvPr/>
        </p:nvPicPr>
        <p:blipFill rotWithShape="1">
          <a:blip r:embed="rId2">
            <a:alphaModFix/>
          </a:blip>
          <a:srcRect b="22282"/>
          <a:stretch/>
        </p:blipFill>
        <p:spPr>
          <a:xfrm>
            <a:off x="0" y="4625254"/>
            <a:ext cx="9144000" cy="5329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4"/>
          <p:cNvSpPr/>
          <p:nvPr/>
        </p:nvSpPr>
        <p:spPr>
          <a:xfrm>
            <a:off x="-1" y="-14748"/>
            <a:ext cx="9144001" cy="221226"/>
          </a:xfrm>
          <a:prstGeom prst="rect">
            <a:avLst/>
          </a:prstGeom>
          <a:solidFill>
            <a:srgbClr val="2CB6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Google Shape;2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07292" y="4773355"/>
            <a:ext cx="788444" cy="229962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4"/>
          <p:cNvSpPr txBox="1"/>
          <p:nvPr/>
        </p:nvSpPr>
        <p:spPr>
          <a:xfrm>
            <a:off x="626806" y="4726365"/>
            <a:ext cx="1607574" cy="35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200"/>
              <a:buFont typeface="Merriweather Sans"/>
              <a:buNone/>
            </a:pPr>
            <a:r>
              <a:rPr lang="es-MX" sz="12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www.ieee.org</a:t>
            </a:r>
            <a:endParaRPr sz="1200" b="1" i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4"/>
          <p:cNvSpPr txBox="1">
            <a:spLocks noGrp="1"/>
          </p:cNvSpPr>
          <p:nvPr>
            <p:ph type="ctrTitle"/>
          </p:nvPr>
        </p:nvSpPr>
        <p:spPr>
          <a:xfrm>
            <a:off x="1430363" y="1120691"/>
            <a:ext cx="6244068" cy="52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300"/>
              <a:buFont typeface="Calibri"/>
              <a:buNone/>
              <a:defRPr sz="3300" i="0">
                <a:solidFill>
                  <a:srgbClr val="0066A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1430362" y="1712730"/>
            <a:ext cx="6244067" cy="1211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9" name="Google Shape;2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10668" y="4684832"/>
            <a:ext cx="1197749" cy="4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8;p14"/>
          <p:cNvSpPr txBox="1"/>
          <p:nvPr userDrawn="1"/>
        </p:nvSpPr>
        <p:spPr>
          <a:xfrm>
            <a:off x="2234380" y="4641124"/>
            <a:ext cx="339735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/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https://</a:t>
            </a:r>
            <a:r>
              <a:rPr lang="es-ES_tradnl" sz="1300" b="0" i="0" u="sng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ecuador.chapters.comsoc.org</a:t>
            </a:r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/</a:t>
            </a:r>
            <a:endParaRPr sz="1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FB &amp; IG @comsoc.ec </a:t>
            </a:r>
            <a:r>
              <a:rPr lang="es-MX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Twitter: @ComSocEc</a:t>
            </a:r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4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3019523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4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2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body" idx="1"/>
          </p:nvPr>
        </p:nvSpPr>
        <p:spPr>
          <a:xfrm>
            <a:off x="46291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body" idx="2"/>
          </p:nvPr>
        </p:nvSpPr>
        <p:spPr>
          <a:xfrm>
            <a:off x="628650" y="3591613"/>
            <a:ext cx="3886200" cy="622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5"/>
          <p:cNvSpPr>
            <a:spLocks noGrp="1"/>
          </p:cNvSpPr>
          <p:nvPr>
            <p:ph type="pic" idx="3"/>
          </p:nvPr>
        </p:nvSpPr>
        <p:spPr>
          <a:xfrm>
            <a:off x="628650" y="1369219"/>
            <a:ext cx="3886200" cy="2222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sz="9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Bullets">
  <p:cSld name="Text, Bulle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628650" y="2128100"/>
            <a:ext cx="7886700" cy="160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7886700" cy="75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body" idx="3"/>
          </p:nvPr>
        </p:nvSpPr>
        <p:spPr>
          <a:xfrm>
            <a:off x="628650" y="3733015"/>
            <a:ext cx="7886700" cy="497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 b="1" i="1">
                <a:solidFill>
                  <a:srgbClr val="0066A1"/>
                </a:solidFill>
              </a:defRPr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6" name="Google Shape;116;p27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Bullets, Content">
  <p:cSld name="Text, Bullets,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1"/>
          </p:nvPr>
        </p:nvSpPr>
        <p:spPr>
          <a:xfrm>
            <a:off x="628650" y="3004794"/>
            <a:ext cx="3886200" cy="120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8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7886700" cy="1556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8"/>
          <p:cNvSpPr>
            <a:spLocks noGrp="1"/>
          </p:cNvSpPr>
          <p:nvPr>
            <p:ph type="pic" idx="3"/>
          </p:nvPr>
        </p:nvSpPr>
        <p:spPr>
          <a:xfrm>
            <a:off x="4629150" y="3004793"/>
            <a:ext cx="3886200" cy="1208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sz="9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3" name="Google Shape;123;p28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4" name="Google Shape;12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 and Image">
  <p:cSld name="Bullets and Image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9"/>
          <p:cNvSpPr txBox="1">
            <a:spLocks noGrp="1"/>
          </p:cNvSpPr>
          <p:nvPr>
            <p:ph type="body" idx="1"/>
          </p:nvPr>
        </p:nvSpPr>
        <p:spPr>
          <a:xfrm>
            <a:off x="628650" y="1369218"/>
            <a:ext cx="4970872" cy="2165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2"/>
          </p:nvPr>
        </p:nvSpPr>
        <p:spPr>
          <a:xfrm>
            <a:off x="628650" y="3535051"/>
            <a:ext cx="4970872" cy="678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 b="1">
                <a:solidFill>
                  <a:srgbClr val="0066A1"/>
                </a:solidFill>
              </a:defRPr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9"/>
          <p:cNvSpPr>
            <a:spLocks noGrp="1"/>
          </p:cNvSpPr>
          <p:nvPr>
            <p:ph type="pic" idx="3"/>
          </p:nvPr>
        </p:nvSpPr>
        <p:spPr>
          <a:xfrm>
            <a:off x="5712643" y="1369219"/>
            <a:ext cx="2802707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900"/>
              <a:buFont typeface="Merriweather Sans"/>
              <a:buNone/>
              <a:defRPr sz="9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9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1" name="Google Shape;131;p29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34" name="Google Shape;13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92665" y="178045"/>
            <a:ext cx="6087207" cy="4565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779FC29-AB17-9344-B8CE-BE534C6E5A72}" type="datetimeFigureOut">
              <a:rPr lang="es-ES_tradnl" smtClean="0"/>
              <a:t>11/10/21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E2332-12E3-E440-B9C2-2F617797DF2C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28308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6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2809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49335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▪"/>
              <a:defRPr/>
            </a:lvl1pPr>
            <a:lvl2pPr marL="914400" lvl="1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2pPr>
            <a:lvl3pPr marL="1371600" lvl="2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8pPr>
            <a:lvl9pPr marL="4114800" lvl="8" indent="-355600">
              <a:spcBef>
                <a:spcPts val="600"/>
              </a:spcBef>
              <a:spcAft>
                <a:spcPts val="600"/>
              </a:spcAft>
              <a:buSzPts val="2000"/>
              <a:buChar char="▫"/>
              <a:defRPr/>
            </a:lvl9pPr>
          </a:lstStyle>
          <a:p>
            <a:endParaRPr/>
          </a:p>
        </p:txBody>
      </p:sp>
      <p:sp>
        <p:nvSpPr>
          <p:cNvPr id="6" name="Google Shape;50;p17"/>
          <p:cNvSpPr txBox="1">
            <a:spLocks/>
          </p:cNvSpPr>
          <p:nvPr userDrawn="1"/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4865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422975" y="3883175"/>
            <a:ext cx="5035200" cy="34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418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6"/>
          <p:cNvPicPr preferRelativeResize="0"/>
          <p:nvPr/>
        </p:nvPicPr>
        <p:blipFill rotWithShape="1">
          <a:blip r:embed="rId2">
            <a:alphaModFix/>
          </a:blip>
          <a:srcRect t="20989" r="827" b="23227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479202"/>
            <a:ext cx="9144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25753" y="4590330"/>
            <a:ext cx="813447" cy="459447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 txBox="1">
            <a:spLocks noGrp="1"/>
          </p:cNvSpPr>
          <p:nvPr>
            <p:ph type="ctrTitle"/>
          </p:nvPr>
        </p:nvSpPr>
        <p:spPr>
          <a:xfrm>
            <a:off x="2234380" y="1191273"/>
            <a:ext cx="4800601" cy="54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3300"/>
              <a:buFont typeface="Calibri"/>
              <a:buNone/>
              <a:defRPr sz="3300" i="0">
                <a:solidFill>
                  <a:srgbClr val="0066A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subTitle" idx="1"/>
          </p:nvPr>
        </p:nvSpPr>
        <p:spPr>
          <a:xfrm>
            <a:off x="2234380" y="1783313"/>
            <a:ext cx="4800601" cy="1284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2100"/>
              <a:buNone/>
              <a:defRPr sz="2100" b="1" i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" name="Google Shape;43;p16"/>
          <p:cNvSpPr/>
          <p:nvPr/>
        </p:nvSpPr>
        <p:spPr>
          <a:xfrm>
            <a:off x="-1" y="-14748"/>
            <a:ext cx="9144001" cy="221226"/>
          </a:xfrm>
          <a:prstGeom prst="rect">
            <a:avLst/>
          </a:prstGeom>
          <a:solidFill>
            <a:srgbClr val="2CB6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85327" y="4594655"/>
            <a:ext cx="1197749" cy="4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28;p14"/>
          <p:cNvSpPr txBox="1"/>
          <p:nvPr userDrawn="1"/>
        </p:nvSpPr>
        <p:spPr>
          <a:xfrm>
            <a:off x="2234380" y="4574508"/>
            <a:ext cx="339735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/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https://</a:t>
            </a:r>
            <a:r>
              <a:rPr lang="es-ES_tradnl" sz="1300" b="0" i="0" u="sng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ecuador.chapters.comsoc.org</a:t>
            </a:r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/</a:t>
            </a:r>
            <a:endParaRPr sz="1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FB &amp; IG @comsoc.ec </a:t>
            </a:r>
            <a:r>
              <a:rPr lang="es-MX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Twitter: @ComSocEc</a:t>
            </a:r>
            <a:endParaRPr dirty="0"/>
          </a:p>
        </p:txBody>
      </p:sp>
      <p:sp>
        <p:nvSpPr>
          <p:cNvPr id="12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651875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6253487" y="1200150"/>
            <a:ext cx="2331900" cy="3010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7pPr>
            <a:lvl8pPr marL="3657600" lvl="7" indent="-33020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8pPr>
            <a:lvl9pPr marL="4114800" lvl="8" indent="-330200">
              <a:spcBef>
                <a:spcPts val="600"/>
              </a:spcBef>
              <a:spcAft>
                <a:spcPts val="600"/>
              </a:spcAft>
              <a:buSzPts val="1600"/>
              <a:buChar char="▫"/>
              <a:defRPr sz="1600"/>
            </a:lvl9pPr>
          </a:lstStyle>
          <a:p>
            <a:endParaRPr/>
          </a:p>
        </p:txBody>
      </p:sp>
      <p:sp>
        <p:nvSpPr>
          <p:cNvPr id="7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835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2957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body" idx="2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51" name="Google Shape;5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>
  <p:cSld name="Two 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3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8" name="Google Shape;5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ntent">
  <p:cSld name="One Conten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9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body" idx="1"/>
          </p:nvPr>
        </p:nvSpPr>
        <p:spPr>
          <a:xfrm>
            <a:off x="4629150" y="1369219"/>
            <a:ext cx="3886200" cy="2844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4" name="Google Shape;64;p19"/>
          <p:cNvSpPr txBox="1">
            <a:spLocks noGrp="1"/>
          </p:cNvSpPr>
          <p:nvPr>
            <p:ph type="body" idx="3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65" name="Google Shape;65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0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1"/>
          </p:nvPr>
        </p:nvSpPr>
        <p:spPr>
          <a:xfrm>
            <a:off x="4629150" y="2844601"/>
            <a:ext cx="3886200" cy="136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3"/>
          </p:nvPr>
        </p:nvSpPr>
        <p:spPr>
          <a:xfrm>
            <a:off x="4629150" y="1369219"/>
            <a:ext cx="3886200" cy="1369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1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body" idx="1"/>
          </p:nvPr>
        </p:nvSpPr>
        <p:spPr>
          <a:xfrm>
            <a:off x="4629150" y="2128102"/>
            <a:ext cx="3886200" cy="2085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2844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3"/>
          </p:nvPr>
        </p:nvSpPr>
        <p:spPr>
          <a:xfrm>
            <a:off x="4629150" y="1369219"/>
            <a:ext cx="3886200" cy="75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, Text, Bullets">
  <p:cSld name="Content, Text, Bulle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body" idx="1"/>
          </p:nvPr>
        </p:nvSpPr>
        <p:spPr>
          <a:xfrm>
            <a:off x="628650" y="1361923"/>
            <a:ext cx="3886200" cy="2851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2"/>
          </p:nvPr>
        </p:nvSpPr>
        <p:spPr>
          <a:xfrm>
            <a:off x="4629150" y="2128101"/>
            <a:ext cx="3886200" cy="2085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3"/>
          </p:nvPr>
        </p:nvSpPr>
        <p:spPr>
          <a:xfrm>
            <a:off x="4629150" y="1369219"/>
            <a:ext cx="3886200" cy="75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-"/>
              <a:defRPr sz="1350"/>
            </a:lvl2pPr>
            <a:lvl3pPr marL="1371600" lvl="2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 sz="1350"/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▪"/>
              <a:defRPr sz="1350"/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o"/>
              <a:defRPr sz="135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4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ntent">
  <p:cSld name="Three Conte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4629150" y="2855320"/>
            <a:ext cx="3886200" cy="13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2"/>
          </p:nvPr>
        </p:nvSpPr>
        <p:spPr>
          <a:xfrm>
            <a:off x="628650" y="1369219"/>
            <a:ext cx="3886200" cy="1375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3"/>
          </p:nvPr>
        </p:nvSpPr>
        <p:spPr>
          <a:xfrm>
            <a:off x="4629150" y="1385779"/>
            <a:ext cx="3886200" cy="13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4"/>
          </p:nvPr>
        </p:nvSpPr>
        <p:spPr>
          <a:xfrm>
            <a:off x="628650" y="2855320"/>
            <a:ext cx="3886200" cy="1358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900"/>
              <a:buNone/>
              <a:defRPr sz="900" i="1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3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800" b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body" idx="5"/>
          </p:nvPr>
        </p:nvSpPr>
        <p:spPr>
          <a:xfrm>
            <a:off x="628650" y="873193"/>
            <a:ext cx="7886700" cy="26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  <a:defRPr sz="1800" b="1" i="1">
                <a:solidFill>
                  <a:srgbClr val="7F7F7F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o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3"/>
          <p:cNvPicPr preferRelativeResize="0"/>
          <p:nvPr userDrawn="1"/>
        </p:nvPicPr>
        <p:blipFill rotWithShape="1">
          <a:blip r:embed="rId23">
            <a:alphaModFix/>
          </a:blip>
          <a:srcRect b="22282"/>
          <a:stretch/>
        </p:blipFill>
        <p:spPr>
          <a:xfrm>
            <a:off x="0" y="4625254"/>
            <a:ext cx="9144000" cy="53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/>
          <p:nvPr/>
        </p:nvSpPr>
        <p:spPr>
          <a:xfrm>
            <a:off x="-1" y="-14748"/>
            <a:ext cx="9144001" cy="221226"/>
          </a:xfrm>
          <a:prstGeom prst="rect">
            <a:avLst/>
          </a:prstGeom>
          <a:solidFill>
            <a:srgbClr val="2CB6C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 txBox="1">
            <a:spLocks noGrp="1"/>
          </p:cNvSpPr>
          <p:nvPr>
            <p:ph type="title"/>
          </p:nvPr>
        </p:nvSpPr>
        <p:spPr>
          <a:xfrm>
            <a:off x="628650" y="417136"/>
            <a:ext cx="7886700" cy="415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550"/>
              <a:buFont typeface="Calibri"/>
              <a:buNone/>
              <a:defRPr sz="255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body" idx="1"/>
          </p:nvPr>
        </p:nvSpPr>
        <p:spPr>
          <a:xfrm>
            <a:off x="628650" y="10716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33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66A1"/>
              </a:buClr>
              <a:buSzPts val="1650"/>
              <a:buFont typeface="Merriweather Sans"/>
              <a:buChar char="▸"/>
              <a:defRPr sz="16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Merriweather Sans"/>
              <a:buChar char="-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Noto Sans Symbols"/>
              <a:buChar char="▪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66A1"/>
              </a:buClr>
              <a:buSzPts val="1350"/>
              <a:buFont typeface="Courier New"/>
              <a:buChar char="o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139416" y="4726364"/>
            <a:ext cx="425532" cy="333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6" name="Google Shape;16;p13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8107292" y="4773355"/>
            <a:ext cx="788444" cy="229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3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6385327" y="4675266"/>
            <a:ext cx="1197749" cy="43570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8;p14"/>
          <p:cNvSpPr txBox="1"/>
          <p:nvPr userDrawn="1"/>
        </p:nvSpPr>
        <p:spPr>
          <a:xfrm>
            <a:off x="2234380" y="4635068"/>
            <a:ext cx="3397355" cy="50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rtl="0"/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https://</a:t>
            </a:r>
            <a:r>
              <a:rPr lang="es-ES_tradnl" sz="1300" b="0" i="0" u="sng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ecuador.chapters.comsoc.org</a:t>
            </a:r>
            <a:r>
              <a:rPr lang="es-ES_tradnl" sz="13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Arial"/>
              </a:rPr>
              <a:t>/</a:t>
            </a:r>
            <a:endParaRPr sz="13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3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FB &amp; IG @comsoc.ec </a:t>
            </a:r>
            <a:r>
              <a:rPr lang="es-MX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&amp; Twitter: @ComSocEc</a:t>
            </a:r>
            <a:endParaRPr dirty="0"/>
          </a:p>
        </p:txBody>
      </p:sp>
      <p:pic>
        <p:nvPicPr>
          <p:cNvPr id="1028" name="Picture 4" descr="https://lh3.googleusercontent.com/uXqAC2YT6-0lYMHQsfZTA71FBw7CYeHZsSkPgXT2ajozsFCDpLxc3bcutPqFvxZp1nswNH4xJT0JF3SPIT9aJnqS-1hhCzy9Z67f-SAbsLZzsSFwyLxFkx7bP3J8ark1kJKK1L4"/>
          <p:cNvPicPr>
            <a:picLocks noChangeAspect="1" noChangeArrowheads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8368" y="452351"/>
            <a:ext cx="1116807" cy="47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2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0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1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3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4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5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8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19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0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1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3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auloesteban.com/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5" Type="http://schemas.openxmlformats.org/officeDocument/2006/relationships/hyperlink" Target="https://www.youtube.com/watch?v=OeE5t7aJVsI" TargetMode="Externa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5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0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1423461" y="352853"/>
            <a:ext cx="6244068" cy="3602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ctr"/>
            <a:r>
              <a:rPr lang="es-ES" sz="3600" dirty="0"/>
              <a:t>Bluetooth </a:t>
            </a:r>
            <a:r>
              <a:rPr lang="es-ES" sz="3600" dirty="0" err="1"/>
              <a:t>Low</a:t>
            </a:r>
            <a:r>
              <a:rPr lang="es-ES" sz="3600" dirty="0"/>
              <a:t> </a:t>
            </a:r>
            <a:r>
              <a:rPr lang="es-ES" sz="3600" dirty="0" err="1"/>
              <a:t>Energy</a:t>
            </a:r>
            <a:r>
              <a:rPr lang="es-ES" sz="3600" dirty="0"/>
              <a:t> Audio</a:t>
            </a:r>
            <a:br>
              <a:rPr lang="es-MX" sz="4000" b="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br>
              <a:rPr lang="es-MX" sz="4000" b="0" kern="120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s-MX" sz="2000" dirty="0">
                <a:solidFill>
                  <a:schemeClr val="tx1"/>
                </a:solidFill>
              </a:rPr>
              <a:t>Curso de Capacitación Continua IEEE ComSoc Ecuador</a:t>
            </a:r>
            <a:br>
              <a:rPr lang="es-MX" sz="2000" dirty="0"/>
            </a:br>
            <a:br>
              <a:rPr lang="es-MX" sz="2000" dirty="0"/>
            </a:br>
            <a:r>
              <a:rPr lang="es-MX" sz="2000" dirty="0"/>
              <a:t>Paulo Chiliguano</a:t>
            </a:r>
            <a:br>
              <a:rPr lang="es-MX" sz="2000" dirty="0"/>
            </a:br>
            <a:r>
              <a:rPr lang="es-MX" sz="2000" dirty="0"/>
              <a:t>Crowdbotics</a:t>
            </a:r>
            <a:br>
              <a:rPr lang="es-MX" sz="2000" dirty="0"/>
            </a:br>
            <a:endParaRPr sz="2000" dirty="0"/>
          </a:p>
        </p:txBody>
      </p:sp>
      <p:sp>
        <p:nvSpPr>
          <p:cNvPr id="3" name="CuadroTexto 2"/>
          <p:cNvSpPr txBox="1"/>
          <p:nvPr/>
        </p:nvSpPr>
        <p:spPr>
          <a:xfrm>
            <a:off x="8442101" y="4507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ES_tradn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 LE: Estructura de Paquete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AC6869B-1225-324F-A48E-030E80799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239" y="1646699"/>
            <a:ext cx="4330761" cy="1850101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D4365455-E650-43D7-A667-F08E8064ECCA}"/>
              </a:ext>
            </a:extLst>
          </p:cNvPr>
          <p:cNvSpPr/>
          <p:nvPr/>
        </p:nvSpPr>
        <p:spPr>
          <a:xfrm>
            <a:off x="4363397" y="2454876"/>
            <a:ext cx="1106527" cy="362465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t-BR">
              <a:solidFill>
                <a:srgbClr val="E7122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BBD4E-4B0B-A84D-B7BD-2C43571D09F3}"/>
              </a:ext>
            </a:extLst>
          </p:cNvPr>
          <p:cNvSpPr txBox="1"/>
          <p:nvPr/>
        </p:nvSpPr>
        <p:spPr>
          <a:xfrm>
            <a:off x="5469924" y="2694230"/>
            <a:ext cx="1952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C" sz="1000" dirty="0">
                <a:solidFill>
                  <a:srgbClr val="FF0000"/>
                </a:solidFill>
              </a:rPr>
              <a:t>data no sensible, no encriptada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CF7342-F68A-0944-BE9E-CEAD70EA5AAB}"/>
              </a:ext>
            </a:extLst>
          </p:cNvPr>
          <p:cNvSpPr txBox="1"/>
          <p:nvPr/>
        </p:nvSpPr>
        <p:spPr>
          <a:xfrm>
            <a:off x="5696464" y="3528753"/>
            <a:ext cx="24978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C" sz="1000" dirty="0">
                <a:solidFill>
                  <a:schemeClr val="accent5"/>
                </a:solidFill>
              </a:rPr>
              <a:t>Message Integrity Check</a:t>
            </a:r>
            <a:br>
              <a:rPr lang="en-EC" sz="1000" dirty="0">
                <a:solidFill>
                  <a:schemeClr val="accent5"/>
                </a:solidFill>
              </a:rPr>
            </a:br>
            <a:r>
              <a:rPr lang="en-EC" sz="1000" dirty="0">
                <a:solidFill>
                  <a:schemeClr val="accent5"/>
                </a:solidFill>
              </a:rPr>
              <a:t>Opcional, cuando la data está encriptada</a:t>
            </a:r>
            <a:br>
              <a:rPr lang="en-EC" sz="1000" dirty="0">
                <a:solidFill>
                  <a:schemeClr val="accent5"/>
                </a:solidFill>
              </a:rPr>
            </a:br>
            <a:endParaRPr lang="en-EC" sz="1000" dirty="0">
              <a:solidFill>
                <a:schemeClr val="accent5"/>
              </a:solidFill>
            </a:endParaRPr>
          </a:p>
        </p:txBody>
      </p:sp>
      <p:sp>
        <p:nvSpPr>
          <p:cNvPr id="15" name="Elipse 12">
            <a:extLst>
              <a:ext uri="{FF2B5EF4-FFF2-40B4-BE49-F238E27FC236}">
                <a16:creationId xmlns:a16="http://schemas.microsoft.com/office/drawing/2014/main" id="{6795D085-ABD4-E645-BA0D-3C4CD2E22D72}"/>
              </a:ext>
            </a:extLst>
          </p:cNvPr>
          <p:cNvSpPr/>
          <p:nvPr/>
        </p:nvSpPr>
        <p:spPr>
          <a:xfrm>
            <a:off x="5321643" y="3134335"/>
            <a:ext cx="928084" cy="362465"/>
          </a:xfrm>
          <a:prstGeom prst="ellipse">
            <a:avLst/>
          </a:prstGeom>
          <a:solidFill>
            <a:schemeClr val="accent1">
              <a:alpha val="5000"/>
            </a:schemeClr>
          </a:solidFill>
          <a:ln w="18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pt-BR">
              <a:solidFill>
                <a:srgbClr val="E71224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0229870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 LE: Perfiles de rol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Generic</a:t>
            </a:r>
            <a:r>
              <a:rPr lang="es-ES" sz="1200" b="1" dirty="0"/>
              <a:t> Access </a:t>
            </a:r>
            <a:r>
              <a:rPr lang="es-ES" sz="1200" b="1" dirty="0" err="1"/>
              <a:t>Profile</a:t>
            </a:r>
            <a:r>
              <a:rPr lang="es-ES" sz="1200" b="1" dirty="0"/>
              <a:t> (GAP) define 4 perfiles:</a:t>
            </a:r>
            <a:br>
              <a:rPr lang="es-ES" sz="1200" b="1" dirty="0"/>
            </a:b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Central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Periférico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Broadcaster</a:t>
            </a:r>
            <a:endParaRPr lang="es-ES" sz="1200" b="1" dirty="0"/>
          </a:p>
          <a:p>
            <a:pPr marL="1085850" lvl="2" indent="-171450">
              <a:buClr>
                <a:schemeClr val="dk1"/>
              </a:buClr>
              <a:buSzPts val="1100"/>
            </a:pPr>
            <a:r>
              <a:rPr lang="es-ES" sz="1200" b="1" dirty="0" err="1"/>
              <a:t>Periodic</a:t>
            </a:r>
            <a:r>
              <a:rPr lang="es-ES" sz="1200" b="1" dirty="0"/>
              <a:t> </a:t>
            </a:r>
            <a:r>
              <a:rPr lang="es-ES" sz="1200" b="1" dirty="0" err="1"/>
              <a:t>Advertising</a:t>
            </a:r>
            <a:r>
              <a:rPr lang="es-ES" sz="1200" b="1" dirty="0"/>
              <a:t> (PA)</a:t>
            </a:r>
          </a:p>
          <a:p>
            <a:pPr marL="1085850" lvl="2" indent="-171450">
              <a:buClr>
                <a:schemeClr val="dk1"/>
              </a:buClr>
              <a:buSzPts val="1100"/>
            </a:pPr>
            <a:r>
              <a:rPr lang="es-ES" sz="1200" b="1" dirty="0" err="1"/>
              <a:t>Broadcast</a:t>
            </a:r>
            <a:r>
              <a:rPr lang="es-ES" sz="1200" b="1" dirty="0"/>
              <a:t> </a:t>
            </a:r>
            <a:r>
              <a:rPr lang="es-ES" sz="1200" b="1" dirty="0" err="1"/>
              <a:t>Isochronous</a:t>
            </a:r>
            <a:r>
              <a:rPr lang="es-ES" sz="1200" b="1" dirty="0"/>
              <a:t> </a:t>
            </a:r>
            <a:r>
              <a:rPr lang="es-ES" sz="1200" b="1" dirty="0" err="1"/>
              <a:t>Stream</a:t>
            </a:r>
            <a:r>
              <a:rPr lang="es-ES" sz="1200" b="1" dirty="0"/>
              <a:t> (BIS)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Observador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Por encima de L2CAP (</a:t>
            </a:r>
            <a:r>
              <a:rPr lang="es-ES" sz="1200" b="1" dirty="0" err="1"/>
              <a:t>Logical</a:t>
            </a:r>
            <a:r>
              <a:rPr lang="es-ES" sz="1200" b="1" dirty="0"/>
              <a:t> Link Control – </a:t>
            </a:r>
            <a:r>
              <a:rPr lang="es-ES" sz="1200" b="1" dirty="0" err="1"/>
              <a:t>Adaptation</a:t>
            </a:r>
            <a:r>
              <a:rPr lang="es-ES" sz="1200" b="1" dirty="0"/>
              <a:t> </a:t>
            </a:r>
            <a:r>
              <a:rPr lang="es-ES" sz="1200" b="1" dirty="0" err="1"/>
              <a:t>Protocol</a:t>
            </a:r>
            <a:r>
              <a:rPr lang="es-ES" sz="1200" b="1" dirty="0"/>
              <a:t>) despliega el protocolo ATT y el </a:t>
            </a:r>
            <a:r>
              <a:rPr lang="es-ES" sz="1200" b="1" dirty="0">
                <a:solidFill>
                  <a:srgbClr val="FF0000"/>
                </a:solidFill>
              </a:rPr>
              <a:t>perfil GATT</a:t>
            </a:r>
            <a:r>
              <a:rPr lang="es-ES" sz="1200" b="1" dirty="0"/>
              <a:t>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ATT/GATT permiten la lectura y escritura de clientes a servidores, o notificar cambios de servidores a clientes.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665523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Audio en Bluetooth clásico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Usos principales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Voz: Llamadas, </a:t>
            </a:r>
            <a:r>
              <a:rPr lang="es-ES" sz="1200" b="1" dirty="0" err="1"/>
              <a:t>VoIP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Media: reproducción de música, notificaciones de sistema, bandas sonoras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Advanced</a:t>
            </a:r>
            <a:r>
              <a:rPr lang="es-ES" sz="1200" b="1" dirty="0"/>
              <a:t> Audio </a:t>
            </a:r>
            <a:r>
              <a:rPr lang="es-ES" sz="1200" b="1" dirty="0" err="1"/>
              <a:t>Distribution</a:t>
            </a:r>
            <a:r>
              <a:rPr lang="es-ES" sz="1200" b="1" dirty="0"/>
              <a:t> </a:t>
            </a:r>
            <a:r>
              <a:rPr lang="es-ES" sz="1200" b="1" dirty="0" err="1"/>
              <a:t>Profile</a:t>
            </a:r>
            <a:r>
              <a:rPr lang="es-ES" sz="1200" b="1" dirty="0"/>
              <a:t> (A2DP) con conexión </a:t>
            </a:r>
            <a:r>
              <a:rPr lang="es-ES" sz="1200" b="1" u="sng" dirty="0"/>
              <a:t>asíncrona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Subband</a:t>
            </a:r>
            <a:r>
              <a:rPr lang="es-ES" sz="1200" b="1" dirty="0"/>
              <a:t> </a:t>
            </a:r>
            <a:r>
              <a:rPr lang="es-ES" sz="1200" b="1" dirty="0" err="1"/>
              <a:t>Codec</a:t>
            </a:r>
            <a:r>
              <a:rPr lang="es-ES" sz="1200" b="1" dirty="0"/>
              <a:t> obligatorio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Codecs</a:t>
            </a:r>
            <a:r>
              <a:rPr lang="es-ES" sz="1200" b="1" dirty="0"/>
              <a:t> específicos por fabricante son opcionales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Frecuencias de muestreo: 16, 32, 44.1, y 48 kHz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Canales: Mono, </a:t>
            </a:r>
            <a:r>
              <a:rPr lang="es-ES" sz="1200" b="1" dirty="0" err="1"/>
              <a:t>Stereo</a:t>
            </a:r>
            <a:r>
              <a:rPr lang="es-ES" sz="1200" b="1" dirty="0"/>
              <a:t>, y </a:t>
            </a:r>
            <a:r>
              <a:rPr lang="es-ES" sz="1200" b="1" dirty="0" err="1"/>
              <a:t>Joint</a:t>
            </a:r>
            <a:r>
              <a:rPr lang="es-ES" sz="1200" b="1" dirty="0"/>
              <a:t> </a:t>
            </a:r>
            <a:r>
              <a:rPr lang="es-ES" sz="1200" b="1" dirty="0" err="1"/>
              <a:t>Stereo</a:t>
            </a: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u="sng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Hands</a:t>
            </a:r>
            <a:r>
              <a:rPr lang="es-ES" sz="1200" b="1" dirty="0"/>
              <a:t> Free </a:t>
            </a:r>
            <a:r>
              <a:rPr lang="es-ES" sz="1200" b="1" dirty="0" err="1"/>
              <a:t>profile</a:t>
            </a:r>
            <a:r>
              <a:rPr lang="es-ES" sz="1200" b="1" dirty="0"/>
              <a:t> (HFP) con conexión (extendida) orientada </a:t>
            </a:r>
            <a:r>
              <a:rPr lang="es-ES" sz="1200" b="1" u="sng" dirty="0"/>
              <a:t>síncrona</a:t>
            </a:r>
            <a:r>
              <a:rPr lang="es-ES" sz="1200" b="1" dirty="0"/>
              <a:t>  para transporte de datos de voz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3552169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Motivación de Bluetooth LE Audio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Consumo eficiente de energía: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Tiempo de conexión más rápido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Menor ciclo de trabajo en conexión establecida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Planificación predictiva de tráfico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Broadcasting</a:t>
            </a:r>
            <a:r>
              <a:rPr lang="es-ES" sz="1200" b="1" dirty="0"/>
              <a:t>/</a:t>
            </a:r>
            <a:r>
              <a:rPr lang="es-ES" sz="1200" b="1" dirty="0" err="1"/>
              <a:t>Advertising</a:t>
            </a:r>
            <a:endParaRPr lang="es-ES" sz="1200" b="1" u="sng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u="sng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Flexibilidad para nuevos casos de uso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Conjunto de protocolos compartido para voz y media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Coordinación y sincronización entre múltiples dispositivos 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Un único códec para voz y media.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8194" name="Picture 2" descr="Bluetooth Audio Gets Complete Overhaul with New Features and Better  Performance (Phone Scoop)">
            <a:extLst>
              <a:ext uri="{FF2B5EF4-FFF2-40B4-BE49-F238E27FC236}">
                <a16:creationId xmlns:a16="http://schemas.microsoft.com/office/drawing/2014/main" id="{B2BC95FC-63C2-AD45-9BAC-6C866A89F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50" y="2244955"/>
            <a:ext cx="3344123" cy="201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18136424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Architecture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Encode Sans Semi Condensed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Estándar para interoperabilidad</a:t>
            </a:r>
          </a:p>
        </p:txBody>
      </p:sp>
    </p:spTree>
    <p:extLst>
      <p:ext uri="{BB962C8B-B14F-4D97-AF65-F5344CB8AC3E}">
        <p14:creationId xmlns:p14="http://schemas.microsoft.com/office/powerpoint/2010/main" val="847778634"/>
      </p:ext>
    </p:extLst>
  </p:cSld>
  <p:clrMapOvr>
    <a:masterClrMapping/>
  </p:clrMapOvr>
  <p:transition advTm="6909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Evolución y Capas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9A5BE0-9293-2644-8C40-55345D1ECC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740" y="1798050"/>
            <a:ext cx="5732260" cy="26433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5529264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/>
              <a:t>Capa de Aplicación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Encode Sans Semi Condensed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88906394"/>
      </p:ext>
    </p:extLst>
  </p:cSld>
  <p:clrMapOvr>
    <a:masterClrMapping/>
  </p:clrMapOvr>
  <p:transition advTm="6909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Perfiles basados en casos de uso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Aplicación: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Telefonía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Media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Audífono para personas con pérdida de audición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Televisión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Multicanal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99A5BE0-9293-2644-8C40-55345D1ECCF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5595" t="10205" r="4026" b="65790"/>
          <a:stretch/>
        </p:blipFill>
        <p:spPr>
          <a:xfrm>
            <a:off x="558600" y="2004649"/>
            <a:ext cx="3093274" cy="5671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59531260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/>
              <a:t>Capa de Control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Encode Sans Semi Condensed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18412941"/>
      </p:ext>
    </p:extLst>
  </p:cSld>
  <p:clrMapOvr>
    <a:masterClrMapping/>
  </p:clrMapOvr>
  <p:transition advTm="6909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Secciones de la capa de control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F3E8A7EB-93F9-B941-9718-F24E4BFCC7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874" y="523251"/>
            <a:ext cx="4247698" cy="30918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24059427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b="1" dirty="0">
                <a:solidFill>
                  <a:schemeClr val="accent1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Generalidades</a:t>
            </a: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Bluetooth LE Audio </a:t>
            </a:r>
            <a:r>
              <a:rPr lang="es-ES_tradnl" dirty="0" err="1">
                <a:solidFill>
                  <a:schemeClr val="accent1">
                    <a:lumMod val="50000"/>
                  </a:schemeClr>
                </a:solidFill>
              </a:rPr>
              <a:t>One</a:t>
            </a:r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s-ES_tradnl" dirty="0" err="1">
                <a:solidFill>
                  <a:schemeClr val="accent1">
                    <a:lumMod val="50000"/>
                  </a:schemeClr>
                </a:solidFill>
              </a:rPr>
              <a:t>Architecture</a:t>
            </a:r>
            <a:endParaRPr lang="es-ES_tradnl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Capa de Aplicación</a:t>
            </a: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Capa de Control</a:t>
            </a: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LC3 </a:t>
            </a:r>
            <a:r>
              <a:rPr lang="es-ES_tradnl" dirty="0" err="1">
                <a:solidFill>
                  <a:schemeClr val="accent1">
                    <a:lumMod val="50000"/>
                  </a:schemeClr>
                </a:solidFill>
              </a:rPr>
              <a:t>Codec</a:t>
            </a:r>
            <a:endParaRPr lang="es-ES_tradnl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Capa de Transporte</a:t>
            </a:r>
          </a:p>
          <a:p>
            <a:r>
              <a:rPr lang="es-ES_tradnl" dirty="0">
                <a:solidFill>
                  <a:schemeClr val="accent1">
                    <a:lumMod val="50000"/>
                  </a:schemeClr>
                </a:solidFill>
              </a:rPr>
              <a:t>Casos de uso</a:t>
            </a:r>
          </a:p>
          <a:p>
            <a:endParaRPr lang="es-ES_tradnl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_tradnl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692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/>
              <a:t>LC3 </a:t>
            </a:r>
            <a:r>
              <a:rPr lang="es-ES" dirty="0" err="1"/>
              <a:t>Codec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Encode Sans Semi Condensed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230687519"/>
      </p:ext>
    </p:extLst>
  </p:cSld>
  <p:clrMapOvr>
    <a:masterClrMapping/>
  </p:clrMapOvr>
  <p:transition advTm="6909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Complexity</a:t>
            </a:r>
            <a:r>
              <a:rPr lang="es-ES" dirty="0"/>
              <a:t> </a:t>
            </a:r>
            <a:r>
              <a:rPr lang="es-ES" dirty="0" err="1"/>
              <a:t>Communication</a:t>
            </a:r>
            <a:r>
              <a:rPr lang="es-ES" dirty="0"/>
              <a:t> </a:t>
            </a:r>
            <a:r>
              <a:rPr lang="es-ES" dirty="0" err="1"/>
              <a:t>Codec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Esencial para liberar espectro y operación de baja energía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Mediciones </a:t>
            </a:r>
            <a:r>
              <a:rPr lang="es-ES" sz="1200" b="1" u="sng" dirty="0"/>
              <a:t>objetivas</a:t>
            </a:r>
            <a:r>
              <a:rPr lang="es-ES" sz="1200" b="1" dirty="0"/>
              <a:t> de calidad mediante: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PEAQ (Perceptual </a:t>
            </a:r>
            <a:r>
              <a:rPr lang="es-ES" sz="1200" b="1" dirty="0" err="1"/>
              <a:t>Evaluation</a:t>
            </a:r>
            <a:r>
              <a:rPr lang="es-ES" sz="1200" b="1" dirty="0"/>
              <a:t> of Audio </a:t>
            </a:r>
            <a:r>
              <a:rPr lang="es-ES" sz="1200" b="1" dirty="0" err="1"/>
              <a:t>Quality</a:t>
            </a:r>
            <a:r>
              <a:rPr lang="es-ES" sz="1200" b="1" dirty="0"/>
              <a:t>) para música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POLQA (Perceptual </a:t>
            </a:r>
            <a:r>
              <a:rPr lang="es-ES" sz="1200" b="1" dirty="0" err="1"/>
              <a:t>Objective</a:t>
            </a:r>
            <a:r>
              <a:rPr lang="es-ES" sz="1200" b="1" dirty="0"/>
              <a:t> </a:t>
            </a:r>
            <a:r>
              <a:rPr lang="es-ES" sz="1200" b="1" dirty="0" err="1"/>
              <a:t>Listening</a:t>
            </a:r>
            <a:r>
              <a:rPr lang="es-ES" sz="1200" b="1" dirty="0"/>
              <a:t> </a:t>
            </a:r>
            <a:r>
              <a:rPr lang="es-ES" sz="1200" b="1" dirty="0" err="1"/>
              <a:t>Quality</a:t>
            </a:r>
            <a:r>
              <a:rPr lang="es-ES" sz="1200" b="1" dirty="0"/>
              <a:t> </a:t>
            </a:r>
            <a:r>
              <a:rPr lang="es-ES" sz="1200" b="1" dirty="0" err="1"/>
              <a:t>Analysis</a:t>
            </a:r>
            <a:r>
              <a:rPr lang="es-ES" sz="1200" b="1" dirty="0"/>
              <a:t>) para voz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Mediciones </a:t>
            </a:r>
            <a:r>
              <a:rPr lang="es-ES" sz="1200" b="1" u="sng" dirty="0"/>
              <a:t>subjetivas</a:t>
            </a:r>
            <a:r>
              <a:rPr lang="es-ES" sz="1200" b="1" dirty="0"/>
              <a:t> de calidad mediante MUSHRA (</a:t>
            </a:r>
            <a:r>
              <a:rPr lang="es-ES" sz="1200" b="1" dirty="0" err="1"/>
              <a:t>MUltiple</a:t>
            </a:r>
            <a:r>
              <a:rPr lang="es-ES" sz="1200" b="1" dirty="0"/>
              <a:t> </a:t>
            </a:r>
            <a:r>
              <a:rPr lang="es-ES" sz="1200" b="1" dirty="0" err="1"/>
              <a:t>Stimuli</a:t>
            </a:r>
            <a:r>
              <a:rPr lang="es-ES" sz="1200" b="1" dirty="0"/>
              <a:t> </a:t>
            </a:r>
            <a:r>
              <a:rPr lang="es-ES" sz="1200" b="1" dirty="0" err="1"/>
              <a:t>with</a:t>
            </a:r>
            <a:r>
              <a:rPr lang="es-ES" sz="1200" b="1" dirty="0"/>
              <a:t> </a:t>
            </a:r>
            <a:r>
              <a:rPr lang="es-ES" sz="1200" b="1" dirty="0" err="1"/>
              <a:t>Hidden</a:t>
            </a:r>
            <a:r>
              <a:rPr lang="es-ES" sz="1200" b="1" dirty="0"/>
              <a:t> Reference and Anchor) en escala de 1 a 5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LC3 cerca de 5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SBC (Bluetooth Clásico) cerca de 4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Duración de trama: 7.5 o 10 </a:t>
            </a:r>
            <a:r>
              <a:rPr lang="es-ES" sz="1200" b="1" dirty="0" err="1"/>
              <a:t>mS</a:t>
            </a: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Latencia: aproximadamente 2 veces la duración de la trama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171F4A1C-9118-724F-979E-E150B856D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600" y="3305437"/>
            <a:ext cx="3093274" cy="11557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58356638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/>
              <a:t>Capa de Transporte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Encode Sans Semi Condensed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084724303"/>
      </p:ext>
    </p:extLst>
  </p:cSld>
  <p:clrMapOvr>
    <a:masterClrMapping/>
  </p:clrMapOvr>
  <p:transition advTm="6909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 err="1"/>
              <a:t>Broadcast</a:t>
            </a:r>
            <a:r>
              <a:rPr lang="es-ES" dirty="0"/>
              <a:t> y </a:t>
            </a:r>
            <a:r>
              <a:rPr lang="es-ES" dirty="0" err="1"/>
              <a:t>Unicast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66676E8-978A-A642-AFEC-0260CBF49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874" y="523251"/>
            <a:ext cx="4256450" cy="39198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8178057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Capa de transporte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QoS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Latencia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Tasa de bit objetivo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>
                <a:solidFill>
                  <a:srgbClr val="FF0000"/>
                </a:solidFill>
              </a:rPr>
              <a:t>Fiabilidad</a:t>
            </a:r>
            <a:r>
              <a:rPr lang="es-ES" sz="1200" b="1" dirty="0"/>
              <a:t>: número de retransmisiones para asegurar que el paquete de audio llegue al receptor en caso de una interferencia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PLC: </a:t>
            </a:r>
            <a:r>
              <a:rPr lang="es-ES" sz="1200" b="1" dirty="0" err="1"/>
              <a:t>Packet</a:t>
            </a:r>
            <a:r>
              <a:rPr lang="es-ES" sz="1200" b="1" dirty="0"/>
              <a:t> </a:t>
            </a:r>
            <a:r>
              <a:rPr lang="es-ES" sz="1200" b="1" dirty="0" err="1"/>
              <a:t>Loss</a:t>
            </a:r>
            <a:r>
              <a:rPr lang="es-ES" sz="1200" b="1" dirty="0"/>
              <a:t> </a:t>
            </a:r>
            <a:r>
              <a:rPr lang="es-ES" sz="1200" b="1" dirty="0" err="1"/>
              <a:t>Concealment</a:t>
            </a:r>
            <a:r>
              <a:rPr lang="es-ES" sz="1200" b="1" dirty="0"/>
              <a:t>. Algoritmo para prevenir </a:t>
            </a:r>
            <a:r>
              <a:rPr lang="es-ES" sz="1200" b="1" i="1" dirty="0" err="1"/>
              <a:t>clicks</a:t>
            </a:r>
            <a:r>
              <a:rPr lang="es-ES" sz="1200" b="1" i="1" dirty="0"/>
              <a:t>/</a:t>
            </a:r>
            <a:r>
              <a:rPr lang="es-ES" sz="1200" b="1" i="1" dirty="0" err="1"/>
              <a:t>pops</a:t>
            </a:r>
            <a:r>
              <a:rPr lang="es-ES" sz="1200" b="1" i="1" dirty="0"/>
              <a:t> </a:t>
            </a:r>
            <a:r>
              <a:rPr lang="es-ES" sz="1200" b="1" dirty="0"/>
              <a:t>cuando hay pérdida de información y evitar retransmisión.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Canales isócronos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CIS (</a:t>
            </a:r>
            <a:r>
              <a:rPr lang="es-ES" sz="1200" b="1" dirty="0" err="1"/>
              <a:t>Connected</a:t>
            </a:r>
            <a:r>
              <a:rPr lang="es-ES" sz="1200" b="1" dirty="0"/>
              <a:t> </a:t>
            </a:r>
            <a:r>
              <a:rPr lang="es-ES" sz="1200" b="1" dirty="0" err="1"/>
              <a:t>Isochronous</a:t>
            </a:r>
            <a:r>
              <a:rPr lang="es-ES" sz="1200" b="1" dirty="0"/>
              <a:t> </a:t>
            </a:r>
            <a:r>
              <a:rPr lang="es-ES" sz="1200" b="1" dirty="0" err="1"/>
              <a:t>Stream</a:t>
            </a:r>
            <a:r>
              <a:rPr lang="es-ES" sz="1200" b="1" dirty="0"/>
              <a:t>)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BIS (</a:t>
            </a:r>
            <a:r>
              <a:rPr lang="es-ES" sz="1200" b="1" dirty="0" err="1"/>
              <a:t>Broadcast</a:t>
            </a:r>
            <a:r>
              <a:rPr lang="es-ES" sz="1200" b="1" dirty="0"/>
              <a:t> </a:t>
            </a:r>
            <a:r>
              <a:rPr lang="es-ES" sz="1200" b="1" dirty="0" err="1"/>
              <a:t>Isochronous</a:t>
            </a:r>
            <a:r>
              <a:rPr lang="es-ES" sz="1200" b="1" dirty="0"/>
              <a:t> </a:t>
            </a:r>
            <a:r>
              <a:rPr lang="es-ES" sz="1200" b="1" dirty="0" err="1"/>
              <a:t>Stream</a:t>
            </a:r>
            <a:r>
              <a:rPr lang="es-ES" sz="1200" b="1" dirty="0"/>
              <a:t>)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280132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s-ES" dirty="0"/>
              <a:t>Casos de uso</a:t>
            </a:r>
            <a:endParaRPr dirty="0"/>
          </a:p>
        </p:txBody>
      </p:sp>
      <p:sp>
        <p:nvSpPr>
          <p:cNvPr id="93" name="Google Shape;93;p17"/>
          <p:cNvSpPr/>
          <p:nvPr/>
        </p:nvSpPr>
        <p:spPr>
          <a:xfrm>
            <a:off x="1789899" y="1568299"/>
            <a:ext cx="1030250" cy="25515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s-ES" b="1" i="0" dirty="0">
                <a:ln>
                  <a:noFill/>
                </a:ln>
                <a:solidFill>
                  <a:schemeClr val="lt1"/>
                </a:solidFill>
                <a:latin typeface="Encode Sans Semi Condensed"/>
              </a:rPr>
              <a:t>2</a:t>
            </a:r>
            <a:endParaRPr b="1" i="0" dirty="0">
              <a:ln>
                <a:noFill/>
              </a:ln>
              <a:solidFill>
                <a:schemeClr val="lt1"/>
              </a:solidFill>
              <a:latin typeface="Encode Sans Semi Condensed"/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/>
              <a:t>Ejemplo de perfil de caso de uso</a:t>
            </a:r>
          </a:p>
        </p:txBody>
      </p:sp>
    </p:spTree>
    <p:extLst>
      <p:ext uri="{BB962C8B-B14F-4D97-AF65-F5344CB8AC3E}">
        <p14:creationId xmlns:p14="http://schemas.microsoft.com/office/powerpoint/2010/main" val="3693083894"/>
      </p:ext>
    </p:extLst>
  </p:cSld>
  <p:clrMapOvr>
    <a:masterClrMapping/>
  </p:clrMapOvr>
  <p:transition advTm="6909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Clase Interactiva (I)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091C52-32F2-C244-A365-8A5B1DEE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402373"/>
              </p:ext>
            </p:extLst>
          </p:nvPr>
        </p:nvGraphicFramePr>
        <p:xfrm>
          <a:off x="3651872" y="1186911"/>
          <a:ext cx="4349128" cy="2804160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087282">
                  <a:extLst>
                    <a:ext uri="{9D8B030D-6E8A-4147-A177-3AD203B41FA5}">
                      <a16:colId xmlns:a16="http://schemas.microsoft.com/office/drawing/2014/main" val="3958435416"/>
                    </a:ext>
                  </a:extLst>
                </a:gridCol>
                <a:gridCol w="829624">
                  <a:extLst>
                    <a:ext uri="{9D8B030D-6E8A-4147-A177-3AD203B41FA5}">
                      <a16:colId xmlns:a16="http://schemas.microsoft.com/office/drawing/2014/main" val="191819562"/>
                    </a:ext>
                  </a:extLst>
                </a:gridCol>
                <a:gridCol w="733168">
                  <a:extLst>
                    <a:ext uri="{9D8B030D-6E8A-4147-A177-3AD203B41FA5}">
                      <a16:colId xmlns:a16="http://schemas.microsoft.com/office/drawing/2014/main" val="198602693"/>
                    </a:ext>
                  </a:extLst>
                </a:gridCol>
                <a:gridCol w="1699054">
                  <a:extLst>
                    <a:ext uri="{9D8B030D-6E8A-4147-A177-3AD203B41FA5}">
                      <a16:colId xmlns:a16="http://schemas.microsoft.com/office/drawing/2014/main" val="901914726"/>
                    </a:ext>
                  </a:extLst>
                </a:gridCol>
              </a:tblGrid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Capa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sz="12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30264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PBTVP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BTVS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Broadcast público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58476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BTVK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Sincronización con broadcast por cada headset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77019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BTVA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Encontrar el broadcast mediante teléfono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56796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BTVD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Delegar el escaneo de headset a teléfono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254295"/>
                  </a:ext>
                </a:extLst>
              </a:tr>
            </a:tbl>
          </a:graphicData>
        </a:graphic>
      </p:graphicFrame>
      <p:sp>
        <p:nvSpPr>
          <p:cNvPr id="6" name="Google Shape;77;p15">
            <a:extLst>
              <a:ext uri="{FF2B5EF4-FFF2-40B4-BE49-F238E27FC236}">
                <a16:creationId xmlns:a16="http://schemas.microsoft.com/office/drawing/2014/main" id="{20047749-ECDB-0249-B8A5-6CD63F4FA8D0}"/>
              </a:ext>
            </a:extLst>
          </p:cNvPr>
          <p:cNvSpPr txBox="1">
            <a:spLocks/>
          </p:cNvSpPr>
          <p:nvPr/>
        </p:nvSpPr>
        <p:spPr>
          <a:xfrm>
            <a:off x="558601" y="1798872"/>
            <a:ext cx="3093271" cy="264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600"/>
              <a:buFont typeface="Merriweather Sans"/>
              <a:buChar char="▪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A1"/>
              </a:buClr>
              <a:buSzPts val="1600"/>
              <a:buFont typeface="Merriweather Sans"/>
              <a:buChar char="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A1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A1"/>
              </a:buClr>
              <a:buSzPts val="1600"/>
              <a:buFont typeface="Noto Sans Symbols"/>
              <a:buChar char="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6A1"/>
              </a:buClr>
              <a:buSzPts val="1600"/>
              <a:buFont typeface="Courier New"/>
              <a:buChar char="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60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Dos grupos de estudiantes en una misma aula: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Parte frontal para una tarea guiada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Parte posterior para observar una proyección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Equipamento</a:t>
            </a:r>
            <a:r>
              <a:rPr lang="es-ES" sz="1200" b="1" dirty="0"/>
              <a:t>: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TV para proyección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Headset</a:t>
            </a:r>
            <a:r>
              <a:rPr lang="es-ES" sz="1200" b="1" dirty="0"/>
              <a:t> por estudiante</a:t>
            </a:r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Teléfono por estudiante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54711608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Clase Interactiva (II)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091C52-32F2-C244-A365-8A5B1DEE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536274"/>
              </p:ext>
            </p:extLst>
          </p:nvPr>
        </p:nvGraphicFramePr>
        <p:xfrm>
          <a:off x="3651872" y="523251"/>
          <a:ext cx="4349128" cy="3779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7282">
                  <a:extLst>
                    <a:ext uri="{9D8B030D-6E8A-4147-A177-3AD203B41FA5}">
                      <a16:colId xmlns:a16="http://schemas.microsoft.com/office/drawing/2014/main" val="3958435416"/>
                    </a:ext>
                  </a:extLst>
                </a:gridCol>
                <a:gridCol w="829624">
                  <a:extLst>
                    <a:ext uri="{9D8B030D-6E8A-4147-A177-3AD203B41FA5}">
                      <a16:colId xmlns:a16="http://schemas.microsoft.com/office/drawing/2014/main" val="191819562"/>
                    </a:ext>
                  </a:extLst>
                </a:gridCol>
                <a:gridCol w="963827">
                  <a:extLst>
                    <a:ext uri="{9D8B030D-6E8A-4147-A177-3AD203B41FA5}">
                      <a16:colId xmlns:a16="http://schemas.microsoft.com/office/drawing/2014/main" val="198602693"/>
                    </a:ext>
                  </a:extLst>
                </a:gridCol>
                <a:gridCol w="1468395">
                  <a:extLst>
                    <a:ext uri="{9D8B030D-6E8A-4147-A177-3AD203B41FA5}">
                      <a16:colId xmlns:a16="http://schemas.microsoft.com/office/drawing/2014/main" val="901914726"/>
                    </a:ext>
                  </a:extLst>
                </a:gridCol>
              </a:tblGrid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Capa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sz="12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30264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BAP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Fuente de 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Equipo de TV. Periodic Advertising para contenido y configuraciones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58476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Destino de 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Headset se  sincroniza a un stream de Broadcast mediante teléfono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77019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Asistente de 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Teléfono para seleccionar distintos broadcast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56796"/>
                  </a:ext>
                </a:extLst>
              </a:tr>
            </a:tbl>
          </a:graphicData>
        </a:graphic>
      </p:graphicFrame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24B7112-F648-D64A-9C4F-A7364A6FEC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0"/>
          <a:stretch/>
        </p:blipFill>
        <p:spPr>
          <a:xfrm>
            <a:off x="558601" y="1991359"/>
            <a:ext cx="2865320" cy="24553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93773233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Clase Interactiva (III)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091C52-32F2-C244-A365-8A5B1DEE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18991"/>
              </p:ext>
            </p:extLst>
          </p:nvPr>
        </p:nvGraphicFramePr>
        <p:xfrm>
          <a:off x="3651872" y="523251"/>
          <a:ext cx="4349128" cy="198120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87282">
                  <a:extLst>
                    <a:ext uri="{9D8B030D-6E8A-4147-A177-3AD203B41FA5}">
                      <a16:colId xmlns:a16="http://schemas.microsoft.com/office/drawing/2014/main" val="3958435416"/>
                    </a:ext>
                  </a:extLst>
                </a:gridCol>
                <a:gridCol w="829624">
                  <a:extLst>
                    <a:ext uri="{9D8B030D-6E8A-4147-A177-3AD203B41FA5}">
                      <a16:colId xmlns:a16="http://schemas.microsoft.com/office/drawing/2014/main" val="191819562"/>
                    </a:ext>
                  </a:extLst>
                </a:gridCol>
                <a:gridCol w="1169773">
                  <a:extLst>
                    <a:ext uri="{9D8B030D-6E8A-4147-A177-3AD203B41FA5}">
                      <a16:colId xmlns:a16="http://schemas.microsoft.com/office/drawing/2014/main" val="198602693"/>
                    </a:ext>
                  </a:extLst>
                </a:gridCol>
                <a:gridCol w="1262449">
                  <a:extLst>
                    <a:ext uri="{9D8B030D-6E8A-4147-A177-3AD203B41FA5}">
                      <a16:colId xmlns:a16="http://schemas.microsoft.com/office/drawing/2014/main" val="901914726"/>
                    </a:ext>
                  </a:extLst>
                </a:gridCol>
              </a:tblGrid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Capa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sz="12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30264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VCP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Controlador VCP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Teléfono controla el volumen del headset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58476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VCP Renderer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Ajusta el volumen del headset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77019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DC9B56C-E6E4-D845-864C-66B1C3C87E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0"/>
          <a:stretch/>
        </p:blipFill>
        <p:spPr>
          <a:xfrm>
            <a:off x="537566" y="1986064"/>
            <a:ext cx="2865320" cy="24553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47493946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Clase Interactiva (IV)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091C52-32F2-C244-A365-8A5B1DEE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776504"/>
              </p:ext>
            </p:extLst>
          </p:nvPr>
        </p:nvGraphicFramePr>
        <p:xfrm>
          <a:off x="3196396" y="523251"/>
          <a:ext cx="4612741" cy="3779520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153185">
                  <a:extLst>
                    <a:ext uri="{9D8B030D-6E8A-4147-A177-3AD203B41FA5}">
                      <a16:colId xmlns:a16="http://schemas.microsoft.com/office/drawing/2014/main" val="3958435416"/>
                    </a:ext>
                  </a:extLst>
                </a:gridCol>
                <a:gridCol w="879910">
                  <a:extLst>
                    <a:ext uri="{9D8B030D-6E8A-4147-A177-3AD203B41FA5}">
                      <a16:colId xmlns:a16="http://schemas.microsoft.com/office/drawing/2014/main" val="191819562"/>
                    </a:ext>
                  </a:extLst>
                </a:gridCol>
                <a:gridCol w="1240676">
                  <a:extLst>
                    <a:ext uri="{9D8B030D-6E8A-4147-A177-3AD203B41FA5}">
                      <a16:colId xmlns:a16="http://schemas.microsoft.com/office/drawing/2014/main" val="198602693"/>
                    </a:ext>
                  </a:extLst>
                </a:gridCol>
                <a:gridCol w="1338970">
                  <a:extLst>
                    <a:ext uri="{9D8B030D-6E8A-4147-A177-3AD203B41FA5}">
                      <a16:colId xmlns:a16="http://schemas.microsoft.com/office/drawing/2014/main" val="901914726"/>
                    </a:ext>
                  </a:extLst>
                </a:gridCol>
              </a:tblGrid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Capa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sz="12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30264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CAP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Initiator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Equipo de TV se configura para iniciar streams de audio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58476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Acceptor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Los headsets se sincronizan con el stream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377019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Commander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El teléfono indica al headset empezar la sincronización al TV y ajuste del volumen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80352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5096A63-5555-3A41-B159-1C9B163ADD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0"/>
          <a:stretch/>
        </p:blipFill>
        <p:spPr>
          <a:xfrm>
            <a:off x="288580" y="1986064"/>
            <a:ext cx="2865320" cy="24553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5342754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ctrTitle"/>
          </p:nvPr>
        </p:nvSpPr>
        <p:spPr>
          <a:xfrm>
            <a:off x="3422975" y="2718475"/>
            <a:ext cx="50352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Generalidades</a:t>
            </a:r>
            <a:endParaRPr dirty="0"/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51253124"/>
      </p:ext>
    </p:extLst>
  </p:cSld>
  <p:clrMapOvr>
    <a:masterClrMapping/>
  </p:clrMapOvr>
  <p:transition advTm="2290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Clase Interactiva (V)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091C52-32F2-C244-A365-8A5B1DEE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564740"/>
              </p:ext>
            </p:extLst>
          </p:nvPr>
        </p:nvGraphicFramePr>
        <p:xfrm>
          <a:off x="3550508" y="980451"/>
          <a:ext cx="4450492" cy="60960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112623">
                  <a:extLst>
                    <a:ext uri="{9D8B030D-6E8A-4147-A177-3AD203B41FA5}">
                      <a16:colId xmlns:a16="http://schemas.microsoft.com/office/drawing/2014/main" val="3958435416"/>
                    </a:ext>
                  </a:extLst>
                </a:gridCol>
                <a:gridCol w="848960">
                  <a:extLst>
                    <a:ext uri="{9D8B030D-6E8A-4147-A177-3AD203B41FA5}">
                      <a16:colId xmlns:a16="http://schemas.microsoft.com/office/drawing/2014/main" val="191819562"/>
                    </a:ext>
                  </a:extLst>
                </a:gridCol>
                <a:gridCol w="1323483">
                  <a:extLst>
                    <a:ext uri="{9D8B030D-6E8A-4147-A177-3AD203B41FA5}">
                      <a16:colId xmlns:a16="http://schemas.microsoft.com/office/drawing/2014/main" val="198602693"/>
                    </a:ext>
                  </a:extLst>
                </a:gridCol>
                <a:gridCol w="1165426">
                  <a:extLst>
                    <a:ext uri="{9D8B030D-6E8A-4147-A177-3AD203B41FA5}">
                      <a16:colId xmlns:a16="http://schemas.microsoft.com/office/drawing/2014/main" val="901914726"/>
                    </a:ext>
                  </a:extLst>
                </a:gridCol>
              </a:tblGrid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Capa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sz="12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30264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Codec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LC3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Configuración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48 kHz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58476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4A320C8-FCA0-D349-869F-491908D73E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0"/>
          <a:stretch/>
        </p:blipFill>
        <p:spPr>
          <a:xfrm>
            <a:off x="423590" y="2060824"/>
            <a:ext cx="2865320" cy="24553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4136119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Clase Interactiva (VI)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091C52-32F2-C244-A365-8A5B1DEE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571724"/>
              </p:ext>
            </p:extLst>
          </p:nvPr>
        </p:nvGraphicFramePr>
        <p:xfrm>
          <a:off x="3393989" y="523251"/>
          <a:ext cx="4450492" cy="368808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12623">
                  <a:extLst>
                    <a:ext uri="{9D8B030D-6E8A-4147-A177-3AD203B41FA5}">
                      <a16:colId xmlns:a16="http://schemas.microsoft.com/office/drawing/2014/main" val="3958435416"/>
                    </a:ext>
                  </a:extLst>
                </a:gridCol>
                <a:gridCol w="848960">
                  <a:extLst>
                    <a:ext uri="{9D8B030D-6E8A-4147-A177-3AD203B41FA5}">
                      <a16:colId xmlns:a16="http://schemas.microsoft.com/office/drawing/2014/main" val="191819562"/>
                    </a:ext>
                  </a:extLst>
                </a:gridCol>
                <a:gridCol w="1323483">
                  <a:extLst>
                    <a:ext uri="{9D8B030D-6E8A-4147-A177-3AD203B41FA5}">
                      <a16:colId xmlns:a16="http://schemas.microsoft.com/office/drawing/2014/main" val="198602693"/>
                    </a:ext>
                  </a:extLst>
                </a:gridCol>
                <a:gridCol w="1165426">
                  <a:extLst>
                    <a:ext uri="{9D8B030D-6E8A-4147-A177-3AD203B41FA5}">
                      <a16:colId xmlns:a16="http://schemas.microsoft.com/office/drawing/2014/main" val="901914726"/>
                    </a:ext>
                  </a:extLst>
                </a:gridCol>
              </a:tblGrid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Capa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sz="12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30264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Transporte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BIG/BIS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Broadcaster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TV envia el audio por broadcast y notifica el contenido y configuraciones por 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98753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endParaRPr lang="en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Receptor sincronizado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Los estudiantes sincronizan los headsets con el broadcast isócrono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13577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83CBCF3-1C11-8D4E-81A2-E3FA2DD15F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0"/>
          <a:stretch/>
        </p:blipFill>
        <p:spPr>
          <a:xfrm>
            <a:off x="423590" y="1986064"/>
            <a:ext cx="2865320" cy="24553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094134795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Clase Interactiva (VII)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E091C52-32F2-C244-A365-8A5B1DEE5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428198"/>
              </p:ext>
            </p:extLst>
          </p:nvPr>
        </p:nvGraphicFramePr>
        <p:xfrm>
          <a:off x="3601191" y="919491"/>
          <a:ext cx="4450492" cy="283464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12623">
                  <a:extLst>
                    <a:ext uri="{9D8B030D-6E8A-4147-A177-3AD203B41FA5}">
                      <a16:colId xmlns:a16="http://schemas.microsoft.com/office/drawing/2014/main" val="3958435416"/>
                    </a:ext>
                  </a:extLst>
                </a:gridCol>
                <a:gridCol w="848960">
                  <a:extLst>
                    <a:ext uri="{9D8B030D-6E8A-4147-A177-3AD203B41FA5}">
                      <a16:colId xmlns:a16="http://schemas.microsoft.com/office/drawing/2014/main" val="191819562"/>
                    </a:ext>
                  </a:extLst>
                </a:gridCol>
                <a:gridCol w="1323483">
                  <a:extLst>
                    <a:ext uri="{9D8B030D-6E8A-4147-A177-3AD203B41FA5}">
                      <a16:colId xmlns:a16="http://schemas.microsoft.com/office/drawing/2014/main" val="198602693"/>
                    </a:ext>
                  </a:extLst>
                </a:gridCol>
                <a:gridCol w="1165426">
                  <a:extLst>
                    <a:ext uri="{9D8B030D-6E8A-4147-A177-3AD203B41FA5}">
                      <a16:colId xmlns:a16="http://schemas.microsoft.com/office/drawing/2014/main" val="901914726"/>
                    </a:ext>
                  </a:extLst>
                </a:gridCol>
              </a:tblGrid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Capa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Módulo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sz="12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930264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r>
                        <a:rPr lang="en-EC" dirty="0"/>
                        <a:t>Transporte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BIG/BIS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Central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Teléfono se conecta para recibir los registros PAC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198753"/>
                  </a:ext>
                </a:extLst>
              </a:tr>
              <a:tr h="221888">
                <a:tc>
                  <a:txBody>
                    <a:bodyPr/>
                    <a:lstStyle/>
                    <a:p>
                      <a:endParaRPr lang="en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EC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Periférico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EC" dirty="0"/>
                        <a:t>Los headsets publican los registros PAC hacia el teléfono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8313577"/>
                  </a:ext>
                </a:extLst>
              </a:tr>
            </a:tbl>
          </a:graphicData>
        </a:graphic>
      </p:graphicFrame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783CBCF3-1C11-8D4E-81A2-E3FA2DD15F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20"/>
          <a:stretch/>
        </p:blipFill>
        <p:spPr>
          <a:xfrm>
            <a:off x="423590" y="1986064"/>
            <a:ext cx="2865320" cy="24553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842454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Grants</a:t>
            </a:r>
            <a:endParaRPr dirty="0"/>
          </a:p>
        </p:txBody>
      </p:sp>
      <p:sp>
        <p:nvSpPr>
          <p:cNvPr id="322" name="Google Shape;322;p37"/>
          <p:cNvSpPr txBox="1">
            <a:spLocks noGrp="1"/>
          </p:cNvSpPr>
          <p:nvPr>
            <p:ph type="body" idx="1"/>
          </p:nvPr>
        </p:nvSpPr>
        <p:spPr>
          <a:xfrm>
            <a:off x="2300870" y="2380734"/>
            <a:ext cx="4933500" cy="61865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None/>
            </a:pPr>
            <a:r>
              <a:rPr lang="es-ES" sz="2400" dirty="0"/>
              <a:t>Número de proyectos</a:t>
            </a:r>
            <a:endParaRPr sz="2400" dirty="0"/>
          </a:p>
        </p:txBody>
      </p:sp>
      <p:sp>
        <p:nvSpPr>
          <p:cNvPr id="323" name="Google Shape;323;p37"/>
          <p:cNvSpPr txBox="1">
            <a:spLocks noGrp="1"/>
          </p:cNvSpPr>
          <p:nvPr>
            <p:ph type="sldNum" idx="4294967295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0556326"/>
      </p:ext>
    </p:extLst>
  </p:cSld>
  <p:clrMapOvr>
    <a:masterClrMapping/>
  </p:clrMapOvr>
  <p:transition advTm="5785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" grpId="0"/>
      <p:bldP spid="32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3274602" y="1179600"/>
            <a:ext cx="5396700" cy="1441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 algn="ctr"/>
            <a:r>
              <a:rPr lang="es-ES" sz="3200"/>
              <a:t>Bluetooth Low Energy Audio</a:t>
            </a:r>
            <a:endParaRPr lang="es-ES" sz="3500" dirty="0"/>
          </a:p>
        </p:txBody>
      </p:sp>
      <p:sp>
        <p:nvSpPr>
          <p:cNvPr id="2" name="CuadroTexto 1"/>
          <p:cNvSpPr txBox="1"/>
          <p:nvPr/>
        </p:nvSpPr>
        <p:spPr>
          <a:xfrm>
            <a:off x="-502446" y="2783512"/>
            <a:ext cx="7554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_tradnl" sz="2000" i="1">
                <a:solidFill>
                  <a:schemeClr val="tx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Paulo Chiliguano </a:t>
            </a:r>
          </a:p>
          <a:p>
            <a:pPr algn="r"/>
            <a:r>
              <a:rPr lang="es-ES_tradnl" sz="2000" i="1">
                <a:solidFill>
                  <a:schemeClr val="tx1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pauloeecs@icloud.com</a:t>
            </a:r>
          </a:p>
          <a:p>
            <a:pPr algn="r"/>
            <a:r>
              <a:rPr lang="es-ES_tradnl" sz="2000" i="1">
                <a:solidFill>
                  <a:schemeClr val="tx1"/>
                </a:solidFill>
                <a:latin typeface="Patrick Hand SC"/>
                <a:sym typeface="Patrick Hand SC"/>
                <a:hlinkClick r:id="rId3"/>
              </a:rPr>
              <a:t>https://pauloesteban.com</a:t>
            </a:r>
            <a:endParaRPr lang="es-ES_tradnl" sz="2000" i="1" dirty="0">
              <a:solidFill>
                <a:schemeClr val="tx1"/>
              </a:solidFill>
              <a:latin typeface="Patrick Hand SC"/>
              <a:sym typeface="Patrick Hand SC"/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C034480-BE92-4649-B352-9CF2154E09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457" y="2663821"/>
            <a:ext cx="1790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67134"/>
      </p:ext>
    </p:extLst>
  </p:cSld>
  <p:clrMapOvr>
    <a:masterClrMapping/>
  </p:clrMapOvr>
  <p:transition advTm="400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Audio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El audio </a:t>
            </a:r>
            <a:r>
              <a:rPr lang="es-ES" sz="1200" b="1" dirty="0">
                <a:solidFill>
                  <a:srgbClr val="FF0000"/>
                </a:solidFill>
              </a:rPr>
              <a:t>digital</a:t>
            </a:r>
            <a:r>
              <a:rPr lang="es-ES" sz="1200" b="1" dirty="0"/>
              <a:t> es una extensión del sentido del oído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Aspecto social: Permite la comunicación entre personas a través de aplicaciones de </a:t>
            </a:r>
            <a:r>
              <a:rPr lang="es-ES" sz="1200" b="1" dirty="0">
                <a:solidFill>
                  <a:srgbClr val="FF0000"/>
                </a:solidFill>
              </a:rPr>
              <a:t>voz</a:t>
            </a:r>
            <a:r>
              <a:rPr lang="es-ES" sz="1200" b="1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Experiencia personal: Permite escuchar, grabar o reproducir </a:t>
            </a:r>
            <a:r>
              <a:rPr lang="es-ES" sz="1200" b="1" dirty="0">
                <a:solidFill>
                  <a:srgbClr val="FF0000"/>
                </a:solidFill>
              </a:rPr>
              <a:t>media</a:t>
            </a:r>
            <a:r>
              <a:rPr lang="es-ES" sz="1200" b="1" dirty="0"/>
              <a:t>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Requiere </a:t>
            </a:r>
            <a:r>
              <a:rPr lang="es-ES" sz="1200" b="1" dirty="0">
                <a:solidFill>
                  <a:srgbClr val="FF0000"/>
                </a:solidFill>
              </a:rPr>
              <a:t>compresión</a:t>
            </a:r>
            <a:r>
              <a:rPr lang="es-ES" sz="1200" b="1" dirty="0"/>
              <a:t> para poder ser transmitida a través de un medio.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Ha sido uno de los casos de uso principal de la tecnología Bluetooth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Tradicionalmente, ha existido una brecha entre el audio digital para voz y media. (</a:t>
            </a:r>
            <a:r>
              <a:rPr lang="es-ES" sz="1200" b="1" dirty="0">
                <a:hlinkClick r:id="rId5"/>
              </a:rPr>
              <a:t>https://www.youtube.com/watch?v=OeE5t7aJVsI</a:t>
            </a:r>
            <a:r>
              <a:rPr lang="es-ES" sz="1200" b="1" dirty="0"/>
              <a:t>) 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2050" name="Picture 2" descr="page31image9213184">
            <a:extLst>
              <a:ext uri="{FF2B5EF4-FFF2-40B4-BE49-F238E27FC236}">
                <a16:creationId xmlns:a16="http://schemas.microsoft.com/office/drawing/2014/main" id="{16CC06B1-B582-2E4A-8F80-A1BC126A2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0" y="2318399"/>
            <a:ext cx="2595300" cy="989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895054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 (Clásico)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Estándar IEEE 802.15.1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Administrado por Bluetooth </a:t>
            </a:r>
            <a:r>
              <a:rPr lang="es-ES" sz="1200" b="1" dirty="0" err="1"/>
              <a:t>Special</a:t>
            </a:r>
            <a:r>
              <a:rPr lang="es-ES" sz="1200" b="1" dirty="0"/>
              <a:t> </a:t>
            </a:r>
            <a:r>
              <a:rPr lang="es-ES" sz="1200" b="1" dirty="0" err="1"/>
              <a:t>Interest</a:t>
            </a:r>
            <a:r>
              <a:rPr lang="es-ES" sz="1200" b="1" dirty="0"/>
              <a:t> </a:t>
            </a:r>
            <a:r>
              <a:rPr lang="es-ES" sz="1200" b="1" dirty="0" err="1"/>
              <a:t>Group</a:t>
            </a:r>
            <a:r>
              <a:rPr lang="es-ES" sz="1200" b="1" dirty="0"/>
              <a:t> (SIG)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Tecnología inalámbrica de corto alcance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Usa espectro sin licencia en la banda ISM (Industrial, </a:t>
            </a:r>
            <a:r>
              <a:rPr lang="es-ES" sz="1200" b="1" dirty="0" err="1"/>
              <a:t>Scientific</a:t>
            </a:r>
            <a:r>
              <a:rPr lang="es-ES" sz="1200" b="1" dirty="0"/>
              <a:t>, Medical)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Rango de frecuencia 2400 – 2483.5 MHz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Frequency</a:t>
            </a:r>
            <a:r>
              <a:rPr lang="es-ES" sz="1200" b="1" dirty="0"/>
              <a:t> </a:t>
            </a:r>
            <a:r>
              <a:rPr lang="es-ES" sz="1200" b="1" dirty="0" err="1"/>
              <a:t>Hopping</a:t>
            </a:r>
            <a:r>
              <a:rPr lang="es-ES" sz="1200" b="1" dirty="0"/>
              <a:t> Spread </a:t>
            </a:r>
            <a:r>
              <a:rPr lang="es-ES" sz="1200" b="1" dirty="0" err="1"/>
              <a:t>Spectrum</a:t>
            </a:r>
            <a:r>
              <a:rPr lang="es-ES" sz="1200" b="1" dirty="0"/>
              <a:t> (</a:t>
            </a:r>
            <a:r>
              <a:rPr lang="es-ES" sz="1200" b="1" i="1" dirty="0"/>
              <a:t>FHSS</a:t>
            </a:r>
            <a:r>
              <a:rPr lang="es-ES" sz="1200" b="1" dirty="0"/>
              <a:t>) con encriptación adicional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Arquitectura estrella para la transmisión de paquetes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El dispositivo Central (Master) se puede comunicar hasta con 7 Periféricos (Active Slave)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2 tasas de transmisión de símbolo: </a:t>
            </a:r>
            <a:r>
              <a:rPr lang="es-ES" sz="1200" b="1" i="1" dirty="0"/>
              <a:t>BR</a:t>
            </a:r>
            <a:r>
              <a:rPr lang="es-ES" sz="1200" b="1" dirty="0"/>
              <a:t> (GFSK hasta 1 Mbps), </a:t>
            </a:r>
            <a:r>
              <a:rPr lang="es-ES" sz="1200" b="1" i="1" dirty="0"/>
              <a:t>EDR</a:t>
            </a:r>
            <a:r>
              <a:rPr lang="es-ES" sz="1200" b="1" dirty="0"/>
              <a:t> (DFSK hasta 3 Mbps)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7772F8-AE55-B848-99EC-7571B00B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74" y="2057060"/>
            <a:ext cx="3154000" cy="196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3350847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Bluetooth: Uso de espectro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6202911-3433-204E-9672-BB0073D6D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379" y="525097"/>
            <a:ext cx="3096222" cy="39162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39899971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Bluetooth: </a:t>
            </a:r>
            <a:r>
              <a:rPr lang="es-ES" dirty="0" err="1"/>
              <a:t>Stack</a:t>
            </a:r>
            <a:r>
              <a:rPr lang="es-ES" dirty="0"/>
              <a:t> de protocolo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170" name="Picture 2" descr="r/iOSBeta - [iOS 14 PB2] What is the Bluetooth symbol over YouTube app icon in Dock for?">
            <a:extLst>
              <a:ext uri="{FF2B5EF4-FFF2-40B4-BE49-F238E27FC236}">
                <a16:creationId xmlns:a16="http://schemas.microsoft.com/office/drawing/2014/main" id="{60875B0C-A796-9C4C-9070-5E1BAF93B3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2" t="23579" r="36466" b="25845"/>
          <a:stretch/>
        </p:blipFill>
        <p:spPr bwMode="auto">
          <a:xfrm>
            <a:off x="3799841" y="1340675"/>
            <a:ext cx="772160" cy="74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Bluetooth 5.0 APTX Audio Module - TS8675">
            <a:extLst>
              <a:ext uri="{FF2B5EF4-FFF2-40B4-BE49-F238E27FC236}">
                <a16:creationId xmlns:a16="http://schemas.microsoft.com/office/drawing/2014/main" id="{B1D3A2E0-6F41-8A4D-BD73-921567F13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2953711"/>
            <a:ext cx="1047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4ED224C-6F3C-7F47-91E6-C0EA48BF4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56461"/>
              </p:ext>
            </p:extLst>
          </p:nvPr>
        </p:nvGraphicFramePr>
        <p:xfrm>
          <a:off x="4719967" y="1340674"/>
          <a:ext cx="2233283" cy="2512506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2233283">
                  <a:extLst>
                    <a:ext uri="{9D8B030D-6E8A-4147-A177-3AD203B41FA5}">
                      <a16:colId xmlns:a16="http://schemas.microsoft.com/office/drawing/2014/main" val="1697071427"/>
                    </a:ext>
                  </a:extLst>
                </a:gridCol>
              </a:tblGrid>
              <a:tr h="837502">
                <a:tc>
                  <a:txBody>
                    <a:bodyPr/>
                    <a:lstStyle/>
                    <a:p>
                      <a:pPr algn="ctr"/>
                      <a:r>
                        <a:rPr lang="en-EC" dirty="0"/>
                        <a:t>Host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296886"/>
                  </a:ext>
                </a:extLst>
              </a:tr>
              <a:tr h="837502">
                <a:tc>
                  <a:txBody>
                    <a:bodyPr/>
                    <a:lstStyle/>
                    <a:p>
                      <a:pPr algn="ctr"/>
                      <a:r>
                        <a:rPr lang="en-EC" dirty="0"/>
                        <a:t>HCI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495879"/>
                  </a:ext>
                </a:extLst>
              </a:tr>
              <a:tr h="837502">
                <a:tc>
                  <a:txBody>
                    <a:bodyPr/>
                    <a:lstStyle/>
                    <a:p>
                      <a:pPr algn="ctr"/>
                      <a:r>
                        <a:rPr lang="en-EC" dirty="0"/>
                        <a:t>Controlador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3171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580942358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 </a:t>
            </a:r>
            <a:r>
              <a:rPr lang="es-ES" dirty="0" err="1"/>
              <a:t>Low</a:t>
            </a:r>
            <a:r>
              <a:rPr lang="es-ES" dirty="0"/>
              <a:t> </a:t>
            </a:r>
            <a:r>
              <a:rPr lang="es-ES" dirty="0" err="1"/>
              <a:t>Energy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También conocido como BLE, Bluetooth LE, Bluetooth SIG, o Bluetooth Smart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Uso de la misma banda de frecuencia 2.4 GHz ISM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El bajo consumo de energía se consigue manteniendo el dispositivo en modo </a:t>
            </a:r>
            <a:r>
              <a:rPr lang="es-ES" sz="1200" b="1" i="1" dirty="0" err="1"/>
              <a:t>sleep</a:t>
            </a:r>
            <a:endParaRPr lang="es-ES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>
                <a:solidFill>
                  <a:srgbClr val="FF0000"/>
                </a:solidFill>
              </a:rPr>
              <a:t>Advertising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Discover</a:t>
            </a:r>
            <a:r>
              <a:rPr lang="es-ES" sz="1200" b="1" dirty="0"/>
              <a:t>/</a:t>
            </a:r>
            <a:r>
              <a:rPr lang="es-ES" sz="1200" b="1" dirty="0" err="1"/>
              <a:t>Connect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/>
              <a:t>Notificar a un número ilimitado de dispositivos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LE </a:t>
            </a:r>
            <a:r>
              <a:rPr lang="es-ES" sz="1200" b="1" u="sng" dirty="0"/>
              <a:t>no es compatible</a:t>
            </a:r>
            <a:r>
              <a:rPr lang="es-ES" sz="1200" b="1" dirty="0"/>
              <a:t> con Bluetooth Clásico. Sin embargo, algunos chips de los dispositivos son diseñados para trabajar en modo dual.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Usa GFSK con una máxima transmisión de símbolo de 1 Mbps (a 1 MHz de ancho de canal) y 2 Mbps (a 2 MHz de ancho de canal)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1A7377E-F6DC-FB41-9B7F-C8372CA72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01" y="2108886"/>
            <a:ext cx="3092958" cy="216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93951456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558600" y="1123950"/>
            <a:ext cx="2595300" cy="674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s-ES" dirty="0"/>
              <a:t>Bluetooth LE: </a:t>
            </a:r>
            <a:r>
              <a:rPr lang="es-ES" dirty="0" err="1"/>
              <a:t>Logical</a:t>
            </a:r>
            <a:r>
              <a:rPr lang="es-ES" dirty="0"/>
              <a:t> Link Control</a:t>
            </a:r>
            <a:endParaRPr dirty="0"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651874" y="523251"/>
            <a:ext cx="4349126" cy="39181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LE </a:t>
            </a:r>
            <a:r>
              <a:rPr lang="es-ES" sz="1200" b="1" dirty="0" err="1"/>
              <a:t>Piconet</a:t>
            </a: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LE </a:t>
            </a:r>
            <a:r>
              <a:rPr lang="es-ES" sz="1200" b="1" dirty="0" err="1"/>
              <a:t>Advertising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Discover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Connect</a:t>
            </a:r>
            <a:endParaRPr lang="es-ES" sz="1200" b="1" dirty="0"/>
          </a:p>
          <a:p>
            <a:pPr marL="628650" lvl="1" indent="-171450">
              <a:buClr>
                <a:schemeClr val="dk1"/>
              </a:buClr>
              <a:buSzPts val="1100"/>
            </a:pPr>
            <a:r>
              <a:rPr lang="es-ES" sz="1200" b="1" dirty="0" err="1"/>
              <a:t>Send</a:t>
            </a: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 err="1"/>
              <a:t>Periodic</a:t>
            </a:r>
            <a:endParaRPr lang="es-ES" sz="1200" b="1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s-ES" sz="1200" b="1" dirty="0"/>
              <a:t>LE </a:t>
            </a:r>
            <a:r>
              <a:rPr lang="es-ES" sz="1200" b="1" dirty="0" err="1"/>
              <a:t>Isochronous</a:t>
            </a:r>
            <a:endParaRPr lang="es-ES" sz="1200" b="1" dirty="0"/>
          </a:p>
          <a:p>
            <a:pPr marL="171450" indent="-171450">
              <a:buClr>
                <a:schemeClr val="dk1"/>
              </a:buClr>
              <a:buSzPts val="1100"/>
            </a:pPr>
            <a:endParaRPr lang="es-ES" sz="1200" b="1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456478" y="1296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7449940"/>
      </p:ext>
    </p:extLst>
  </p:cSld>
  <p:clrMapOvr>
    <a:masterClrMapping/>
  </p:clrMapOvr>
  <p:transition advTm="106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1|0.4|0.5|0.4|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0.6|0.4|0.4|0.5|0.4|0.3|0.7|0.7|0.4|1.8"/>
</p:tagLst>
</file>

<file path=ppt/theme/theme1.xml><?xml version="1.0" encoding="utf-8"?>
<a:theme xmlns:a="http://schemas.openxmlformats.org/drawingml/2006/main" name="Theme 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3479</TotalTime>
  <Words>1135</Words>
  <Application>Microsoft Macintosh PowerPoint</Application>
  <PresentationFormat>On-screen Show (16:9)</PresentationFormat>
  <Paragraphs>286</Paragraphs>
  <Slides>34</Slides>
  <Notes>33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Courier New</vt:lpstr>
      <vt:lpstr>Encode Sans Semi Condensed</vt:lpstr>
      <vt:lpstr>Merriweather Sans</vt:lpstr>
      <vt:lpstr>Noto Sans Symbols</vt:lpstr>
      <vt:lpstr>Patrick Hand SC</vt:lpstr>
      <vt:lpstr>Theme 1</vt:lpstr>
      <vt:lpstr>Bluetooth Low Energy Audio  Curso de Capacitación Continua IEEE ComSoc Ecuador  Paulo Chiliguano Crowdbotics </vt:lpstr>
      <vt:lpstr>Agenda</vt:lpstr>
      <vt:lpstr>Generalidades</vt:lpstr>
      <vt:lpstr>Audio</vt:lpstr>
      <vt:lpstr>Bluetooth (Clásico)</vt:lpstr>
      <vt:lpstr>Bluetooth: Uso de espectro</vt:lpstr>
      <vt:lpstr>Bluetooth: Stack de protocolo</vt:lpstr>
      <vt:lpstr>Bluetooth Low Energy</vt:lpstr>
      <vt:lpstr>Bluetooth LE: Logical Link Control</vt:lpstr>
      <vt:lpstr>Bluetooth LE: Estructura de Paquete</vt:lpstr>
      <vt:lpstr>Bluetooth LE: Perfiles de rol</vt:lpstr>
      <vt:lpstr>Audio en Bluetooth clásico</vt:lpstr>
      <vt:lpstr>Motivación de Bluetooth LE Audio</vt:lpstr>
      <vt:lpstr>One Architecture</vt:lpstr>
      <vt:lpstr>Evolución y Capas</vt:lpstr>
      <vt:lpstr>Capa de Aplicación</vt:lpstr>
      <vt:lpstr>Perfiles basados en casos de uso</vt:lpstr>
      <vt:lpstr>Capa de Control</vt:lpstr>
      <vt:lpstr>Secciones de la capa de control</vt:lpstr>
      <vt:lpstr>LC3 Codec</vt:lpstr>
      <vt:lpstr>Low Complexity Communication Codec</vt:lpstr>
      <vt:lpstr>Capa de Transporte</vt:lpstr>
      <vt:lpstr>Broadcast y Unicast</vt:lpstr>
      <vt:lpstr>Capa de transporte</vt:lpstr>
      <vt:lpstr>Casos de uso</vt:lpstr>
      <vt:lpstr>Clase Interactiva (I)</vt:lpstr>
      <vt:lpstr>Clase Interactiva (II)</vt:lpstr>
      <vt:lpstr>Clase Interactiva (III)</vt:lpstr>
      <vt:lpstr>Clase Interactiva (IV)</vt:lpstr>
      <vt:lpstr>Clase Interactiva (V)</vt:lpstr>
      <vt:lpstr>Clase Interactiva (VI)</vt:lpstr>
      <vt:lpstr>Clase Interactiva (VII)</vt:lpstr>
      <vt:lpstr>Grants</vt:lpstr>
      <vt:lpstr>Bluetooth Low Energy Audio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Primera Reunión Ampliada IEEE ComSoc Ecuador  </dc:title>
  <dc:creator>Microsoft Office User</dc:creator>
  <cp:lastModifiedBy>Paulo Esteban Chiliguano Torres</cp:lastModifiedBy>
  <cp:revision>33</cp:revision>
  <dcterms:created xsi:type="dcterms:W3CDTF">2016-10-24T19:40:55Z</dcterms:created>
  <dcterms:modified xsi:type="dcterms:W3CDTF">2021-10-12T00:11:46Z</dcterms:modified>
</cp:coreProperties>
</file>