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03E681E-76E4-40BE-9997-BE40FBDA64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9D338-65DD-457D-BF2A-5AEA2FFC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1A281-8C8C-4F80-A0F7-6A5B18D3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C02B8-4072-492A-94AE-5098A47C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F235E-6BD2-455B-8DEE-CF658CA5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ED528-BB4F-428A-9108-05DA77A3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C7B8E-A28D-4BDF-956A-BA66C194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8BD48-2AE1-485B-9898-61F2643C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9931A6-58E4-44E2-9D2B-364E0A4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46E111-3925-456D-BA87-2458AFF4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0246EF-458A-4C36-A153-C7A6575A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588129-EA6F-47EC-BD00-E46604CAA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01611-8252-4924-AC27-65828EBC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036D0-2F46-4365-815F-ABA472EC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D31DD-AF34-490F-A8F3-036A824E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0828F-BDDA-4F89-8225-E09EA7D8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8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833E8-72BD-41D0-8331-6D6FFF48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A0C2F-3783-4916-A96D-E4D19A4C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FC071-89C5-495B-BDC8-8CF9ADD9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A0616-5517-4B34-A0DA-4C99735F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06D96-F39E-4B38-B5DE-5C16B466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5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00EEA-18FE-4B84-B0C6-1281BF3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75C1E-814B-4691-95D0-EBDEBE4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B04A9-11B9-4369-AD68-F0C860D2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BE004-3D8D-49C0-B7A8-2EED0930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0E4DE-E8FA-4093-ADDB-DD47525D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7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6A82-CBC4-448C-8998-D375593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892BB-D01D-4789-BC24-090EF91C9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CF290B-2D92-4C85-BC17-CDD9D466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E2035A-A1B3-4376-8903-43F32F0F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3ED49-5D4C-40B1-9CAC-0DCEB8AD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662B4-F920-48D1-B073-5B7454A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72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DBB33-25D8-4E81-A157-25AEE606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38C36E-C593-43D2-B6AA-785BE64B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A52AA3-3F69-4A0D-BDE8-F13867BF6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9633AE-FCDC-4995-AA16-E9A6E97F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AB61AC-D0EB-4431-A54F-5C5E552E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63CCF2-59B7-4A5C-82EA-5389204F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51B25E-CD71-4931-807A-6173F6BB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4CD9E-397A-4E26-8FAB-6ECE1D2A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3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62D6F-1731-44A6-9904-8692609A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1D59D-4E8B-4E8F-94D3-D31A590D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F1975-CC0F-417C-9B24-15BB3659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C71FD3-69F1-4AAE-9085-9320E0E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9B436A-43AE-43CA-BAE3-FBF28E1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50C47E-1225-4900-8D0F-066E0440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30019E-263B-4E7E-B786-4197DFBB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96F9-CDED-46D9-A088-161D99A3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F0F45-650F-48D9-98F9-2E98A7B0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E6E33A-6E9B-4DBB-A660-638B29FF8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896DF-0971-473E-9D9D-3BA22E88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03A8D-47B2-4FAE-945B-8ACD5066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C460F-7B22-4782-A46C-2FE6F3D9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2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55270-3E9B-437F-A58A-F03B19F1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FFACAA-E4B6-4464-A1B1-0AA13C0BC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556F46-CFF5-4BB9-9843-2682FE69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588343-3B4D-430D-BA09-D52A8699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1A439-E581-4C0A-AD84-EC37A32E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2CE253-0B60-41B2-9E32-2CE4614F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9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3F1850-D804-4EC1-8979-2E091E1F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8FE45A-E60C-4A2B-B323-2CBCAE8B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2E58F-5368-408D-999D-1F0BDF07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D663-87F2-4959-A71D-F641DAA20AD5}" type="datetimeFigureOut">
              <a:rPr lang="pt-BR" smtClean="0"/>
              <a:t>29/10/2017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1767C-8E4A-40CE-B6DF-1F74C73F2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060B6-EA3C-4210-9525-BDD9DE82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2720-47C8-48A8-BC71-571AC28264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EA55-94D8-4D75-9CBA-307E7C68D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de programação </a:t>
            </a:r>
            <a:r>
              <a:rPr lang="pt-BR" dirty="0" err="1"/>
              <a:t>.Net</a:t>
            </a:r>
            <a:r>
              <a:rPr lang="pt-BR" dirty="0"/>
              <a:t>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64564-E4DC-4819-9721-1C0CE5EB5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Módulo 01 – Introdução</a:t>
            </a:r>
          </a:p>
        </p:txBody>
      </p:sp>
    </p:spTree>
    <p:extLst>
      <p:ext uri="{BB962C8B-B14F-4D97-AF65-F5344CB8AC3E}">
        <p14:creationId xmlns:p14="http://schemas.microsoft.com/office/powerpoint/2010/main" val="150437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56B84-180C-4187-B7A4-B7E442EA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6EBD8-4048-4F09-A9E9-1C106EE5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Modificadores de classes podem ser:</a:t>
            </a:r>
          </a:p>
          <a:p>
            <a:pPr lvl="1"/>
            <a:r>
              <a:rPr lang="pt-BR" dirty="0" err="1"/>
              <a:t>Public</a:t>
            </a:r>
            <a:endParaRPr lang="pt-BR" dirty="0"/>
          </a:p>
          <a:p>
            <a:pPr lvl="1"/>
            <a:r>
              <a:rPr lang="pt-BR" dirty="0" err="1"/>
              <a:t>Protected</a:t>
            </a:r>
            <a:endParaRPr lang="pt-BR" dirty="0"/>
          </a:p>
          <a:p>
            <a:pPr lvl="1"/>
            <a:r>
              <a:rPr lang="pt-BR" dirty="0"/>
              <a:t>Private</a:t>
            </a:r>
          </a:p>
          <a:p>
            <a:pPr lvl="1"/>
            <a:r>
              <a:rPr lang="pt-BR" dirty="0" err="1"/>
              <a:t>Internal</a:t>
            </a:r>
            <a:endParaRPr lang="pt-BR" dirty="0"/>
          </a:p>
          <a:p>
            <a:pPr lvl="1"/>
            <a:r>
              <a:rPr lang="pt-BR" dirty="0" err="1"/>
              <a:t>Sealed</a:t>
            </a:r>
            <a:endParaRPr lang="pt-BR" dirty="0"/>
          </a:p>
          <a:p>
            <a:pPr lvl="1"/>
            <a:r>
              <a:rPr lang="pt-BR" dirty="0"/>
              <a:t>Abstract</a:t>
            </a:r>
          </a:p>
          <a:p>
            <a:pPr lvl="1"/>
            <a:r>
              <a:rPr lang="pt-BR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919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C902B-2499-428E-A0E4-DDEFA1B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4F9B8-6E38-48B6-98F8-31DE6139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public</a:t>
            </a:r>
            <a:r>
              <a:rPr lang="pt-BR" dirty="0"/>
              <a:t>: O modificador </a:t>
            </a:r>
            <a:r>
              <a:rPr lang="pt-BR" dirty="0" err="1"/>
              <a:t>public</a:t>
            </a:r>
            <a:r>
              <a:rPr lang="pt-BR" dirty="0"/>
              <a:t> indica que a classe é acessível a todos os objetos.</a:t>
            </a:r>
          </a:p>
          <a:p>
            <a:pPr lvl="2"/>
            <a:r>
              <a:rPr lang="pt-BR" b="1" dirty="0" err="1">
                <a:solidFill>
                  <a:srgbClr val="FF0000"/>
                </a:solidFill>
              </a:rPr>
              <a:t>public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class</a:t>
            </a:r>
            <a:r>
              <a:rPr lang="pt-BR" b="1" dirty="0">
                <a:solidFill>
                  <a:srgbClr val="FF0000"/>
                </a:solidFill>
              </a:rPr>
              <a:t> Draw{}</a:t>
            </a:r>
          </a:p>
          <a:p>
            <a:r>
              <a:rPr lang="pt-BR" b="1" dirty="0" err="1"/>
              <a:t>protected</a:t>
            </a:r>
            <a:r>
              <a:rPr lang="pt-BR" dirty="0"/>
              <a:t>: Indica que somente as classes derivadas da classe base podem acessar seus membros.</a:t>
            </a:r>
          </a:p>
          <a:p>
            <a:pPr lvl="2"/>
            <a:r>
              <a:rPr lang="pt-BR" b="1" dirty="0" err="1">
                <a:solidFill>
                  <a:srgbClr val="FF0000"/>
                </a:solidFill>
              </a:rPr>
              <a:t>protected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class</a:t>
            </a:r>
            <a:r>
              <a:rPr lang="pt-BR" b="1" dirty="0">
                <a:solidFill>
                  <a:srgbClr val="FF0000"/>
                </a:solidFill>
              </a:rPr>
              <a:t> Draw{}</a:t>
            </a:r>
          </a:p>
          <a:p>
            <a:r>
              <a:rPr lang="pt-BR" b="1" dirty="0" err="1">
                <a:solidFill>
                  <a:srgbClr val="000000"/>
                </a:solidFill>
              </a:rPr>
              <a:t>internal</a:t>
            </a:r>
            <a:r>
              <a:rPr lang="pt-BR" dirty="0">
                <a:solidFill>
                  <a:srgbClr val="000000"/>
                </a:solidFill>
              </a:rPr>
              <a:t>: Indica que os membros da classe não são acessíveis de fora do programa.</a:t>
            </a:r>
          </a:p>
          <a:p>
            <a:pPr lvl="2"/>
            <a:r>
              <a:rPr lang="pt-BR" b="1" dirty="0" err="1">
                <a:solidFill>
                  <a:srgbClr val="FF0000"/>
                </a:solidFill>
              </a:rPr>
              <a:t>internal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class</a:t>
            </a:r>
            <a:r>
              <a:rPr lang="pt-BR" b="1" dirty="0">
                <a:solidFill>
                  <a:srgbClr val="FF0000"/>
                </a:solidFill>
              </a:rPr>
              <a:t> Draw{}</a:t>
            </a:r>
          </a:p>
          <a:p>
            <a:pPr marL="914400" lvl="2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lvl="2"/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7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CE4CF-4466-46A6-950D-C15154B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066B2-9052-46DB-83A9-7B1C9A0F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>
                <a:solidFill>
                  <a:srgbClr val="000000"/>
                </a:solidFill>
              </a:rPr>
              <a:t>private</a:t>
            </a:r>
            <a:r>
              <a:rPr lang="pt-BR" dirty="0">
                <a:solidFill>
                  <a:srgbClr val="000000"/>
                </a:solidFill>
              </a:rPr>
              <a:t>: Indica que os membros da classe são acessíveis somente de dentro da classe onde são declarados.</a:t>
            </a:r>
          </a:p>
          <a:p>
            <a:pPr lvl="1"/>
            <a:r>
              <a:rPr lang="pt-BR" sz="2000" b="1" dirty="0" err="1">
                <a:solidFill>
                  <a:srgbClr val="FF0000"/>
                </a:solidFill>
              </a:rPr>
              <a:t>private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class</a:t>
            </a:r>
            <a:r>
              <a:rPr lang="pt-BR" sz="2000" b="1" dirty="0">
                <a:solidFill>
                  <a:srgbClr val="FF0000"/>
                </a:solidFill>
              </a:rPr>
              <a:t> Draw{}</a:t>
            </a:r>
            <a:endParaRPr lang="pt-BR" dirty="0">
              <a:solidFill>
                <a:srgbClr val="000000"/>
              </a:solidFill>
            </a:endParaRPr>
          </a:p>
          <a:p>
            <a:r>
              <a:rPr lang="pt-BR" b="1" dirty="0" err="1">
                <a:solidFill>
                  <a:srgbClr val="000000"/>
                </a:solidFill>
              </a:rPr>
              <a:t>sealed</a:t>
            </a:r>
            <a:r>
              <a:rPr lang="pt-BR" dirty="0">
                <a:solidFill>
                  <a:srgbClr val="000000"/>
                </a:solidFill>
              </a:rPr>
              <a:t>: Uma classe que inclui o modificador </a:t>
            </a:r>
            <a:r>
              <a:rPr lang="pt-BR" i="1" dirty="0" err="1">
                <a:solidFill>
                  <a:srgbClr val="000000"/>
                </a:solidFill>
              </a:rPr>
              <a:t>sealed</a:t>
            </a:r>
            <a:r>
              <a:rPr lang="pt-BR" dirty="0">
                <a:solidFill>
                  <a:srgbClr val="000000"/>
                </a:solidFill>
              </a:rPr>
              <a:t> não pode ser derivada de outra classe.</a:t>
            </a:r>
          </a:p>
          <a:p>
            <a:pPr lvl="1"/>
            <a:r>
              <a:rPr lang="pt-BR" dirty="0" err="1">
                <a:solidFill>
                  <a:srgbClr val="000000"/>
                </a:solidFill>
              </a:rPr>
              <a:t>sealed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class</a:t>
            </a:r>
            <a:r>
              <a:rPr lang="pt-BR" dirty="0">
                <a:solidFill>
                  <a:srgbClr val="000000"/>
                </a:solidFill>
              </a:rPr>
              <a:t> Draw{}</a:t>
            </a:r>
          </a:p>
          <a:p>
            <a:pPr lvl="1"/>
            <a:r>
              <a:rPr lang="pt-BR" dirty="0" err="1">
                <a:solidFill>
                  <a:srgbClr val="000000"/>
                </a:solidFill>
              </a:rPr>
              <a:t>class</a:t>
            </a:r>
            <a:r>
              <a:rPr lang="pt-BR" dirty="0">
                <a:solidFill>
                  <a:srgbClr val="000000"/>
                </a:solidFill>
              </a:rPr>
              <a:t> Test: Draw{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000000"/>
                </a:solidFill>
              </a:rPr>
              <a:t>//</a:t>
            </a:r>
            <a:r>
              <a:rPr lang="pt-BR" dirty="0" err="1">
                <a:solidFill>
                  <a:srgbClr val="000000"/>
                </a:solidFill>
              </a:rPr>
              <a:t>Error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cannot</a:t>
            </a:r>
            <a:r>
              <a:rPr lang="pt-BR" dirty="0">
                <a:solidFill>
                  <a:srgbClr val="000000"/>
                </a:solidFill>
              </a:rPr>
              <a:t> derive </a:t>
            </a:r>
            <a:r>
              <a:rPr lang="pt-BR" dirty="0" err="1">
                <a:solidFill>
                  <a:srgbClr val="000000"/>
                </a:solidFill>
              </a:rPr>
              <a:t>from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class</a:t>
            </a:r>
            <a:r>
              <a:rPr lang="pt-BR" dirty="0">
                <a:solidFill>
                  <a:srgbClr val="000000"/>
                </a:solidFill>
              </a:rPr>
              <a:t> Draw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31300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D5CF-15FF-4CE4-B4E5-53DB642F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35C0E-87A5-49CF-87B3-95C557C0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abstract: Classes abstratas possuem apenas nome e os parâmetros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E3F786-B0C1-4C1A-B344-1697DD5D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004" y="3066757"/>
            <a:ext cx="4618600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5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C8129-CF1F-4EC1-A5C8-06ECF8D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8EF9C-3EF9-4EAA-BCB6-3B4943F5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new: Um membro da classe base pode ter o mesmo nome ou assinatura que o membro da classe derivada.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36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8CBB-14B3-4A33-A7F6-176B3ACF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B9B1E-56CA-481F-BB12-2DE069C6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Destruidores: No exemplo exibido abaixo a classe Point tem um construtor Point() e destrutor ~Point().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14D9B-3A01-42E3-AA73-9D99641E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3" y="2815532"/>
            <a:ext cx="5820396" cy="35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B5A7F-DCFD-40A8-8297-7B839EAD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Stream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4CAEC-D196-475A-BBE3-FC61A35D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abstrata </a:t>
            </a:r>
            <a:r>
              <a:rPr lang="pt-BR" dirty="0" err="1"/>
              <a:t>Stream</a:t>
            </a:r>
            <a:r>
              <a:rPr lang="pt-BR" dirty="0"/>
              <a:t>, disponível no </a:t>
            </a:r>
            <a:r>
              <a:rPr lang="pt-BR" dirty="0" err="1"/>
              <a:t>namespace</a:t>
            </a:r>
            <a:r>
              <a:rPr lang="pt-BR" dirty="0"/>
              <a:t> System.IO, fornece uma base genérica dos vários tipos de IO.</a:t>
            </a:r>
          </a:p>
          <a:p>
            <a:r>
              <a:rPr lang="pt-BR" dirty="0"/>
              <a:t>É a classe padrão para a implementação desses tipos com a classe </a:t>
            </a:r>
            <a:r>
              <a:rPr lang="pt-BR" dirty="0" err="1"/>
              <a:t>FileStream</a:t>
            </a:r>
            <a:r>
              <a:rPr lang="pt-BR" dirty="0"/>
              <a:t> para arquivos. Desta forma o programador não necessita conhecer os detalhes do sistema operacional ou dispositivos em que a comunicação é estabelecida.</a:t>
            </a:r>
          </a:p>
        </p:txBody>
      </p:sp>
    </p:spTree>
    <p:extLst>
      <p:ext uri="{BB962C8B-B14F-4D97-AF65-F5344CB8AC3E}">
        <p14:creationId xmlns:p14="http://schemas.microsoft.com/office/powerpoint/2010/main" val="63383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30D8-E855-4D8D-AC90-4CF3E01D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Stream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F54DA-724C-4FF8-9609-52FC2800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Stream</a:t>
            </a:r>
            <a:r>
              <a:rPr lang="pt-BR" dirty="0"/>
              <a:t> contém propriedades e métodos para auxiliar na manipulação dos </a:t>
            </a:r>
            <a:r>
              <a:rPr lang="pt-BR" dirty="0" err="1"/>
              <a:t>Streams</a:t>
            </a:r>
            <a:r>
              <a:rPr lang="pt-BR" dirty="0"/>
              <a:t>. A seguir algumas operações fundamentais dessa classe.</a:t>
            </a:r>
          </a:p>
          <a:p>
            <a:r>
              <a:rPr lang="pt-BR" dirty="0"/>
              <a:t>Close – Fecha o fluxo de dados</a:t>
            </a:r>
          </a:p>
          <a:p>
            <a:r>
              <a:rPr lang="pt-BR" dirty="0" err="1"/>
              <a:t>Read</a:t>
            </a:r>
            <a:r>
              <a:rPr lang="pt-BR" dirty="0"/>
              <a:t> – Leitura da sequencia da bytes de um fluxo de dados.</a:t>
            </a:r>
          </a:p>
          <a:p>
            <a:r>
              <a:rPr lang="pt-BR" dirty="0" err="1"/>
              <a:t>Seek</a:t>
            </a:r>
            <a:r>
              <a:rPr lang="pt-BR" dirty="0"/>
              <a:t> – Define a posição dentro de um fluxo de dados.</a:t>
            </a:r>
          </a:p>
          <a:p>
            <a:r>
              <a:rPr lang="pt-BR" dirty="0"/>
              <a:t>Write – Escreve uma sequencia de bytes em um fluxo de dados.</a:t>
            </a:r>
          </a:p>
        </p:txBody>
      </p:sp>
    </p:spTree>
    <p:extLst>
      <p:ext uri="{BB962C8B-B14F-4D97-AF65-F5344CB8AC3E}">
        <p14:creationId xmlns:p14="http://schemas.microsoft.com/office/powerpoint/2010/main" val="45832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F3A7D-A079-468E-9067-4C445621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mais utilizadas - </a:t>
            </a:r>
            <a:r>
              <a:rPr lang="pt-BR" dirty="0" err="1"/>
              <a:t>FileStream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69843-CBB2-4443-BD82-7C034A0F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FileStream</a:t>
            </a:r>
            <a:r>
              <a:rPr lang="pt-BR" dirty="0"/>
              <a:t> está associado por herança com </a:t>
            </a:r>
            <a:r>
              <a:rPr lang="pt-BR" dirty="0" err="1"/>
              <a:t>Stream</a:t>
            </a:r>
            <a:r>
              <a:rPr lang="pt-BR" dirty="0"/>
              <a:t>.</a:t>
            </a:r>
          </a:p>
          <a:p>
            <a:r>
              <a:rPr lang="pt-BR" dirty="0"/>
              <a:t>O objetivo da classe é criar um fluxo para a escrita e leitura em arquivos e possibilita a manipulação de bytes, caracteres e </a:t>
            </a:r>
            <a:r>
              <a:rPr lang="pt-BR" dirty="0" err="1"/>
              <a:t>strings</a:t>
            </a:r>
            <a:r>
              <a:rPr lang="pt-BR" dirty="0"/>
              <a:t>  e outros tipos de dados, mas basicamente manipula bytes.</a:t>
            </a:r>
          </a:p>
          <a:p>
            <a:r>
              <a:rPr lang="pt-BR" dirty="0"/>
              <a:t>Através de um dos construtores da classe, pode-se definir o local do arquivo, o modo de operação, a permissão de leitura e escrita etc.</a:t>
            </a:r>
          </a:p>
          <a:p>
            <a:r>
              <a:rPr lang="pt-BR" dirty="0" err="1"/>
              <a:t>FileStream</a:t>
            </a:r>
            <a:r>
              <a:rPr lang="pt-BR" dirty="0"/>
              <a:t>()</a:t>
            </a:r>
          </a:p>
          <a:p>
            <a:r>
              <a:rPr lang="pt-BR" dirty="0" err="1"/>
              <a:t>FileStream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path, </a:t>
            </a:r>
            <a:r>
              <a:rPr lang="pt-BR" dirty="0" err="1"/>
              <a:t>FileMode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)</a:t>
            </a:r>
          </a:p>
          <a:p>
            <a:r>
              <a:rPr lang="pt-BR" dirty="0" err="1"/>
              <a:t>FileStream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path, </a:t>
            </a:r>
            <a:r>
              <a:rPr lang="pt-BR" dirty="0" err="1"/>
              <a:t>FileMode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, </a:t>
            </a:r>
            <a:r>
              <a:rPr lang="pt-BR" dirty="0" err="1"/>
              <a:t>FileAccess</a:t>
            </a:r>
            <a:r>
              <a:rPr lang="pt-BR" dirty="0"/>
              <a:t> </a:t>
            </a:r>
            <a:r>
              <a:rPr lang="pt-BR"/>
              <a:t>access)</a:t>
            </a:r>
          </a:p>
        </p:txBody>
      </p:sp>
    </p:spTree>
    <p:extLst>
      <p:ext uri="{BB962C8B-B14F-4D97-AF65-F5344CB8AC3E}">
        <p14:creationId xmlns:p14="http://schemas.microsoft.com/office/powerpoint/2010/main" val="349005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2020A-811A-49F3-862A-7CA0AE5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026E2-D7EF-4693-AD74-039592FC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Path - significa a localização do arquivo.</a:t>
            </a:r>
          </a:p>
          <a:p>
            <a:r>
              <a:rPr lang="pt-BR" dirty="0" err="1"/>
              <a:t>Mode</a:t>
            </a:r>
            <a:r>
              <a:rPr lang="pt-BR" dirty="0"/>
              <a:t> - representa a maneira com que a classe manipulará o arquivo.</a:t>
            </a:r>
          </a:p>
          <a:p>
            <a:pPr lvl="1"/>
            <a:r>
              <a:rPr lang="pt-BR" dirty="0"/>
              <a:t>Open – Abre um arquivo</a:t>
            </a:r>
          </a:p>
          <a:p>
            <a:pPr lvl="1"/>
            <a:r>
              <a:rPr lang="pt-BR" dirty="0" err="1"/>
              <a:t>Create</a:t>
            </a:r>
            <a:r>
              <a:rPr lang="pt-BR" dirty="0"/>
              <a:t> – Cria um novo arquivo, se ele existir será sobrescrito.</a:t>
            </a:r>
          </a:p>
          <a:p>
            <a:pPr lvl="1"/>
            <a:r>
              <a:rPr lang="pt-BR" dirty="0" err="1"/>
              <a:t>Append</a:t>
            </a:r>
            <a:r>
              <a:rPr lang="pt-BR" dirty="0"/>
              <a:t> – Adiciona os dados no final do arquivo.</a:t>
            </a:r>
          </a:p>
          <a:p>
            <a:r>
              <a:rPr lang="pt-BR" dirty="0"/>
              <a:t>Access – representa as permissões associadas a manipulação de arquivos.</a:t>
            </a:r>
          </a:p>
          <a:p>
            <a:pPr lvl="1"/>
            <a:r>
              <a:rPr lang="pt-BR" dirty="0" err="1"/>
              <a:t>Read</a:t>
            </a:r>
            <a:r>
              <a:rPr lang="pt-BR" dirty="0"/>
              <a:t> – os dados podem ser lidos no arquivo.</a:t>
            </a:r>
          </a:p>
          <a:p>
            <a:pPr lvl="1"/>
            <a:r>
              <a:rPr lang="pt-BR" dirty="0"/>
              <a:t>Write – os dados podem ser escritos no arquivo.</a:t>
            </a:r>
          </a:p>
          <a:p>
            <a:pPr lvl="1"/>
            <a:r>
              <a:rPr lang="pt-BR" dirty="0" err="1"/>
              <a:t>ReadWrite</a:t>
            </a:r>
            <a:r>
              <a:rPr lang="pt-BR" dirty="0"/>
              <a:t> – os dados podem ser lidos e escritos no arquivo.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86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F2B8C4-3B63-4367-8A26-41BC29349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Compilar um programa em .NET C#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B8E6DAE-77CE-4368-8FB6-C184F4D3C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7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6302-A36A-4433-9B59-17473F9D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17C8F-8040-44AA-94C6-0ADAF38A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para acessar um arquivo será necessário instanciar um objeto e utilizar um dos </a:t>
            </a:r>
            <a:r>
              <a:rPr lang="pt-BR" dirty="0" err="1"/>
              <a:t>polimorfirmos</a:t>
            </a:r>
            <a:r>
              <a:rPr lang="pt-BR" dirty="0"/>
              <a:t> do construtor.</a:t>
            </a:r>
          </a:p>
          <a:p>
            <a:r>
              <a:rPr lang="pt-BR" dirty="0" err="1"/>
              <a:t>FileStream</a:t>
            </a:r>
            <a:r>
              <a:rPr lang="pt-BR" dirty="0"/>
              <a:t> </a:t>
            </a:r>
            <a:r>
              <a:rPr lang="pt-BR" dirty="0" err="1"/>
              <a:t>fs</a:t>
            </a:r>
            <a:r>
              <a:rPr lang="pt-BR" dirty="0"/>
              <a:t> = new </a:t>
            </a:r>
            <a:r>
              <a:rPr lang="pt-BR" dirty="0" err="1"/>
              <a:t>FileStream</a:t>
            </a:r>
            <a:r>
              <a:rPr lang="pt-BR" dirty="0"/>
              <a:t>(@”c:\dados.txt”, </a:t>
            </a:r>
            <a:r>
              <a:rPr lang="pt-BR" dirty="0" err="1"/>
              <a:t>FileMode.Create</a:t>
            </a:r>
            <a:r>
              <a:rPr lang="pt-BR" dirty="0"/>
              <a:t>);</a:t>
            </a:r>
          </a:p>
          <a:p>
            <a:r>
              <a:rPr lang="pt-BR" dirty="0" err="1"/>
              <a:t>FileStream</a:t>
            </a:r>
            <a:r>
              <a:rPr lang="pt-BR" dirty="0"/>
              <a:t> </a:t>
            </a:r>
            <a:r>
              <a:rPr lang="pt-BR" dirty="0" err="1"/>
              <a:t>fs</a:t>
            </a:r>
            <a:r>
              <a:rPr lang="pt-BR" dirty="0"/>
              <a:t> = new </a:t>
            </a:r>
            <a:r>
              <a:rPr lang="pt-BR" dirty="0" err="1"/>
              <a:t>FileStream</a:t>
            </a:r>
            <a:r>
              <a:rPr lang="pt-BR" dirty="0"/>
              <a:t>(@”c:\dados.txt”, </a:t>
            </a:r>
            <a:r>
              <a:rPr lang="pt-BR" dirty="0" err="1"/>
              <a:t>FileMode.Open</a:t>
            </a:r>
            <a:r>
              <a:rPr lang="pt-BR" dirty="0"/>
              <a:t>, </a:t>
            </a:r>
            <a:r>
              <a:rPr lang="pt-BR" dirty="0" err="1"/>
              <a:t>FileAccess.Read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165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C7FCC-334A-4D2C-BEE7-8E51FAB1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mais utilizadas - </a:t>
            </a:r>
            <a:r>
              <a:rPr lang="pt-BR" dirty="0" err="1"/>
              <a:t>FileStream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804D59-B830-4003-8044-4E2479CE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" t="988" b="2602"/>
          <a:stretch/>
        </p:blipFill>
        <p:spPr>
          <a:xfrm>
            <a:off x="1060174" y="1881809"/>
            <a:ext cx="10126938" cy="41691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A7B3CE-4C8F-4051-9164-CA813E5E8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12" y="4584078"/>
            <a:ext cx="4267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902E0-7141-4F32-BF35-6E224AED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mais utilizadas - </a:t>
            </a:r>
            <a:r>
              <a:rPr lang="pt-BR" dirty="0" err="1"/>
              <a:t>MemoryStream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E00F7-128C-444C-B81A-A1D4C5F4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classe </a:t>
            </a:r>
            <a:r>
              <a:rPr lang="pt-BR" dirty="0" err="1"/>
              <a:t>MemorySteam</a:t>
            </a:r>
            <a:r>
              <a:rPr lang="pt-BR" dirty="0"/>
              <a:t> funciona similarmente a classe </a:t>
            </a:r>
            <a:r>
              <a:rPr lang="pt-BR" dirty="0" err="1"/>
              <a:t>FileStream</a:t>
            </a:r>
            <a:r>
              <a:rPr lang="pt-BR" dirty="0"/>
              <a:t>, porém armazenando em memória como um </a:t>
            </a:r>
            <a:r>
              <a:rPr lang="pt-BR" dirty="0" err="1"/>
              <a:t>array</a:t>
            </a:r>
            <a:r>
              <a:rPr lang="pt-BR" dirty="0"/>
              <a:t>, substituindo a necessidade de arquivos temporários nos aplicativos. Da mesma forma que a classe de arquivo, a de memoria trabalha com dados em bytes.</a:t>
            </a:r>
          </a:p>
          <a:p>
            <a:r>
              <a:rPr lang="pt-BR" dirty="0"/>
              <a:t>O construtor dessa classe possui diversas implementações (polimorfismo) que permitem associar a capacidade de bytes para o </a:t>
            </a:r>
            <a:r>
              <a:rPr lang="pt-BR" dirty="0" err="1"/>
              <a:t>stream</a:t>
            </a:r>
            <a:r>
              <a:rPr lang="pt-BR" dirty="0"/>
              <a:t>, um </a:t>
            </a:r>
            <a:r>
              <a:rPr lang="pt-BR" dirty="0" err="1"/>
              <a:t>array</a:t>
            </a:r>
            <a:r>
              <a:rPr lang="pt-BR" dirty="0"/>
              <a:t> de bytes entre outros parâmetros.</a:t>
            </a:r>
          </a:p>
          <a:p>
            <a:r>
              <a:rPr lang="pt-BR" dirty="0"/>
              <a:t>Algumas versões:</a:t>
            </a:r>
          </a:p>
          <a:p>
            <a:pPr lvl="1"/>
            <a:r>
              <a:rPr lang="pt-BR" dirty="0" err="1"/>
              <a:t>MemoryStream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MemoryStream</a:t>
            </a:r>
            <a:r>
              <a:rPr lang="pt-BR" dirty="0"/>
              <a:t>(byte [] buffer);</a:t>
            </a:r>
          </a:p>
          <a:p>
            <a:pPr lvl="1"/>
            <a:r>
              <a:rPr lang="pt-BR" dirty="0" err="1"/>
              <a:t>MemoryStream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capacity</a:t>
            </a:r>
            <a:r>
              <a:rPr lang="pt-BR" dirty="0"/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355837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4AD53-42D9-4AAA-BA29-14552024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mais utilizadas - </a:t>
            </a:r>
            <a:r>
              <a:rPr lang="pt-BR" dirty="0" err="1"/>
              <a:t>StreamWriter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EA505-2A4A-4546-8106-C307EE22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/>
              <a:t>StreamWriter</a:t>
            </a:r>
            <a:r>
              <a:rPr lang="pt-BR" dirty="0"/>
              <a:t> está associado a classe </a:t>
            </a:r>
            <a:r>
              <a:rPr lang="pt-BR" dirty="0" err="1"/>
              <a:t>Stream</a:t>
            </a:r>
            <a:r>
              <a:rPr lang="pt-BR" dirty="0"/>
              <a:t> por composição. O objetivo da classe consiste na escrita de caracteres como saída, permitindo especificar o tipo de codificação. Como  pode ser visto nas assinaturas de um dos métodos construtores.</a:t>
            </a:r>
          </a:p>
          <a:p>
            <a:pPr lvl="1"/>
            <a:r>
              <a:rPr lang="pt-BR" dirty="0" err="1"/>
              <a:t>StreamWriter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path);</a:t>
            </a:r>
          </a:p>
          <a:p>
            <a:pPr lvl="1"/>
            <a:r>
              <a:rPr lang="pt-BR" dirty="0" err="1"/>
              <a:t>StreamWriter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path, </a:t>
            </a: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append</a:t>
            </a:r>
            <a:r>
              <a:rPr lang="pt-BR" dirty="0"/>
              <a:t>);</a:t>
            </a:r>
            <a:endParaRPr lang="pt-BR" u="sng" dirty="0"/>
          </a:p>
          <a:p>
            <a:pPr lvl="1"/>
            <a:r>
              <a:rPr lang="pt-BR" dirty="0" err="1"/>
              <a:t>StreamWriter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path, </a:t>
            </a:r>
            <a:r>
              <a:rPr lang="pt-BR" dirty="0" err="1"/>
              <a:t>append</a:t>
            </a:r>
            <a:r>
              <a:rPr lang="pt-BR" dirty="0"/>
              <a:t> </a:t>
            </a:r>
            <a:r>
              <a:rPr lang="pt-BR" dirty="0" err="1"/>
              <a:t>bool</a:t>
            </a:r>
            <a:r>
              <a:rPr lang="pt-BR" dirty="0"/>
              <a:t>, </a:t>
            </a:r>
            <a:r>
              <a:rPr lang="pt-BR" dirty="0" err="1"/>
              <a:t>Enconding</a:t>
            </a:r>
            <a:r>
              <a:rPr lang="pt-BR" dirty="0"/>
              <a:t> </a:t>
            </a:r>
            <a:r>
              <a:rPr lang="pt-BR" dirty="0" err="1"/>
              <a:t>enconding</a:t>
            </a:r>
            <a:r>
              <a:rPr lang="pt-BR" dirty="0"/>
              <a:t>);</a:t>
            </a:r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Path: especifica a localização do arquivo.</a:t>
            </a:r>
          </a:p>
          <a:p>
            <a:pPr lvl="1"/>
            <a:r>
              <a:rPr lang="pt-BR" dirty="0" err="1"/>
              <a:t>Append</a:t>
            </a:r>
            <a:r>
              <a:rPr lang="pt-BR" dirty="0"/>
              <a:t>: permite adicionar dados ao final do arquivo, se este não </a:t>
            </a:r>
            <a:r>
              <a:rPr lang="pt-BR" dirty="0" err="1"/>
              <a:t>exisitir</a:t>
            </a:r>
            <a:r>
              <a:rPr lang="pt-BR" dirty="0"/>
              <a:t> será criado.</a:t>
            </a:r>
          </a:p>
          <a:p>
            <a:pPr lvl="1"/>
            <a:r>
              <a:rPr lang="pt-BR" dirty="0" err="1"/>
              <a:t>Enconding</a:t>
            </a:r>
            <a:r>
              <a:rPr lang="pt-BR" dirty="0"/>
              <a:t>: tipo de codificação para os caracteres.</a:t>
            </a:r>
          </a:p>
        </p:txBody>
      </p:sp>
    </p:spTree>
    <p:extLst>
      <p:ext uri="{BB962C8B-B14F-4D97-AF65-F5344CB8AC3E}">
        <p14:creationId xmlns:p14="http://schemas.microsoft.com/office/powerpoint/2010/main" val="118764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90DFB-90D3-4B0E-8200-6E8FE27A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mais utilizadas - </a:t>
            </a:r>
            <a:r>
              <a:rPr lang="pt-BR" dirty="0" err="1"/>
              <a:t>StreamWriter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F45F0-3886-4413-AC53-3C12B8D2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de métodos mais intuitivos permite associar textos ou caracteres de uma forma mais direta:</a:t>
            </a:r>
          </a:p>
          <a:p>
            <a:pPr lvl="1"/>
            <a:r>
              <a:rPr lang="pt-BR" dirty="0"/>
              <a:t>Write(char 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Write(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9668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02862-4649-4DFF-B3F2-7B34049F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 mais utilizadas - </a:t>
            </a:r>
            <a:r>
              <a:rPr lang="pt-BR" dirty="0" err="1"/>
              <a:t>StreamWriter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C4821-5CF0-47D9-B42F-A71ADDC4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exemplo prático que é divido em duas etapas: a primeira cria e adiciona os dados no arquivo; na segunda, com a existência do arquivo, adicionamos mais dados, sem substituir o existente.</a:t>
            </a:r>
          </a:p>
          <a:p>
            <a:pPr lvl="1"/>
            <a:r>
              <a:rPr lang="pt-BR" dirty="0" err="1"/>
              <a:t>StreamWriter</a:t>
            </a:r>
            <a:r>
              <a:rPr lang="pt-BR" dirty="0"/>
              <a:t> </a:t>
            </a:r>
            <a:r>
              <a:rPr lang="pt-BR" dirty="0" err="1"/>
              <a:t>sw</a:t>
            </a:r>
            <a:r>
              <a:rPr lang="pt-BR" dirty="0"/>
              <a:t> = new </a:t>
            </a:r>
            <a:r>
              <a:rPr lang="pt-BR" dirty="0" err="1"/>
              <a:t>StreamWriter</a:t>
            </a:r>
            <a:r>
              <a:rPr lang="pt-BR" dirty="0"/>
              <a:t>(@”c:\dados.txt”, 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sw.WriteLine</a:t>
            </a:r>
            <a:r>
              <a:rPr lang="pt-BR" dirty="0"/>
              <a:t>(“Meus dados escritos no arquivo”);</a:t>
            </a:r>
          </a:p>
          <a:p>
            <a:pPr lvl="1"/>
            <a:r>
              <a:rPr lang="pt-BR" dirty="0" err="1"/>
              <a:t>sw.Close</a:t>
            </a:r>
            <a:r>
              <a:rPr lang="pt-BR" dirty="0"/>
              <a:t>;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0B6131-EFB4-4D07-8515-D3EAEE1E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24" y="4343400"/>
            <a:ext cx="6981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0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1F96-E136-4ACF-BA8D-C7CAF9AE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Implementações mais utilizadas – </a:t>
            </a:r>
            <a:r>
              <a:rPr lang="pt-BR" dirty="0" err="1"/>
              <a:t>StreamReader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DE22B-742F-4C3A-8451-BB35B198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classe </a:t>
            </a:r>
            <a:r>
              <a:rPr lang="pt-BR" dirty="0" err="1"/>
              <a:t>StreamReader</a:t>
            </a:r>
            <a:r>
              <a:rPr lang="pt-BR" dirty="0"/>
              <a:t> está associado a classe </a:t>
            </a:r>
            <a:r>
              <a:rPr lang="pt-BR" dirty="0" err="1"/>
              <a:t>Stream</a:t>
            </a:r>
            <a:r>
              <a:rPr lang="pt-BR" dirty="0"/>
              <a:t> por composição. O objetivo da classe consiste na leitura de caracteres de um </a:t>
            </a:r>
            <a:r>
              <a:rPr lang="pt-BR" dirty="0" err="1"/>
              <a:t>Stream</a:t>
            </a:r>
            <a:r>
              <a:rPr lang="pt-BR" dirty="0"/>
              <a:t>, como a leitura das linhas de um arquivo de texto.</a:t>
            </a:r>
          </a:p>
          <a:p>
            <a:r>
              <a:rPr lang="pt-BR" dirty="0"/>
              <a:t>No exemplo abaixo lemos o </a:t>
            </a:r>
            <a:r>
              <a:rPr lang="pt-BR" dirty="0" err="1"/>
              <a:t>o</a:t>
            </a:r>
            <a:r>
              <a:rPr lang="pt-BR" dirty="0"/>
              <a:t> texto do arquivo “dados01.txt” e exibimos no console.</a:t>
            </a:r>
          </a:p>
          <a:p>
            <a:pPr lvl="1"/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dadosArquivo</a:t>
            </a:r>
            <a:r>
              <a:rPr lang="pt-BR" dirty="0"/>
              <a:t>;</a:t>
            </a:r>
            <a:endParaRPr lang="pt-BR" u="sng" dirty="0"/>
          </a:p>
          <a:p>
            <a:pPr lvl="1"/>
            <a:r>
              <a:rPr lang="pt-BR" dirty="0" err="1"/>
              <a:t>StreamReader</a:t>
            </a:r>
            <a:r>
              <a:rPr lang="pt-BR" dirty="0"/>
              <a:t> </a:t>
            </a:r>
            <a:r>
              <a:rPr lang="pt-BR" dirty="0" err="1"/>
              <a:t>sr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sr</a:t>
            </a:r>
            <a:r>
              <a:rPr lang="pt-BR" dirty="0"/>
              <a:t> = new </a:t>
            </a:r>
            <a:r>
              <a:rPr lang="pt-BR" dirty="0" err="1"/>
              <a:t>StreamReader</a:t>
            </a:r>
            <a:r>
              <a:rPr lang="pt-BR" dirty="0"/>
              <a:t>(@”c:\dados01.txt\”, 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dadosDoArquivo</a:t>
            </a:r>
            <a:r>
              <a:rPr lang="pt-BR" dirty="0"/>
              <a:t> = </a:t>
            </a:r>
            <a:r>
              <a:rPr lang="pt-BR" dirty="0" err="1"/>
              <a:t>sr.ReadToEnd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Console.Write</a:t>
            </a:r>
            <a:r>
              <a:rPr lang="pt-BR" dirty="0"/>
              <a:t>(</a:t>
            </a:r>
            <a:r>
              <a:rPr lang="pt-BR" dirty="0" err="1"/>
              <a:t>dadosDoArquivo</a:t>
            </a:r>
            <a:r>
              <a:rPr lang="pt-BR" dirty="0"/>
              <a:t>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D4D6ED-487B-44AE-99CB-6F6F0D30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83" y="5444197"/>
            <a:ext cx="6177102" cy="13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74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4425A-2173-4035-9CDE-113BE6D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92526-44B6-4236-B04F-65E21E05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do C# também é possível acessar diretórios de um sistema de arquivos, assim como seus subdiretórios e arquivos.</a:t>
            </a:r>
          </a:p>
          <a:p>
            <a:r>
              <a:rPr lang="pt-BR" dirty="0"/>
              <a:t>A classe </a:t>
            </a:r>
            <a:r>
              <a:rPr lang="pt-BR" dirty="0" err="1"/>
              <a:t>Directory</a:t>
            </a:r>
            <a:r>
              <a:rPr lang="pt-BR" dirty="0"/>
              <a:t> fornece os métodos necessários para:</a:t>
            </a:r>
          </a:p>
          <a:p>
            <a:pPr lvl="1"/>
            <a:r>
              <a:rPr lang="pt-BR" dirty="0"/>
              <a:t>Verificar se um diretório existe.</a:t>
            </a:r>
          </a:p>
          <a:p>
            <a:pPr lvl="1"/>
            <a:r>
              <a:rPr lang="pt-BR" dirty="0"/>
              <a:t>Listar subdiretórios</a:t>
            </a:r>
          </a:p>
          <a:p>
            <a:pPr lvl="1"/>
            <a:r>
              <a:rPr lang="pt-BR" dirty="0"/>
              <a:t>Listar arquivos</a:t>
            </a:r>
          </a:p>
          <a:p>
            <a:pPr lvl="1"/>
            <a:r>
              <a:rPr lang="pt-BR" dirty="0"/>
              <a:t>Criar subdiretórios</a:t>
            </a:r>
          </a:p>
        </p:txBody>
      </p:sp>
    </p:spTree>
    <p:extLst>
      <p:ext uri="{BB962C8B-B14F-4D97-AF65-F5344CB8AC3E}">
        <p14:creationId xmlns:p14="http://schemas.microsoft.com/office/powerpoint/2010/main" val="1004826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F5A60-4DD9-4A8D-B977-246C5169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se um diretório existe – </a:t>
            </a:r>
            <a:r>
              <a:rPr lang="pt-BR" dirty="0" err="1"/>
              <a:t>Exists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9CF55-8FCC-4549-BDED-96310DF6A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estático </a:t>
            </a:r>
            <a:r>
              <a:rPr lang="pt-BR" dirty="0" err="1"/>
              <a:t>Exists</a:t>
            </a:r>
            <a:r>
              <a:rPr lang="pt-BR" dirty="0"/>
              <a:t> verifica se um diretório, passando na forma de um endereço via </a:t>
            </a:r>
            <a:r>
              <a:rPr lang="pt-BR" dirty="0" err="1"/>
              <a:t>string</a:t>
            </a:r>
            <a:r>
              <a:rPr lang="pt-BR" dirty="0"/>
              <a:t>, realmente existe retornando um valor booleano (</a:t>
            </a:r>
            <a:r>
              <a:rPr lang="pt-BR" dirty="0" err="1"/>
              <a:t>true</a:t>
            </a:r>
            <a:r>
              <a:rPr lang="pt-BR" dirty="0"/>
              <a:t> se o diretório existir).</a:t>
            </a:r>
          </a:p>
          <a:p>
            <a:r>
              <a:rPr lang="pt-BR" dirty="0"/>
              <a:t>O exemplo abaixo ilustra o funcionamento deste método.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4A2C37-C375-4DEA-8C54-E2E9DD65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8" y="3685485"/>
            <a:ext cx="8168143" cy="30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9CCB9-1FEA-404C-9260-CC3EA6F2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Setando</a:t>
            </a:r>
            <a:r>
              <a:rPr lang="pt-BR" dirty="0"/>
              <a:t>  diretório atual – </a:t>
            </a:r>
            <a:r>
              <a:rPr lang="pt-BR" dirty="0" err="1"/>
              <a:t>SetCurrentDirectory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310395-16C4-4DC8-B5BE-F6882FFB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statico</a:t>
            </a:r>
            <a:r>
              <a:rPr lang="pt-BR" dirty="0"/>
              <a:t> </a:t>
            </a:r>
            <a:r>
              <a:rPr lang="pt-BR" dirty="0" err="1"/>
              <a:t>SetCurrentDirectory</a:t>
            </a:r>
            <a:r>
              <a:rPr lang="pt-BR" dirty="0"/>
              <a:t> da classe </a:t>
            </a:r>
            <a:r>
              <a:rPr lang="pt-BR" dirty="0" err="1"/>
              <a:t>Directory</a:t>
            </a:r>
            <a:r>
              <a:rPr lang="pt-BR" dirty="0"/>
              <a:t> permite alterar o diretório de trabalho de um programa, recebendo como parâmetro o novo diretório, na forma de </a:t>
            </a:r>
            <a:r>
              <a:rPr lang="pt-BR" dirty="0" err="1"/>
              <a:t>string</a:t>
            </a:r>
            <a:r>
              <a:rPr lang="pt-BR" dirty="0"/>
              <a:t> com o seu novo endereço.</a:t>
            </a:r>
          </a:p>
          <a:p>
            <a:r>
              <a:rPr lang="pt-BR" dirty="0"/>
              <a:t>O programa abaixo altera o diretório de trabalho para o C:\.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C1657E-03F3-4520-8395-EDD9F333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77" y="4001294"/>
            <a:ext cx="5230955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05FF6-5338-4602-A6E7-5F2A0CDE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0BCD6-81CE-4FD5-B628-C5689F21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opção </a:t>
            </a:r>
            <a:r>
              <a:rPr lang="pt-BR" b="1" dirty="0" err="1"/>
              <a:t>doc</a:t>
            </a:r>
            <a:r>
              <a:rPr lang="pt-BR" b="1" dirty="0"/>
              <a:t> </a:t>
            </a:r>
            <a:r>
              <a:rPr lang="pt-BR" dirty="0"/>
              <a:t>do compilador é usada para processar comentários da documentação.</a:t>
            </a:r>
          </a:p>
          <a:p>
            <a:r>
              <a:rPr lang="pt-BR" dirty="0"/>
              <a:t>O código abaixo exibe a sintaxe para usar a opção </a:t>
            </a:r>
            <a:r>
              <a:rPr lang="pt-BR" b="1" dirty="0" err="1"/>
              <a:t>doc</a:t>
            </a:r>
            <a:r>
              <a:rPr lang="pt-BR" b="1" dirty="0"/>
              <a:t> </a:t>
            </a:r>
            <a:r>
              <a:rPr lang="pt-BR" dirty="0"/>
              <a:t>do compilador.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csc</a:t>
            </a:r>
            <a:r>
              <a:rPr lang="pt-BR" b="1" dirty="0">
                <a:solidFill>
                  <a:srgbClr val="FF0000"/>
                </a:solidFill>
              </a:rPr>
              <a:t> /</a:t>
            </a:r>
            <a:r>
              <a:rPr lang="pt-BR" b="1" dirty="0" err="1">
                <a:solidFill>
                  <a:srgbClr val="FF0000"/>
                </a:solidFill>
              </a:rPr>
              <a:t>doc:file.xml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file.cs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Exemplo: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csc</a:t>
            </a:r>
            <a:r>
              <a:rPr lang="pt-BR" b="1" dirty="0">
                <a:solidFill>
                  <a:srgbClr val="FF0000"/>
                </a:solidFill>
              </a:rPr>
              <a:t> /</a:t>
            </a:r>
            <a:r>
              <a:rPr lang="pt-BR" b="1" dirty="0" err="1">
                <a:solidFill>
                  <a:srgbClr val="FF0000"/>
                </a:solidFill>
              </a:rPr>
              <a:t>doc:HelloWorld.xml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HelloWorld.cs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Neste exemplo os comentários do arquivo fonte são armazenados no arquivo HelloWorld.xml.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740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352A1-68D2-426F-B16B-E38182F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Listando arquivos de diretório – </a:t>
            </a:r>
            <a:r>
              <a:rPr lang="pt-BR" dirty="0" err="1"/>
              <a:t>GetFiles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F4294-A752-49D8-9B7E-05C9B2F1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GetFiles</a:t>
            </a:r>
            <a:r>
              <a:rPr lang="pt-BR" dirty="0"/>
              <a:t> da classe </a:t>
            </a:r>
            <a:r>
              <a:rPr lang="pt-BR" dirty="0" err="1"/>
              <a:t>Directory</a:t>
            </a:r>
            <a:r>
              <a:rPr lang="pt-BR" dirty="0"/>
              <a:t> pode listar todos os arquivos de um diretório, recebendo como parâmetro uma </a:t>
            </a:r>
            <a:r>
              <a:rPr lang="pt-BR" dirty="0" err="1"/>
              <a:t>string</a:t>
            </a:r>
            <a:r>
              <a:rPr lang="pt-BR" dirty="0"/>
              <a:t> com o diretório a ser listado e retornando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strings</a:t>
            </a:r>
            <a:r>
              <a:rPr lang="pt-BR" dirty="0"/>
              <a:t> contendo os nomes dos arquivos.</a:t>
            </a:r>
          </a:p>
          <a:p>
            <a:r>
              <a:rPr lang="pt-BR" dirty="0"/>
              <a:t>Na figura abaixo um diretório com três arquivos é exibido.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A58506-9CC6-4EAB-92D6-42F95A40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2" y="4001293"/>
            <a:ext cx="5261068" cy="19071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1A2A5D-C17A-4FDF-990B-6D50950B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3" y="4001294"/>
            <a:ext cx="3276379" cy="28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3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73F5-FEB5-4A39-9481-764B089E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Listando arquivos de diretório – </a:t>
            </a:r>
            <a:r>
              <a:rPr lang="pt-BR" dirty="0" err="1"/>
              <a:t>GetFiles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5568C-EF86-4CAB-94EB-72F4B825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abaixo exibe os arquivos de um diretório.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A6E872-2993-4AE9-BA52-BDBA0A74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704"/>
            <a:ext cx="6265985" cy="26035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B036F7-4592-4520-A0A9-093A2396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80" y="5359791"/>
            <a:ext cx="6922575" cy="124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37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EEA91-0698-4028-A948-4E024D1E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DirectoryInfo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B0DD3-8F51-4B57-B898-B56E6AAC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DirectoryInfo</a:t>
            </a:r>
            <a:r>
              <a:rPr lang="pt-BR" dirty="0"/>
              <a:t> é utilizada para representar logicamente um diretório físico do sistema de arquivos. Ela fornece métodos para manipulação (criar, mover, copiar, remover, renomear, etc.) e atributos para gerenciar as informações (data de criação, extensão, atributos etc. ) de diretórios.</a:t>
            </a:r>
          </a:p>
          <a:p>
            <a:r>
              <a:rPr lang="pt-BR" dirty="0"/>
              <a:t>Para criar um objeto dessa classe, é necessário passar como parâmetro o caminho do diretório a ser manipulado como no exemplo abaixo: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F99034-6AF3-460F-8102-12D2514F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6" y="4751255"/>
            <a:ext cx="8329247" cy="21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76E6F-8638-4858-A820-A1411571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Listando subdiretórios de um diretório – </a:t>
            </a:r>
            <a:r>
              <a:rPr lang="pt-BR" dirty="0" err="1"/>
              <a:t>GetDirectories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1B402-A192-4716-B6E3-07D6D896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GetDirectories</a:t>
            </a:r>
            <a:r>
              <a:rPr lang="pt-BR" dirty="0"/>
              <a:t> retorna uma lista com os subdiretórios de um diretório.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A2711B-7D29-4041-B608-C830C1CA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53" y="2853324"/>
            <a:ext cx="7090121" cy="31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4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58E8-BE64-4496-BD67-F71C7C3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subdiretório – </a:t>
            </a:r>
            <a:r>
              <a:rPr lang="pt-BR" dirty="0" err="1"/>
              <a:t>CreateSubdirectory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07B44-E65F-4651-A8A0-9C0B12666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subdiretório, é necessário utilizar o método </a:t>
            </a:r>
            <a:r>
              <a:rPr lang="pt-BR" dirty="0" err="1"/>
              <a:t>CreateSubDirectory</a:t>
            </a:r>
            <a:r>
              <a:rPr lang="pt-BR" dirty="0"/>
              <a:t>, de um objeto da classe </a:t>
            </a:r>
            <a:r>
              <a:rPr lang="pt-BR" dirty="0" err="1"/>
              <a:t>DirectoryInfo</a:t>
            </a:r>
            <a:r>
              <a:rPr lang="pt-BR" dirty="0"/>
              <a:t>, passando o nome do diretório a ser criado.</a:t>
            </a:r>
          </a:p>
          <a:p>
            <a:r>
              <a:rPr lang="pt-BR" dirty="0"/>
              <a:t>O subdiretório é criado dentro do </a:t>
            </a:r>
            <a:r>
              <a:rPr lang="pt-BR" dirty="0" err="1"/>
              <a:t>diretorio</a:t>
            </a:r>
            <a:r>
              <a:rPr lang="pt-BR" dirty="0"/>
              <a:t> representado logicamente pelo objeto utilizado.</a:t>
            </a:r>
          </a:p>
          <a:p>
            <a:r>
              <a:rPr lang="pt-BR" dirty="0"/>
              <a:t>O exemplo abaixo criar o subdiretório “Teste” dentro da pasta </a:t>
            </a:r>
            <a:r>
              <a:rPr lang="pt-BR" dirty="0" err="1"/>
              <a:t>CursoTecnicoFB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E0452-5C23-42D4-A6E7-2A133456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88" y="4487594"/>
            <a:ext cx="7096411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1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DA939-6DA1-425A-BF90-CEE80826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um diretório – Delete()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CB16B-7CD7-48F8-8DD7-06B831E3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excluir um diretório, deve-se utilizar o método estático Delete da classe </a:t>
            </a:r>
            <a:r>
              <a:rPr lang="pt-BR" dirty="0" err="1"/>
              <a:t>Directory</a:t>
            </a:r>
            <a:r>
              <a:rPr lang="pt-BR" dirty="0"/>
              <a:t>, passando como parâmetro o endereço do </a:t>
            </a:r>
            <a:r>
              <a:rPr lang="pt-BR" dirty="0" err="1"/>
              <a:t>diretorio</a:t>
            </a:r>
            <a:r>
              <a:rPr lang="pt-BR" dirty="0"/>
              <a:t>.</a:t>
            </a:r>
          </a:p>
          <a:p>
            <a:r>
              <a:rPr lang="pt-BR" dirty="0"/>
              <a:t>Se o diretório estiver vazio, basta invoca-lo, como no trecho abaixo:</a:t>
            </a:r>
          </a:p>
          <a:p>
            <a:pPr lvl="1"/>
            <a:r>
              <a:rPr lang="pt-BR" dirty="0" err="1"/>
              <a:t>Directory.Delete</a:t>
            </a:r>
            <a:r>
              <a:rPr lang="pt-BR" dirty="0"/>
              <a:t>(@”c:\</a:t>
            </a:r>
            <a:r>
              <a:rPr lang="pt-BR" dirty="0" err="1"/>
              <a:t>CursoTecnicoFB</a:t>
            </a:r>
            <a:r>
              <a:rPr lang="pt-BR" dirty="0"/>
              <a:t>”);</a:t>
            </a:r>
          </a:p>
          <a:p>
            <a:r>
              <a:rPr lang="pt-BR" dirty="0"/>
              <a:t>Caso o </a:t>
            </a:r>
            <a:r>
              <a:rPr lang="pt-BR" dirty="0" err="1"/>
              <a:t>diretorio</a:t>
            </a:r>
            <a:r>
              <a:rPr lang="pt-BR" dirty="0"/>
              <a:t> contenha subdiretórios ou arquivos, é necessário passar um parâmetro booleano adicional, indicando que a exclusão deve ser recursiva como no exemplo abaixo:</a:t>
            </a:r>
          </a:p>
          <a:p>
            <a:pPr lvl="1"/>
            <a:r>
              <a:rPr lang="pt-BR" dirty="0" err="1"/>
              <a:t>Directory.Delete</a:t>
            </a:r>
            <a:r>
              <a:rPr lang="pt-BR" dirty="0"/>
              <a:t>(@”c:\</a:t>
            </a:r>
            <a:r>
              <a:rPr lang="pt-BR" dirty="0" err="1"/>
              <a:t>CursoTecnicoFB</a:t>
            </a:r>
            <a:r>
              <a:rPr lang="pt-BR" dirty="0"/>
              <a:t>”, 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651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18E6-F3C3-4286-9783-C5DFF7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BCAE8A5-F45E-40B1-BCEB-518437C00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848644"/>
            <a:ext cx="7562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0414-52AD-47B9-B7F4-D980B1FC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0A5961D-F9C8-44BC-8E6D-BEBCDC95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1896269"/>
            <a:ext cx="70008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7FA1-47F0-4F9C-B9CE-714240F1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E647F00-240C-4EE4-AF54-09BEC397D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067719"/>
            <a:ext cx="7124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4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F6411-7E28-4EB7-A6E5-6B921E83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625B4B-DAB1-4FEC-9AC6-A130B6D32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12" y="2120106"/>
            <a:ext cx="7191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DC8F-A39A-4DB0-A6EF-F6BCE53B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0086B-999F-4CB2-8235-FBFF77C6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 especificar o nome do arquivo de saída usando a opção </a:t>
            </a:r>
            <a:r>
              <a:rPr lang="pt-BR" b="1" dirty="0"/>
              <a:t>out</a:t>
            </a:r>
            <a:r>
              <a:rPr lang="pt-BR" dirty="0"/>
              <a:t>.</a:t>
            </a:r>
          </a:p>
          <a:p>
            <a:r>
              <a:rPr lang="pt-BR" dirty="0"/>
              <a:t>O código abaixo exibe a sintaxe para usar a opção </a:t>
            </a:r>
            <a:r>
              <a:rPr lang="pt-BR" b="1" dirty="0"/>
              <a:t>out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out:filename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Exemplo: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csc</a:t>
            </a:r>
            <a:r>
              <a:rPr lang="pt-BR" b="1" dirty="0">
                <a:solidFill>
                  <a:srgbClr val="FF0000"/>
                </a:solidFill>
              </a:rPr>
              <a:t> /</a:t>
            </a:r>
            <a:r>
              <a:rPr lang="pt-BR" b="1" dirty="0" err="1">
                <a:solidFill>
                  <a:srgbClr val="FF0000"/>
                </a:solidFill>
              </a:rPr>
              <a:t>out:problem.exe</a:t>
            </a:r>
            <a:r>
              <a:rPr lang="pt-BR" b="1" dirty="0">
                <a:solidFill>
                  <a:srgbClr val="FF0000"/>
                </a:solidFill>
              </a:rPr>
              <a:t> t2.cs</a:t>
            </a:r>
          </a:p>
          <a:p>
            <a:r>
              <a:rPr lang="pt-BR" dirty="0"/>
              <a:t>O comando acima compila o arquivo </a:t>
            </a:r>
            <a:r>
              <a:rPr lang="pt-BR" b="1" dirty="0"/>
              <a:t>t2.cs</a:t>
            </a:r>
            <a:r>
              <a:rPr lang="pt-BR" dirty="0"/>
              <a:t> e cria o arquivo de saída </a:t>
            </a:r>
            <a:r>
              <a:rPr lang="pt-BR" b="1" dirty="0"/>
              <a:t>problem.exe</a:t>
            </a:r>
            <a:r>
              <a:rPr lang="pt-BR" dirty="0"/>
              <a:t>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31842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69CFD-DE5F-433D-BD23-26D7011A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8B7996F-BC8C-4E95-B9AD-C5460FA2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1915319"/>
            <a:ext cx="742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03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44CA1-06D4-456A-8824-E4189FBB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B2F8FB-0C82-4094-8D37-3007F58AB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68" y="1825625"/>
            <a:ext cx="59034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49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BC0CB-0E2E-4451-B468-BBBAB1FE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Provedores de acesso – Classe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16AE4-F16E-4B8A-8D17-728C1AB8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classe básicas de um provedor de acesso são:</a:t>
            </a:r>
          </a:p>
          <a:p>
            <a:pPr lvl="1"/>
            <a:r>
              <a:rPr lang="pt-BR" dirty="0"/>
              <a:t>Connection – cria e gerencia a conexão com a base de dados.</a:t>
            </a:r>
          </a:p>
          <a:p>
            <a:pPr lvl="1"/>
            <a:r>
              <a:rPr lang="pt-BR" dirty="0" err="1"/>
              <a:t>Command</a:t>
            </a:r>
            <a:r>
              <a:rPr lang="pt-BR" dirty="0"/>
              <a:t> – executa os comandos na base de dados.</a:t>
            </a:r>
          </a:p>
          <a:p>
            <a:pPr lvl="1"/>
            <a:r>
              <a:rPr lang="pt-BR" dirty="0" err="1"/>
              <a:t>DataAdapter</a:t>
            </a:r>
            <a:r>
              <a:rPr lang="pt-BR" dirty="0"/>
              <a:t> – se comunica com o banco de dados para preencher objetos do tipo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  <a:p>
            <a:r>
              <a:rPr lang="pt-BR" dirty="0"/>
              <a:t>Cada provedor implementa a sua própria versão desses objetos. Por exemplo, o provedor de dados para SQL Server implementa as classes: </a:t>
            </a:r>
            <a:r>
              <a:rPr lang="pt-BR" dirty="0" err="1"/>
              <a:t>SqlConnection</a:t>
            </a:r>
            <a:r>
              <a:rPr lang="pt-BR" dirty="0"/>
              <a:t>, </a:t>
            </a:r>
            <a:r>
              <a:rPr lang="pt-BR" dirty="0" err="1"/>
              <a:t>SqlCommand</a:t>
            </a:r>
            <a:r>
              <a:rPr lang="pt-BR" dirty="0"/>
              <a:t> e </a:t>
            </a:r>
            <a:r>
              <a:rPr lang="pt-BR" dirty="0" err="1"/>
              <a:t>SqlDataAdapter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465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C249A-2310-41BE-AB9F-86628FDD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8D5D8-3523-49D3-94D6-C34C81CB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Connection é responsável por criar a conexão entre o banco de dados e a aplicação.</a:t>
            </a:r>
          </a:p>
          <a:p>
            <a:r>
              <a:rPr lang="pt-BR" dirty="0"/>
              <a:t>O objeto dessa classe permite que a aplicação saiba onde encontrar a base de dados e possa acessar suas informações.</a:t>
            </a:r>
          </a:p>
          <a:p>
            <a:r>
              <a:rPr lang="pt-BR" dirty="0" err="1"/>
              <a:t>ConnectionString</a:t>
            </a:r>
            <a:r>
              <a:rPr lang="pt-BR" dirty="0"/>
              <a:t> – para criar uma conexão, é necessário utilizar uma </a:t>
            </a:r>
            <a:r>
              <a:rPr lang="pt-BR" dirty="0" err="1"/>
              <a:t>ConnectionString</a:t>
            </a:r>
            <a:r>
              <a:rPr lang="pt-BR" dirty="0"/>
              <a:t>. Trata-se de uma </a:t>
            </a:r>
            <a:r>
              <a:rPr lang="pt-BR" dirty="0" err="1"/>
              <a:t>string</a:t>
            </a:r>
            <a:r>
              <a:rPr lang="pt-BR" dirty="0"/>
              <a:t> contendo as informações de endereço, login, senha e banco de dados a ser acessado.</a:t>
            </a:r>
          </a:p>
          <a:p>
            <a:r>
              <a:rPr lang="pt-BR" dirty="0"/>
              <a:t>Uma </a:t>
            </a:r>
            <a:r>
              <a:rPr lang="pt-BR" dirty="0" err="1"/>
              <a:t>ConnectionString</a:t>
            </a:r>
            <a:r>
              <a:rPr lang="pt-BR" dirty="0"/>
              <a:t> possui o seguinte formato:</a:t>
            </a:r>
          </a:p>
          <a:p>
            <a:pPr lvl="1"/>
            <a:r>
              <a:rPr lang="pt-BR" dirty="0" err="1"/>
              <a:t>InitialCatalog</a:t>
            </a:r>
            <a:r>
              <a:rPr lang="pt-BR" dirty="0"/>
              <a:t>=</a:t>
            </a:r>
            <a:r>
              <a:rPr lang="pt-BR" dirty="0" err="1"/>
              <a:t>dbTeste</a:t>
            </a:r>
            <a:r>
              <a:rPr lang="pt-BR" dirty="0"/>
              <a:t>; </a:t>
            </a:r>
            <a:r>
              <a:rPr lang="pt-BR" dirty="0" err="1"/>
              <a:t>DataSource</a:t>
            </a:r>
            <a:r>
              <a:rPr lang="pt-BR" dirty="0"/>
              <a:t>=</a:t>
            </a:r>
            <a:r>
              <a:rPr lang="pt-BR" dirty="0" err="1"/>
              <a:t>nome_do_servidor</a:t>
            </a:r>
            <a:r>
              <a:rPr lang="pt-BR" dirty="0"/>
              <a:t>; </a:t>
            </a:r>
            <a:r>
              <a:rPr lang="pt-BR" dirty="0" err="1"/>
              <a:t>UserId</a:t>
            </a:r>
            <a:r>
              <a:rPr lang="pt-BR" dirty="0"/>
              <a:t>=</a:t>
            </a:r>
            <a:r>
              <a:rPr lang="pt-BR" dirty="0" err="1"/>
              <a:t>user_login</a:t>
            </a:r>
            <a:r>
              <a:rPr lang="pt-BR" dirty="0"/>
              <a:t>; </a:t>
            </a:r>
            <a:r>
              <a:rPr lang="pt-BR" dirty="0" err="1"/>
              <a:t>Password</a:t>
            </a:r>
            <a:r>
              <a:rPr lang="pt-BR" dirty="0"/>
              <a:t>=</a:t>
            </a:r>
            <a:r>
              <a:rPr lang="pt-BR" dirty="0" err="1"/>
              <a:t>senha_de_acesso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020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E9EA5-2D09-43B2-8C4A-39D38ADF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75FD0-A282-4568-ABF6-DDCCFECF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principais métodos da classe Connection são:</a:t>
            </a:r>
          </a:p>
          <a:p>
            <a:pPr lvl="1"/>
            <a:r>
              <a:rPr lang="pt-BR" dirty="0"/>
              <a:t>Open() – Abre uma conexão com o banco de dados. Altera o estado da conexão para </a:t>
            </a:r>
            <a:r>
              <a:rPr lang="pt-BR" dirty="0" err="1"/>
              <a:t>Opened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Close() – Fecha a conexão com o banco de dados. Altera o estado da conexão para </a:t>
            </a:r>
            <a:r>
              <a:rPr lang="pt-BR" dirty="0" err="1"/>
              <a:t>Closed</a:t>
            </a:r>
            <a:r>
              <a:rPr lang="pt-BR" dirty="0"/>
              <a:t>.</a:t>
            </a:r>
          </a:p>
          <a:p>
            <a:r>
              <a:rPr lang="pt-BR" dirty="0"/>
              <a:t>O estado de uma conexão pode ser acessado através da propriedade </a:t>
            </a:r>
            <a:r>
              <a:rPr lang="pt-BR" dirty="0" err="1"/>
              <a:t>State</a:t>
            </a:r>
            <a:r>
              <a:rPr lang="pt-BR" dirty="0"/>
              <a:t> do objeto Connection. O estado da conexão traz informações sobre a disponibilidade do banco. Para acessar dados é necessário utilizar uma conexão em estado </a:t>
            </a:r>
            <a:r>
              <a:rPr lang="pt-BR" dirty="0" err="1"/>
              <a:t>Opened</a:t>
            </a:r>
            <a:r>
              <a:rPr lang="pt-BR" dirty="0"/>
              <a:t>.</a:t>
            </a:r>
          </a:p>
          <a:p>
            <a:r>
              <a:rPr lang="pt-BR" dirty="0"/>
              <a:t>Uma vez aberta (em estado </a:t>
            </a:r>
            <a:r>
              <a:rPr lang="pt-BR" dirty="0" err="1"/>
              <a:t>Opened</a:t>
            </a:r>
            <a:r>
              <a:rPr lang="pt-BR" dirty="0"/>
              <a:t>), uma conexão não pode ser reaberta. Caso o método Open() seja invocado em uma conexão aberta, um erro será lançado.</a:t>
            </a:r>
          </a:p>
        </p:txBody>
      </p:sp>
    </p:spTree>
    <p:extLst>
      <p:ext uri="{BB962C8B-B14F-4D97-AF65-F5344CB8AC3E}">
        <p14:creationId xmlns:p14="http://schemas.microsoft.com/office/powerpoint/2010/main" val="233367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461D9-41ED-4D12-A899-8E6105B7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ABC00-4E42-4F15-A417-58ACDC4B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básico de método utilizado conexão: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071EC3-B19F-4C09-92BE-6947CF23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62" y="2412931"/>
            <a:ext cx="5014275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6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BE83-A69C-4E95-B9A1-20713720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FE188-1123-49E4-B549-ED8FCA8A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objeto da classe </a:t>
            </a:r>
            <a:r>
              <a:rPr lang="pt-BR" dirty="0" err="1"/>
              <a:t>SqlCommand</a:t>
            </a:r>
            <a:r>
              <a:rPr lang="pt-BR" dirty="0"/>
              <a:t> permite realizar operações no banco de dados. Tais comandos são passados na forma de </a:t>
            </a:r>
            <a:r>
              <a:rPr lang="pt-BR" dirty="0" err="1"/>
              <a:t>string</a:t>
            </a:r>
            <a:r>
              <a:rPr lang="pt-BR" dirty="0"/>
              <a:t> representando a operação a ser realizada na base de dados.</a:t>
            </a:r>
          </a:p>
          <a:p>
            <a:r>
              <a:rPr lang="pt-BR" dirty="0"/>
              <a:t>As principais propriedade desta classe são:</a:t>
            </a:r>
          </a:p>
          <a:p>
            <a:pPr lvl="1"/>
            <a:r>
              <a:rPr lang="pt-BR" dirty="0" err="1"/>
              <a:t>CommandText</a:t>
            </a:r>
            <a:r>
              <a:rPr lang="pt-BR" dirty="0"/>
              <a:t> – </a:t>
            </a:r>
            <a:r>
              <a:rPr lang="pt-BR" dirty="0" err="1"/>
              <a:t>string</a:t>
            </a:r>
            <a:r>
              <a:rPr lang="pt-BR" dirty="0"/>
              <a:t> representa a operação a ser realizada na base de dados.</a:t>
            </a:r>
          </a:p>
          <a:p>
            <a:pPr lvl="1"/>
            <a:r>
              <a:rPr lang="pt-BR" dirty="0"/>
              <a:t>Connection  - objeto do tipo </a:t>
            </a:r>
            <a:r>
              <a:rPr lang="pt-BR" dirty="0" err="1"/>
              <a:t>SqlConnection</a:t>
            </a:r>
            <a:r>
              <a:rPr lang="pt-BR" dirty="0"/>
              <a:t>, com as informações da base de dados a ser manipulada pelo comando.</a:t>
            </a:r>
          </a:p>
          <a:p>
            <a:r>
              <a:rPr lang="pt-BR" dirty="0"/>
              <a:t>Pode-se instanciar m objeto do tipo </a:t>
            </a:r>
            <a:r>
              <a:rPr lang="pt-BR" dirty="0" err="1"/>
              <a:t>SqlCommand</a:t>
            </a:r>
            <a:r>
              <a:rPr lang="pt-BR" dirty="0"/>
              <a:t> passando-se esses dois parâmetros ao construtor, como mostrado abaixo:</a:t>
            </a:r>
          </a:p>
          <a:p>
            <a:pPr lvl="1"/>
            <a:r>
              <a:rPr lang="pt-BR" dirty="0" err="1"/>
              <a:t>SqlCommand</a:t>
            </a:r>
            <a:r>
              <a:rPr lang="pt-BR" dirty="0"/>
              <a:t> comando = new </a:t>
            </a:r>
            <a:r>
              <a:rPr lang="pt-BR" dirty="0" err="1"/>
              <a:t>SqlCommand</a:t>
            </a:r>
            <a:r>
              <a:rPr lang="pt-BR" dirty="0"/>
              <a:t>(“SELECT * FROM ALUNOS”, </a:t>
            </a:r>
            <a:r>
              <a:rPr lang="pt-BR" dirty="0" err="1"/>
              <a:t>conexao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2840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8701A-62D3-4AFA-8697-28D6F097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E76BC-F86E-4CA4-98EA-D43D31BF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Executando comandos SQL</a:t>
            </a:r>
          </a:p>
          <a:p>
            <a:r>
              <a:rPr lang="pt-BR" dirty="0"/>
              <a:t>Os métodos mais utilizados para executar comandos são:</a:t>
            </a:r>
          </a:p>
          <a:p>
            <a:pPr lvl="1"/>
            <a:r>
              <a:rPr lang="pt-BR" dirty="0" err="1"/>
              <a:t>ExecuteNonQuery</a:t>
            </a:r>
            <a:r>
              <a:rPr lang="pt-BR" dirty="0"/>
              <a:t>() – utilizado para executar comandos que não retornam um conjunto de resultados. Retorna um numero inteiro indicando o número de linhas afetadas pelo comando executado.</a:t>
            </a:r>
            <a:endParaRPr lang="pt-BR" u="sng" dirty="0"/>
          </a:p>
          <a:p>
            <a:pPr lvl="1"/>
            <a:r>
              <a:rPr lang="pt-BR" dirty="0" err="1"/>
              <a:t>ExecuteReader</a:t>
            </a:r>
            <a:r>
              <a:rPr lang="pt-BR" dirty="0"/>
              <a:t>() – retorna um objeto da classe </a:t>
            </a:r>
            <a:r>
              <a:rPr lang="pt-BR" dirty="0" err="1"/>
              <a:t>DataReader</a:t>
            </a:r>
            <a:r>
              <a:rPr lang="pt-BR" dirty="0"/>
              <a:t>, permitindo que os resultados sejam percorridos sequencialmente.</a:t>
            </a:r>
          </a:p>
          <a:p>
            <a:pPr lvl="1"/>
            <a:r>
              <a:rPr lang="pt-BR" dirty="0" err="1"/>
              <a:t>ExecuteScalar</a:t>
            </a:r>
            <a:r>
              <a:rPr lang="pt-BR" dirty="0"/>
              <a:t>() – retorna a primeira coluna da primeira linha do conjunto de dados. Muito útil ao executar comandos que retornem um único valor, como o comando “SELECT COUNT(*) FROM TABLE”.</a:t>
            </a:r>
          </a:p>
        </p:txBody>
      </p:sp>
    </p:spTree>
    <p:extLst>
      <p:ext uri="{BB962C8B-B14F-4D97-AF65-F5344CB8AC3E}">
        <p14:creationId xmlns:p14="http://schemas.microsoft.com/office/powerpoint/2010/main" val="3780382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AA842-C3C9-4328-AE0E-AC885A0F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04230-F812-458F-A32B-962BA189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uso do método </a:t>
            </a:r>
            <a:r>
              <a:rPr lang="pt-BR" dirty="0" err="1"/>
              <a:t>ExecuteNonQuery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09C2B1-E4E6-44CC-97CC-7A87A8AF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1"/>
            <a:ext cx="10515600" cy="28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62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30ED-C821-4754-BC91-C2CEAC0C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550A8-FAC8-4561-AD35-8EE7F2C9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uso do método </a:t>
            </a:r>
            <a:r>
              <a:rPr lang="pt-BR" dirty="0" err="1"/>
              <a:t>ExecuteDataReader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9B2751-5C70-494B-97F5-FF6D29DF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58" y="2474187"/>
            <a:ext cx="7253702" cy="41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18C95-0C02-46CD-8B36-85C2CA31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FFE91-4293-478A-92A9-1EC0F8DC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ainda especificar o tipo do arquivo de saída usando a opção </a:t>
            </a:r>
            <a:r>
              <a:rPr lang="pt-BR" b="1" dirty="0" err="1"/>
              <a:t>target</a:t>
            </a:r>
            <a:r>
              <a:rPr lang="pt-BR" b="1" dirty="0"/>
              <a:t> </a:t>
            </a:r>
            <a:r>
              <a:rPr lang="pt-BR" dirty="0"/>
              <a:t>do compilador. Esta opção é especificada em uma das formas exibidas abaixo:</a:t>
            </a:r>
          </a:p>
          <a:p>
            <a:pPr lvl="1"/>
            <a:r>
              <a:rPr lang="pt-BR" dirty="0"/>
              <a:t>/</a:t>
            </a:r>
            <a:r>
              <a:rPr lang="pt-BR" dirty="0" err="1"/>
              <a:t>target:exe</a:t>
            </a:r>
            <a:r>
              <a:rPr lang="pt-BR" dirty="0"/>
              <a:t> – Cria um programa executável via console</a:t>
            </a:r>
          </a:p>
          <a:p>
            <a:pPr lvl="2"/>
            <a:r>
              <a:rPr lang="pt-BR" dirty="0"/>
              <a:t>Abreviação: /</a:t>
            </a:r>
            <a:r>
              <a:rPr lang="pt-BR" dirty="0" err="1"/>
              <a:t>t:exe</a:t>
            </a:r>
            <a:endParaRPr lang="pt-BR" dirty="0"/>
          </a:p>
          <a:p>
            <a:pPr lvl="1"/>
            <a:r>
              <a:rPr lang="pt-BR" dirty="0"/>
              <a:t>/</a:t>
            </a:r>
            <a:r>
              <a:rPr lang="pt-BR" dirty="0" err="1"/>
              <a:t>target:winexe</a:t>
            </a:r>
            <a:r>
              <a:rPr lang="pt-BR" dirty="0"/>
              <a:t> – Cria um programa executável do Windows (usando interface de janelas)</a:t>
            </a:r>
          </a:p>
          <a:p>
            <a:pPr lvl="2"/>
            <a:r>
              <a:rPr lang="pt-BR" dirty="0"/>
              <a:t>Abreviação: /</a:t>
            </a:r>
            <a:r>
              <a:rPr lang="pt-BR" dirty="0" err="1"/>
              <a:t>t:winexe</a:t>
            </a:r>
            <a:endParaRPr lang="pt-BR" dirty="0"/>
          </a:p>
          <a:p>
            <a:pPr lvl="1"/>
            <a:r>
              <a:rPr lang="pt-BR" dirty="0"/>
              <a:t>/</a:t>
            </a:r>
            <a:r>
              <a:rPr lang="pt-BR" dirty="0" err="1"/>
              <a:t>target:library</a:t>
            </a:r>
            <a:r>
              <a:rPr lang="pt-BR" dirty="0"/>
              <a:t> – Cria uma biblioteca (arquivo com extensão .</a:t>
            </a:r>
            <a:r>
              <a:rPr lang="pt-BR" dirty="0" err="1"/>
              <a:t>dll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Abreviação: t/:</a:t>
            </a:r>
            <a:r>
              <a:rPr lang="pt-BR" dirty="0" err="1"/>
              <a:t>library</a:t>
            </a:r>
            <a:endParaRPr lang="pt-BR" dirty="0"/>
          </a:p>
          <a:p>
            <a:pPr lvl="1"/>
            <a:r>
              <a:rPr lang="pt-BR" dirty="0"/>
              <a:t>/</a:t>
            </a:r>
            <a:r>
              <a:rPr lang="pt-BR" dirty="0" err="1"/>
              <a:t>target:module</a:t>
            </a:r>
            <a:r>
              <a:rPr lang="pt-BR" dirty="0"/>
              <a:t> – Cria um módulo que pode ser adicionado a outra compilação através da opção /</a:t>
            </a:r>
            <a:r>
              <a:rPr lang="pt-BR" dirty="0" err="1"/>
              <a:t>addmodule</a:t>
            </a:r>
            <a:endParaRPr lang="pt-BR" dirty="0"/>
          </a:p>
          <a:p>
            <a:pPr lvl="2"/>
            <a:r>
              <a:rPr lang="pt-BR" dirty="0"/>
              <a:t>Abreviação: /</a:t>
            </a:r>
            <a:r>
              <a:rPr lang="pt-BR" dirty="0" err="1"/>
              <a:t>t:module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997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E8C8B-0DC5-428A-AB04-A64F874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AE088-FDE6-4579-A2DF-2B2CDE45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uso do método </a:t>
            </a:r>
            <a:r>
              <a:rPr lang="pt-BR" dirty="0" err="1"/>
              <a:t>ExecuteScalar</a:t>
            </a:r>
            <a:r>
              <a:rPr lang="pt-BR" dirty="0"/>
              <a:t>.</a:t>
            </a:r>
            <a:endParaRPr lang="pt-BR" u="sng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6E66A-6168-4E1D-A72F-1F0E3E3B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80" y="2643670"/>
            <a:ext cx="8842322" cy="27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0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18DC4-838A-4667-91E2-354044C2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r>
              <a:rPr lang="pt-BR" dirty="0"/>
              <a:t> – Executando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9D092-A1F0-4D24-84C5-C5AA42D4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utilização de </a:t>
            </a:r>
            <a:r>
              <a:rPr lang="pt-BR" dirty="0" err="1"/>
              <a:t>stored</a:t>
            </a:r>
            <a:r>
              <a:rPr lang="pt-BR" dirty="0"/>
              <a:t> procedures em aplicações aumenta a segurança e facilita a manutenção da camada de acesso à base de dados. Além de permitir a execução de comandos SQL puros, os objetos da classe </a:t>
            </a:r>
            <a:r>
              <a:rPr lang="pt-BR" dirty="0" err="1"/>
              <a:t>Command</a:t>
            </a:r>
            <a:r>
              <a:rPr lang="pt-BR" dirty="0"/>
              <a:t> também permitem que uma aplicação execute </a:t>
            </a:r>
            <a:r>
              <a:rPr lang="pt-BR" dirty="0" err="1"/>
              <a:t>stored</a:t>
            </a:r>
            <a:r>
              <a:rPr lang="pt-BR" dirty="0"/>
              <a:t> procedures.</a:t>
            </a:r>
          </a:p>
          <a:p>
            <a:r>
              <a:rPr lang="pt-BR" dirty="0"/>
              <a:t>Para configurar esse tipo de execução, é necessário alterar a propriedade </a:t>
            </a:r>
            <a:r>
              <a:rPr lang="pt-BR" dirty="0" err="1"/>
              <a:t>CommandType</a:t>
            </a:r>
            <a:r>
              <a:rPr lang="pt-BR" dirty="0"/>
              <a:t> do objeto </a:t>
            </a:r>
            <a:r>
              <a:rPr lang="pt-BR" dirty="0" err="1"/>
              <a:t>Command</a:t>
            </a:r>
            <a:r>
              <a:rPr lang="pt-BR" dirty="0"/>
              <a:t>. Essa propriedade pode assumir os seguintes valores: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B50CC6-B836-4148-B177-273419F3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657" y="5085728"/>
            <a:ext cx="67532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4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7A44-DA8F-4E07-BF50-D633517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r>
              <a:rPr lang="pt-BR" dirty="0"/>
              <a:t> – Executando </a:t>
            </a:r>
            <a:r>
              <a:rPr lang="pt-BR" dirty="0" err="1"/>
              <a:t>stored</a:t>
            </a:r>
            <a:r>
              <a:rPr lang="pt-BR" dirty="0"/>
              <a:t> 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D5517-D169-4862-8728-0C848E96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código fonte abaixo, a </a:t>
            </a:r>
            <a:r>
              <a:rPr lang="pt-BR" dirty="0" err="1"/>
              <a:t>stored</a:t>
            </a:r>
            <a:r>
              <a:rPr lang="pt-BR" dirty="0"/>
              <a:t> procedure “</a:t>
            </a:r>
            <a:r>
              <a:rPr lang="pt-BR" dirty="0" err="1"/>
              <a:t>selectAllAlunos</a:t>
            </a:r>
            <a:r>
              <a:rPr lang="pt-BR" dirty="0"/>
              <a:t>” é executada e seu resultado é exibido em tela: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595F7D-1F90-4901-A272-6BB538F7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378" y="2783715"/>
            <a:ext cx="6045244" cy="35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5B59-D811-4559-B69D-F1677684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Command</a:t>
            </a:r>
            <a:r>
              <a:rPr lang="pt-BR" dirty="0"/>
              <a:t> – Passando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2FE0F-9A9E-491C-A88B-8D8989D8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stored</a:t>
            </a:r>
            <a:r>
              <a:rPr lang="pt-BR" dirty="0"/>
              <a:t> procedures podem receber parâmetros em suas chamadas e a classe </a:t>
            </a:r>
            <a:r>
              <a:rPr lang="pt-BR" dirty="0" err="1"/>
              <a:t>Command</a:t>
            </a:r>
            <a:r>
              <a:rPr lang="pt-BR" dirty="0"/>
              <a:t> dá suporte a esse recurso. A propriedade </a:t>
            </a:r>
            <a:r>
              <a:rPr lang="pt-BR" dirty="0" err="1"/>
              <a:t>Parameters</a:t>
            </a:r>
            <a:r>
              <a:rPr lang="pt-BR" dirty="0"/>
              <a:t> é utilizada para armazenar os parâmetros enviados, na forma de uma </a:t>
            </a:r>
            <a:r>
              <a:rPr lang="pt-BR" dirty="0" err="1"/>
              <a:t>Array</a:t>
            </a:r>
            <a:r>
              <a:rPr lang="pt-BR" dirty="0"/>
              <a:t> de objetos do tipo </a:t>
            </a:r>
            <a:r>
              <a:rPr lang="pt-BR" dirty="0" err="1"/>
              <a:t>SqlParameter</a:t>
            </a:r>
            <a:r>
              <a:rPr lang="pt-BR" dirty="0"/>
              <a:t>.</a:t>
            </a:r>
          </a:p>
          <a:p>
            <a:r>
              <a:rPr lang="pt-BR" dirty="0"/>
              <a:t>As principais propriedades dos objetos da classe </a:t>
            </a:r>
            <a:r>
              <a:rPr lang="pt-BR" dirty="0" err="1"/>
              <a:t>SqlParameter</a:t>
            </a:r>
            <a:r>
              <a:rPr lang="pt-BR" dirty="0"/>
              <a:t> são:</a:t>
            </a:r>
          </a:p>
          <a:p>
            <a:pPr lvl="1"/>
            <a:r>
              <a:rPr lang="pt-BR" dirty="0" err="1"/>
              <a:t>ParameterName</a:t>
            </a:r>
            <a:r>
              <a:rPr lang="pt-BR" dirty="0"/>
              <a:t> – nome do parâmetro.</a:t>
            </a:r>
          </a:p>
          <a:p>
            <a:pPr lvl="1"/>
            <a:r>
              <a:rPr lang="pt-BR" dirty="0" err="1"/>
              <a:t>Value</a:t>
            </a:r>
            <a:r>
              <a:rPr lang="pt-BR" dirty="0"/>
              <a:t> – valor atribuído.</a:t>
            </a:r>
          </a:p>
          <a:p>
            <a:pPr lvl="1"/>
            <a:r>
              <a:rPr lang="pt-BR" dirty="0" err="1"/>
              <a:t>ParameterDirection</a:t>
            </a:r>
            <a:r>
              <a:rPr lang="pt-BR" dirty="0"/>
              <a:t> – direção do parâmetro (entrada/saída). Padrão = entrada</a:t>
            </a:r>
          </a:p>
          <a:p>
            <a:r>
              <a:rPr lang="pt-BR" dirty="0"/>
              <a:t>No trecho de código abaixo é instanciado um parâmetro: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694CA6-4275-46DB-AECD-CEC54028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36" y="5759449"/>
            <a:ext cx="4522859" cy="7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6FCA0-AD58-4EAD-9995-A344836B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24567-BD12-4E07-9A06-CB1FFA40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gerado um relatório de erros usando a opção </a:t>
            </a:r>
            <a:r>
              <a:rPr lang="pt-BR" b="1" dirty="0" err="1"/>
              <a:t>bugreport</a:t>
            </a:r>
            <a:r>
              <a:rPr lang="pt-BR" dirty="0"/>
              <a:t>.</a:t>
            </a:r>
          </a:p>
          <a:p>
            <a:r>
              <a:rPr lang="pt-BR" dirty="0"/>
              <a:t>Quando o fonte é compilado usando a opção </a:t>
            </a:r>
            <a:r>
              <a:rPr lang="pt-BR" dirty="0" err="1"/>
              <a:t>bugreport</a:t>
            </a:r>
            <a:r>
              <a:rPr lang="pt-BR" dirty="0"/>
              <a:t> todos os erros de compilação são armazenados em um arquivo especificado pelo usuário. Na sintaxe exibida abaixo, file se refere ao nome do arquivo que contém o relatório de erros.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/</a:t>
            </a:r>
            <a:r>
              <a:rPr lang="pt-BR" b="1" dirty="0" err="1">
                <a:solidFill>
                  <a:srgbClr val="FF0000"/>
                </a:solidFill>
              </a:rPr>
              <a:t>bugreport:file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101F8-D658-44B1-8A9A-0D8630B4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7A89-0B23-4BFA-BC26-8E2D5A02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 todos os arquivos código fonte na compilação</a:t>
            </a:r>
          </a:p>
          <a:p>
            <a:r>
              <a:rPr lang="pt-BR" dirty="0"/>
              <a:t>Lista as opções do compilador usadas na compilação.</a:t>
            </a:r>
          </a:p>
          <a:p>
            <a:r>
              <a:rPr lang="pt-BR" dirty="0"/>
              <a:t>Informação da versão do compilador, hora de execução e sistema operacional.</a:t>
            </a:r>
          </a:p>
          <a:p>
            <a:r>
              <a:rPr lang="pt-BR" dirty="0"/>
              <a:t>Saída gerada pelo compilador.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2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275A6-61F0-419B-9F4B-61CB54A2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3B0CC-6EC4-4C9E-A066-C8C924C3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muitas opções para compilar programas via linha de comando.</a:t>
            </a:r>
          </a:p>
          <a:p>
            <a:r>
              <a:rPr lang="pt-BR" dirty="0"/>
              <a:t>Para visualiza-las utiliza-se a opção “/help” ou “/?”. Como abaixo:</a:t>
            </a:r>
          </a:p>
          <a:p>
            <a:pPr lvl="1"/>
            <a:r>
              <a:rPr lang="pt-BR" dirty="0" err="1"/>
              <a:t>csc</a:t>
            </a:r>
            <a:r>
              <a:rPr lang="pt-BR" dirty="0"/>
              <a:t> /help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C11B97-DACA-4663-A68A-A2C099AD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75" y="3659818"/>
            <a:ext cx="7185249" cy="31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2798FD-B3F0-491D-A4B4-E9DF3FABF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Classes e </a:t>
            </a:r>
            <a:r>
              <a:rPr lang="pt-BR" dirty="0" err="1"/>
              <a:t>namespaces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539F62E-79C2-47F3-A563-53661A9C6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5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2572</Words>
  <Application>Microsoft Office PowerPoint</Application>
  <PresentationFormat>Widescreen</PresentationFormat>
  <Paragraphs>212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do Office</vt:lpstr>
      <vt:lpstr>Linguagem de programação .Net C#</vt:lpstr>
      <vt:lpstr>Compilar um programa em .NET C#</vt:lpstr>
      <vt:lpstr>Apresentação do PowerPoint</vt:lpstr>
      <vt:lpstr>Apresentação do PowerPoint</vt:lpstr>
      <vt:lpstr>Apresentação do PowerPoint</vt:lpstr>
      <vt:lpstr>Apresentação do PowerPoint</vt:lpstr>
      <vt:lpstr>Relatório de erros</vt:lpstr>
      <vt:lpstr>Apresentação do PowerPoint</vt:lpstr>
      <vt:lpstr>Classes e namespaces</vt:lpstr>
      <vt:lpstr>Criando classes</vt:lpstr>
      <vt:lpstr>Criando classes</vt:lpstr>
      <vt:lpstr>Criando classes</vt:lpstr>
      <vt:lpstr>Criando classes</vt:lpstr>
      <vt:lpstr>Criando classes</vt:lpstr>
      <vt:lpstr>Criando classes</vt:lpstr>
      <vt:lpstr>Stream</vt:lpstr>
      <vt:lpstr>Stream</vt:lpstr>
      <vt:lpstr>Implementações mais utilizadas - FileStream</vt:lpstr>
      <vt:lpstr>Apresentação do PowerPoint</vt:lpstr>
      <vt:lpstr>Apresentação do PowerPoint</vt:lpstr>
      <vt:lpstr>Implementações mais utilizadas - FileStream</vt:lpstr>
      <vt:lpstr>Implementações mais utilizadas - MemoryStream</vt:lpstr>
      <vt:lpstr>Implementações mais utilizadas - StreamWriter</vt:lpstr>
      <vt:lpstr>Implementações mais utilizadas - StreamWriter</vt:lpstr>
      <vt:lpstr>Implementações mais utilizadas - StreamWriter</vt:lpstr>
      <vt:lpstr>Implementações mais utilizadas – StreamReader</vt:lpstr>
      <vt:lpstr>Diretórios</vt:lpstr>
      <vt:lpstr>Verificando se um diretório existe – Exists()</vt:lpstr>
      <vt:lpstr>Setando  diretório atual – SetCurrentDirectory()</vt:lpstr>
      <vt:lpstr>Listando arquivos de diretório – GetFiles()</vt:lpstr>
      <vt:lpstr>Listando arquivos de diretório – GetFiles()</vt:lpstr>
      <vt:lpstr>A classe DirectoryInfo</vt:lpstr>
      <vt:lpstr>Listando subdiretórios de um diretório – GetDirectories()</vt:lpstr>
      <vt:lpstr>Criando um subdiretório – CreateSubdirectory()</vt:lpstr>
      <vt:lpstr>Removendo um diretório – Delete()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Provedores de acesso – Classe básicas</vt:lpstr>
      <vt:lpstr>A classe Connection</vt:lpstr>
      <vt:lpstr>A classe Connection</vt:lpstr>
      <vt:lpstr>A classe Connection</vt:lpstr>
      <vt:lpstr>A Classe Command</vt:lpstr>
      <vt:lpstr>A Classe Command</vt:lpstr>
      <vt:lpstr>A Classe Command</vt:lpstr>
      <vt:lpstr>A Classe Command</vt:lpstr>
      <vt:lpstr>A Classe Command</vt:lpstr>
      <vt:lpstr>A Classe Command – Executando stored procedures</vt:lpstr>
      <vt:lpstr>A Classe Command – Executando stored procedures</vt:lpstr>
      <vt:lpstr>A Classe Command – Passando parâmetros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Farias</dc:creator>
  <cp:lastModifiedBy>Paulo Farias</cp:lastModifiedBy>
  <cp:revision>58</cp:revision>
  <dcterms:created xsi:type="dcterms:W3CDTF">2017-10-03T01:57:31Z</dcterms:created>
  <dcterms:modified xsi:type="dcterms:W3CDTF">2017-10-30T02:56:13Z</dcterms:modified>
</cp:coreProperties>
</file>