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3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83" r:id="rId5"/>
    <p:sldId id="285" r:id="rId6"/>
    <p:sldId id="286" r:id="rId7"/>
    <p:sldId id="290" r:id="rId8"/>
    <p:sldId id="288" r:id="rId9"/>
    <p:sldId id="289" r:id="rId10"/>
    <p:sldId id="28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3F14EABC-C5EC-4C84-9E49-AD939F7458AE}">
          <p14:sldIdLst>
            <p14:sldId id="256"/>
          </p14:sldIdLst>
        </p14:section>
        <p14:section name="2" id="{258445C5-1817-41F4-A4C5-04DF993DABE2}">
          <p14:sldIdLst>
            <p14:sldId id="270"/>
            <p14:sldId id="283"/>
            <p14:sldId id="285"/>
            <p14:sldId id="286"/>
            <p14:sldId id="290"/>
            <p14:sldId id="288"/>
            <p14:sldId id="28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C3"/>
    <a:srgbClr val="FFFFEA"/>
    <a:srgbClr val="F7FDB9"/>
    <a:srgbClr val="FFF8E5"/>
    <a:srgbClr val="FFD765"/>
    <a:srgbClr val="FDF6CF"/>
    <a:srgbClr val="FFFFFB"/>
    <a:srgbClr val="FFFF9F"/>
    <a:srgbClr val="FFE5E5"/>
    <a:srgbClr val="FE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37" autoAdjust="0"/>
  </p:normalViewPr>
  <p:slideViewPr>
    <p:cSldViewPr snapToGrid="0">
      <p:cViewPr>
        <p:scale>
          <a:sx n="180" d="100"/>
          <a:sy n="180" d="100"/>
        </p:scale>
        <p:origin x="-3456" y="-4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4E8CCDEC-FEAF-4DF9-AD20-00CC86DD12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52100278-8952-470E-935D-02F21205C7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E5B5E-FB5E-4B8F-8040-59AD49886DD9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7310FDE1-5307-413D-916B-DF1A0BA04F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0893FC44-9D4A-4B71-9798-215010BE4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5A377-383C-45B8-B0B8-37D2989088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22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F160A-4A48-49CB-8114-C3A758FD0A74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D9336-0724-422A-8F96-5041D84E57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00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hdphoto" Target="../media/hdphoto6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rgbClr val="FDF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6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3130CF-841C-4200-B82E-2085DC91E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EDA518F-F780-4952-959F-26BCDFDC2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E0E20A4-9EEC-4C87-927B-45802590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80314F-8925-4D0C-8E95-8442949D3B6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2B43177-49AC-4238-BAF5-6E175C06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7D810CBD-BA35-4D80-A947-18F4E052D036}"/>
              </a:ext>
            </a:extLst>
          </p:cNvPr>
          <p:cNvSpPr/>
          <p:nvPr userDrawn="1"/>
        </p:nvSpPr>
        <p:spPr>
          <a:xfrm>
            <a:off x="0" y="6205991"/>
            <a:ext cx="12192000" cy="6479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CE12A1F5-C745-4364-9479-E0C833BCD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082" y="201160"/>
            <a:ext cx="1819275" cy="685800"/>
          </a:xfrm>
          <a:prstGeom prst="rect">
            <a:avLst/>
          </a:prstGeom>
        </p:spPr>
      </p:pic>
      <p:sp>
        <p:nvSpPr>
          <p:cNvPr id="9" name="Espaço Reservado para Número de Slide 5">
            <a:extLst>
              <a:ext uri="{FF2B5EF4-FFF2-40B4-BE49-F238E27FC236}">
                <a16:creationId xmlns="" xmlns:a16="http://schemas.microsoft.com/office/drawing/2014/main" id="{80128AC0-892C-40F1-B1A9-E02FE358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pt-BR" dirty="0"/>
              <a:t>newtonpaiva.br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="" xmlns:a16="http://schemas.microsoft.com/office/drawing/2014/main" id="{D1E2B010-4781-4EB4-9486-548D645D11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" b="8032"/>
          <a:stretch/>
        </p:blipFill>
        <p:spPr>
          <a:xfrm>
            <a:off x="10940576" y="992107"/>
            <a:ext cx="826448" cy="7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E81D55-CE63-40C2-8D70-8529B5DB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C7D656E-4DCF-4E68-BD7D-264EDA5D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/>
          <a:lstStyle>
            <a:lvl1pPr algn="just">
              <a:lnSpc>
                <a:spcPct val="130000"/>
              </a:lnSpc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C62DAF9-A59B-4683-8B3A-609DF43C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80314F-8925-4D0C-8E95-8442949D3B6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EBE099C3-0AF2-4A8B-A009-E84C4DC65A41}"/>
              </a:ext>
            </a:extLst>
          </p:cNvPr>
          <p:cNvSpPr/>
          <p:nvPr userDrawn="1"/>
        </p:nvSpPr>
        <p:spPr>
          <a:xfrm>
            <a:off x="0" y="6205991"/>
            <a:ext cx="12192000" cy="6479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5DD04020-6964-4176-BC08-0BA1880744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082" y="201160"/>
            <a:ext cx="1819275" cy="6858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76F5AAD-103A-494E-9554-A6920F2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pt-BR" dirty="0"/>
              <a:t>newtonpaiva.br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B35BA3D-AD27-49A8-9DE1-267D4AC404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" b="8032"/>
          <a:stretch/>
        </p:blipFill>
        <p:spPr>
          <a:xfrm>
            <a:off x="10940576" y="992107"/>
            <a:ext cx="826448" cy="7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3E81D55-CE63-40C2-8D70-8529B5DB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413" y="2177344"/>
            <a:ext cx="5283200" cy="2503312"/>
          </a:xfrm>
          <a:prstGeom prst="rect">
            <a:avLst/>
          </a:prstGeom>
        </p:spPr>
        <p:txBody>
          <a:bodyPr anchor="ctr"/>
          <a:lstStyle>
            <a:lvl1pPr algn="ctr">
              <a:defRPr sz="36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C7D656E-4DCF-4E68-BD7D-264EDA5D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11" y="201160"/>
            <a:ext cx="5283200" cy="5735183"/>
          </a:xfrm>
          <a:prstGeom prst="rect">
            <a:avLst/>
          </a:prstGeom>
        </p:spPr>
        <p:txBody>
          <a:bodyPr anchor="ctr"/>
          <a:lstStyle>
            <a:lvl1pPr algn="just">
              <a:lnSpc>
                <a:spcPct val="130000"/>
              </a:lnSpc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C62DAF9-A59B-4683-8B3A-609DF43C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80314F-8925-4D0C-8E95-8442949D3B6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EBE099C3-0AF2-4A8B-A009-E84C4DC65A41}"/>
              </a:ext>
            </a:extLst>
          </p:cNvPr>
          <p:cNvSpPr/>
          <p:nvPr userDrawn="1"/>
        </p:nvSpPr>
        <p:spPr>
          <a:xfrm>
            <a:off x="0" y="6205991"/>
            <a:ext cx="12192000" cy="6479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5DD04020-6964-4176-BC08-0BA1880744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082" y="201160"/>
            <a:ext cx="1819275" cy="6858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76F5AAD-103A-494E-9554-A6920F2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pt-BR" dirty="0"/>
              <a:t>newtonpaiva.br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11790C6F-3A87-4F5D-827C-3A2BBB2DB8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" b="8032"/>
          <a:stretch/>
        </p:blipFill>
        <p:spPr>
          <a:xfrm>
            <a:off x="10940576" y="992107"/>
            <a:ext cx="826448" cy="7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4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9914EA-EAAF-4DCE-80DB-AC6FA183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16D03DCE-C1AE-43AD-8DAC-69F90E1E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BA62169-F92C-4434-94E5-7AB163E0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80314F-8925-4D0C-8E95-8442949D3B6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9BD2357-63DF-49F1-B93E-8F645616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76FD0336-273A-4E19-8638-092D6861E695}"/>
              </a:ext>
            </a:extLst>
          </p:cNvPr>
          <p:cNvSpPr/>
          <p:nvPr userDrawn="1"/>
        </p:nvSpPr>
        <p:spPr>
          <a:xfrm>
            <a:off x="0" y="6205991"/>
            <a:ext cx="12192000" cy="6479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07979FDF-FF25-4BBB-9B45-2E0C512878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082" y="201160"/>
            <a:ext cx="1819275" cy="685800"/>
          </a:xfrm>
          <a:prstGeom prst="rect">
            <a:avLst/>
          </a:prstGeom>
        </p:spPr>
      </p:pic>
      <p:sp>
        <p:nvSpPr>
          <p:cNvPr id="9" name="Espaço Reservado para Número de Slide 5">
            <a:extLst>
              <a:ext uri="{FF2B5EF4-FFF2-40B4-BE49-F238E27FC236}">
                <a16:creationId xmlns="" xmlns:a16="http://schemas.microsoft.com/office/drawing/2014/main" id="{173B8FBF-D0D0-4FF0-AE46-567D1D91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pt-BR" dirty="0"/>
              <a:t>newtonpaiva.br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CCCD224C-E435-41BB-90AD-648B82DEDC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" b="8032"/>
          <a:stretch/>
        </p:blipFill>
        <p:spPr>
          <a:xfrm>
            <a:off x="10940576" y="992107"/>
            <a:ext cx="826448" cy="7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9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FFF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1449974B-9687-4D41-8630-28AF45CEE42B}"/>
              </a:ext>
            </a:extLst>
          </p:cNvPr>
          <p:cNvSpPr/>
          <p:nvPr userDrawn="1"/>
        </p:nvSpPr>
        <p:spPr>
          <a:xfrm>
            <a:off x="0" y="0"/>
            <a:ext cx="6096000" cy="6183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9E2D41B3-C80D-4D4D-A9FE-5C3E950E5B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0857" y="2714792"/>
            <a:ext cx="3789271" cy="142841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75D978B6-F84C-4058-8DDE-5D6B143FD788}"/>
              </a:ext>
            </a:extLst>
          </p:cNvPr>
          <p:cNvSpPr/>
          <p:nvPr userDrawn="1"/>
        </p:nvSpPr>
        <p:spPr>
          <a:xfrm>
            <a:off x="6096000" y="0"/>
            <a:ext cx="6096000" cy="6183086"/>
          </a:xfrm>
          <a:prstGeom prst="rect">
            <a:avLst/>
          </a:prstGeom>
          <a:solidFill>
            <a:srgbClr val="FFF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98915864-45B5-4AFE-8B76-FBC0C8CFEDB0}"/>
              </a:ext>
            </a:extLst>
          </p:cNvPr>
          <p:cNvGrpSpPr/>
          <p:nvPr userDrawn="1"/>
        </p:nvGrpSpPr>
        <p:grpSpPr>
          <a:xfrm>
            <a:off x="7420547" y="1703031"/>
            <a:ext cx="3446906" cy="3451938"/>
            <a:chOff x="4404923" y="2189422"/>
            <a:chExt cx="3446906" cy="3451938"/>
          </a:xfrm>
        </p:grpSpPr>
        <p:grpSp>
          <p:nvGrpSpPr>
            <p:cNvPr id="8" name="Agrupar 7">
              <a:extLst>
                <a:ext uri="{FF2B5EF4-FFF2-40B4-BE49-F238E27FC236}">
                  <a16:creationId xmlns="" xmlns:a16="http://schemas.microsoft.com/office/drawing/2014/main" id="{4BAAA2E3-CDAF-4265-84CB-BA19E02041DF}"/>
                </a:ext>
              </a:extLst>
            </p:cNvPr>
            <p:cNvGrpSpPr/>
            <p:nvPr/>
          </p:nvGrpSpPr>
          <p:grpSpPr>
            <a:xfrm>
              <a:off x="4541003" y="2189422"/>
              <a:ext cx="3109993" cy="3149398"/>
              <a:chOff x="3910739" y="2134046"/>
              <a:chExt cx="4370522" cy="4425898"/>
            </a:xfrm>
          </p:grpSpPr>
          <p:sp>
            <p:nvSpPr>
              <p:cNvPr id="10" name="Elipse 9">
                <a:extLst>
                  <a:ext uri="{FF2B5EF4-FFF2-40B4-BE49-F238E27FC236}">
                    <a16:creationId xmlns="" xmlns:a16="http://schemas.microsoft.com/office/drawing/2014/main" id="{7E42E17C-6CE3-44BB-8E23-EA14CC4CCB5F}"/>
                  </a:ext>
                </a:extLst>
              </p:cNvPr>
              <p:cNvSpPr/>
              <p:nvPr/>
            </p:nvSpPr>
            <p:spPr>
              <a:xfrm>
                <a:off x="3910739" y="2189422"/>
                <a:ext cx="4370522" cy="4370522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1" name="Picture 10" descr="Resultado de imagem para elderly">
                <a:extLst>
                  <a:ext uri="{FF2B5EF4-FFF2-40B4-BE49-F238E27FC236}">
                    <a16:creationId xmlns="" xmlns:a16="http://schemas.microsoft.com/office/drawing/2014/main" id="{898AF49D-1139-4493-9129-17A24DF11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11111" y1="23556" x2="22222" y2="36444"/>
                            <a14:foregroundMark x1="6222" y1="51111" x2="41778" y2="64444"/>
                            <a14:foregroundMark x1="78222" y1="23556" x2="88444" y2="37333"/>
                          </a14:backgroundRemoval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5787" y="2134046"/>
                <a:ext cx="2860425" cy="286042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12" name="Agrupar 11">
                <a:extLst>
                  <a:ext uri="{FF2B5EF4-FFF2-40B4-BE49-F238E27FC236}">
                    <a16:creationId xmlns="" xmlns:a16="http://schemas.microsoft.com/office/drawing/2014/main" id="{0FDA73ED-F10F-4DF8-9C65-01D8273C00B4}"/>
                  </a:ext>
                </a:extLst>
              </p:cNvPr>
              <p:cNvGrpSpPr/>
              <p:nvPr/>
            </p:nvGrpSpPr>
            <p:grpSpPr>
              <a:xfrm>
                <a:off x="4832109" y="5427110"/>
                <a:ext cx="2527782" cy="604304"/>
                <a:chOff x="4621019" y="5443676"/>
                <a:chExt cx="2966556" cy="709200"/>
              </a:xfr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4" name="Picture 12" descr="Resultado de imagem para elderly">
                  <a:extLst>
                    <a:ext uri="{FF2B5EF4-FFF2-40B4-BE49-F238E27FC236}">
                      <a16:creationId xmlns="" xmlns:a16="http://schemas.microsoft.com/office/drawing/2014/main" id="{DE64691B-D273-4B18-A33A-1D7A2FE1E2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1143" r="100000">
                              <a14:foregroundMark x1="58286" y1="4530" x2="66286" y2="18467"/>
                            </a14:backgroundRemoval>
                          </a14:imgEffect>
                          <a14:imgEffect>
                            <a14:artisticPaintStrokes/>
                          </a14:imgEffect>
                          <a14:imgEffect>
                            <a14:brightnessContrast bright="-20000" contras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5136" y="5443676"/>
                  <a:ext cx="432439" cy="70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18" descr="Resultado de imagem para icone de bebe">
                  <a:extLst>
                    <a:ext uri="{FF2B5EF4-FFF2-40B4-BE49-F238E27FC236}">
                      <a16:creationId xmlns="" xmlns:a16="http://schemas.microsoft.com/office/drawing/2014/main" id="{D1373D17-8A22-4938-A5D0-68B767C69F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0" b="100000" l="9778" r="89778">
                              <a14:foregroundMark x1="47556" y1="889" x2="47556" y2="29778"/>
                              <a14:foregroundMark x1="34667" y1="77333" x2="29333" y2="87111"/>
                              <a14:foregroundMark x1="66222" y1="76889" x2="67556" y2="91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21019" y="5443676"/>
                  <a:ext cx="648000" cy="64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4" descr="Resultado de imagem para icone criança">
                  <a:extLst>
                    <a:ext uri="{FF2B5EF4-FFF2-40B4-BE49-F238E27FC236}">
                      <a16:creationId xmlns="" xmlns:a16="http://schemas.microsoft.com/office/drawing/2014/main" id="{3E905849-192A-42CB-AC24-9AB520822A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7902" b="93523" l="4790" r="97165">
                              <a14:foregroundMark x1="24340" y1="48705" x2="24340" y2="48705"/>
                              <a14:foregroundMark x1="36461" y1="48705" x2="36461" y2="48705"/>
                              <a14:foregroundMark x1="57674" y1="48705" x2="57674" y2="48705"/>
                              <a14:foregroundMark x1="69892" y1="49611" x2="69892" y2="49611"/>
                              <a14:foregroundMark x1="62952" y1="63990" x2="62952" y2="63990"/>
                              <a14:foregroundMark x1="32649" y1="63860" x2="32649" y2="6386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628" t="20127" r="3243" b="20443"/>
                <a:stretch/>
              </p:blipFill>
              <p:spPr bwMode="auto">
                <a:xfrm>
                  <a:off x="5358704" y="5579976"/>
                  <a:ext cx="1035239" cy="5453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6" descr="Resultado de imagem para icone cadeirante">
                  <a:extLst>
                    <a:ext uri="{FF2B5EF4-FFF2-40B4-BE49-F238E27FC236}">
                      <a16:creationId xmlns="" xmlns:a16="http://schemas.microsoft.com/office/drawing/2014/main" id="{761548CF-4C32-4115-BDBA-DCE135EB7C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205" b="100000" l="0" r="100000">
                              <a14:foregroundMark x1="35644" y1="11245" x2="35644" y2="11245"/>
                              <a14:foregroundMark x1="8911" y1="50602" x2="8911" y2="5060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6872" y="5443676"/>
                  <a:ext cx="575335" cy="70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3" name="Imagem 12">
                <a:extLst>
                  <a:ext uri="{FF2B5EF4-FFF2-40B4-BE49-F238E27FC236}">
                    <a16:creationId xmlns="" xmlns:a16="http://schemas.microsoft.com/office/drawing/2014/main" id="{5C2F2E30-CBBF-4114-A518-C67EE7BD5C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952"/>
              <a:stretch/>
            </p:blipFill>
            <p:spPr>
              <a:xfrm>
                <a:off x="4256258" y="4421028"/>
                <a:ext cx="3744236" cy="1140433"/>
              </a:xfrm>
              <a:prstGeom prst="rect">
                <a:avLst/>
              </a:prstGeom>
            </p:spPr>
          </p:pic>
        </p:grpSp>
        <p:sp>
          <p:nvSpPr>
            <p:cNvPr id="9" name="CaixaDeTexto 8">
              <a:extLst>
                <a:ext uri="{FF2B5EF4-FFF2-40B4-BE49-F238E27FC236}">
                  <a16:creationId xmlns="" xmlns:a16="http://schemas.microsoft.com/office/drawing/2014/main" id="{7CBC954C-5AFF-4841-91DF-C2B91E1DAD5C}"/>
                </a:ext>
              </a:extLst>
            </p:cNvPr>
            <p:cNvSpPr txBox="1"/>
            <p:nvPr/>
          </p:nvSpPr>
          <p:spPr>
            <a:xfrm>
              <a:off x="4404923" y="5333583"/>
              <a:ext cx="3446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2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Cuidamos de quem importa para você.</a:t>
              </a: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="" xmlns:a16="http://schemas.microsoft.com/office/drawing/2014/main" id="{1F986F20-61F2-44CB-B6C4-ADA9F20C715A}"/>
              </a:ext>
            </a:extLst>
          </p:cNvPr>
          <p:cNvSpPr/>
          <p:nvPr userDrawn="1"/>
        </p:nvSpPr>
        <p:spPr>
          <a:xfrm>
            <a:off x="4414097" y="550096"/>
            <a:ext cx="3127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2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52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18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AD84C935-5536-4475-833A-CD663C6B599F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="" xmlns:a16="http://schemas.microsoft.com/office/drawing/2014/main" id="{9242BCDB-7376-4309-8CF9-FCCFC6F69371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1EB09952-2367-4835-8573-C05811E224BD}"/>
              </a:ext>
            </a:extLst>
          </p:cNvPr>
          <p:cNvSpPr/>
          <p:nvPr userDrawn="1"/>
        </p:nvSpPr>
        <p:spPr>
          <a:xfrm>
            <a:off x="0" y="6205991"/>
            <a:ext cx="12192000" cy="6479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Número de Slide 5">
            <a:extLst>
              <a:ext uri="{FF2B5EF4-FFF2-40B4-BE49-F238E27FC236}">
                <a16:creationId xmlns="" xmlns:a16="http://schemas.microsoft.com/office/drawing/2014/main" id="{BB156063-E05C-462A-8D57-FDC046F5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pt-BR" dirty="0"/>
              <a:t>newtonpaiva.br</a:t>
            </a:r>
          </a:p>
        </p:txBody>
      </p:sp>
    </p:spTree>
    <p:extLst>
      <p:ext uri="{BB962C8B-B14F-4D97-AF65-F5344CB8AC3E}">
        <p14:creationId xmlns:p14="http://schemas.microsoft.com/office/powerpoint/2010/main" val="284945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52" r:id="rId3"/>
    <p:sldLayoutId id="2147483735" r:id="rId4"/>
    <p:sldLayoutId id="2147483753" r:id="rId5"/>
    <p:sldLayoutId id="214748373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5.wdp"/><Relationship Id="rId3" Type="http://schemas.microsoft.com/office/2007/relationships/hdphoto" Target="../media/hdphoto7.wdp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8E5"/>
            </a:gs>
            <a:gs pos="100000">
              <a:srgbClr val="F7FDB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B729D5-CFB2-4248-936B-57A752B1F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056" b="52778" l="28264" r="74792">
                        <a14:foregroundMark x1="43056" y1="45741" x2="43056" y2="45741"/>
                        <a14:foregroundMark x1="48542" y1="47963" x2="48542" y2="47963"/>
                        <a14:foregroundMark x1="53125" y1="48796" x2="53125" y2="48796"/>
                        <a14:foregroundMark x1="59236" y1="46759" x2="59236" y2="46759"/>
                        <a14:foregroundMark x1="61389" y1="47407" x2="61389" y2="47407"/>
                        <a14:foregroundMark x1="65694" y1="46574" x2="65694" y2="46574"/>
                        <a14:foregroundMark x1="42778" y1="56111" x2="42778" y2="56111"/>
                        <a14:foregroundMark x1="43681" y1="56296" x2="43681" y2="56296"/>
                        <a14:foregroundMark x1="44236" y1="56019" x2="44236" y2="56019"/>
                        <a14:foregroundMark x1="44931" y1="56111" x2="44931" y2="56111"/>
                        <a14:foregroundMark x1="45486" y1="55741" x2="45486" y2="55741"/>
                        <a14:foregroundMark x1="46597" y1="55278" x2="46597" y2="55278"/>
                        <a14:foregroundMark x1="49028" y1="55741" x2="49028" y2="55741"/>
                        <a14:foregroundMark x1="50556" y1="55741" x2="50556" y2="55741"/>
                        <a14:foregroundMark x1="51806" y1="56019" x2="51806" y2="56019"/>
                        <a14:foregroundMark x1="52986" y1="55370" x2="52986" y2="55370"/>
                        <a14:foregroundMark x1="54097" y1="55741" x2="54097" y2="55741"/>
                        <a14:foregroundMark x1="42708" y1="55741" x2="69167" y2="56481"/>
                        <a14:backgroundMark x1="43194" y1="55278" x2="43194" y2="55278"/>
                        <a14:backgroundMark x1="44097" y1="55463" x2="44097" y2="55463"/>
                        <a14:backgroundMark x1="44583" y1="55463" x2="44583" y2="55463"/>
                        <a14:backgroundMark x1="45833" y1="55556" x2="45833" y2="55556"/>
                        <a14:backgroundMark x1="46250" y1="55556" x2="46250" y2="55556"/>
                        <a14:backgroundMark x1="46944" y1="55463" x2="46944" y2="55463"/>
                        <a14:backgroundMark x1="47639" y1="55463" x2="47639" y2="55463"/>
                        <a14:backgroundMark x1="47847" y1="56296" x2="47847" y2="56296"/>
                        <a14:backgroundMark x1="47083" y1="56019" x2="47083" y2="56019"/>
                        <a14:backgroundMark x1="46806" y1="56019" x2="46806" y2="56019"/>
                        <a14:backgroundMark x1="47083" y1="55833" x2="47083" y2="55833"/>
                        <a14:backgroundMark x1="42361" y1="54630" x2="68889" y2="56111"/>
                        <a14:backgroundMark x1="70208" y1="56759" x2="42083" y2="55648"/>
                        <a14:backgroundMark x1="42014" y1="56481" x2="49861" y2="55833"/>
                        <a14:backgroundMark x1="49583" y1="53796" x2="49931" y2="57778"/>
                        <a14:backgroundMark x1="48889" y1="55185" x2="50417" y2="56944"/>
                        <a14:backgroundMark x1="40764" y1="54259" x2="50764" y2="53611"/>
                        <a14:backgroundMark x1="49722" y1="46852" x2="49722" y2="46852"/>
                        <a14:backgroundMark x1="40069" y1="43889" x2="40069" y2="43889"/>
                        <a14:backgroundMark x1="30833" y1="50370" x2="30833" y2="50370"/>
                        <a14:backgroundMark x1="34236" y1="49722" x2="34236" y2="49722"/>
                        <a14:backgroundMark x1="31111" y1="50093" x2="31111" y2="500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969" y="-1424354"/>
            <a:ext cx="6471139" cy="485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4F159BEE-613B-4FAA-95A4-E7095DFC072F}"/>
              </a:ext>
            </a:extLst>
          </p:cNvPr>
          <p:cNvSpPr/>
          <p:nvPr/>
        </p:nvSpPr>
        <p:spPr>
          <a:xfrm>
            <a:off x="0" y="1214062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MODELO DE NEGÓCIO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="" xmlns:a16="http://schemas.microsoft.com/office/drawing/2014/main" id="{5C11F574-DE7A-40AF-BB55-F4247491279A}"/>
              </a:ext>
            </a:extLst>
          </p:cNvPr>
          <p:cNvGrpSpPr/>
          <p:nvPr/>
        </p:nvGrpSpPr>
        <p:grpSpPr>
          <a:xfrm>
            <a:off x="4372547" y="2152968"/>
            <a:ext cx="3446906" cy="3451938"/>
            <a:chOff x="4404923" y="2189422"/>
            <a:chExt cx="3446906" cy="3451938"/>
          </a:xfrm>
        </p:grpSpPr>
        <p:grpSp>
          <p:nvGrpSpPr>
            <p:cNvPr id="12" name="Agrupar 11">
              <a:extLst>
                <a:ext uri="{FF2B5EF4-FFF2-40B4-BE49-F238E27FC236}">
                  <a16:creationId xmlns="" xmlns:a16="http://schemas.microsoft.com/office/drawing/2014/main" id="{81672DF8-C352-4495-8302-8854206990E6}"/>
                </a:ext>
              </a:extLst>
            </p:cNvPr>
            <p:cNvGrpSpPr/>
            <p:nvPr/>
          </p:nvGrpSpPr>
          <p:grpSpPr>
            <a:xfrm>
              <a:off x="4541003" y="2189422"/>
              <a:ext cx="3109993" cy="3149398"/>
              <a:chOff x="3910739" y="2134046"/>
              <a:chExt cx="4370522" cy="4425898"/>
            </a:xfrm>
          </p:grpSpPr>
          <p:sp>
            <p:nvSpPr>
              <p:cNvPr id="6" name="Elipse 5">
                <a:extLst>
                  <a:ext uri="{FF2B5EF4-FFF2-40B4-BE49-F238E27FC236}">
                    <a16:creationId xmlns="" xmlns:a16="http://schemas.microsoft.com/office/drawing/2014/main" id="{1BF38A3D-1EB2-4A3B-9689-668ECC8A40FE}"/>
                  </a:ext>
                </a:extLst>
              </p:cNvPr>
              <p:cNvSpPr/>
              <p:nvPr/>
            </p:nvSpPr>
            <p:spPr>
              <a:xfrm>
                <a:off x="3910739" y="2189422"/>
                <a:ext cx="4370522" cy="4370522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034" name="Picture 10" descr="Resultado de imagem para elderly">
                <a:extLst>
                  <a:ext uri="{FF2B5EF4-FFF2-40B4-BE49-F238E27FC236}">
                    <a16:creationId xmlns="" xmlns:a16="http://schemas.microsoft.com/office/drawing/2014/main" id="{9F87438C-8582-4DB8-9BD3-9B111432C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11111" y1="23556" x2="22222" y2="36444"/>
                            <a14:foregroundMark x1="6222" y1="51111" x2="41778" y2="64444"/>
                            <a14:foregroundMark x1="78222" y1="23556" x2="88444" y2="37333"/>
                          </a14:backgroundRemoval>
                        </a14:imgEffect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5787" y="2134046"/>
                <a:ext cx="2860425" cy="286042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" name="Agrupar 2">
                <a:extLst>
                  <a:ext uri="{FF2B5EF4-FFF2-40B4-BE49-F238E27FC236}">
                    <a16:creationId xmlns="" xmlns:a16="http://schemas.microsoft.com/office/drawing/2014/main" id="{41600A1E-B597-4EEB-8C61-89AF9D6B140F}"/>
                  </a:ext>
                </a:extLst>
              </p:cNvPr>
              <p:cNvGrpSpPr/>
              <p:nvPr/>
            </p:nvGrpSpPr>
            <p:grpSpPr>
              <a:xfrm>
                <a:off x="4832109" y="5427110"/>
                <a:ext cx="2527782" cy="604304"/>
                <a:chOff x="4621019" y="5443676"/>
                <a:chExt cx="2966556" cy="709200"/>
              </a:xfrm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1036" name="Picture 12" descr="Resultado de imagem para elderly">
                  <a:extLst>
                    <a:ext uri="{FF2B5EF4-FFF2-40B4-BE49-F238E27FC236}">
                      <a16:creationId xmlns="" xmlns:a16="http://schemas.microsoft.com/office/drawing/2014/main" id="{00E92FBE-858B-4291-9186-4108BB4EF5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1143" r="100000">
                              <a14:foregroundMark x1="58286" y1="4530" x2="66286" y2="18467"/>
                            </a14:backgroundRemoval>
                          </a14:imgEffect>
                          <a14:imgEffect>
                            <a14:artisticPaintStrokes/>
                          </a14:imgEffect>
                          <a14:imgEffect>
                            <a14:brightnessContrast bright="-20000" contras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5136" y="5443676"/>
                  <a:ext cx="432439" cy="70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2" name="Picture 18" descr="Resultado de imagem para icone de bebe">
                  <a:extLst>
                    <a:ext uri="{FF2B5EF4-FFF2-40B4-BE49-F238E27FC236}">
                      <a16:creationId xmlns="" xmlns:a16="http://schemas.microsoft.com/office/drawing/2014/main" id="{3A10EDA6-AB7B-4BE0-BB35-63FBF05B96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9778" r="89778">
                              <a14:foregroundMark x1="47556" y1="889" x2="47556" y2="29778"/>
                              <a14:foregroundMark x1="34667" y1="77333" x2="29333" y2="87111"/>
                              <a14:foregroundMark x1="66222" y1="76889" x2="67556" y2="91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21019" y="5443676"/>
                  <a:ext cx="648000" cy="64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8" name="Picture 24" descr="Resultado de imagem para icone criança">
                  <a:extLst>
                    <a:ext uri="{FF2B5EF4-FFF2-40B4-BE49-F238E27FC236}">
                      <a16:creationId xmlns="" xmlns:a16="http://schemas.microsoft.com/office/drawing/2014/main" id="{0EFFC759-BA93-4656-95A6-0F90C95334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7902" b="93523" l="4790" r="97165">
                              <a14:foregroundMark x1="24340" y1="48705" x2="24340" y2="48705"/>
                              <a14:foregroundMark x1="36461" y1="48705" x2="36461" y2="48705"/>
                              <a14:foregroundMark x1="57674" y1="48705" x2="57674" y2="48705"/>
                              <a14:foregroundMark x1="69892" y1="49611" x2="69892" y2="49611"/>
                              <a14:foregroundMark x1="62952" y1="63990" x2="62952" y2="63990"/>
                              <a14:foregroundMark x1="32649" y1="63860" x2="32649" y2="6386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628" t="20127" r="3243" b="20443"/>
                <a:stretch/>
              </p:blipFill>
              <p:spPr bwMode="auto">
                <a:xfrm>
                  <a:off x="5358704" y="5579976"/>
                  <a:ext cx="1035239" cy="5453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50" name="Picture 26" descr="Resultado de imagem para icone cadeirante">
                  <a:extLst>
                    <a:ext uri="{FF2B5EF4-FFF2-40B4-BE49-F238E27FC236}">
                      <a16:creationId xmlns="" xmlns:a16="http://schemas.microsoft.com/office/drawing/2014/main" id="{75A55C99-C053-409C-8DA1-CC9D7F29CA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205" b="100000" l="0" r="100000">
                              <a14:foregroundMark x1="35644" y1="11245" x2="35644" y2="11245"/>
                              <a14:foregroundMark x1="8911" y1="50602" x2="8911" y2="5060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86872" y="5443676"/>
                  <a:ext cx="575335" cy="709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" name="Imagem 10">
                <a:extLst>
                  <a:ext uri="{FF2B5EF4-FFF2-40B4-BE49-F238E27FC236}">
                    <a16:creationId xmlns="" xmlns:a16="http://schemas.microsoft.com/office/drawing/2014/main" id="{FA292953-129C-4A7C-938B-7924B4C5C4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952"/>
              <a:stretch/>
            </p:blipFill>
            <p:spPr>
              <a:xfrm>
                <a:off x="4256258" y="4421028"/>
                <a:ext cx="3744236" cy="1140433"/>
              </a:xfrm>
              <a:prstGeom prst="rect">
                <a:avLst/>
              </a:prstGeom>
            </p:spPr>
          </p:pic>
        </p:grpSp>
        <p:sp>
          <p:nvSpPr>
            <p:cNvPr id="13" name="CaixaDeTexto 12">
              <a:extLst>
                <a:ext uri="{FF2B5EF4-FFF2-40B4-BE49-F238E27FC236}">
                  <a16:creationId xmlns="" xmlns:a16="http://schemas.microsoft.com/office/drawing/2014/main" id="{9DC93252-8159-4724-84A5-5672152382E0}"/>
                </a:ext>
              </a:extLst>
            </p:cNvPr>
            <p:cNvSpPr txBox="1"/>
            <p:nvPr/>
          </p:nvSpPr>
          <p:spPr>
            <a:xfrm>
              <a:off x="4404923" y="5333583"/>
              <a:ext cx="3446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2"/>
                  </a:solidFill>
                  <a:latin typeface="Gadugi" panose="020B0502040204020203" pitchFamily="34" charset="0"/>
                  <a:ea typeface="Gadugi" panose="020B0502040204020203" pitchFamily="34" charset="0"/>
                </a:rPr>
                <a:t>Cuidamos de quem importa para você.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2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80591128-0123-4D4D-9C24-2BCC74EC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69" y="3429000"/>
            <a:ext cx="2952816" cy="27227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70364F96-2693-4911-BD41-8BF90E73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644" y="3429001"/>
            <a:ext cx="2932839" cy="2722725"/>
          </a:xfrm>
          <a:prstGeom prst="rect">
            <a:avLst/>
          </a:prstGeom>
        </p:spPr>
      </p:pic>
      <p:pic>
        <p:nvPicPr>
          <p:cNvPr id="11" name="Espaço Reservado para Conteúdo 4">
            <a:extLst>
              <a:ext uri="{FF2B5EF4-FFF2-40B4-BE49-F238E27FC236}">
                <a16:creationId xmlns="" xmlns:a16="http://schemas.microsoft.com/office/drawing/2014/main" id="{54140BF7-F67F-43F2-8809-678F44F1E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22"/>
          <a:stretch/>
        </p:blipFill>
        <p:spPr>
          <a:xfrm>
            <a:off x="5507069" y="258465"/>
            <a:ext cx="2918454" cy="2722725"/>
          </a:xfrm>
        </p:spPr>
      </p:pic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A578D80C-0D94-4906-8144-9DAEE0D0950B}"/>
              </a:ext>
            </a:extLst>
          </p:cNvPr>
          <p:cNvSpPr txBox="1"/>
          <p:nvPr/>
        </p:nvSpPr>
        <p:spPr>
          <a:xfrm>
            <a:off x="423080" y="1056441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WeCare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- 1.0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C5059A00-ADCD-4659-9090-C85B37BA4207}"/>
              </a:ext>
            </a:extLst>
          </p:cNvPr>
          <p:cNvSpPr txBox="1"/>
          <p:nvPr/>
        </p:nvSpPr>
        <p:spPr>
          <a:xfrm>
            <a:off x="423079" y="3527526"/>
            <a:ext cx="2291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WeCare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- 2.0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54AC1C97-7661-47F6-AD32-0A029B7781BD}"/>
              </a:ext>
            </a:extLst>
          </p:cNvPr>
          <p:cNvSpPr txBox="1"/>
          <p:nvPr/>
        </p:nvSpPr>
        <p:spPr>
          <a:xfrm>
            <a:off x="1311268" y="258465"/>
            <a:ext cx="291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DE LOGIN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A533C7F5-14AB-448C-9426-67AD173D515F}"/>
              </a:ext>
            </a:extLst>
          </p:cNvPr>
          <p:cNvSpPr txBox="1"/>
          <p:nvPr/>
        </p:nvSpPr>
        <p:spPr>
          <a:xfrm>
            <a:off x="6298299" y="0"/>
            <a:ext cx="237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Login 1.0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478C132A-A439-4046-B817-7280B2FFE692}"/>
              </a:ext>
            </a:extLst>
          </p:cNvPr>
          <p:cNvSpPr txBox="1"/>
          <p:nvPr/>
        </p:nvSpPr>
        <p:spPr>
          <a:xfrm>
            <a:off x="6298299" y="3152001"/>
            <a:ext cx="157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Login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72EE96A2-B05D-472D-820C-020032A7252E}"/>
              </a:ext>
            </a:extLst>
          </p:cNvPr>
          <p:cNvSpPr txBox="1"/>
          <p:nvPr/>
        </p:nvSpPr>
        <p:spPr>
          <a:xfrm>
            <a:off x="9555849" y="3152001"/>
            <a:ext cx="157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Login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18380"/>
              </p:ext>
            </p:extLst>
          </p:nvPr>
        </p:nvGraphicFramePr>
        <p:xfrm>
          <a:off x="508804" y="3890071"/>
          <a:ext cx="4596626" cy="21546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8313"/>
                <a:gridCol w="2298313"/>
              </a:tblGrid>
              <a:tr h="26382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Alterações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Origem da alteração</a:t>
                      </a:r>
                      <a:endParaRPr lang="pt-BR" sz="1200" dirty="0"/>
                    </a:p>
                  </a:txBody>
                  <a:tcPr/>
                </a:tc>
              </a:tr>
              <a:tr h="43970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Realizar login com Facebook</a:t>
                      </a:r>
                      <a:r>
                        <a:rPr lang="pt-BR" sz="1200" baseline="0" dirty="0" smtClean="0"/>
                        <a:t> e conta Google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Design </a:t>
                      </a:r>
                      <a:r>
                        <a:rPr lang="pt-BR" sz="1200" dirty="0" err="1" smtClean="0"/>
                        <a:t>Thinking</a:t>
                      </a:r>
                      <a:r>
                        <a:rPr lang="pt-BR" sz="1200" dirty="0" smtClean="0"/>
                        <a:t>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/>
                    </a:p>
                  </a:txBody>
                  <a:tcPr anchor="ctr"/>
                </a:tc>
              </a:tr>
              <a:tr h="43970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Informar</a:t>
                      </a:r>
                      <a:r>
                        <a:rPr lang="pt-BR" sz="1200" baseline="0" dirty="0" smtClean="0"/>
                        <a:t> se é contratante ou cuidador no login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Brainstorming equipe/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/>
                    </a:p>
                  </a:txBody>
                  <a:tcPr anchor="ctr"/>
                </a:tc>
              </a:tr>
              <a:tr h="43970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Lembrar</a:t>
                      </a:r>
                      <a:r>
                        <a:rPr lang="pt-BR" sz="1200" baseline="0" dirty="0" smtClean="0"/>
                        <a:t> dados de acesso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Design </a:t>
                      </a:r>
                      <a:r>
                        <a:rPr lang="pt-BR" sz="1200" dirty="0" err="1" smtClean="0"/>
                        <a:t>Thinking</a:t>
                      </a:r>
                      <a:r>
                        <a:rPr lang="pt-BR" sz="1200" dirty="0" smtClean="0"/>
                        <a:t>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/>
                    </a:p>
                  </a:txBody>
                  <a:tcPr anchor="ctr"/>
                </a:tc>
              </a:tr>
              <a:tr h="50869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Funcionalidade</a:t>
                      </a:r>
                      <a:r>
                        <a:rPr lang="pt-BR" sz="1200" baseline="0" dirty="0" smtClean="0"/>
                        <a:t> de “Ajuda”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Design </a:t>
                      </a:r>
                      <a:r>
                        <a:rPr lang="pt-BR" sz="1200" dirty="0" err="1" smtClean="0"/>
                        <a:t>Thinking</a:t>
                      </a:r>
                      <a:r>
                        <a:rPr lang="pt-BR" sz="1200" dirty="0" smtClean="0"/>
                        <a:t>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1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m 55">
            <a:extLst>
              <a:ext uri="{FF2B5EF4-FFF2-40B4-BE49-F238E27FC236}">
                <a16:creationId xmlns="" xmlns:a16="http://schemas.microsoft.com/office/drawing/2014/main" id="{DF6F8723-784E-4629-82B4-584309D7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3427863"/>
            <a:ext cx="2909632" cy="2739289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="" xmlns:a16="http://schemas.microsoft.com/office/drawing/2014/main" id="{74FD45AA-8281-421D-A636-242C369F5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256" y="3427862"/>
            <a:ext cx="2922520" cy="2739289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3E2AAADD-92A9-4B1F-BAB2-0E747AE1072C}"/>
              </a:ext>
            </a:extLst>
          </p:cNvPr>
          <p:cNvSpPr txBox="1"/>
          <p:nvPr/>
        </p:nvSpPr>
        <p:spPr>
          <a:xfrm>
            <a:off x="748920" y="323850"/>
            <a:ext cx="4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DE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Imagem 59">
            <a:extLst>
              <a:ext uri="{FF2B5EF4-FFF2-40B4-BE49-F238E27FC236}">
                <a16:creationId xmlns="" xmlns:a16="http://schemas.microsoft.com/office/drawing/2014/main" id="{415C2360-1DA8-43B5-B84C-106D0C9B62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323850"/>
            <a:ext cx="2909632" cy="2732498"/>
          </a:xfrm>
          <a:prstGeom prst="rect">
            <a:avLst/>
          </a:prstGeom>
        </p:spPr>
      </p:pic>
      <p:sp>
        <p:nvSpPr>
          <p:cNvPr id="63" name="CaixaDeTexto 62">
            <a:extLst>
              <a:ext uri="{FF2B5EF4-FFF2-40B4-BE49-F238E27FC236}">
                <a16:creationId xmlns="" xmlns:a16="http://schemas.microsoft.com/office/drawing/2014/main" id="{CB9A1E98-FB84-41B5-982F-DD1AAAE48FE4}"/>
              </a:ext>
            </a:extLst>
          </p:cNvPr>
          <p:cNvSpPr txBox="1"/>
          <p:nvPr/>
        </p:nvSpPr>
        <p:spPr>
          <a:xfrm>
            <a:off x="6521546" y="46851"/>
            <a:ext cx="237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Início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167D407F-FC6F-4AB4-B126-F09830A22A47}"/>
              </a:ext>
            </a:extLst>
          </p:cNvPr>
          <p:cNvSpPr txBox="1"/>
          <p:nvPr/>
        </p:nvSpPr>
        <p:spPr>
          <a:xfrm>
            <a:off x="5778500" y="3139426"/>
            <a:ext cx="30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Início 2.0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- CONTRATANTE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="" xmlns:a16="http://schemas.microsoft.com/office/drawing/2014/main" id="{F7483401-8AFB-4547-987A-AE78BDCFD2BE}"/>
              </a:ext>
            </a:extLst>
          </p:cNvPr>
          <p:cNvSpPr txBox="1"/>
          <p:nvPr/>
        </p:nvSpPr>
        <p:spPr>
          <a:xfrm>
            <a:off x="9278776" y="3139426"/>
            <a:ext cx="30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Início 2.0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- CUIDADOR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3980332A-FF96-4711-B6C9-03DBE722FFA3}"/>
              </a:ext>
            </a:extLst>
          </p:cNvPr>
          <p:cNvSpPr txBox="1"/>
          <p:nvPr/>
        </p:nvSpPr>
        <p:spPr>
          <a:xfrm>
            <a:off x="418438" y="1066767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WeCare-1.0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368864E7-F0B9-41DA-BEAC-C5235D7ACC5B}"/>
              </a:ext>
            </a:extLst>
          </p:cNvPr>
          <p:cNvSpPr txBox="1"/>
          <p:nvPr/>
        </p:nvSpPr>
        <p:spPr>
          <a:xfrm>
            <a:off x="418438" y="3529462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WeCare-2.0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00872"/>
              </p:ext>
            </p:extLst>
          </p:nvPr>
        </p:nvGraphicFramePr>
        <p:xfrm>
          <a:off x="489754" y="4013895"/>
          <a:ext cx="459662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8313"/>
                <a:gridCol w="2298313"/>
              </a:tblGrid>
              <a:tr h="2393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Alterações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Origem da alteração</a:t>
                      </a:r>
                      <a:endParaRPr lang="pt-BR" sz="1200" dirty="0"/>
                    </a:p>
                  </a:txBody>
                  <a:tcPr/>
                </a:tc>
              </a:tr>
              <a:tr h="44267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Ambos os perfis</a:t>
                      </a:r>
                      <a:r>
                        <a:rPr lang="pt-BR" sz="1200" baseline="0" dirty="0" smtClean="0"/>
                        <a:t> (contratante e cuidador) - </a:t>
                      </a:r>
                      <a:r>
                        <a:rPr lang="pt-BR" sz="1200" dirty="0" smtClean="0"/>
                        <a:t>Busca</a:t>
                      </a:r>
                      <a:r>
                        <a:rPr lang="pt-BR" sz="1200" baseline="0" dirty="0" smtClean="0"/>
                        <a:t> pela localização do dispositivo móvel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Design </a:t>
                      </a:r>
                      <a:r>
                        <a:rPr lang="pt-BR" sz="1200" dirty="0" err="1" smtClean="0"/>
                        <a:t>Thinking</a:t>
                      </a:r>
                      <a:r>
                        <a:rPr lang="pt-BR" sz="1200" dirty="0" smtClean="0"/>
                        <a:t>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/>
                    </a:p>
                  </a:txBody>
                  <a:tcPr/>
                </a:tc>
              </a:tr>
              <a:tr h="23937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Perfil cuidador – Seleção da(s)</a:t>
                      </a:r>
                      <a:r>
                        <a:rPr lang="pt-BR" sz="1200" baseline="0" dirty="0" smtClean="0"/>
                        <a:t> especialidade(s) de cuidado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Brainstorming equipe/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/>
                </a:tc>
              </a:tr>
              <a:tr h="23937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Perfil cuidador – Opção</a:t>
                      </a:r>
                      <a:r>
                        <a:rPr lang="pt-BR" sz="1200" baseline="0" dirty="0" smtClean="0"/>
                        <a:t> para lista de novas solicitações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Brainstorming equipe/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3E2AAADD-92A9-4B1F-BAB2-0E747AE1072C}"/>
              </a:ext>
            </a:extLst>
          </p:cNvPr>
          <p:cNvSpPr txBox="1"/>
          <p:nvPr/>
        </p:nvSpPr>
        <p:spPr>
          <a:xfrm>
            <a:off x="748920" y="323850"/>
            <a:ext cx="408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="" xmlns:a16="http://schemas.microsoft.com/office/drawing/2014/main" id="{CB9A1E98-FB84-41B5-982F-DD1AAAE48FE4}"/>
              </a:ext>
            </a:extLst>
          </p:cNvPr>
          <p:cNvSpPr txBox="1"/>
          <p:nvPr/>
        </p:nvSpPr>
        <p:spPr>
          <a:xfrm>
            <a:off x="6350000" y="46851"/>
            <a:ext cx="237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Cadastro 1.0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167D407F-FC6F-4AB4-B126-F09830A22A47}"/>
              </a:ext>
            </a:extLst>
          </p:cNvPr>
          <p:cNvSpPr txBox="1"/>
          <p:nvPr/>
        </p:nvSpPr>
        <p:spPr>
          <a:xfrm>
            <a:off x="6350000" y="3139425"/>
            <a:ext cx="30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Cadastro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3980332A-FF96-4711-B6C9-03DBE722FFA3}"/>
              </a:ext>
            </a:extLst>
          </p:cNvPr>
          <p:cNvSpPr txBox="1"/>
          <p:nvPr/>
        </p:nvSpPr>
        <p:spPr>
          <a:xfrm>
            <a:off x="418438" y="1066767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WeCare-1.0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368864E7-F0B9-41DA-BEAC-C5235D7ACC5B}"/>
              </a:ext>
            </a:extLst>
          </p:cNvPr>
          <p:cNvSpPr txBox="1"/>
          <p:nvPr/>
        </p:nvSpPr>
        <p:spPr>
          <a:xfrm>
            <a:off x="418438" y="3529462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WeCare-2.0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259F45C4-3D92-4409-8CF9-8865A0E2A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837" y="349002"/>
            <a:ext cx="2936592" cy="2739290"/>
          </a:xfrm>
          <a:prstGeom prst="rect">
            <a:avLst/>
          </a:prstGeom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96750"/>
              </p:ext>
            </p:extLst>
          </p:nvPr>
        </p:nvGraphicFramePr>
        <p:xfrm>
          <a:off x="489754" y="4013895"/>
          <a:ext cx="4596626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8313"/>
                <a:gridCol w="2298313"/>
              </a:tblGrid>
              <a:tr h="2393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Alterações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Origem da alteração</a:t>
                      </a:r>
                      <a:endParaRPr lang="pt-BR" sz="1200" dirty="0"/>
                    </a:p>
                  </a:txBody>
                  <a:tcPr/>
                </a:tc>
              </a:tr>
              <a:tr h="54675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Perfil</a:t>
                      </a:r>
                      <a:r>
                        <a:rPr lang="pt-BR" sz="1200" baseline="0" dirty="0" smtClean="0"/>
                        <a:t> contratante – acrescidos alguns dados para cadastro do contratante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Brainstorming equipe</a:t>
                      </a:r>
                      <a:endParaRPr lang="pt-BR" sz="1200" dirty="0"/>
                    </a:p>
                  </a:txBody>
                  <a:tcPr anchor="ctr"/>
                </a:tc>
              </a:tr>
              <a:tr h="23937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Perfil contratante</a:t>
                      </a:r>
                      <a:r>
                        <a:rPr lang="pt-BR" sz="1200" baseline="0" dirty="0" smtClean="0"/>
                        <a:t> – retirados as avaliações desta tela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Brainstorming equipe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0F1FC946-FB74-4690-BDC4-A964C330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837" y="3416424"/>
            <a:ext cx="2936592" cy="2743576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5710554" y="4748017"/>
            <a:ext cx="764771" cy="681643"/>
            <a:chOff x="6417425" y="4497185"/>
            <a:chExt cx="764771" cy="681643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xmlns="" id="{0F1FC946-FB74-4690-BDC4-A964C330E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77" t="48937" r="70280" b="30915"/>
            <a:stretch/>
          </p:blipFill>
          <p:spPr>
            <a:xfrm>
              <a:off x="6417425" y="4626033"/>
              <a:ext cx="764771" cy="552795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0F1FC946-FB74-4690-BDC4-A964C330E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344" t="49079" r="29936" b="47891"/>
            <a:stretch/>
          </p:blipFill>
          <p:spPr>
            <a:xfrm>
              <a:off x="6417425" y="4497185"/>
              <a:ext cx="432263" cy="83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2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3E2AAADD-92A9-4B1F-BAB2-0E747AE1072C}"/>
              </a:ext>
            </a:extLst>
          </p:cNvPr>
          <p:cNvSpPr txBox="1"/>
          <p:nvPr/>
        </p:nvSpPr>
        <p:spPr>
          <a:xfrm>
            <a:off x="0" y="163467"/>
            <a:ext cx="5890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DE RESULTADOS DA BUSCA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167D407F-FC6F-4AB4-B126-F09830A22A47}"/>
              </a:ext>
            </a:extLst>
          </p:cNvPr>
          <p:cNvSpPr txBox="1"/>
          <p:nvPr/>
        </p:nvSpPr>
        <p:spPr>
          <a:xfrm>
            <a:off x="6149927" y="3152001"/>
            <a:ext cx="30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Resultados Busca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3980332A-FF96-4711-B6C9-03DBE722FFA3}"/>
              </a:ext>
            </a:extLst>
          </p:cNvPr>
          <p:cNvSpPr txBox="1"/>
          <p:nvPr/>
        </p:nvSpPr>
        <p:spPr>
          <a:xfrm>
            <a:off x="418438" y="1066767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WeCare-1.0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368864E7-F0B9-41DA-BEAC-C5235D7ACC5B}"/>
              </a:ext>
            </a:extLst>
          </p:cNvPr>
          <p:cNvSpPr txBox="1"/>
          <p:nvPr/>
        </p:nvSpPr>
        <p:spPr>
          <a:xfrm>
            <a:off x="418438" y="3529462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WeCare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- 2.0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42B7C73-FF17-46B9-9A1F-4B640F28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560" y="3429000"/>
            <a:ext cx="2926177" cy="27435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3B9B46C3-AE9A-409E-B725-BED951B8C618}"/>
              </a:ext>
            </a:extLst>
          </p:cNvPr>
          <p:cNvSpPr txBox="1"/>
          <p:nvPr/>
        </p:nvSpPr>
        <p:spPr>
          <a:xfrm>
            <a:off x="6149927" y="46851"/>
            <a:ext cx="30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Resultados Busca 1.0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C3FD0105-43ED-4A85-80CA-31BCE1198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60" y="363907"/>
            <a:ext cx="2926177" cy="2748037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73687"/>
              </p:ext>
            </p:extLst>
          </p:nvPr>
        </p:nvGraphicFramePr>
        <p:xfrm>
          <a:off x="489754" y="4013895"/>
          <a:ext cx="4596626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8313"/>
                <a:gridCol w="2298313"/>
              </a:tblGrid>
              <a:tr h="2393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Alterações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Origem da alteração</a:t>
                      </a:r>
                      <a:endParaRPr lang="pt-BR" sz="1200" dirty="0"/>
                    </a:p>
                  </a:txBody>
                  <a:tcPr/>
                </a:tc>
              </a:tr>
              <a:tr h="23937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Ocultada a certidão negativa criminal do cuidador.</a:t>
                      </a:r>
                      <a:r>
                        <a:rPr lang="pt-BR" sz="1200" baseline="0" dirty="0" smtClean="0"/>
                        <a:t> Ficará disponível apenas para consulta dos administradores do </a:t>
                      </a:r>
                      <a:r>
                        <a:rPr lang="pt-BR" sz="1200" baseline="0" dirty="0" err="1" smtClean="0"/>
                        <a:t>app</a:t>
                      </a:r>
                      <a:r>
                        <a:rPr lang="pt-BR" sz="1200" baseline="0" dirty="0" smtClean="0"/>
                        <a:t>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Brainstorming equipe/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3E2AAADD-92A9-4B1F-BAB2-0E747AE1072C}"/>
              </a:ext>
            </a:extLst>
          </p:cNvPr>
          <p:cNvSpPr txBox="1"/>
          <p:nvPr/>
        </p:nvSpPr>
        <p:spPr>
          <a:xfrm>
            <a:off x="796093" y="112660"/>
            <a:ext cx="4082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DE DETALHES E AVALIAÇÃO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167D407F-FC6F-4AB4-B126-F09830A22A47}"/>
              </a:ext>
            </a:extLst>
          </p:cNvPr>
          <p:cNvSpPr txBox="1"/>
          <p:nvPr/>
        </p:nvSpPr>
        <p:spPr>
          <a:xfrm>
            <a:off x="5688499" y="168129"/>
            <a:ext cx="348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Detalhes e Avaliação do 1.0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3980332A-FF96-4711-B6C9-03DBE722FFA3}"/>
              </a:ext>
            </a:extLst>
          </p:cNvPr>
          <p:cNvSpPr txBox="1"/>
          <p:nvPr/>
        </p:nvSpPr>
        <p:spPr>
          <a:xfrm>
            <a:off x="418438" y="1066767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WeCare-1.0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368864E7-F0B9-41DA-BEAC-C5235D7ACC5B}"/>
              </a:ext>
            </a:extLst>
          </p:cNvPr>
          <p:cNvSpPr txBox="1"/>
          <p:nvPr/>
        </p:nvSpPr>
        <p:spPr>
          <a:xfrm>
            <a:off x="418438" y="3071129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WeCare-2.0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BBD17B61-494B-4910-89BE-407FCE3B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31" y="3429000"/>
            <a:ext cx="2926177" cy="275621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FA20B342-1BAD-4E68-9AA7-99868CABDE1E}"/>
              </a:ext>
            </a:extLst>
          </p:cNvPr>
          <p:cNvSpPr txBox="1"/>
          <p:nvPr/>
        </p:nvSpPr>
        <p:spPr>
          <a:xfrm>
            <a:off x="8443509" y="3152001"/>
            <a:ext cx="37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Avaliação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Contratante e Reclamações 2.0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83089B64-F642-4849-AF9C-934708ABD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31" y="445128"/>
            <a:ext cx="2882216" cy="270675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DC7FA475-AE5D-4644-AB33-F2DC2ED888D8}"/>
              </a:ext>
            </a:extLst>
          </p:cNvPr>
          <p:cNvSpPr txBox="1"/>
          <p:nvPr/>
        </p:nvSpPr>
        <p:spPr>
          <a:xfrm>
            <a:off x="5288035" y="3163462"/>
            <a:ext cx="348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Detalhes e Avaliação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Cuidador do 2.0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8973" y="3442011"/>
          <a:ext cx="4596626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8313"/>
                <a:gridCol w="2298313"/>
              </a:tblGrid>
              <a:tr h="22428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Alterações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Origem da alteração</a:t>
                      </a:r>
                      <a:endParaRPr lang="pt-BR" sz="1200" dirty="0"/>
                    </a:p>
                  </a:txBody>
                  <a:tcPr/>
                </a:tc>
              </a:tr>
              <a:tr h="82239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Perfil contratante</a:t>
                      </a:r>
                      <a:r>
                        <a:rPr lang="pt-BR" sz="1200" baseline="0" dirty="0" smtClean="0"/>
                        <a:t> – o campo de avaliação do cuidador ficará habilitado apenas para contratantes com serviços já efetivados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Brainstorming equipe/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 anchor="ctr"/>
                </a:tc>
              </a:tr>
              <a:tr h="37381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Ambos os perfis - inserção da</a:t>
                      </a:r>
                      <a:r>
                        <a:rPr lang="pt-BR" sz="1200" baseline="0" dirty="0" smtClean="0"/>
                        <a:t> funcionalidade de denúncias e reclamações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 anchor="ctr"/>
                </a:tc>
              </a:tr>
              <a:tr h="672867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Perfil cuidador –  criada tela para que o cuidador</a:t>
                      </a:r>
                      <a:r>
                        <a:rPr lang="pt-BR" sz="1200" baseline="0" dirty="0" smtClean="0"/>
                        <a:t> possa também avaliar o contratante e realizar denúncias e reclamações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Brainstorming equipe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072B99F4-A1A7-4A5E-A9FB-A2080674E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029" y="3440582"/>
            <a:ext cx="2918455" cy="274462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="" xmlns:a16="http://schemas.microsoft.com/office/drawing/2014/main" id="{BBD17B61-494B-4910-89BE-407FCE3B7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65" t="80867" r="4055" b="14987"/>
          <a:stretch/>
        </p:blipFill>
        <p:spPr>
          <a:xfrm>
            <a:off x="9567862" y="5668253"/>
            <a:ext cx="552450" cy="1143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072B99F4-A1A7-4A5E-A9FB-A2080674E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88" t="31332" r="11734" b="64677"/>
          <a:stretch/>
        </p:blipFill>
        <p:spPr>
          <a:xfrm>
            <a:off x="10382251" y="4400550"/>
            <a:ext cx="1104900" cy="1619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="" xmlns:a16="http://schemas.microsoft.com/office/drawing/2014/main" id="{072B99F4-A1A7-4A5E-A9FB-A2080674E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88" t="31332" r="11734" b="64677"/>
          <a:stretch/>
        </p:blipFill>
        <p:spPr>
          <a:xfrm>
            <a:off x="10347766" y="5383034"/>
            <a:ext cx="1139385" cy="1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3E2AAADD-92A9-4B1F-BAB2-0E747AE1072C}"/>
              </a:ext>
            </a:extLst>
          </p:cNvPr>
          <p:cNvSpPr txBox="1"/>
          <p:nvPr/>
        </p:nvSpPr>
        <p:spPr>
          <a:xfrm>
            <a:off x="284463" y="112660"/>
            <a:ext cx="5100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DE CONTRATAÇÃO E PAGAMENTO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167D407F-FC6F-4AB4-B126-F09830A22A47}"/>
              </a:ext>
            </a:extLst>
          </p:cNvPr>
          <p:cNvSpPr txBox="1"/>
          <p:nvPr/>
        </p:nvSpPr>
        <p:spPr>
          <a:xfrm>
            <a:off x="5618198" y="124056"/>
            <a:ext cx="348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Contratação e Pagamento 1.0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3980332A-FF96-4711-B6C9-03DBE722FFA3}"/>
              </a:ext>
            </a:extLst>
          </p:cNvPr>
          <p:cNvSpPr txBox="1"/>
          <p:nvPr/>
        </p:nvSpPr>
        <p:spPr>
          <a:xfrm>
            <a:off x="418438" y="1066767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WeCare-1.0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368864E7-F0B9-41DA-BEAC-C5235D7ACC5B}"/>
              </a:ext>
            </a:extLst>
          </p:cNvPr>
          <p:cNvSpPr txBox="1"/>
          <p:nvPr/>
        </p:nvSpPr>
        <p:spPr>
          <a:xfrm>
            <a:off x="418438" y="3301731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WeCare-2.0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DC7FA475-AE5D-4644-AB33-F2DC2ED888D8}"/>
              </a:ext>
            </a:extLst>
          </p:cNvPr>
          <p:cNvSpPr txBox="1"/>
          <p:nvPr/>
        </p:nvSpPr>
        <p:spPr>
          <a:xfrm>
            <a:off x="5561697" y="3163232"/>
            <a:ext cx="348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Contratação e Pagamento do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0A4D421A-0460-41E1-A241-3C8D03B6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629" y="3405836"/>
            <a:ext cx="2969616" cy="27793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031BB27D-C087-49C7-9853-5B561D9A3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97" y="383857"/>
            <a:ext cx="2959548" cy="2779375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41579"/>
              </p:ext>
            </p:extLst>
          </p:nvPr>
        </p:nvGraphicFramePr>
        <p:xfrm>
          <a:off x="526657" y="3671063"/>
          <a:ext cx="4596626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8313"/>
                <a:gridCol w="2298313"/>
              </a:tblGrid>
              <a:tr h="2393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Alterações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Origem da alteração</a:t>
                      </a:r>
                      <a:endParaRPr lang="pt-BR" sz="1200" dirty="0"/>
                    </a:p>
                  </a:txBody>
                  <a:tcPr/>
                </a:tc>
              </a:tr>
              <a:tr h="44267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Perfil</a:t>
                      </a:r>
                      <a:r>
                        <a:rPr lang="pt-BR" sz="1200" baseline="0" dirty="0" smtClean="0"/>
                        <a:t> contratante – adicionado formulário para preenchimento do contratante com o detalhamento das necessidades assistenciais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Brainstorming equipe/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 anchor="ctr"/>
                </a:tc>
              </a:tr>
              <a:tr h="239375"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Perfil contratante – inserção de novas formas de pagamento: </a:t>
                      </a:r>
                      <a:r>
                        <a:rPr lang="pt-B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PagSeguro</a:t>
                      </a:r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PayPal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 anchor="ctr"/>
                </a:tc>
              </a:tr>
              <a:tr h="239375"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Perfil contratante – inserção de termos de serviço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Brainstorming equipe</a:t>
                      </a:r>
                      <a:endParaRPr lang="pt-BR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072B99F4-A1A7-4A5E-A9FB-A2080674E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88" t="31332" r="11734" b="64677"/>
          <a:stretch/>
        </p:blipFill>
        <p:spPr>
          <a:xfrm>
            <a:off x="7244689" y="5405957"/>
            <a:ext cx="1104900" cy="1619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072B99F4-A1A7-4A5E-A9FB-A2080674E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45" t="34014" r="17484" b="59828"/>
          <a:stretch/>
        </p:blipFill>
        <p:spPr>
          <a:xfrm>
            <a:off x="7196920" y="5360387"/>
            <a:ext cx="600219" cy="126532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37691" y="5486919"/>
            <a:ext cx="1039100" cy="154712"/>
            <a:chOff x="7237691" y="5486919"/>
            <a:chExt cx="1039100" cy="154712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xmlns="" id="{072B99F4-A1A7-4A5E-A9FB-A2080674E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341" t="71883" r="39016" b="21775"/>
            <a:stretch/>
          </p:blipFill>
          <p:spPr>
            <a:xfrm>
              <a:off x="7237691" y="5511613"/>
              <a:ext cx="123004" cy="130018"/>
            </a:xfrm>
            <a:prstGeom prst="rect">
              <a:avLst/>
            </a:prstGeom>
          </p:spPr>
        </p:pic>
        <p:sp>
          <p:nvSpPr>
            <p:cNvPr id="4" name="CaixaDeTexto 3"/>
            <p:cNvSpPr txBox="1"/>
            <p:nvPr/>
          </p:nvSpPr>
          <p:spPr>
            <a:xfrm>
              <a:off x="7299193" y="5486919"/>
              <a:ext cx="97060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 e aceito os Termos de Serviço</a:t>
              </a:r>
              <a:endParaRPr lang="pt-BR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xmlns="" id="{072B99F4-A1A7-4A5E-A9FB-A2080674E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120" t="71278" r="7089" b="21774"/>
            <a:stretch/>
          </p:blipFill>
          <p:spPr>
            <a:xfrm>
              <a:off x="8155885" y="5500091"/>
              <a:ext cx="120906" cy="136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3E2AAADD-92A9-4B1F-BAB2-0E747AE1072C}"/>
              </a:ext>
            </a:extLst>
          </p:cNvPr>
          <p:cNvSpPr txBox="1"/>
          <p:nvPr/>
        </p:nvSpPr>
        <p:spPr>
          <a:xfrm>
            <a:off x="618532" y="112660"/>
            <a:ext cx="4635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TELA DE CONFIRMAÇÃO E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NEWSLETTER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="" xmlns:a16="http://schemas.microsoft.com/office/drawing/2014/main" id="{167D407F-FC6F-4AB4-B126-F09830A22A47}"/>
              </a:ext>
            </a:extLst>
          </p:cNvPr>
          <p:cNvSpPr txBox="1"/>
          <p:nvPr/>
        </p:nvSpPr>
        <p:spPr>
          <a:xfrm>
            <a:off x="5770534" y="117819"/>
            <a:ext cx="348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Confirmação e Noticias 1.0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="" xmlns:a16="http://schemas.microsoft.com/office/drawing/2014/main" id="{3980332A-FF96-4711-B6C9-03DBE722FFA3}"/>
              </a:ext>
            </a:extLst>
          </p:cNvPr>
          <p:cNvSpPr txBox="1"/>
          <p:nvPr/>
        </p:nvSpPr>
        <p:spPr>
          <a:xfrm>
            <a:off x="418438" y="1066767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WeCare-1.0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="" xmlns:a16="http://schemas.microsoft.com/office/drawing/2014/main" id="{368864E7-F0B9-41DA-BEAC-C5235D7ACC5B}"/>
              </a:ext>
            </a:extLst>
          </p:cNvPr>
          <p:cNvSpPr txBox="1"/>
          <p:nvPr/>
        </p:nvSpPr>
        <p:spPr>
          <a:xfrm>
            <a:off x="418438" y="3529462"/>
            <a:ext cx="2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WeCare-2.0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DC7FA475-AE5D-4644-AB33-F2DC2ED888D8}"/>
              </a:ext>
            </a:extLst>
          </p:cNvPr>
          <p:cNvSpPr txBox="1"/>
          <p:nvPr/>
        </p:nvSpPr>
        <p:spPr>
          <a:xfrm>
            <a:off x="5868125" y="3169469"/>
            <a:ext cx="3484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Confirmação e Noticia 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="" xmlns:a16="http://schemas.microsoft.com/office/drawing/2014/main" id="{E6AE6657-BCD8-42FA-A8DA-7FDBB01D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25" y="3446468"/>
            <a:ext cx="4521812" cy="277937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82BD7ABF-F59D-4E2B-8E85-108AE763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97" y="386219"/>
            <a:ext cx="2963441" cy="2791849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3630"/>
              </p:ext>
            </p:extLst>
          </p:nvPr>
        </p:nvGraphicFramePr>
        <p:xfrm>
          <a:off x="291091" y="3898794"/>
          <a:ext cx="4596626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8313"/>
                <a:gridCol w="2298313"/>
              </a:tblGrid>
              <a:tr h="2393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Alterações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Origem da alteração</a:t>
                      </a:r>
                      <a:endParaRPr lang="pt-BR" sz="1200" dirty="0"/>
                    </a:p>
                  </a:txBody>
                  <a:tcPr/>
                </a:tc>
              </a:tr>
              <a:tr h="44267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Perfil</a:t>
                      </a:r>
                      <a:r>
                        <a:rPr lang="pt-BR" sz="1200" baseline="0" dirty="0" smtClean="0"/>
                        <a:t> contratante – disponibilização do contrato de prestação de serviços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Brainstorming equipe/ 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 anchor="ctr"/>
                </a:tc>
              </a:tr>
              <a:tr h="239375">
                <a:tc>
                  <a:txBody>
                    <a:bodyPr/>
                    <a:lstStyle/>
                    <a:p>
                      <a:r>
                        <a:rPr lang="pt-B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Ambos os perfis – disponibilização de chat </a:t>
                      </a:r>
                      <a:endParaRPr lang="pt-BR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Estória</a:t>
                      </a:r>
                      <a:r>
                        <a:rPr lang="pt-BR" sz="1200" baseline="0" dirty="0" smtClean="0"/>
                        <a:t> de usuário</a:t>
                      </a:r>
                      <a:endParaRPr lang="pt-BR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83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</TotalTime>
  <Words>464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Gadugi</vt:lpstr>
      <vt:lpstr>Personalizar design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Nadja Marcenes</dc:creator>
  <cp:lastModifiedBy>Lorena Carla Faria - AeC</cp:lastModifiedBy>
  <cp:revision>122</cp:revision>
  <dcterms:created xsi:type="dcterms:W3CDTF">2019-11-12T18:55:59Z</dcterms:created>
  <dcterms:modified xsi:type="dcterms:W3CDTF">2020-06-17T00:11:46Z</dcterms:modified>
</cp:coreProperties>
</file>