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304" r:id="rId4"/>
    <p:sldId id="256" r:id="rId5"/>
    <p:sldId id="270" r:id="rId6"/>
    <p:sldId id="305" r:id="rId7"/>
    <p:sldId id="306" r:id="rId8"/>
    <p:sldId id="303" r:id="rId9"/>
    <p:sldId id="300" r:id="rId10"/>
    <p:sldId id="260" r:id="rId11"/>
    <p:sldId id="307" r:id="rId12"/>
    <p:sldId id="311" r:id="rId13"/>
    <p:sldId id="263" r:id="rId14"/>
    <p:sldId id="264" r:id="rId15"/>
    <p:sldId id="309" r:id="rId16"/>
    <p:sldId id="301" r:id="rId17"/>
    <p:sldId id="269" r:id="rId18"/>
    <p:sldId id="272" r:id="rId19"/>
    <p:sldId id="276" r:id="rId20"/>
    <p:sldId id="277" r:id="rId21"/>
    <p:sldId id="268" r:id="rId22"/>
    <p:sldId id="267" r:id="rId23"/>
    <p:sldId id="262" r:id="rId24"/>
    <p:sldId id="291" r:id="rId25"/>
    <p:sldId id="310" r:id="rId26"/>
    <p:sldId id="283" r:id="rId27"/>
    <p:sldId id="297" r:id="rId28"/>
    <p:sldId id="30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105018"/>
    <a:srgbClr val="20A02F"/>
    <a:srgbClr val="53B212"/>
    <a:srgbClr val="20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5F62-09D1-9937-BBC7-89ACD591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F278-1C6D-9672-4F60-83EEFB32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2AED-B4C1-0AD3-70D8-69C1CCBE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9570-605E-949B-0E1C-BF4A313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8F95-453F-D362-CDEB-125DD19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958-397B-68E7-2759-53BB4C7B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CDD07-A49C-EB74-E228-28CC7445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308D-FD7F-74C1-507C-A2CC9C3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7898-19B2-807F-D7B9-BCA91B6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B01D-738A-F0AA-7AA0-00587B7D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729CB-81F1-72FB-EA32-2075544CA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A15CA-6BCD-CF39-B644-663812DA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8CB6-D5BF-CFC3-DF6A-CD4D1E07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90F1-F23A-CD92-430F-EDDC9D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7600-D31B-63C7-5D16-350BF2C2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4712" y="1034715"/>
            <a:ext cx="11438164" cy="340662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change subtitle — set title and subtitle in sentence case — no full stops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71008" y="5929100"/>
            <a:ext cx="4289314" cy="214312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noProof="0" dirty="0"/>
              <a:t>presenter’s</a:t>
            </a:r>
            <a:r>
              <a:rPr lang="en-GB" dirty="0"/>
              <a:t> title — set in Title Case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1004" y="5705120"/>
            <a:ext cx="4299157" cy="214312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54585A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presenter’s </a:t>
            </a:r>
            <a:r>
              <a:rPr lang="en-GB" noProof="0" dirty="0"/>
              <a:t>Firstname</a:t>
            </a:r>
            <a:r>
              <a:rPr lang="en-GB" dirty="0"/>
              <a:t> and Lastname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7E9969B-A258-784D-8703-F25762E7D80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43716" y="5706592"/>
            <a:ext cx="4002617" cy="212849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54585A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presenter’s </a:t>
            </a:r>
            <a:r>
              <a:rPr lang="en-GB" noProof="0" dirty="0"/>
              <a:t>Firstname</a:t>
            </a:r>
            <a:r>
              <a:rPr lang="en-GB" dirty="0"/>
              <a:t> and Lastname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843711" y="5929100"/>
            <a:ext cx="4002616" cy="214312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noProof="0" dirty="0"/>
              <a:t>presenter’s</a:t>
            </a:r>
            <a:r>
              <a:rPr lang="en-GB" dirty="0"/>
              <a:t> title — set in Title Case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71008" y="6082297"/>
            <a:ext cx="4289314" cy="214312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noProof="0" dirty="0"/>
              <a:t>presenter’s</a:t>
            </a:r>
            <a:r>
              <a:rPr lang="en-GB" dirty="0"/>
              <a:t> division — set in Title Case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843716" y="6082297"/>
            <a:ext cx="4289314" cy="214312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noProof="0" dirty="0"/>
              <a:t>presenter’s</a:t>
            </a:r>
            <a:r>
              <a:rPr lang="en-GB" dirty="0"/>
              <a:t> division — set in Title Case</a:t>
            </a:r>
            <a:endParaRPr lang="en-US" dirty="0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>
          <a:xfrm>
            <a:off x="444127" y="348036"/>
            <a:ext cx="10128000" cy="571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4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3842">
          <p15:clr>
            <a:srgbClr val="F26B43"/>
          </p15:clr>
        </p15:guide>
        <p15:guide id="10" orient="horz" pos="3940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4715" y="1034715"/>
            <a:ext cx="11453658" cy="340662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Use this as the closing slide; omit title and subtitle if not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9969B-A258-784D-8703-F25762E7D80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954"/>
            <a:ext cx="12192000" cy="3784092"/>
          </a:xfrm>
          <a:prstGeom prst="rect">
            <a:avLst/>
          </a:prstGeom>
        </p:spPr>
      </p:pic>
      <p:sp>
        <p:nvSpPr>
          <p:cNvPr id="8" name="Title Placeholder 9"/>
          <p:cNvSpPr>
            <a:spLocks noGrp="1"/>
          </p:cNvSpPr>
          <p:nvPr>
            <p:ph type="title"/>
          </p:nvPr>
        </p:nvSpPr>
        <p:spPr>
          <a:xfrm>
            <a:off x="444127" y="348036"/>
            <a:ext cx="10128000" cy="571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319" y="307604"/>
            <a:ext cx="9709624" cy="4180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319" y="1213371"/>
            <a:ext cx="9709624" cy="429153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96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pectrum with text box">
    <p:bg>
      <p:bgPr>
        <a:gradFill rotWithShape="0">
          <a:gsLst>
            <a:gs pos="0">
              <a:schemeClr val="bg1">
                <a:alpha val="0"/>
              </a:schemeClr>
            </a:gs>
            <a:gs pos="100000">
              <a:schemeClr val="bg1">
                <a:alpha val="29999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43053"/>
            <a:ext cx="12202584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8" y="347276"/>
            <a:ext cx="11453657" cy="57198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6611" y="1034715"/>
            <a:ext cx="11453658" cy="340662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9A9B9C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8605" y="5706374"/>
            <a:ext cx="9529627" cy="433837"/>
          </a:xfrm>
          <a:prstGeom prst="rect">
            <a:avLst/>
          </a:prstGeom>
        </p:spPr>
        <p:txBody>
          <a:bodyPr vert="horz"/>
          <a:lstStyle>
            <a:lvl1pPr>
              <a:defRPr sz="1000" baseline="0">
                <a:solidFill>
                  <a:srgbClr val="54585A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6614" y="1883391"/>
            <a:ext cx="9919074" cy="30219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</p:spPr>
        <p:txBody>
          <a:bodyPr vert="horz"/>
          <a:lstStyle>
            <a:lvl1pPr marL="0" marR="0" indent="0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pPr>
              <a:defRPr/>
            </a:pPr>
            <a:fld id="{147EF794-2B63-40C8-8E40-66AC954996F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10291-7700-E9C5-8509-A9067AF3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C7199-04F3-F53D-4F02-35050B13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7872D-A191-9B53-B809-F28EE1E2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2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5F62-09D1-9937-BBC7-89ACD591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F278-1C6D-9672-4F60-83EEFB32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2AED-B4C1-0AD3-70D8-69C1CCBE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9570-605E-949B-0E1C-BF4A313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8F95-453F-D362-CDEB-125DD19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94CA-618D-B5C8-4D2A-FE5667CF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BA6C-E206-0EBF-FBCF-003DF934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FF6D-E086-FFD8-78C6-593D430C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DE84-191A-3133-CC77-4527A37D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980F-24F4-566C-4492-08EC7BE4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4F24-35BB-D381-64CD-7CCC08C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1EF6-092F-6F52-9C7B-C4846461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5FCA-28C0-F92B-AFD2-E6C4A5D2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CA4E-8624-8EEC-7CBE-6055254D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A5AE-D6A2-A8B6-2B55-E74DB1C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EB94-044A-78E5-11DF-333F27F3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B433-B7AF-8506-56D4-42CA0ABFB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64A77-E352-4126-8EA9-010EEAFD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E73C-1B1D-3F63-94D5-FB7A7EBA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0EFB-6C80-01BB-4C89-BDB3C1E1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B3F-D2FB-F67B-B914-40C0D434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5334-1889-48A4-C2AE-0D66CEE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533F2-3C3A-1D72-6AB8-7D0914D2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7F15F-75F1-635B-3693-421EAFBA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F89C8-DC40-883D-508D-36F92706A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92254-05DB-5C46-1D1E-ADCE76294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990F9-7F86-FF9B-611D-6831A3E9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79F19-022B-42C5-D64F-4BAD6724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9A83F-0B78-2265-FF3B-6A099839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7072-31D8-6CFA-4DC3-164C6C4B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B3089-6B38-9BDE-E54D-B9336E54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654AF-1A67-743F-16B2-F5E85070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35658-ED8A-16CE-3B56-AB7A2290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10291-7700-E9C5-8509-A9067AF3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C7199-04F3-F53D-4F02-35050B13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7872D-A191-9B53-B809-F28EE1E2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AE84-B9A8-6FE3-7944-32F67643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79FE-7555-3616-D588-E6243E67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16B2-167D-2960-DE3D-E3A92D823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8555-E9FC-4C0B-CE38-ED4653F9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2DBC-901E-1308-2543-147A9EDC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A6E0-25AE-80C1-7B9D-FAA01FA1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A308-2D90-2CE7-FB3F-3181219B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F8225-0C57-D2F0-E910-53F1EC5F8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A1A2-5A46-DB82-AAA6-4067032D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4380D-BA2A-A311-1E97-FB75C490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0F33-31B0-1DF0-EB69-7D442AD5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E468-5FAC-018E-DA5D-20B67CE8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9AE01-60E3-788C-8C8C-6E847B18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F217-893F-502D-C105-8EBE559C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E01E-4858-281B-6A10-62603ACAF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DE5D-4200-4BE2-B203-34C6B77E593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4BEF-A48C-D3C8-4B6B-A7D98A411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B5B4-C094-7665-579C-C6078914B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59DC-8D65-4825-B455-807DAD3A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83" y="6469066"/>
            <a:ext cx="12240684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44127" y="348036"/>
            <a:ext cx="10128000" cy="571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" y="6460017"/>
            <a:ext cx="526085" cy="405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pPr defTabSz="457200"/>
            <a:fld id="{17E9969B-A258-784D-8703-F25762E7D80F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333F48"/>
          </a:solidFill>
          <a:latin typeface="+mj-lt"/>
          <a:ea typeface="+mj-ea"/>
          <a:cs typeface="Helvetic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b="0" i="0" kern="1200">
          <a:solidFill>
            <a:srgbClr val="54585A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0">
          <p15:clr>
            <a:srgbClr val="F26B43"/>
          </p15:clr>
        </p15:guide>
        <p15:guide id="2" orient="horz" pos="967">
          <p15:clr>
            <a:srgbClr val="F26B43"/>
          </p15:clr>
        </p15:guide>
        <p15:guide id="3" pos="7469">
          <p15:clr>
            <a:srgbClr val="F26B43"/>
          </p15:clr>
        </p15:guide>
        <p15:guide id="4" pos="3840">
          <p15:clr>
            <a:srgbClr val="000000"/>
          </p15:clr>
        </p15:guide>
        <p15:guide id="5" orient="horz" pos="1185">
          <p15:clr>
            <a:srgbClr val="F26B43"/>
          </p15:clr>
        </p15:guide>
        <p15:guide id="6" orient="horz" pos="3090">
          <p15:clr>
            <a:srgbClr val="F26B43"/>
          </p15:clr>
        </p15:guide>
        <p15:guide id="7" orient="horz" pos="3339">
          <p15:clr>
            <a:srgbClr val="F26B43"/>
          </p15:clr>
        </p15:guide>
        <p15:guide id="8" orient="horz" pos="3702">
          <p15:clr>
            <a:srgbClr val="F26B43"/>
          </p15:clr>
        </p15:guide>
        <p15:guide id="9" pos="347">
          <p15:clr>
            <a:srgbClr val="F26B43"/>
          </p15:clr>
        </p15:guide>
        <p15:guide id="10" orient="horz" pos="822">
          <p15:clr>
            <a:srgbClr val="F26B43"/>
          </p15:clr>
        </p15:guide>
        <p15:guide id="11" orient="horz" pos="2160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44846-90B1-D84A-F0D1-290F846042D9}"/>
              </a:ext>
            </a:extLst>
          </p:cNvPr>
          <p:cNvSpPr/>
          <p:nvPr/>
        </p:nvSpPr>
        <p:spPr>
          <a:xfrm>
            <a:off x="831908" y="2348918"/>
            <a:ext cx="10528183" cy="119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IBK KW Filterability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17614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56A30C-BA1B-ECAD-F3FC-CB60C896B7D4}"/>
              </a:ext>
            </a:extLst>
          </p:cNvPr>
          <p:cNvSpPr/>
          <p:nvPr/>
        </p:nvSpPr>
        <p:spPr>
          <a:xfrm>
            <a:off x="2990889" y="175904"/>
            <a:ext cx="5492618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Data for modelling (April 2018 – July 2023)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78B6C-F09C-FFB0-2A77-B45D156C8A39}"/>
              </a:ext>
            </a:extLst>
          </p:cNvPr>
          <p:cNvSpPr/>
          <p:nvPr/>
        </p:nvSpPr>
        <p:spPr>
          <a:xfrm>
            <a:off x="8174009" y="517649"/>
            <a:ext cx="4335344" cy="55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Target variables: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Loop and Daily IBR KW Filterability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798BB-36F0-76F2-22C9-D7D4393A6805}"/>
              </a:ext>
            </a:extLst>
          </p:cNvPr>
          <p:cNvSpPr/>
          <p:nvPr/>
        </p:nvSpPr>
        <p:spPr>
          <a:xfrm>
            <a:off x="9842549" y="850716"/>
            <a:ext cx="2666804" cy="55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 262.2 KW = “GOOD”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 160.1 KW = “GOOD”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7EBA0-606F-D4D7-C273-6B6319337042}"/>
              </a:ext>
            </a:extLst>
          </p:cNvPr>
          <p:cNvSpPr/>
          <p:nvPr/>
        </p:nvSpPr>
        <p:spPr>
          <a:xfrm>
            <a:off x="8689944" y="1137206"/>
            <a:ext cx="1651737" cy="55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 1: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Loop 2: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56D1A-87B0-18D4-10C1-3333D979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22" y="1845497"/>
            <a:ext cx="2978093" cy="128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ECE02-2E65-31A8-7342-AC779E56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" y="517650"/>
            <a:ext cx="8335862" cy="62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56A30C-BA1B-ECAD-F3FC-CB60C896B7D4}"/>
              </a:ext>
            </a:extLst>
          </p:cNvPr>
          <p:cNvSpPr/>
          <p:nvPr/>
        </p:nvSpPr>
        <p:spPr>
          <a:xfrm>
            <a:off x="2990889" y="175904"/>
            <a:ext cx="5492618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Data for modelling (April 2018 – July 2023)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78B6C-F09C-FFB0-2A77-B45D156C8A39}"/>
              </a:ext>
            </a:extLst>
          </p:cNvPr>
          <p:cNvSpPr/>
          <p:nvPr/>
        </p:nvSpPr>
        <p:spPr>
          <a:xfrm>
            <a:off x="8174009" y="517649"/>
            <a:ext cx="4335344" cy="55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Target variables: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Loop and Daily IBR KW Filterability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798BB-36F0-76F2-22C9-D7D4393A6805}"/>
              </a:ext>
            </a:extLst>
          </p:cNvPr>
          <p:cNvSpPr/>
          <p:nvPr/>
        </p:nvSpPr>
        <p:spPr>
          <a:xfrm>
            <a:off x="9842549" y="850716"/>
            <a:ext cx="2666804" cy="55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 262.2 KW = “GOOD”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 160.1 KW = “GOOD”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7EBA0-606F-D4D7-C273-6B6319337042}"/>
              </a:ext>
            </a:extLst>
          </p:cNvPr>
          <p:cNvSpPr/>
          <p:nvPr/>
        </p:nvSpPr>
        <p:spPr>
          <a:xfrm>
            <a:off x="8689944" y="1137206"/>
            <a:ext cx="1651737" cy="55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Loop 1: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Loop 2: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56D1A-87B0-18D4-10C1-3333D979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8" y="1735293"/>
            <a:ext cx="3621808" cy="1931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42EBA-0D83-90F9-B826-F2C2E8E3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" y="551657"/>
            <a:ext cx="8122551" cy="61304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E427D-23CB-337D-B9AA-252423644FE3}"/>
              </a:ext>
            </a:extLst>
          </p:cNvPr>
          <p:cNvSpPr txBox="1"/>
          <p:nvPr/>
        </p:nvSpPr>
        <p:spPr>
          <a:xfrm>
            <a:off x="8306760" y="3848100"/>
            <a:ext cx="38280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observations: 12093</a:t>
            </a:r>
          </a:p>
          <a:p>
            <a:endParaRPr lang="en-US" sz="1400" dirty="0"/>
          </a:p>
          <a:p>
            <a:r>
              <a:rPr lang="en-US" sz="1400" dirty="0"/>
              <a:t>Total Good = 21% (</a:t>
            </a:r>
            <a:r>
              <a:rPr lang="en-US" sz="1400" b="1" dirty="0"/>
              <a:t>Loop 1</a:t>
            </a:r>
            <a:r>
              <a:rPr lang="en-US" sz="1400" dirty="0"/>
              <a:t>: 15.4% | </a:t>
            </a:r>
            <a:r>
              <a:rPr lang="en-US" sz="1400" b="1" dirty="0"/>
              <a:t>Loop 2</a:t>
            </a:r>
            <a:r>
              <a:rPr lang="en-US" sz="1400" dirty="0"/>
              <a:t>: 5.7%)</a:t>
            </a:r>
          </a:p>
          <a:p>
            <a:r>
              <a:rPr lang="en-US" sz="1400" dirty="0"/>
              <a:t>   Total Bad = 79% (</a:t>
            </a:r>
            <a:r>
              <a:rPr lang="en-US" sz="1400" b="1" dirty="0"/>
              <a:t>Loop 1</a:t>
            </a:r>
            <a:r>
              <a:rPr lang="en-US" sz="1400" dirty="0"/>
              <a:t>: 47.6% | </a:t>
            </a:r>
            <a:r>
              <a:rPr lang="en-US" sz="1400" b="1" dirty="0"/>
              <a:t>Loop 2</a:t>
            </a:r>
            <a:r>
              <a:rPr lang="en-US" sz="1400" dirty="0"/>
              <a:t>: 31.3%)</a:t>
            </a:r>
          </a:p>
          <a:p>
            <a:endParaRPr lang="en-US" sz="1400" dirty="0"/>
          </a:p>
          <a:p>
            <a:r>
              <a:rPr lang="en-US" sz="1400" b="1" dirty="0"/>
              <a:t>Loop 1</a:t>
            </a:r>
            <a:r>
              <a:rPr lang="en-US" sz="1400" dirty="0"/>
              <a:t>		</a:t>
            </a:r>
            <a:r>
              <a:rPr lang="en-US" sz="1400" b="1" dirty="0"/>
              <a:t>Loop 2</a:t>
            </a:r>
          </a:p>
          <a:p>
            <a:r>
              <a:rPr lang="en-US" sz="1400" dirty="0"/>
              <a:t>Good: 1858		Good: 691</a:t>
            </a:r>
          </a:p>
          <a:p>
            <a:r>
              <a:rPr lang="en-US" sz="1400" dirty="0"/>
              <a:t>   Bad: 5762	 	Bad: 3782</a:t>
            </a:r>
          </a:p>
          <a:p>
            <a:r>
              <a:rPr lang="en-US" sz="1400" dirty="0"/>
              <a:t>Total:  7620		Total: 4473</a:t>
            </a:r>
          </a:p>
          <a:p>
            <a:r>
              <a:rPr lang="en-US" sz="1400" dirty="0"/>
              <a:t>Good: 24.4%	Good: 15.4%</a:t>
            </a:r>
          </a:p>
          <a:p>
            <a:r>
              <a:rPr lang="en-US" sz="1400" dirty="0"/>
              <a:t>   Bad: 75.6%	Bad: 84.6%</a:t>
            </a:r>
          </a:p>
        </p:txBody>
      </p:sp>
    </p:spTree>
    <p:extLst>
      <p:ext uri="{BB962C8B-B14F-4D97-AF65-F5344CB8AC3E}">
        <p14:creationId xmlns:p14="http://schemas.microsoft.com/office/powerpoint/2010/main" val="81975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AF632-D7FF-AC4C-85A4-52C9AA765420}"/>
              </a:ext>
            </a:extLst>
          </p:cNvPr>
          <p:cNvSpPr/>
          <p:nvPr/>
        </p:nvSpPr>
        <p:spPr>
          <a:xfrm>
            <a:off x="4710545" y="0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Time Plots (Top 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8C429-602C-0A60-2079-5A986DC5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165"/>
            <a:ext cx="12192000" cy="64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F036B-6DDB-10DF-7963-8F15FF725EBC}"/>
              </a:ext>
            </a:extLst>
          </p:cNvPr>
          <p:cNvSpPr/>
          <p:nvPr/>
        </p:nvSpPr>
        <p:spPr>
          <a:xfrm>
            <a:off x="4216400" y="16778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Time Plots (Bottom 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45AA1-FF72-77DC-7BFA-F88ADC94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248"/>
            <a:ext cx="12192000" cy="64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F036B-6DDB-10DF-7963-8F15FF725EBC}"/>
              </a:ext>
            </a:extLst>
          </p:cNvPr>
          <p:cNvSpPr/>
          <p:nvPr/>
        </p:nvSpPr>
        <p:spPr>
          <a:xfrm>
            <a:off x="4216400" y="16778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Time Plots (Some 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08680-C73E-A559-E6E1-D0190721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67"/>
            <a:ext cx="12192000" cy="64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96927" y="1"/>
            <a:ext cx="7231929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Discretization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BF84-9089-F92B-0782-8147DD2F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765931"/>
            <a:ext cx="3431098" cy="24470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A1064-AC3C-5F7B-8299-5B145135F538}"/>
              </a:ext>
            </a:extLst>
          </p:cNvPr>
          <p:cNvSpPr/>
          <p:nvPr/>
        </p:nvSpPr>
        <p:spPr>
          <a:xfrm>
            <a:off x="1560352" y="402672"/>
            <a:ext cx="1493241" cy="26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CE7E5-2CD0-6B4C-63D0-DCAAC36DC44E}"/>
              </a:ext>
            </a:extLst>
          </p:cNvPr>
          <p:cNvSpPr/>
          <p:nvPr/>
        </p:nvSpPr>
        <p:spPr>
          <a:xfrm>
            <a:off x="7807353" y="448563"/>
            <a:ext cx="1493241" cy="26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Frequency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6D39F-1EE7-5DFC-3CC9-BB39A03BEAFA}"/>
              </a:ext>
            </a:extLst>
          </p:cNvPr>
          <p:cNvSpPr/>
          <p:nvPr/>
        </p:nvSpPr>
        <p:spPr>
          <a:xfrm>
            <a:off x="1560351" y="3632435"/>
            <a:ext cx="1493241" cy="26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182D7-0037-D0E3-ADFD-70E6BD6C88B9}"/>
              </a:ext>
            </a:extLst>
          </p:cNvPr>
          <p:cNvSpPr/>
          <p:nvPr/>
        </p:nvSpPr>
        <p:spPr>
          <a:xfrm>
            <a:off x="7857686" y="3630191"/>
            <a:ext cx="1493241" cy="26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905943-49EA-5651-2E70-24F66984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25" y="765930"/>
            <a:ext cx="3431097" cy="2447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AE9A36-AEF5-5A1F-10B3-7781472EA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94" y="3974138"/>
            <a:ext cx="3431097" cy="2741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3EC574-7EDA-9B9B-963C-2DCF11F71FE2}"/>
              </a:ext>
            </a:extLst>
          </p:cNvPr>
          <p:cNvSpPr/>
          <p:nvPr/>
        </p:nvSpPr>
        <p:spPr>
          <a:xfrm>
            <a:off x="7589391" y="4177428"/>
            <a:ext cx="2125060" cy="260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categorical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BBA85-C1FE-891A-1276-282778DF4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429" y="293136"/>
            <a:ext cx="393234" cy="3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C286B-6AF3-478F-CF5E-A8D98D5E028B}"/>
              </a:ext>
            </a:extLst>
          </p:cNvPr>
          <p:cNvSpPr/>
          <p:nvPr/>
        </p:nvSpPr>
        <p:spPr>
          <a:xfrm>
            <a:off x="4710545" y="0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Lifts (TOP 20)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412FA-6550-975C-6A22-598CF533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912"/>
            <a:ext cx="12192000" cy="64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C286B-6AF3-478F-CF5E-A8D98D5E028B}"/>
              </a:ext>
            </a:extLst>
          </p:cNvPr>
          <p:cNvSpPr/>
          <p:nvPr/>
        </p:nvSpPr>
        <p:spPr>
          <a:xfrm>
            <a:off x="4710545" y="0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Lifts (BOTTOM 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D1D8F-4C81-B7F7-21E7-5DDE0B03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853"/>
            <a:ext cx="12192000" cy="65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C286B-6AF3-478F-CF5E-A8D98D5E028B}"/>
              </a:ext>
            </a:extLst>
          </p:cNvPr>
          <p:cNvSpPr/>
          <p:nvPr/>
        </p:nvSpPr>
        <p:spPr>
          <a:xfrm>
            <a:off x="4710545" y="0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Lifts + Frequencies (TOP 10)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2ADE60-9194-B936-D8BD-26F19AE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20"/>
            <a:ext cx="12192000" cy="64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C286B-6AF3-478F-CF5E-A8D98D5E028B}"/>
              </a:ext>
            </a:extLst>
          </p:cNvPr>
          <p:cNvSpPr/>
          <p:nvPr/>
        </p:nvSpPr>
        <p:spPr>
          <a:xfrm>
            <a:off x="4710545" y="0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Lifts + Frequencies (BOTTOM 10)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357CC-2C98-9432-0AC8-62338923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56"/>
            <a:ext cx="12192000" cy="65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17ABD-23D1-019E-F143-17CA21DB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0" y="485629"/>
            <a:ext cx="4111864" cy="2596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B3724-A265-5D7F-9174-CFCE5840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38" y="423592"/>
            <a:ext cx="6661584" cy="2791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923F80-3FA9-C0C2-63F3-DABC379E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29" y="3877489"/>
            <a:ext cx="5849272" cy="2556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074D6D-C61F-BE19-46C4-8DA50D120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503" y="4009661"/>
            <a:ext cx="5166521" cy="2424749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788DA336-0A95-6400-741D-C6FDE7725497}"/>
              </a:ext>
            </a:extLst>
          </p:cNvPr>
          <p:cNvSpPr/>
          <p:nvPr/>
        </p:nvSpPr>
        <p:spPr>
          <a:xfrm rot="17418091">
            <a:off x="4903473" y="2831018"/>
            <a:ext cx="345933" cy="924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C2A29"/>
              </a:solidFill>
              <a:latin typeface="Arial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0F4E9D-77DD-898D-F9DD-FA0FCAFEC943}"/>
              </a:ext>
            </a:extLst>
          </p:cNvPr>
          <p:cNvSpPr/>
          <p:nvPr/>
        </p:nvSpPr>
        <p:spPr>
          <a:xfrm rot="17796492" flipH="1">
            <a:off x="5786663" y="3276215"/>
            <a:ext cx="135704" cy="4484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4F47AC9-91D7-050F-95C2-EBB485C7C06B}"/>
              </a:ext>
            </a:extLst>
          </p:cNvPr>
          <p:cNvSpPr/>
          <p:nvPr/>
        </p:nvSpPr>
        <p:spPr>
          <a:xfrm rot="15800493">
            <a:off x="4989577" y="2864234"/>
            <a:ext cx="166260" cy="19924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BD4705E-1CE4-13F1-E681-C8E7E112C83F}"/>
              </a:ext>
            </a:extLst>
          </p:cNvPr>
          <p:cNvSpPr/>
          <p:nvPr/>
        </p:nvSpPr>
        <p:spPr>
          <a:xfrm rot="5663462">
            <a:off x="6808981" y="2956446"/>
            <a:ext cx="125399" cy="14483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2718E-0545-A130-3437-4B2983E5E5AF}"/>
              </a:ext>
            </a:extLst>
          </p:cNvPr>
          <p:cNvSpPr/>
          <p:nvPr/>
        </p:nvSpPr>
        <p:spPr>
          <a:xfrm>
            <a:off x="1741494" y="3486483"/>
            <a:ext cx="2003681" cy="48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Arial"/>
              </a:rPr>
              <a:t>… KW, Loop 1_2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6D670-C46D-F5D4-4714-8BF01705E779}"/>
              </a:ext>
            </a:extLst>
          </p:cNvPr>
          <p:cNvSpPr/>
          <p:nvPr/>
        </p:nvSpPr>
        <p:spPr>
          <a:xfrm>
            <a:off x="7487304" y="3486483"/>
            <a:ext cx="4336218" cy="49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FFFF"/>
                </a:solidFill>
                <a:latin typeface="Arial"/>
              </a:rPr>
              <a:t>… Batch Prod Date BC, BC variables, Batch 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5A1A48-E876-C1B1-0843-F2C84EB0537B}"/>
              </a:ext>
            </a:extLst>
          </p:cNvPr>
          <p:cNvSpPr/>
          <p:nvPr/>
        </p:nvSpPr>
        <p:spPr>
          <a:xfrm>
            <a:off x="3317372" y="175802"/>
            <a:ext cx="4336218" cy="23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Arial"/>
              </a:rPr>
              <a:t>… selected six (6) highlighted variables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8C1F85-9282-BDE4-CEE8-9694E04BE702}"/>
              </a:ext>
            </a:extLst>
          </p:cNvPr>
          <p:cNvSpPr/>
          <p:nvPr/>
        </p:nvSpPr>
        <p:spPr>
          <a:xfrm rot="397395">
            <a:off x="5809035" y="3212536"/>
            <a:ext cx="856797" cy="298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68" dirty="0">
              <a:solidFill>
                <a:srgbClr val="FFFFFF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68" dirty="0">
              <a:solidFill>
                <a:srgbClr val="FFFFFF"/>
              </a:solidFill>
              <a:latin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68" dirty="0">
                <a:solidFill>
                  <a:srgbClr val="FF0000"/>
                </a:solidFill>
                <a:latin typeface="Arial"/>
              </a:rPr>
              <a:t>1.</a:t>
            </a:r>
            <a:r>
              <a:rPr lang="en-US" sz="768" dirty="0">
                <a:solidFill>
                  <a:srgbClr val="FFFFFF"/>
                </a:solidFill>
                <a:latin typeface="Arial"/>
              </a:rPr>
              <a:t> join by Batch ID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C281E3-0300-5621-F4B8-B349814A17D5}"/>
              </a:ext>
            </a:extLst>
          </p:cNvPr>
          <p:cNvSpPr/>
          <p:nvPr/>
        </p:nvSpPr>
        <p:spPr>
          <a:xfrm rot="20970297">
            <a:off x="5881530" y="3740032"/>
            <a:ext cx="948020" cy="360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68" dirty="0">
                <a:solidFill>
                  <a:srgbClr val="FF0000"/>
                </a:solidFill>
                <a:latin typeface="Arial"/>
              </a:rPr>
              <a:t>2. </a:t>
            </a:r>
            <a:r>
              <a:rPr lang="en-US" sz="768" dirty="0">
                <a:solidFill>
                  <a:srgbClr val="FFFFFF"/>
                </a:solidFill>
                <a:latin typeface="Arial"/>
              </a:rPr>
              <a:t>join by LOOP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52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1DD296-CE26-361D-9DCD-21D3E389279F}"/>
              </a:ext>
            </a:extLst>
          </p:cNvPr>
          <p:cNvSpPr/>
          <p:nvPr/>
        </p:nvSpPr>
        <p:spPr>
          <a:xfrm>
            <a:off x="822122" y="5143150"/>
            <a:ext cx="11027268" cy="171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</a:rPr>
              <a:t>Root Mean Square Error: 49.4                 Standard Deviation: 77.7                               Mean: 285.2                         Coefficient of Variation = Standard Deviation / Mean = 27.2%</a:t>
            </a:r>
          </a:p>
          <a:p>
            <a:endParaRPr lang="en-US" sz="1200" b="1" u="sng" dirty="0">
              <a:solidFill>
                <a:srgbClr val="FF0000"/>
              </a:solidFill>
            </a:endParaRPr>
          </a:p>
          <a:p>
            <a:r>
              <a:rPr lang="en-US" sz="1200" b="1" u="sng" dirty="0">
                <a:solidFill>
                  <a:srgbClr val="FF0000"/>
                </a:solidFill>
              </a:rPr>
              <a:t>RMSE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Mean        = 17.4% 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b="1" u="sng" dirty="0">
                <a:solidFill>
                  <a:srgbClr val="FF0000"/>
                </a:solidFill>
              </a:rPr>
              <a:t>RMSE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Standard Deviation        = 63.6%                       Accuracy = 100 – AVERAGE(100 * (ABS(Prediction – Actual) / Actual)) = </a:t>
            </a:r>
            <a:r>
              <a:rPr lang="en-US" b="1" dirty="0">
                <a:solidFill>
                  <a:srgbClr val="105018"/>
                </a:solidFill>
              </a:rPr>
              <a:t>86.79 %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11969-9018-ECA5-1089-25B7F275A1FF}"/>
              </a:ext>
            </a:extLst>
          </p:cNvPr>
          <p:cNvSpPr/>
          <p:nvPr/>
        </p:nvSpPr>
        <p:spPr>
          <a:xfrm>
            <a:off x="2314647" y="196207"/>
            <a:ext cx="7231929" cy="811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Predicted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vs. </a:t>
            </a:r>
            <a:r>
              <a:rPr lang="en-US" sz="2400" b="1" dirty="0">
                <a:solidFill>
                  <a:srgbClr val="20A02F"/>
                </a:solidFill>
              </a:rPr>
              <a:t>Actual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062878-C227-592E-D454-99DD1A7E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55" y="856896"/>
            <a:ext cx="5714999" cy="4286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D14EC2-88C8-C900-F12F-F957E3CB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5" y="856896"/>
            <a:ext cx="5714999" cy="42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95BD97-1A22-71CB-99DF-E62DAA994638}"/>
              </a:ext>
            </a:extLst>
          </p:cNvPr>
          <p:cNvSpPr/>
          <p:nvPr/>
        </p:nvSpPr>
        <p:spPr>
          <a:xfrm>
            <a:off x="2333120" y="93197"/>
            <a:ext cx="7231929" cy="811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Variable Importance (XGBoost)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9DFFE-8E0E-4859-A4A8-2257CD41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133475"/>
            <a:ext cx="6048375" cy="50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5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862097-EEB4-673D-CDE8-0B39368F99FA}"/>
              </a:ext>
            </a:extLst>
          </p:cNvPr>
          <p:cNvSpPr/>
          <p:nvPr/>
        </p:nvSpPr>
        <p:spPr>
          <a:xfrm>
            <a:off x="2354982" y="-88961"/>
            <a:ext cx="723192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Mind of the Model (2-parameter)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83330-129B-BBF3-3E65-1A7524BF1FB3}"/>
              </a:ext>
            </a:extLst>
          </p:cNvPr>
          <p:cNvSpPr/>
          <p:nvPr/>
        </p:nvSpPr>
        <p:spPr>
          <a:xfrm>
            <a:off x="367469" y="361956"/>
            <a:ext cx="11335173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Occam’s razor: 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Entia non sunt multiplicanda praeter necessitatem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[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"Entities must not be multiplied beyond necessity“]</a:t>
            </a:r>
          </a:p>
          <a:p>
            <a:pPr algn="ctr"/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problem-solving principle that recommends searching for explanations constructed with the smallest possible set of elements.</a:t>
            </a:r>
            <a:endParaRPr lang="en-US" sz="1400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37B02-BCD5-D3A0-D466-CEBF60B6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9" y="1204475"/>
            <a:ext cx="5728531" cy="4919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50012-3FF0-107D-F28D-13CA397E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45" y="1204475"/>
            <a:ext cx="5730467" cy="49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88538" y="72790"/>
            <a:ext cx="7231929" cy="464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Actual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967AF4-D13C-CB13-EF4F-6D7DE559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179"/>
            <a:ext cx="12192000" cy="63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88538" y="72790"/>
            <a:ext cx="7231929" cy="464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Forecast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65CCB-4ACD-7F4F-D251-E87E73F6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028"/>
            <a:ext cx="12192000" cy="64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5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88538" y="181847"/>
            <a:ext cx="723192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Recommended Settings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A5D38C-8D13-492A-5069-02BC4861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6" y="1325461"/>
            <a:ext cx="8095375" cy="47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0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96927" y="1"/>
            <a:ext cx="7231929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Important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C6805-F110-CD51-772D-859DEFE9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395"/>
            <a:ext cx="12192000" cy="63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96927" y="1"/>
            <a:ext cx="7231929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Important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66B48-0077-AAA3-4B4F-864D233C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396"/>
            <a:ext cx="12192000" cy="63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E1EED2-73E8-044F-8B4D-BD7CE75CB781}"/>
              </a:ext>
            </a:extLst>
          </p:cNvPr>
          <p:cNvSpPr/>
          <p:nvPr/>
        </p:nvSpPr>
        <p:spPr>
          <a:xfrm>
            <a:off x="2388538" y="181847"/>
            <a:ext cx="723192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8E896-78D5-B0EA-F99A-E5BF60C7AC88}"/>
              </a:ext>
            </a:extLst>
          </p:cNvPr>
          <p:cNvSpPr txBox="1"/>
          <p:nvPr/>
        </p:nvSpPr>
        <p:spPr>
          <a:xfrm>
            <a:off x="543269" y="1090909"/>
            <a:ext cx="113019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desired levels of IBR KW Filterability values in this study are </a:t>
            </a:r>
            <a:r>
              <a:rPr lang="en-US" b="1" dirty="0">
                <a:solidFill>
                  <a:srgbClr val="105018"/>
                </a:solidFill>
                <a:highlight>
                  <a:srgbClr val="FF9999"/>
                </a:highlight>
              </a:rPr>
              <a:t>Loop 1: &lt; 262.2 KW </a:t>
            </a:r>
            <a:r>
              <a:rPr lang="en-US" sz="2400" dirty="0"/>
              <a:t>&amp;</a:t>
            </a:r>
            <a:r>
              <a:rPr lang="en-US" dirty="0"/>
              <a:t> </a:t>
            </a:r>
            <a:r>
              <a:rPr lang="en-US" b="1" dirty="0">
                <a:solidFill>
                  <a:srgbClr val="105018"/>
                </a:solidFill>
                <a:highlight>
                  <a:srgbClr val="FF9999"/>
                </a:highlight>
              </a:rPr>
              <a:t>Loop 2: &lt; 160.1 KW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`TWP Zone 3 Drive Side Pressure` and `TWP Zone 3 Tending Side Pressure` show the highest correlation with IBR KW.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continuous variables were discretized using the `cluster`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Predicted vs. Actual plot show that the model has a high predictive accuracy (</a:t>
            </a:r>
            <a:r>
              <a:rPr lang="en-US" b="1" dirty="0">
                <a:solidFill>
                  <a:srgbClr val="105018"/>
                </a:solidFill>
                <a:highlight>
                  <a:srgbClr val="00FFFF"/>
                </a:highlight>
              </a:rPr>
              <a:t>86.79 %</a:t>
            </a:r>
            <a:r>
              <a:rPr lang="en-US" b="1" dirty="0">
                <a:solidFill>
                  <a:srgbClr val="105018"/>
                </a:solidFill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IBR KW values are forecasted to be mostly below 320 KW and generally above 200 KW so far in 2024.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table of Recommended Settings for the most influential variables (not having a lot of missing data) is provided.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17ABD-23D1-019E-F143-17CA21DB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363071"/>
            <a:ext cx="4283075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B3724-A265-5D7F-9174-CFCE5840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85" y="298450"/>
            <a:ext cx="6938962" cy="2907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923F80-3FA9-C0C2-63F3-DABC379E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" y="3896162"/>
            <a:ext cx="6092826" cy="2663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074D6D-C61F-BE19-46C4-8DA50D120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300" y="4033838"/>
            <a:ext cx="5381647" cy="2525712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788DA336-0A95-6400-741D-C6FDE7725497}"/>
              </a:ext>
            </a:extLst>
          </p:cNvPr>
          <p:cNvSpPr/>
          <p:nvPr/>
        </p:nvSpPr>
        <p:spPr>
          <a:xfrm rot="17418091">
            <a:off x="4853817" y="2806118"/>
            <a:ext cx="360337" cy="963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0F4E9D-77DD-898D-F9DD-FA0FCAFEC943}"/>
              </a:ext>
            </a:extLst>
          </p:cNvPr>
          <p:cNvSpPr/>
          <p:nvPr/>
        </p:nvSpPr>
        <p:spPr>
          <a:xfrm rot="16962099" flipH="1">
            <a:off x="6335202" y="2804735"/>
            <a:ext cx="215709" cy="16945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4F47AC9-91D7-050F-95C2-EBB485C7C06B}"/>
              </a:ext>
            </a:extLst>
          </p:cNvPr>
          <p:cNvSpPr/>
          <p:nvPr/>
        </p:nvSpPr>
        <p:spPr>
          <a:xfrm rot="14166537">
            <a:off x="4386011" y="3109124"/>
            <a:ext cx="221635" cy="8924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2718E-0545-A130-3437-4B2983E5E5AF}"/>
              </a:ext>
            </a:extLst>
          </p:cNvPr>
          <p:cNvSpPr/>
          <p:nvPr/>
        </p:nvSpPr>
        <p:spPr>
          <a:xfrm>
            <a:off x="1560178" y="3712350"/>
            <a:ext cx="1814816" cy="28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Date, Loop 1_2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6D670-C46D-F5D4-4714-8BF01705E779}"/>
              </a:ext>
            </a:extLst>
          </p:cNvPr>
          <p:cNvSpPr/>
          <p:nvPr/>
        </p:nvSpPr>
        <p:spPr>
          <a:xfrm>
            <a:off x="7283902" y="3745555"/>
            <a:ext cx="4516771" cy="24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</a:t>
            </a:r>
            <a:r>
              <a:rPr lang="en-US" b="1" dirty="0">
                <a:solidFill>
                  <a:srgbClr val="105018"/>
                </a:solidFill>
                <a:highlight>
                  <a:srgbClr val="FFFF00"/>
                </a:highlight>
              </a:rPr>
              <a:t>Batch Prod Date BC</a:t>
            </a:r>
            <a:r>
              <a:rPr lang="en-US" dirty="0"/>
              <a:t>, BC variables, Batch 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5A1A48-E876-C1B1-0843-F2C84EB0537B}"/>
              </a:ext>
            </a:extLst>
          </p:cNvPr>
          <p:cNvSpPr/>
          <p:nvPr/>
        </p:nvSpPr>
        <p:spPr>
          <a:xfrm>
            <a:off x="3201674" y="40342"/>
            <a:ext cx="4516771" cy="24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selected six (6) highlighted variables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8C1F85-9282-BDE4-CEE8-9694E04BE702}"/>
              </a:ext>
            </a:extLst>
          </p:cNvPr>
          <p:cNvSpPr/>
          <p:nvPr/>
        </p:nvSpPr>
        <p:spPr>
          <a:xfrm>
            <a:off x="3581923" y="3092449"/>
            <a:ext cx="1028634" cy="3897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1. </a:t>
            </a:r>
            <a:r>
              <a:rPr lang="en-US" sz="800" dirty="0"/>
              <a:t>join by Date &amp; LOOP</a:t>
            </a:r>
          </a:p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C281E3-0300-5621-F4B8-B349814A17D5}"/>
              </a:ext>
            </a:extLst>
          </p:cNvPr>
          <p:cNvSpPr/>
          <p:nvPr/>
        </p:nvSpPr>
        <p:spPr>
          <a:xfrm rot="20970297">
            <a:off x="6975030" y="3276363"/>
            <a:ext cx="981152" cy="3675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2. </a:t>
            </a:r>
            <a:r>
              <a:rPr lang="en-US" sz="800" dirty="0"/>
              <a:t>join by Batch ID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E584D-AC20-611E-2ED0-D4BFD0694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437" y="3989564"/>
            <a:ext cx="325465" cy="296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926D10-370A-A699-6BC7-1768B4B29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295" y="476934"/>
            <a:ext cx="325465" cy="29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4D645-EAC0-167D-708F-B096D483EC01}"/>
              </a:ext>
            </a:extLst>
          </p:cNvPr>
          <p:cNvSpPr/>
          <p:nvPr/>
        </p:nvSpPr>
        <p:spPr>
          <a:xfrm>
            <a:off x="4216400" y="281711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Merging data {Joins}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229B3-6053-A06A-8183-2809DB7C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66" y="3429000"/>
            <a:ext cx="34575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CF54A-1644-2C41-2A55-623841CE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54" y="1315760"/>
            <a:ext cx="1524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3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4D645-EAC0-167D-708F-B096D483EC01}"/>
              </a:ext>
            </a:extLst>
          </p:cNvPr>
          <p:cNvSpPr/>
          <p:nvPr/>
        </p:nvSpPr>
        <p:spPr>
          <a:xfrm>
            <a:off x="637563" y="2051790"/>
            <a:ext cx="11258026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The only worse thing than no data is bad data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but please don’t throw the baby out with the bathwater.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0F998-C1A5-717D-0306-ECD06E6E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36" y="3126299"/>
            <a:ext cx="4257675" cy="1981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B438-FD46-4069-FC9B-82F198FA2BEF}"/>
              </a:ext>
            </a:extLst>
          </p:cNvPr>
          <p:cNvCxnSpPr>
            <a:cxnSpLocks/>
          </p:cNvCxnSpPr>
          <p:nvPr/>
        </p:nvCxnSpPr>
        <p:spPr>
          <a:xfrm flipH="1">
            <a:off x="5780015" y="2200082"/>
            <a:ext cx="1463312" cy="882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4CA2BB-A337-070C-0C6A-52ECDB9FD73E}"/>
              </a:ext>
            </a:extLst>
          </p:cNvPr>
          <p:cNvCxnSpPr>
            <a:cxnSpLocks/>
          </p:cNvCxnSpPr>
          <p:nvPr/>
        </p:nvCxnSpPr>
        <p:spPr>
          <a:xfrm>
            <a:off x="1065402" y="2505304"/>
            <a:ext cx="771787" cy="59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B0F617-582B-A20B-9F7A-161F5D89EEA2}"/>
              </a:ext>
            </a:extLst>
          </p:cNvPr>
          <p:cNvSpPr/>
          <p:nvPr/>
        </p:nvSpPr>
        <p:spPr>
          <a:xfrm>
            <a:off x="4216400" y="281711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Structured</a:t>
            </a:r>
            <a:r>
              <a:rPr lang="en-US" sz="2000" b="1" dirty="0">
                <a:solidFill>
                  <a:srgbClr val="7030A0"/>
                </a:solidFill>
              </a:rPr>
              <a:t> vs Unstructured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01679B-BA9B-DBC7-4B68-C24CE9C7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27" y="3489613"/>
            <a:ext cx="4257675" cy="22235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832157E-3BA3-7FB6-32B8-B27B099D8B68}"/>
              </a:ext>
            </a:extLst>
          </p:cNvPr>
          <p:cNvSpPr/>
          <p:nvPr/>
        </p:nvSpPr>
        <p:spPr>
          <a:xfrm>
            <a:off x="7061666" y="3164223"/>
            <a:ext cx="2299315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Unstructured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1581F6-A50C-2B02-7814-8C0651BFF968}"/>
              </a:ext>
            </a:extLst>
          </p:cNvPr>
          <p:cNvSpPr/>
          <p:nvPr/>
        </p:nvSpPr>
        <p:spPr>
          <a:xfrm>
            <a:off x="9281334" y="3167195"/>
            <a:ext cx="2299315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Structured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0D03D-DD39-E724-508F-3EF59D765CE3}"/>
              </a:ext>
            </a:extLst>
          </p:cNvPr>
          <p:cNvSpPr txBox="1"/>
          <p:nvPr/>
        </p:nvSpPr>
        <p:spPr>
          <a:xfrm>
            <a:off x="4651128" y="5107499"/>
            <a:ext cx="2214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possible to pick specific data to eliminate, without much additional effects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5E441-57EC-DA7B-D69F-3ED4EBE5C7A6}"/>
              </a:ext>
            </a:extLst>
          </p:cNvPr>
          <p:cNvSpPr txBox="1"/>
          <p:nvPr/>
        </p:nvSpPr>
        <p:spPr>
          <a:xfrm>
            <a:off x="0" y="5170036"/>
            <a:ext cx="46475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For machine learning analysis, all rows must be filled with data, else it would result in dropping multiple rows (weeks/months of data), or an entire column (variable).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Quite peculiarly, it turns out that some aspects of pH are important in the IBR KW Filterability analysis. Less than 10% of the variable had questionable data and does not meet the threshold to drop the entire column and lose 90% of good data, which could be important to the analysis; throwing away a year’s worth of data because of 2 – 3 weeks of inaccurate readings. One does not know important variables from the outset.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C76E49-025A-E4C2-90A4-BFEE2C299D43}"/>
              </a:ext>
            </a:extLst>
          </p:cNvPr>
          <p:cNvCxnSpPr>
            <a:cxnSpLocks/>
          </p:cNvCxnSpPr>
          <p:nvPr/>
        </p:nvCxnSpPr>
        <p:spPr>
          <a:xfrm flipV="1">
            <a:off x="1319511" y="4440876"/>
            <a:ext cx="517678" cy="729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15ED62-49B8-31C2-9BE3-0E2375F3AD8E}"/>
              </a:ext>
            </a:extLst>
          </p:cNvPr>
          <p:cNvCxnSpPr>
            <a:cxnSpLocks/>
          </p:cNvCxnSpPr>
          <p:nvPr/>
        </p:nvCxnSpPr>
        <p:spPr>
          <a:xfrm flipH="1" flipV="1">
            <a:off x="5475215" y="4624230"/>
            <a:ext cx="129362" cy="5458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9EA167B-4035-0E8B-7A2E-FA425396A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878" y="1144794"/>
            <a:ext cx="1800225" cy="11715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A73B499-B585-7D1D-67FB-8DC49694666B}"/>
              </a:ext>
            </a:extLst>
          </p:cNvPr>
          <p:cNvSpPr txBox="1"/>
          <p:nvPr/>
        </p:nvSpPr>
        <p:spPr>
          <a:xfrm>
            <a:off x="4949506" y="6144747"/>
            <a:ext cx="707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Trade off between dropping entire columns (missing out on potentially useful variables) or entire rows (losing information on several weeks of observations from hundreds of sensors).</a:t>
            </a:r>
          </a:p>
        </p:txBody>
      </p:sp>
    </p:spTree>
    <p:extLst>
      <p:ext uri="{BB962C8B-B14F-4D97-AF65-F5344CB8AC3E}">
        <p14:creationId xmlns:p14="http://schemas.microsoft.com/office/powerpoint/2010/main" val="177550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1B0F617-582B-A20B-9F7A-161F5D89EEA2}"/>
              </a:ext>
            </a:extLst>
          </p:cNvPr>
          <p:cNvSpPr/>
          <p:nvPr/>
        </p:nvSpPr>
        <p:spPr>
          <a:xfrm>
            <a:off x="4216400" y="281711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Sparse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B700C-CFE7-F623-0FEC-62618BE4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1104900"/>
            <a:ext cx="6467475" cy="2324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6FEBDF-F9E9-273E-573E-2482E8EF1BD2}"/>
              </a:ext>
            </a:extLst>
          </p:cNvPr>
          <p:cNvCxnSpPr/>
          <p:nvPr/>
        </p:nvCxnSpPr>
        <p:spPr>
          <a:xfrm>
            <a:off x="1526796" y="822121"/>
            <a:ext cx="9647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05BE74-4D60-1405-9D08-1EC8661F6DF4}"/>
              </a:ext>
            </a:extLst>
          </p:cNvPr>
          <p:cNvCxnSpPr/>
          <p:nvPr/>
        </p:nvCxnSpPr>
        <p:spPr>
          <a:xfrm>
            <a:off x="1015068" y="1104900"/>
            <a:ext cx="0" cy="625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E11D1-8F23-EFA2-B94E-AFCB3EEFB385}"/>
              </a:ext>
            </a:extLst>
          </p:cNvPr>
          <p:cNvSpPr txBox="1"/>
          <p:nvPr/>
        </p:nvSpPr>
        <p:spPr>
          <a:xfrm>
            <a:off x="2491530" y="637455"/>
            <a:ext cx="14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9E4C4-B6F2-2499-D56A-8CF2DF3275D7}"/>
              </a:ext>
            </a:extLst>
          </p:cNvPr>
          <p:cNvSpPr txBox="1"/>
          <p:nvPr/>
        </p:nvSpPr>
        <p:spPr>
          <a:xfrm>
            <a:off x="285228" y="1730581"/>
            <a:ext cx="130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43000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7B13-0C83-13F6-A78E-073983B6BD5B}"/>
              </a:ext>
            </a:extLst>
          </p:cNvPr>
          <p:cNvSpPr txBox="1"/>
          <p:nvPr/>
        </p:nvSpPr>
        <p:spPr>
          <a:xfrm>
            <a:off x="104776" y="3763088"/>
            <a:ext cx="8066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24% of missing data.</a:t>
            </a:r>
          </a:p>
          <a:p>
            <a:endParaRPr lang="en-US" dirty="0"/>
          </a:p>
          <a:p>
            <a:r>
              <a:rPr lang="en-US" dirty="0"/>
              <a:t>75% of incomplete rows. Cannot do machine learning analysis with incomplete rows.</a:t>
            </a:r>
          </a:p>
          <a:p>
            <a:endParaRPr lang="en-US" dirty="0"/>
          </a:p>
          <a:p>
            <a:r>
              <a:rPr lang="en-US" dirty="0"/>
              <a:t>Techniques exist for handling missing data, but most are not applicable to our case.</a:t>
            </a:r>
          </a:p>
          <a:p>
            <a:endParaRPr lang="en-US" dirty="0"/>
          </a:p>
          <a:p>
            <a:r>
              <a:rPr lang="en-US" dirty="0"/>
              <a:t>Simply dropping all rows with missing data only left us with June 2022 data. </a:t>
            </a:r>
          </a:p>
          <a:p>
            <a:endParaRPr lang="en-US" dirty="0"/>
          </a:p>
          <a:p>
            <a:r>
              <a:rPr lang="en-US" dirty="0"/>
              <a:t>Had to selectively drop certain columns that had the most recent missing data.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0ADDE-2503-0E21-B894-51111017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5" y="2099913"/>
            <a:ext cx="3752850" cy="43529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E1FA6C-3A90-EF78-10FC-C26B71CD3056}"/>
              </a:ext>
            </a:extLst>
          </p:cNvPr>
          <p:cNvSpPr/>
          <p:nvPr/>
        </p:nvSpPr>
        <p:spPr>
          <a:xfrm>
            <a:off x="9370503" y="3573710"/>
            <a:ext cx="44461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7DF23-C9DA-F17B-EDA7-C7E817EFEE55}"/>
              </a:ext>
            </a:extLst>
          </p:cNvPr>
          <p:cNvSpPr/>
          <p:nvPr/>
        </p:nvSpPr>
        <p:spPr>
          <a:xfrm>
            <a:off x="10345024" y="5055749"/>
            <a:ext cx="44461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E0F53-B057-46AA-8F4B-5911AA0C035C}"/>
              </a:ext>
            </a:extLst>
          </p:cNvPr>
          <p:cNvSpPr/>
          <p:nvPr/>
        </p:nvSpPr>
        <p:spPr>
          <a:xfrm>
            <a:off x="9900408" y="2434205"/>
            <a:ext cx="44461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1B162C-9118-7465-B5AA-56033EC3C9A4}"/>
              </a:ext>
            </a:extLst>
          </p:cNvPr>
          <p:cNvSpPr/>
          <p:nvPr/>
        </p:nvSpPr>
        <p:spPr>
          <a:xfrm>
            <a:off x="9370503" y="4307986"/>
            <a:ext cx="44461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1E2CFC-2540-1678-4F54-559E70464602}"/>
              </a:ext>
            </a:extLst>
          </p:cNvPr>
          <p:cNvSpPr/>
          <p:nvPr/>
        </p:nvSpPr>
        <p:spPr>
          <a:xfrm>
            <a:off x="9370503" y="3167194"/>
            <a:ext cx="44461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CF041-7AE9-BBE7-AB5D-0A1F1699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97" y="50603"/>
            <a:ext cx="2934006" cy="19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4D645-EAC0-167D-708F-B096D483EC01}"/>
              </a:ext>
            </a:extLst>
          </p:cNvPr>
          <p:cNvSpPr/>
          <p:nvPr/>
        </p:nvSpPr>
        <p:spPr>
          <a:xfrm>
            <a:off x="4216400" y="281711"/>
            <a:ext cx="3759200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Cook’s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81A30-3E9A-CC91-2701-E7C74992B167}"/>
              </a:ext>
            </a:extLst>
          </p:cNvPr>
          <p:cNvSpPr txBox="1"/>
          <p:nvPr/>
        </p:nvSpPr>
        <p:spPr>
          <a:xfrm>
            <a:off x="7963017" y="6075445"/>
            <a:ext cx="276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Filtered out Maple % &lt; 24</a:t>
            </a:r>
          </a:p>
          <a:p>
            <a:r>
              <a:rPr lang="en-US" b="1" dirty="0"/>
              <a:t>Filtered out Aspen % &gt; 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4F7BB-EB2C-E390-C7C1-59676F2B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623"/>
            <a:ext cx="12192000" cy="54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4D645-EAC0-167D-708F-B096D483EC01}"/>
              </a:ext>
            </a:extLst>
          </p:cNvPr>
          <p:cNvSpPr/>
          <p:nvPr/>
        </p:nvSpPr>
        <p:spPr>
          <a:xfrm>
            <a:off x="4216399" y="71986"/>
            <a:ext cx="3820253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Cook’s distance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298CD-EAEA-EDC5-F07C-80393D54499A}"/>
              </a:ext>
            </a:extLst>
          </p:cNvPr>
          <p:cNvSpPr txBox="1"/>
          <p:nvPr/>
        </p:nvSpPr>
        <p:spPr>
          <a:xfrm>
            <a:off x="1468074" y="6213945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~4250 observations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5F59-63BA-D36B-10F0-7DC6B47EF673}"/>
              </a:ext>
            </a:extLst>
          </p:cNvPr>
          <p:cNvSpPr txBox="1"/>
          <p:nvPr/>
        </p:nvSpPr>
        <p:spPr>
          <a:xfrm>
            <a:off x="5147579" y="6206957"/>
            <a:ext cx="214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 ~360 variables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81A30-3E9A-CC91-2701-E7C74992B167}"/>
              </a:ext>
            </a:extLst>
          </p:cNvPr>
          <p:cNvSpPr txBox="1"/>
          <p:nvPr/>
        </p:nvSpPr>
        <p:spPr>
          <a:xfrm>
            <a:off x="7963017" y="6075445"/>
            <a:ext cx="276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Filtered out Maple % &lt; 24</a:t>
            </a:r>
          </a:p>
          <a:p>
            <a:r>
              <a:rPr lang="en-US" b="1" dirty="0"/>
              <a:t>Filtered out Aspen % &gt; 76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60361-3332-78F1-3767-11846FFB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76"/>
            <a:ext cx="12192000" cy="64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8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56A30C-BA1B-ECAD-F3FC-CB60C896B7D4}"/>
              </a:ext>
            </a:extLst>
          </p:cNvPr>
          <p:cNvSpPr/>
          <p:nvPr/>
        </p:nvSpPr>
        <p:spPr>
          <a:xfrm>
            <a:off x="2990889" y="175904"/>
            <a:ext cx="5492618" cy="34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Data for modelling (April 2018 – July 2023)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78B6C-F09C-FFB0-2A77-B45D156C8A39}"/>
              </a:ext>
            </a:extLst>
          </p:cNvPr>
          <p:cNvSpPr/>
          <p:nvPr/>
        </p:nvSpPr>
        <p:spPr>
          <a:xfrm>
            <a:off x="1401854" y="4700146"/>
            <a:ext cx="4335344" cy="74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Target variables: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Loop and Daily IBR KW Filterability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798BB-36F0-76F2-22C9-D7D4393A6805}"/>
              </a:ext>
            </a:extLst>
          </p:cNvPr>
          <p:cNvSpPr/>
          <p:nvPr/>
        </p:nvSpPr>
        <p:spPr>
          <a:xfrm>
            <a:off x="2747551" y="5290194"/>
            <a:ext cx="2666804" cy="107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 262.2 KW = “GOOD”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 160.1 KW = “GOOD”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A97CE-59AC-DE2D-460C-75D48459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49" y="688072"/>
            <a:ext cx="4961349" cy="3751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3F31E-76FD-1835-A739-E8A46AE7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04" y="688072"/>
            <a:ext cx="4961349" cy="37514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47EBA0-606F-D4D7-C273-6B6319337042}"/>
              </a:ext>
            </a:extLst>
          </p:cNvPr>
          <p:cNvSpPr/>
          <p:nvPr/>
        </p:nvSpPr>
        <p:spPr>
          <a:xfrm>
            <a:off x="1547706" y="5593401"/>
            <a:ext cx="1651737" cy="107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Loop 1: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Loop 2: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56D1A-87B0-18D4-10C1-3333D979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01" y="4686603"/>
            <a:ext cx="3762988" cy="2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itle">
  <a:themeElements>
    <a:clrScheme name="Sappi Colour Palette">
      <a:dk1>
        <a:srgbClr val="2C2A29"/>
      </a:dk1>
      <a:lt1>
        <a:srgbClr val="FFFFFF"/>
      </a:lt1>
      <a:dk2>
        <a:srgbClr val="333F48"/>
      </a:dk2>
      <a:lt2>
        <a:srgbClr val="97999B"/>
      </a:lt2>
      <a:accent1>
        <a:srgbClr val="0057B8"/>
      </a:accent1>
      <a:accent2>
        <a:srgbClr val="4C8C2B"/>
      </a:accent2>
      <a:accent3>
        <a:srgbClr val="78BE20"/>
      </a:accent3>
      <a:accent4>
        <a:srgbClr val="C4D600"/>
      </a:accent4>
      <a:accent5>
        <a:srgbClr val="DA291C"/>
      </a:accent5>
      <a:accent6>
        <a:srgbClr val="A4343A"/>
      </a:accent6>
      <a:hlink>
        <a:srgbClr val="0057B8"/>
      </a:hlink>
      <a:folHlink>
        <a:srgbClr val="97999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7-Sappi-presentation-template-Basic-16x9.pptx" id="{DC2E2201-F2F4-4F0B-8D84-B49F539624DF}" vid="{1A76BC9D-CB28-41F6-A1BA-AF7719F70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133</Paragraphs>
  <Slides>28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Helvetica Light</vt:lpstr>
      <vt:lpstr>Arial</vt:lpstr>
      <vt:lpstr>Calibri</vt:lpstr>
      <vt:lpstr>Calibri Light</vt:lpstr>
      <vt:lpstr>Office Theme</vt:lpstr>
      <vt:lpstr>3_Title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Ofoche, Paul</dc:creator>
  <cp:lastModifiedBy>Ofoche, Paul</cp:lastModifiedBy>
  <cp:revision>65</cp:revision>
  <dcterms:created xsi:type="dcterms:W3CDTF">2023-09-21T21:29:53Z</dcterms:created>
  <dcterms:modified xsi:type="dcterms:W3CDTF">2024-02-08T20:42:05Z</dcterms:modified>
</cp:coreProperties>
</file>