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8" r:id="rId2"/>
    <p:sldId id="1165" r:id="rId3"/>
    <p:sldId id="1166" r:id="rId4"/>
    <p:sldId id="1167" r:id="rId5"/>
    <p:sldId id="1168" r:id="rId6"/>
    <p:sldId id="1169" r:id="rId7"/>
    <p:sldId id="1170" r:id="rId8"/>
    <p:sldId id="1171" r:id="rId9"/>
    <p:sldId id="1149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89"/>
    <a:srgbClr val="FF4F4F"/>
    <a:srgbClr val="FDF1E9"/>
    <a:srgbClr val="002B82"/>
    <a:srgbClr val="FFE1E1"/>
    <a:srgbClr val="FFD1D1"/>
    <a:srgbClr val="FFC1C1"/>
    <a:srgbClr val="FF5D5D"/>
    <a:srgbClr val="FFF9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4B55-EA6D-4E31-919F-6D481B0B568F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40C9E-A3D1-4EAA-8367-A42D952D0D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1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EA21CF0-6D2F-4BBE-9E96-8884D782BC4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3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811CE-C096-40D1-962F-9553198CA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91035B-73C4-497F-B0D5-48095F833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11366-4948-4C1D-BB22-EF286E2F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9F29F-9DA1-4911-A0AA-46F3FCCB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673D2-13A4-4899-A5CC-75C98DFA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5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A080-71A6-4272-AE53-04B60588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8F52E8-46C2-47ED-9B1D-912524A6D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7392E-C4CF-49F0-9C9D-213DFA30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1EE3B-75BA-4491-BCBF-53458732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763FC-EF86-4E19-B975-049E2A47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7A069-F0CE-49E4-910C-2E256D246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D66239-5AA5-4F73-AD0D-50E125D4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492F2-085A-44C5-881E-4E174374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6DA9E-D52B-4EDC-9FD5-04FF022B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18D21-04E0-455B-A7A5-77C95F4B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47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2232-F313-4E74-B3BF-BD2880ED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CE313-B330-48F3-B481-532E9F0E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4B86C-1D1D-48A7-B48C-202CEECB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F607B4-1548-4FE9-87EA-6B41A73D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BA474-4BE9-49B6-A6FF-80938D8C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3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8BF8-DA06-4B0D-B98A-F28467C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2C05C-FEB2-4537-8374-ED720946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B26AD-BC88-49D7-94DA-25C72A76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2AD40-0B4A-4736-9969-8617907C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7C4E7-2DA7-4923-8944-5E4B0D9D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9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9EE02-704E-4631-B53F-790B793F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FDCF6-1E93-4BDD-A843-27C0E846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5891A6-C2A9-4DDD-8B37-4973B074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5A1ADF-3298-4126-9179-D4129912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63A5B-0F91-4671-87FB-386D7FBE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BE7249-AA1E-4E0E-91F7-B920595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9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9767D-7C57-40BE-A091-482F182A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3E6D37-3A0E-40F3-BEA4-19327DB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4C070-5C4B-466C-B7AB-6D507A3B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BA30C-D13F-4B46-9179-316EEEDB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931D25-FCE2-44BF-936C-D2A3B88E6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F44CC3-42D6-4A30-B995-02EA9CB7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3CBC75-1FFD-42CD-B6D2-FFB16DBE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FC5718-9C68-4C38-98A0-9CD5142B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6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6356-F6F5-47BB-9E0C-6214AAD0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758A18-4C90-44F4-AB5E-C7BB7BAA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1F0BAC-DFD0-47AD-9622-8D25ED9B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42D07B-2DA1-44E7-8D90-29CB58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4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4385E-93A2-48F6-A7C6-3C115793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351144-B910-4543-83F3-B1064A92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8EF701-7062-4672-8713-8D30C5F2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8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71CE-5F75-4206-870E-70614782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819D4-C45E-40D5-BA0F-F0DBD5EA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751B1-800B-42FD-8B64-8692661F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5F39C0-CF5D-4733-ACAC-054F8FFA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06141-F1CD-46AA-A1AC-E10F8A1C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29082-2E77-40D2-B0AF-95442BCC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5435-F70F-4DE3-ACAE-9BB5D84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6D8571-D339-4C4A-AE35-2B0F47C8E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C6711-C1EA-4115-981F-B415A4CBF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07FB-3886-44C7-8D7D-913220E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F4B048-6FFB-439F-9896-049616CE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D1E03-1132-4C70-B232-FFF120B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9C830C-4DD9-4925-8312-2D8DD550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865DF-9CDA-4C59-BE35-838FF7E7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7A26D-DA19-407D-8BB5-D9674559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B405-3758-499D-B14D-4B466B1E6C99}" type="datetimeFigureOut">
              <a:rPr lang="es-ES" smtClean="0"/>
              <a:t>13/07/2022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29ECD-AB5D-4517-9C12-E9EC25845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5B827-E21F-4D91-8451-2FA07F8E3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7A49-4767-8AF3-A520187EB7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start.spring.io/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" y="-8078"/>
            <a:ext cx="12157710" cy="6874155"/>
          </a:xfrm>
          <a:prstGeom prst="rect">
            <a:avLst/>
          </a:prstGeom>
        </p:spPr>
      </p:pic>
      <p:sp>
        <p:nvSpPr>
          <p:cNvPr id="9" name="Rectángulo 31"/>
          <p:cNvSpPr/>
          <p:nvPr/>
        </p:nvSpPr>
        <p:spPr>
          <a:xfrm>
            <a:off x="34291" y="8077"/>
            <a:ext cx="9336781" cy="6858000"/>
          </a:xfrm>
          <a:prstGeom prst="rect">
            <a:avLst/>
          </a:prstGeom>
          <a:solidFill>
            <a:srgbClr val="0D0D0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+mj-lt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8470895" y="2531166"/>
            <a:ext cx="1833037" cy="1804926"/>
            <a:chOff x="7196930" y="2156300"/>
            <a:chExt cx="2520000" cy="2520000"/>
          </a:xfrm>
        </p:grpSpPr>
        <p:sp>
          <p:nvSpPr>
            <p:cNvPr id="3" name="2 Elipse"/>
            <p:cNvSpPr/>
            <p:nvPr/>
          </p:nvSpPr>
          <p:spPr>
            <a:xfrm>
              <a:off x="7196930" y="2156300"/>
              <a:ext cx="2520000" cy="2520000"/>
            </a:xfrm>
            <a:prstGeom prst="ellips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5" t="28494" r="62194" b="23977"/>
            <a:stretch/>
          </p:blipFill>
          <p:spPr bwMode="auto">
            <a:xfrm>
              <a:off x="7968226" y="2606300"/>
              <a:ext cx="1030748" cy="16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15 CuadroTexto"/>
          <p:cNvSpPr txBox="1"/>
          <p:nvPr/>
        </p:nvSpPr>
        <p:spPr>
          <a:xfrm>
            <a:off x="882900" y="2884023"/>
            <a:ext cx="7420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FORMACIÓN QARACTER</a:t>
            </a:r>
            <a:endParaRPr lang="es-ES" sz="2400" b="1" dirty="0">
              <a:solidFill>
                <a:schemeClr val="bg1"/>
              </a:solidFill>
              <a:latin typeface="Segoe UI Semibold" panose="020B0702040204020203" pitchFamily="34" charset="0"/>
              <a:ea typeface="Segoe UI" panose="020B0502040204020203" pitchFamily="34" charset="0"/>
              <a:cs typeface="Segoe UI Semibold" panose="020B0702040204020203" pitchFamily="34" charset="0"/>
            </a:endParaRPr>
          </a:p>
          <a:p>
            <a:pPr algn="r"/>
            <a:r>
              <a:rPr lang="es-AR" sz="24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REST API – MICROSERVICES – SPRING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4931230" y="5771110"/>
            <a:ext cx="1525781" cy="562501"/>
            <a:chOff x="8258139" y="5901475"/>
            <a:chExt cx="1525781" cy="562501"/>
          </a:xfrm>
        </p:grpSpPr>
        <p:grpSp>
          <p:nvGrpSpPr>
            <p:cNvPr id="16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1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bg1">
                      <a:lumMod val="8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68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8" y="114848"/>
            <a:ext cx="646106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s-ES_tradnl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  <a:sym typeface="Helvetica"/>
              </a:rPr>
              <a:t>Presentación </a:t>
            </a:r>
            <a:endParaRPr lang="es-ES_tradnl" b="1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2286000" y="2301867"/>
            <a:ext cx="7620000" cy="2680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AR" sz="2400" b="1" u="sng" dirty="0"/>
              <a:t>CONTENIDO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s-AR" sz="2400" dirty="0"/>
              <a:t>REST API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s-AR" sz="2400" dirty="0"/>
              <a:t>Diferencia entre Microservicio y Monolito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s-AR" sz="2400" dirty="0"/>
              <a:t>Spring Framework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s-AR" sz="2400" dirty="0"/>
              <a:t>Estructura básica y Desarrollo</a:t>
            </a:r>
          </a:p>
          <a:p>
            <a:pPr marL="285750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s-AR" sz="24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30702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7" y="114848"/>
            <a:ext cx="7509685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s-ES_tradnl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  <a:sym typeface="Helvetica"/>
              </a:rPr>
              <a:t>REST API  </a:t>
            </a:r>
            <a:endParaRPr lang="es-ES_tradnl" b="1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pic>
        <p:nvPicPr>
          <p:cNvPr id="1026" name="Picture 2" descr="Definición de API REST: ¿Qué son las API REST (API RESTful)?">
            <a:extLst>
              <a:ext uri="{FF2B5EF4-FFF2-40B4-BE49-F238E27FC236}">
                <a16:creationId xmlns:a16="http://schemas.microsoft.com/office/drawing/2014/main" id="{ACB4DDB3-B041-8371-FE58-2B6A8C7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42" y="2171615"/>
            <a:ext cx="4675115" cy="35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5C65757-0D63-4D74-929E-5AC73AC6F906}"/>
              </a:ext>
            </a:extLst>
          </p:cNvPr>
          <p:cNvSpPr txBox="1"/>
          <p:nvPr/>
        </p:nvSpPr>
        <p:spPr>
          <a:xfrm>
            <a:off x="606807" y="1257036"/>
            <a:ext cx="855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REST: </a:t>
            </a:r>
            <a:r>
              <a:rPr lang="es-AR" dirty="0" err="1"/>
              <a:t>Representational</a:t>
            </a:r>
            <a:r>
              <a:rPr lang="es-AR" dirty="0"/>
              <a:t> </a:t>
            </a:r>
            <a:r>
              <a:rPr lang="es-AR" dirty="0" err="1"/>
              <a:t>State</a:t>
            </a:r>
            <a:r>
              <a:rPr lang="es-AR" dirty="0"/>
              <a:t> Transfer - Transferencia de Estado Representacional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BC7A68E-DE50-2D06-8CDC-45FB6F03C3A7}"/>
              </a:ext>
            </a:extLst>
          </p:cNvPr>
          <p:cNvSpPr txBox="1"/>
          <p:nvPr/>
        </p:nvSpPr>
        <p:spPr>
          <a:xfrm>
            <a:off x="606806" y="1668645"/>
            <a:ext cx="7991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API: </a:t>
            </a:r>
            <a:r>
              <a:rPr lang="es-AR" dirty="0" err="1"/>
              <a:t>Application</a:t>
            </a:r>
            <a:r>
              <a:rPr lang="es-AR" dirty="0"/>
              <a:t> </a:t>
            </a:r>
            <a:r>
              <a:rPr lang="es-AR" dirty="0" err="1"/>
              <a:t>Programming</a:t>
            </a:r>
            <a:r>
              <a:rPr lang="es-AR" dirty="0"/>
              <a:t> Interface - Interfaz de programación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336255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8" y="114848"/>
            <a:ext cx="6276504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463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s-AR" sz="2000" dirty="0"/>
              <a:t>Diferencia entre Microservicio y Monolito</a:t>
            </a:r>
            <a:r>
              <a:rPr lang="es-ES_tradnl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  <a:sym typeface="Helvetica"/>
              </a:rPr>
              <a:t>  </a:t>
            </a:r>
            <a:endParaRPr lang="es-ES_tradnl" b="1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pic>
        <p:nvPicPr>
          <p:cNvPr id="1026" name="Picture 2" descr="Definición de API REST: ¿Qué son las API REST (API RESTful)?">
            <a:extLst>
              <a:ext uri="{FF2B5EF4-FFF2-40B4-BE49-F238E27FC236}">
                <a16:creationId xmlns:a16="http://schemas.microsoft.com/office/drawing/2014/main" id="{ACB4DDB3-B041-8371-FE58-2B6A8C7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93" y="2993194"/>
            <a:ext cx="2367581" cy="17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ervices vs Monolithic Architecture - RevDeBug">
            <a:extLst>
              <a:ext uri="{FF2B5EF4-FFF2-40B4-BE49-F238E27FC236}">
                <a16:creationId xmlns:a16="http://schemas.microsoft.com/office/drawing/2014/main" id="{4765A663-0065-844F-0CF9-EFA69A8D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81" y="1372021"/>
            <a:ext cx="8439195" cy="42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8" y="114848"/>
            <a:ext cx="529499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2080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s-AR" sz="2000" dirty="0"/>
              <a:t>Spring Framework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pic>
        <p:nvPicPr>
          <p:cNvPr id="3076" name="Picture 4" descr="Spring Boot">
            <a:extLst>
              <a:ext uri="{FF2B5EF4-FFF2-40B4-BE49-F238E27FC236}">
                <a16:creationId xmlns:a16="http://schemas.microsoft.com/office/drawing/2014/main" id="{834ABA7A-E73B-5CA8-755C-B3753511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64" y="3582588"/>
            <a:ext cx="421957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5E99E5-9B35-6A84-5CD9-F46CD77166CC}"/>
              </a:ext>
            </a:extLst>
          </p:cNvPr>
          <p:cNvSpPr txBox="1"/>
          <p:nvPr/>
        </p:nvSpPr>
        <p:spPr>
          <a:xfrm>
            <a:off x="816325" y="1480728"/>
            <a:ext cx="55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-Spring MVC</a:t>
            </a:r>
            <a:endParaRPr lang="es-AR" sz="28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BA34C7-5CE7-489C-6C96-9C374E515105}"/>
              </a:ext>
            </a:extLst>
          </p:cNvPr>
          <p:cNvSpPr txBox="1"/>
          <p:nvPr/>
        </p:nvSpPr>
        <p:spPr>
          <a:xfrm>
            <a:off x="816325" y="1872240"/>
            <a:ext cx="55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-Spring Boot</a:t>
            </a:r>
            <a:endParaRPr lang="es-AR" sz="28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B0D7A7-5775-64CE-6ACC-CB9F4D41409C}"/>
              </a:ext>
            </a:extLst>
          </p:cNvPr>
          <p:cNvSpPr txBox="1"/>
          <p:nvPr/>
        </p:nvSpPr>
        <p:spPr>
          <a:xfrm>
            <a:off x="816325" y="2263752"/>
            <a:ext cx="55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-Spring Cloud</a:t>
            </a:r>
            <a:endParaRPr lang="es-AR" sz="28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7FE9D2-12DE-CC34-544D-F6B4AAAAFC19}"/>
              </a:ext>
            </a:extLst>
          </p:cNvPr>
          <p:cNvSpPr txBox="1"/>
          <p:nvPr/>
        </p:nvSpPr>
        <p:spPr>
          <a:xfrm>
            <a:off x="816325" y="2651546"/>
            <a:ext cx="55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-Spring Security</a:t>
            </a:r>
            <a:endParaRPr lang="es-AR" sz="28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0F40DE9-4CDD-51B5-7891-0881704A4F88}"/>
              </a:ext>
            </a:extLst>
          </p:cNvPr>
          <p:cNvSpPr txBox="1"/>
          <p:nvPr/>
        </p:nvSpPr>
        <p:spPr>
          <a:xfrm>
            <a:off x="816325" y="3043058"/>
            <a:ext cx="55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-Spring ...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716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8" y="114848"/>
            <a:ext cx="529499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326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s-AR" sz="2000" dirty="0"/>
              <a:t>Estructura básica y Desarrollo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65E99E5-9B35-6A84-5CD9-F46CD77166CC}"/>
              </a:ext>
            </a:extLst>
          </p:cNvPr>
          <p:cNvSpPr txBox="1"/>
          <p:nvPr/>
        </p:nvSpPr>
        <p:spPr>
          <a:xfrm>
            <a:off x="4117513" y="1029193"/>
            <a:ext cx="557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hlinkClick r:id="rId7"/>
              </a:rPr>
              <a:t>https://start.spring.io/</a:t>
            </a:r>
            <a:endParaRPr lang="es-AR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D0DD7A-ADF5-0826-E52D-9B5BEB6109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5992" y="1505193"/>
            <a:ext cx="7165905" cy="42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8" y="114848"/>
            <a:ext cx="529499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326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s-AR" sz="2000" dirty="0"/>
              <a:t>Estructura básica y Desarrollo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C567FE49-21C5-1633-8661-EEC66CA32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051" y="1023395"/>
            <a:ext cx="4348615" cy="46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0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8" y="114848"/>
            <a:ext cx="5294992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50208" y="425719"/>
            <a:ext cx="701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s-AR" sz="2000" dirty="0"/>
              <a:t>Links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18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2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0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21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1BA34C-4A68-BEF5-9F53-0F5590051A23}"/>
              </a:ext>
            </a:extLst>
          </p:cNvPr>
          <p:cNvSpPr txBox="1"/>
          <p:nvPr/>
        </p:nvSpPr>
        <p:spPr>
          <a:xfrm>
            <a:off x="1201041" y="2583833"/>
            <a:ext cx="1049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https://docs.spring.io/spring-data/jpa/docs/current/reference/html/#jpa.query-methods.query-creation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1570DAE-D8FD-9C84-7E05-76F3D4A0E3C8}"/>
              </a:ext>
            </a:extLst>
          </p:cNvPr>
          <p:cNvSpPr txBox="1"/>
          <p:nvPr/>
        </p:nvSpPr>
        <p:spPr>
          <a:xfrm>
            <a:off x="1201041" y="1692351"/>
            <a:ext cx="60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https://start.spring.io/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9778471-BF3E-09B3-5749-0E209F2D9EA8}"/>
              </a:ext>
            </a:extLst>
          </p:cNvPr>
          <p:cNvSpPr txBox="1"/>
          <p:nvPr/>
        </p:nvSpPr>
        <p:spPr>
          <a:xfrm>
            <a:off x="1201041" y="212505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https://spring.io/quickstart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F6F54D6-E95C-0CE1-BED2-B08EA334EB07}"/>
              </a:ext>
            </a:extLst>
          </p:cNvPr>
          <p:cNvSpPr txBox="1"/>
          <p:nvPr/>
        </p:nvSpPr>
        <p:spPr>
          <a:xfrm>
            <a:off x="1201041" y="3021376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https://www.postman.com/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5DE36E4-5A6C-15AE-4947-4ECA1B145768}"/>
              </a:ext>
            </a:extLst>
          </p:cNvPr>
          <p:cNvSpPr txBox="1"/>
          <p:nvPr/>
        </p:nvSpPr>
        <p:spPr>
          <a:xfrm>
            <a:off x="1201041" y="3496584"/>
            <a:ext cx="750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/>
              <a:t>https://wiredelta.com/10-reasons-why-microservices-are-the-future/</a:t>
            </a:r>
            <a:endParaRPr lang="es-AR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1EEFDE1-92E5-36B1-8893-0DA7A8248319}"/>
              </a:ext>
            </a:extLst>
          </p:cNvPr>
          <p:cNvSpPr txBox="1"/>
          <p:nvPr/>
        </p:nvSpPr>
        <p:spPr>
          <a:xfrm>
            <a:off x="1201041" y="3948763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https://www.docker.com/resources/what-container/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8FD62B7-1D34-D149-8294-0242F82E7D19}"/>
              </a:ext>
            </a:extLst>
          </p:cNvPr>
          <p:cNvSpPr txBox="1"/>
          <p:nvPr/>
        </p:nvSpPr>
        <p:spPr>
          <a:xfrm>
            <a:off x="1201041" y="4425002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Spring Cloud, Open Shift o </a:t>
            </a:r>
            <a:r>
              <a:rPr lang="es-AR" dirty="0" err="1"/>
              <a:t>Kubernetes</a:t>
            </a:r>
            <a:endParaRPr lang="es-AR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921495-B324-C7EB-E57F-DA379A90731F}"/>
              </a:ext>
            </a:extLst>
          </p:cNvPr>
          <p:cNvSpPr txBox="1"/>
          <p:nvPr/>
        </p:nvSpPr>
        <p:spPr>
          <a:xfrm>
            <a:off x="1201040" y="1336558"/>
            <a:ext cx="602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https://github.com/paulofranklim/spring-boot-crud-sample</a:t>
            </a:r>
          </a:p>
        </p:txBody>
      </p:sp>
    </p:spTree>
    <p:extLst>
      <p:ext uri="{BB962C8B-B14F-4D97-AF65-F5344CB8AC3E}">
        <p14:creationId xmlns:p14="http://schemas.microsoft.com/office/powerpoint/2010/main" val="29633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>
            <a:extLst>
              <a:ext uri="{FF2B5EF4-FFF2-40B4-BE49-F238E27FC236}">
                <a16:creationId xmlns:a16="http://schemas.microsoft.com/office/drawing/2014/main" id="{122D40E5-6FC9-42B0-9E73-04A312FE658F}"/>
              </a:ext>
            </a:extLst>
          </p:cNvPr>
          <p:cNvSpPr/>
          <p:nvPr/>
        </p:nvSpPr>
        <p:spPr>
          <a:xfrm>
            <a:off x="0" y="10161"/>
            <a:ext cx="12192000" cy="91154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4D175A-EBF6-45D6-9D33-F2950BBCD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370967"/>
            <a:ext cx="419036" cy="419036"/>
          </a:xfrm>
          <a:prstGeom prst="rect">
            <a:avLst/>
          </a:prstGeom>
        </p:spPr>
      </p:pic>
      <p:sp>
        <p:nvSpPr>
          <p:cNvPr id="19" name="7 CuadroTexto">
            <a:extLst>
              <a:ext uri="{FF2B5EF4-FFF2-40B4-BE49-F238E27FC236}">
                <a16:creationId xmlns:a16="http://schemas.microsoft.com/office/drawing/2014/main" id="{7430BF70-713D-46B9-ACC0-38F7138340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86400" y="939126"/>
            <a:ext cx="6403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hangingPunct="0"/>
            <a:endParaRPr lang="es-ES" sz="1050" b="1" kern="0" dirty="0">
              <a:solidFill>
                <a:srgbClr val="0070C0"/>
              </a:solidFill>
              <a:latin typeface="Helvetica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22" name="image1.jpeg">
            <a:extLst>
              <a:ext uri="{FF2B5EF4-FFF2-40B4-BE49-F238E27FC236}">
                <a16:creationId xmlns:a16="http://schemas.microsoft.com/office/drawing/2014/main" id="{93D78A7A-EC6F-4345-8BE4-A98E5EFB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197" b="22792"/>
          <a:stretch>
            <a:fillRect/>
          </a:stretch>
        </p:blipFill>
        <p:spPr>
          <a:xfrm>
            <a:off x="10272892" y="370967"/>
            <a:ext cx="1617268" cy="45643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91">
            <a:extLst>
              <a:ext uri="{FF2B5EF4-FFF2-40B4-BE49-F238E27FC236}">
                <a16:creationId xmlns:a16="http://schemas.microsoft.com/office/drawing/2014/main" id="{DE60B398-EFF4-43AA-8E82-25420E266471}"/>
              </a:ext>
            </a:extLst>
          </p:cNvPr>
          <p:cNvSpPr/>
          <p:nvPr/>
        </p:nvSpPr>
        <p:spPr>
          <a:xfrm>
            <a:off x="359187" y="114848"/>
            <a:ext cx="5420827" cy="261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500" cap="all">
                <a:solidFill>
                  <a:srgbClr val="333333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all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venir Heavy"/>
                <a:sym typeface="Avenir Heavy"/>
              </a:rPr>
              <a:t>Formación QARACTER – REST API – MICROSERVICES - SPRING</a:t>
            </a:r>
          </a:p>
        </p:txBody>
      </p:sp>
      <p:sp>
        <p:nvSpPr>
          <p:cNvPr id="8" name="1 CuadroTexto">
            <a:extLst>
              <a:ext uri="{FF2B5EF4-FFF2-40B4-BE49-F238E27FC236}">
                <a16:creationId xmlns:a16="http://schemas.microsoft.com/office/drawing/2014/main" id="{7F58B039-05E5-4179-9FEC-7BEE56F2C5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76712" y="406669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s-ES_tradnl" sz="2000" b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  <a:sym typeface="Helvetica"/>
              </a:rPr>
              <a:t>Fin </a:t>
            </a:r>
            <a:endParaRPr lang="es-ES_tradnl" b="1" kern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Arial Unicode MS" panose="020B0604020202020204" pitchFamily="34" charset="-128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C208AC-13AE-4950-98F3-FC242DF3C8BE}"/>
              </a:ext>
            </a:extLst>
          </p:cNvPr>
          <p:cNvSpPr txBox="1"/>
          <p:nvPr/>
        </p:nvSpPr>
        <p:spPr>
          <a:xfrm>
            <a:off x="4323176" y="3100848"/>
            <a:ext cx="4006631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3600" dirty="0">
                <a:solidFill>
                  <a:schemeClr val="accent2">
                    <a:lumMod val="75000"/>
                  </a:schemeClr>
                </a:solidFill>
              </a:rPr>
              <a:t>Muchas gracias!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5032988" y="5742657"/>
            <a:ext cx="1525781" cy="562501"/>
            <a:chOff x="8258139" y="5901475"/>
            <a:chExt cx="1525781" cy="562501"/>
          </a:xfrm>
        </p:grpSpPr>
        <p:grpSp>
          <p:nvGrpSpPr>
            <p:cNvPr id="31" name="23 Grupo">
              <a:extLst>
                <a:ext uri="{FF2B5EF4-FFF2-40B4-BE49-F238E27FC236}">
                  <a16:creationId xmlns:a16="http://schemas.microsoft.com/office/drawing/2014/main" id="{42492F4C-96D5-457F-9066-4EE52B298EFB}"/>
                </a:ext>
              </a:extLst>
            </p:cNvPr>
            <p:cNvGrpSpPr/>
            <p:nvPr/>
          </p:nvGrpSpPr>
          <p:grpSpPr>
            <a:xfrm>
              <a:off x="8325571" y="5901475"/>
              <a:ext cx="352425" cy="397929"/>
              <a:chOff x="972885" y="671928"/>
              <a:chExt cx="580126" cy="637066"/>
            </a:xfrm>
          </p:grpSpPr>
          <p:sp>
            <p:nvSpPr>
              <p:cNvPr id="34" name="24 Elipse">
                <a:extLst>
                  <a:ext uri="{FF2B5EF4-FFF2-40B4-BE49-F238E27FC236}">
                    <a16:creationId xmlns:a16="http://schemas.microsoft.com/office/drawing/2014/main" id="{5D5558EC-A944-409B-8066-F0A3AAD4406E}"/>
                  </a:ext>
                </a:extLst>
              </p:cNvPr>
              <p:cNvSpPr/>
              <p:nvPr/>
            </p:nvSpPr>
            <p:spPr>
              <a:xfrm>
                <a:off x="972885" y="671928"/>
                <a:ext cx="580126" cy="637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1500" dirty="0"/>
              </a:p>
            </p:txBody>
          </p:sp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13BC6BF1-1DD1-4EC1-B3FA-84EAC3E65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95" t="28494" r="62194" b="23977"/>
              <a:stretch/>
            </p:blipFill>
            <p:spPr bwMode="auto">
              <a:xfrm>
                <a:off x="1095480" y="726389"/>
                <a:ext cx="359699" cy="565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15 CuadroTexto">
              <a:extLst>
                <a:ext uri="{FF2B5EF4-FFF2-40B4-BE49-F238E27FC236}">
                  <a16:creationId xmlns:a16="http://schemas.microsoft.com/office/drawing/2014/main" id="{2B224991-4BC5-40C4-B16E-538283D49F26}"/>
                </a:ext>
              </a:extLst>
            </p:cNvPr>
            <p:cNvSpPr txBox="1"/>
            <p:nvPr/>
          </p:nvSpPr>
          <p:spPr>
            <a:xfrm>
              <a:off x="8293100" y="5941571"/>
              <a:ext cx="1490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ARACTER</a:t>
              </a:r>
            </a:p>
          </p:txBody>
        </p:sp>
        <p:sp>
          <p:nvSpPr>
            <p:cNvPr id="33" name="15 CuadroTexto">
              <a:extLst>
                <a:ext uri="{FF2B5EF4-FFF2-40B4-BE49-F238E27FC236}">
                  <a16:creationId xmlns:a16="http://schemas.microsoft.com/office/drawing/2014/main" id="{427EBCCE-DF2A-434A-8D67-63FAF6DED7C7}"/>
                </a:ext>
              </a:extLst>
            </p:cNvPr>
            <p:cNvSpPr txBox="1"/>
            <p:nvPr/>
          </p:nvSpPr>
          <p:spPr>
            <a:xfrm>
              <a:off x="8258139" y="6233144"/>
              <a:ext cx="1521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900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BEYOND YOUR CHALLENGE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6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DTGDT04kaboLwt9NVA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47ls7Q5iESNSEAjkA119A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48007</TotalTime>
  <Words>283</Words>
  <Application>Microsoft Office PowerPoint</Application>
  <PresentationFormat>Panorámica</PresentationFormat>
  <Paragraphs>60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Avenir Heavy</vt:lpstr>
      <vt:lpstr>Calibri</vt:lpstr>
      <vt:lpstr>Calibri Light</vt:lpstr>
      <vt:lpstr>Courier New</vt:lpstr>
      <vt:lpstr>Franklin Gothic Book</vt:lpstr>
      <vt:lpstr>Helvetica</vt:lpstr>
      <vt:lpstr>Segoe UI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Martín Sioffi</dc:creator>
  <cp:lastModifiedBy>Paulo Franklim Dos Santos</cp:lastModifiedBy>
  <cp:revision>193</cp:revision>
  <dcterms:created xsi:type="dcterms:W3CDTF">2022-03-27T16:58:11Z</dcterms:created>
  <dcterms:modified xsi:type="dcterms:W3CDTF">2022-07-13T16:07:58Z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etDate">
    <vt:lpwstr>2022-03-29T18:44:58Z</vt:lpwstr>
  </property>
  <property fmtid="{D5CDD505-2E9C-101B-9397-08002B2CF9AE}" pid="4" name="MSIP_Label_0c2abd79-57a9-4473-8700-c843f76a1e37_Method">
    <vt:lpwstr>Privileged</vt:lpwstr>
  </property>
  <property fmtid="{D5CDD505-2E9C-101B-9397-08002B2CF9AE}" pid="5" name="MSIP_Label_0c2abd79-57a9-4473-8700-c843f76a1e37_Name">
    <vt:lpwstr>Internal</vt:lpwstr>
  </property>
  <property fmtid="{D5CDD505-2E9C-101B-9397-08002B2CF9AE}" pid="6" name="MSIP_Label_0c2abd79-57a9-4473-8700-c843f76a1e37_SiteId">
    <vt:lpwstr>35595a02-4d6d-44ac-99e1-f9ab4cd872db</vt:lpwstr>
  </property>
  <property fmtid="{D5CDD505-2E9C-101B-9397-08002B2CF9AE}" pid="7" name="MSIP_Label_0c2abd79-57a9-4473-8700-c843f76a1e37_ActionId">
    <vt:lpwstr>baf2f982-5843-4b3d-bd59-1b4bfe58751a</vt:lpwstr>
  </property>
  <property fmtid="{D5CDD505-2E9C-101B-9397-08002B2CF9AE}" pid="8" name="MSIP_Label_0c2abd79-57a9-4473-8700-c843f76a1e37_ContentBits">
    <vt:lpwstr>0</vt:lpwstr>
  </property>
</Properties>
</file>