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258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11140-B399-4F27-A7E1-AC4AA903B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985371-E4BB-4C19-9B31-77A3602F5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ABF69F-990B-4B86-BBF8-B6723D32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F205-DF8B-4D68-8D0F-7255059D4A9F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DB6C3A-22CA-482D-ABC0-60F8E116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F041DA-077F-4BC0-8500-50276E8C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000F-4816-48FB-8A32-DF71DBF78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08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3CDB9-C96C-43FD-9260-B301FE64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116C12-AD9F-4D73-A7CD-B7C37DA14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8CB5F6-EE31-45F5-91DA-FE7988BB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F205-DF8B-4D68-8D0F-7255059D4A9F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ADA414-34E1-4CCF-9904-6BD3C729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ACC3C2-773F-4EAE-A8D5-001CC65D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000F-4816-48FB-8A32-DF71DBF78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47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E84A39-ADC9-43AD-8F93-490759FBC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AD0AE9-E605-46DF-9F75-922A677F8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72AB38-F97E-4727-A4E8-9494F46C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F205-DF8B-4D68-8D0F-7255059D4A9F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A43FDB-8B75-49EE-9475-2B891CE3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6B695E-25CE-4314-96F6-7E9CF416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000F-4816-48FB-8A32-DF71DBF78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48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D6D7C-D506-4827-A1F8-385C7934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AA97F5-C730-45ED-A4D2-944E48953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D9DE88-D43A-473E-8830-1DDC4E5C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F205-DF8B-4D68-8D0F-7255059D4A9F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F9F916-3F30-4CE3-B459-717EEE30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E7E655-B9B1-4263-B185-BF268D69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000F-4816-48FB-8A32-DF71DBF78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11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335E0-048B-430F-B7E3-4F5C9ACB7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770F97-6AF6-4AD1-A8A9-B46E5E9B7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8EF2D9-01BB-495E-B685-CDBAA07B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F205-DF8B-4D68-8D0F-7255059D4A9F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A14899-6ABC-4332-B83F-622CBCCB8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B043FB-9DE6-42F1-AE07-1D37DC96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000F-4816-48FB-8A32-DF71DBF78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38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A32DE-B185-429A-A078-6FB3BFE89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116C5-4E35-41FC-AEE5-6C97B83AD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32E06D-2A85-4624-9FBC-6E013A118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05D7BD-1A4B-408B-9373-62B4DB0F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F205-DF8B-4D68-8D0F-7255059D4A9F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23AA51-4812-4813-8216-740CA8F0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4BA37D-838F-41EC-A293-2F8290BB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000F-4816-48FB-8A32-DF71DBF78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72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EFC2C-7E4E-407F-B05E-E962116D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AA6761-E4E9-422C-8479-56EFD9D34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6A5024-59BE-44A6-A032-AFB9F0537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853C08-FE20-4DBE-A522-F2D2D9773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ED8B121-90AA-4DEE-A6EC-5B7AF023E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019E3C0-25E3-432B-8C47-AD87665E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F205-DF8B-4D68-8D0F-7255059D4A9F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F109BAE-D0CF-4045-9A12-BA2ADDCD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CC96881-BBE0-4C62-8768-90EB1991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000F-4816-48FB-8A32-DF71DBF78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163CC-3C2C-407F-B70A-34361DEA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345F2BF-3043-41A2-85E9-DD5F8AFC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F205-DF8B-4D68-8D0F-7255059D4A9F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DCB6633-B0F8-4319-AF1E-2B225C72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0418B0-958B-444F-A4BD-14FAA7E9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000F-4816-48FB-8A32-DF71DBF78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52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4A24BF-0633-46AC-BC05-B637B5AF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F205-DF8B-4D68-8D0F-7255059D4A9F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D80B5F4-80BB-45FA-8CC9-576A8471A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FF50DA-675E-4806-9B50-A7E968E8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000F-4816-48FB-8A32-DF71DBF78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18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99DB2-C94C-44D7-9329-ABDC7B9C6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2FCB23-8A50-4A87-B3B2-0F6F15F30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968CA7-0B35-4959-9093-ED66BF2F5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4432A3-6BFC-42D8-9476-A533999BE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F205-DF8B-4D68-8D0F-7255059D4A9F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D8AFC3-731A-4F07-A0A2-4734877E5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1D193B-0ED7-4DE2-A071-99FFE873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000F-4816-48FB-8A32-DF71DBF78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76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79AE6-4570-4383-B267-EA817B2D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E8BA901-BE7C-455B-89B3-7B04CE88F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8442A2-25B5-4197-A10C-0E059B513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3F0FC7-E462-4A02-A606-C3216C98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F205-DF8B-4D68-8D0F-7255059D4A9F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7DA317-921F-4F78-99B6-4C6931659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DA4BCD-8DA4-4968-9470-1572F459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000F-4816-48FB-8A32-DF71DBF78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15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AFC9A91-B3CA-4D89-84F3-C36670E82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B460BC-E132-4DE5-A8EC-376C2BE49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0A9C0F-C8D6-4FCC-82D2-9E62F7B96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9F205-DF8B-4D68-8D0F-7255059D4A9F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03A92A-D8BE-4CD0-8A8F-5275440AB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A81A9E-4B2E-4ED9-AEB3-4517B6890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000F-4816-48FB-8A32-DF71DBF78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45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, Retângulo&#10;&#10;Descrição gerada automaticamente">
            <a:extLst>
              <a:ext uri="{FF2B5EF4-FFF2-40B4-BE49-F238E27FC236}">
                <a16:creationId xmlns:a16="http://schemas.microsoft.com/office/drawing/2014/main" id="{38455E72-AB55-49F3-BFEF-FE66C299F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7245F97-E687-4ABF-A106-467695E94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897" y="2007735"/>
            <a:ext cx="10789920" cy="2387600"/>
          </a:xfrm>
        </p:spPr>
        <p:txBody>
          <a:bodyPr>
            <a:noAutofit/>
          </a:bodyPr>
          <a:lstStyle/>
          <a:p>
            <a:r>
              <a:rPr lang="pt-BR" sz="6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Estrutura de Dados</a:t>
            </a:r>
            <a:br>
              <a:rPr lang="pt-BR" sz="6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</a:br>
            <a:r>
              <a:rPr lang="pt-BR" sz="6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/>
            </a:r>
            <a:br>
              <a:rPr lang="pt-BR" sz="6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</a:br>
            <a:r>
              <a:rPr lang="pt-BR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Aula 04  - Linguagem de programação C – 2ª parte</a:t>
            </a:r>
            <a:endParaRPr lang="pt-BR" sz="4400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84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m 171"/>
          <p:cNvPicPr/>
          <p:nvPr/>
        </p:nvPicPr>
        <p:blipFill>
          <a:blip r:embed="rId2"/>
          <a:stretch/>
        </p:blipFill>
        <p:spPr>
          <a:xfrm>
            <a:off x="9169440" y="6066720"/>
            <a:ext cx="3022560" cy="791280"/>
          </a:xfrm>
          <a:prstGeom prst="rect">
            <a:avLst/>
          </a:prstGeom>
          <a:ln>
            <a:noFill/>
          </a:ln>
        </p:spPr>
      </p:pic>
      <p:sp>
        <p:nvSpPr>
          <p:cNvPr id="2" name="Retângulo 1"/>
          <p:cNvSpPr/>
          <p:nvPr/>
        </p:nvSpPr>
        <p:spPr>
          <a:xfrm>
            <a:off x="862149" y="1061424"/>
            <a:ext cx="10241280" cy="415498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just"/>
            <a:endParaRPr lang="pt-BR" sz="3600" b="1" dirty="0" smtClean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pPr algn="ctr"/>
            <a:r>
              <a:rPr lang="pt-BR" sz="4800" b="1" dirty="0" smtClean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Vamos </a:t>
            </a:r>
            <a:r>
              <a:rPr lang="pt-BR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falar de vetores em </a:t>
            </a:r>
            <a:r>
              <a:rPr lang="pt-BR" sz="4800" b="1" dirty="0" smtClean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 ?</a:t>
            </a:r>
            <a:endParaRPr lang="pt-BR" sz="4800" b="1" dirty="0" smtClean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pPr algn="just"/>
            <a:endParaRPr lang="pt-BR" sz="40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pPr algn="just"/>
            <a:r>
              <a:rPr lang="pt-BR" sz="2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O vetor é uma estrutura de dados linear que necessita de somente </a:t>
            </a:r>
            <a:r>
              <a:rPr lang="pt-BR" sz="2800" dirty="0" smtClean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um índice </a:t>
            </a:r>
            <a:r>
              <a:rPr lang="pt-BR" sz="2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para que seus elementos sejam endereçados. É utilizado </a:t>
            </a:r>
            <a:r>
              <a:rPr lang="pt-BR" sz="2800" dirty="0" smtClean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para armazenar </a:t>
            </a:r>
            <a:r>
              <a:rPr lang="pt-BR" sz="2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uma lista de valores do mesmo tipo, ou seja, o tipo vetor </a:t>
            </a:r>
            <a:r>
              <a:rPr lang="pt-BR" sz="2800" dirty="0" smtClean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permite armazenar </a:t>
            </a:r>
            <a:r>
              <a:rPr lang="pt-BR" sz="2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mais de um valor em uma mesma variável.</a:t>
            </a:r>
          </a:p>
        </p:txBody>
      </p:sp>
    </p:spTree>
    <p:extLst>
      <p:ext uri="{BB962C8B-B14F-4D97-AF65-F5344CB8AC3E}">
        <p14:creationId xmlns:p14="http://schemas.microsoft.com/office/powerpoint/2010/main" val="22498566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m 171"/>
          <p:cNvPicPr/>
          <p:nvPr/>
        </p:nvPicPr>
        <p:blipFill>
          <a:blip r:embed="rId2"/>
          <a:stretch/>
        </p:blipFill>
        <p:spPr>
          <a:xfrm>
            <a:off x="9169440" y="6066720"/>
            <a:ext cx="3022560" cy="791280"/>
          </a:xfrm>
          <a:prstGeom prst="rect">
            <a:avLst/>
          </a:prstGeom>
          <a:ln>
            <a:noFill/>
          </a:ln>
        </p:spPr>
      </p:pic>
      <p:sp>
        <p:nvSpPr>
          <p:cNvPr id="2" name="Retângulo 1"/>
          <p:cNvSpPr/>
          <p:nvPr/>
        </p:nvSpPr>
        <p:spPr>
          <a:xfrm>
            <a:off x="1580263" y="1582672"/>
            <a:ext cx="9100457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sz="3600" b="1" dirty="0">
                <a:latin typeface="LiberationSans"/>
              </a:rPr>
              <a:t>Exemplo de vetores</a:t>
            </a:r>
            <a:r>
              <a:rPr lang="pt-BR" sz="3600" b="1" dirty="0" smtClean="0">
                <a:latin typeface="LiberationSans"/>
              </a:rPr>
              <a:t>:</a:t>
            </a:r>
          </a:p>
          <a:p>
            <a:endParaRPr lang="pt-BR" sz="3600" dirty="0">
              <a:latin typeface="LiberationSans"/>
            </a:endParaRPr>
          </a:p>
          <a:p>
            <a:r>
              <a:rPr lang="pt-BR" sz="3600" dirty="0" err="1">
                <a:latin typeface="LiberationSans"/>
              </a:rPr>
              <a:t>int</a:t>
            </a:r>
            <a:r>
              <a:rPr lang="pt-BR" sz="3600" dirty="0">
                <a:latin typeface="LiberationSans"/>
              </a:rPr>
              <a:t> </a:t>
            </a:r>
            <a:r>
              <a:rPr lang="pt-BR" sz="3600" dirty="0" err="1">
                <a:latin typeface="LiberationSans"/>
              </a:rPr>
              <a:t>vetorX</a:t>
            </a:r>
            <a:r>
              <a:rPr lang="pt-BR" sz="3600" dirty="0">
                <a:latin typeface="LiberationSans"/>
              </a:rPr>
              <a:t>[10]; //Vetor de </a:t>
            </a:r>
            <a:r>
              <a:rPr lang="pt-BR" sz="3600" dirty="0" smtClean="0">
                <a:latin typeface="LiberationSans"/>
              </a:rPr>
              <a:t>inteiros</a:t>
            </a:r>
          </a:p>
          <a:p>
            <a:endParaRPr lang="pt-BR" sz="3600" dirty="0">
              <a:latin typeface="LiberationSans"/>
            </a:endParaRPr>
          </a:p>
          <a:p>
            <a:r>
              <a:rPr lang="pt-BR" sz="3600" dirty="0" err="1">
                <a:latin typeface="LiberationSans"/>
              </a:rPr>
              <a:t>obs</a:t>
            </a:r>
            <a:r>
              <a:rPr lang="pt-BR" sz="3600" dirty="0">
                <a:latin typeface="LiberationSans"/>
              </a:rPr>
              <a:t>: </a:t>
            </a:r>
            <a:r>
              <a:rPr lang="pt-BR" sz="3600" dirty="0" err="1">
                <a:latin typeface="LiberationSans"/>
              </a:rPr>
              <a:t>vetorX</a:t>
            </a:r>
            <a:r>
              <a:rPr lang="pt-BR" sz="3600" dirty="0">
                <a:latin typeface="LiberationSans"/>
              </a:rPr>
              <a:t>[0] é o primeiro elemento e </a:t>
            </a:r>
            <a:r>
              <a:rPr lang="pt-BR" sz="3600" dirty="0" err="1">
                <a:latin typeface="LiberationSans"/>
              </a:rPr>
              <a:t>vetorX</a:t>
            </a:r>
            <a:r>
              <a:rPr lang="pt-BR" sz="3600" dirty="0">
                <a:latin typeface="LiberationSans"/>
              </a:rPr>
              <a:t>[9] o último.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1901845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m 171"/>
          <p:cNvPicPr/>
          <p:nvPr/>
        </p:nvPicPr>
        <p:blipFill>
          <a:blip r:embed="rId2"/>
          <a:stretch/>
        </p:blipFill>
        <p:spPr>
          <a:xfrm>
            <a:off x="9169440" y="6066720"/>
            <a:ext cx="3022560" cy="791280"/>
          </a:xfrm>
          <a:prstGeom prst="rect">
            <a:avLst/>
          </a:prstGeom>
          <a:ln>
            <a:noFill/>
          </a:ln>
        </p:spPr>
      </p:pic>
      <p:sp>
        <p:nvSpPr>
          <p:cNvPr id="2" name="Retângulo 1"/>
          <p:cNvSpPr/>
          <p:nvPr/>
        </p:nvSpPr>
        <p:spPr>
          <a:xfrm>
            <a:off x="1754777" y="1224618"/>
            <a:ext cx="8682446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sz="3200" dirty="0" smtClean="0">
                <a:latin typeface="LiberationSans"/>
              </a:rPr>
              <a:t>exemplo:</a:t>
            </a:r>
          </a:p>
          <a:p>
            <a:endParaRPr lang="pt-BR" sz="3200" dirty="0">
              <a:latin typeface="LiberationSans"/>
            </a:endParaRPr>
          </a:p>
          <a:p>
            <a:r>
              <a:rPr lang="pt-BR" sz="3200" dirty="0" err="1">
                <a:latin typeface="LiberationSans"/>
              </a:rPr>
              <a:t>int</a:t>
            </a:r>
            <a:r>
              <a:rPr lang="pt-BR" sz="3200" dirty="0">
                <a:latin typeface="LiberationSans"/>
              </a:rPr>
              <a:t> x[5];</a:t>
            </a:r>
          </a:p>
          <a:p>
            <a:r>
              <a:rPr lang="pt-BR" sz="3200" dirty="0">
                <a:latin typeface="LiberationSans"/>
              </a:rPr>
              <a:t>x[0]=12;</a:t>
            </a:r>
          </a:p>
          <a:p>
            <a:r>
              <a:rPr lang="pt-BR" sz="3200" dirty="0">
                <a:latin typeface="LiberationSans"/>
              </a:rPr>
              <a:t>x[1]=13;</a:t>
            </a:r>
          </a:p>
          <a:p>
            <a:r>
              <a:rPr lang="pt-BR" sz="3200" dirty="0">
                <a:latin typeface="LiberationSans"/>
              </a:rPr>
              <a:t>x[2]=34;</a:t>
            </a:r>
          </a:p>
          <a:p>
            <a:r>
              <a:rPr lang="pt-BR" sz="3200" dirty="0">
                <a:latin typeface="LiberationSans"/>
              </a:rPr>
              <a:t>x[3]=72;</a:t>
            </a:r>
          </a:p>
          <a:p>
            <a:r>
              <a:rPr lang="pt-BR" sz="3200" dirty="0">
                <a:latin typeface="LiberationSans"/>
              </a:rPr>
              <a:t>x[4]=01;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658304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m 171"/>
          <p:cNvPicPr/>
          <p:nvPr/>
        </p:nvPicPr>
        <p:blipFill>
          <a:blip r:embed="rId2"/>
          <a:stretch/>
        </p:blipFill>
        <p:spPr>
          <a:xfrm>
            <a:off x="9169440" y="6066720"/>
            <a:ext cx="3022560" cy="791280"/>
          </a:xfrm>
          <a:prstGeom prst="rect">
            <a:avLst/>
          </a:prstGeom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lum bright="-40000" contrast="40000"/>
          </a:blip>
          <a:stretch>
            <a:fillRect/>
          </a:stretch>
        </p:blipFill>
        <p:spPr>
          <a:xfrm>
            <a:off x="1312941" y="1989068"/>
            <a:ext cx="9572035" cy="352345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660976" y="675602"/>
            <a:ext cx="9224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LiberationSans"/>
              </a:rPr>
              <a:t>Um exemplo o que esta acontecendo na memoria do computador: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692501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m 171"/>
          <p:cNvPicPr/>
          <p:nvPr/>
        </p:nvPicPr>
        <p:blipFill>
          <a:blip r:embed="rId2"/>
          <a:stretch/>
        </p:blipFill>
        <p:spPr>
          <a:xfrm>
            <a:off x="9169440" y="6066720"/>
            <a:ext cx="3022560" cy="791280"/>
          </a:xfrm>
          <a:prstGeom prst="rect">
            <a:avLst/>
          </a:prstGeom>
          <a:ln>
            <a:noFill/>
          </a:ln>
        </p:spPr>
      </p:pic>
      <p:sp>
        <p:nvSpPr>
          <p:cNvPr id="2" name="Retângulo 1"/>
          <p:cNvSpPr/>
          <p:nvPr/>
        </p:nvSpPr>
        <p:spPr>
          <a:xfrm>
            <a:off x="761999" y="434409"/>
            <a:ext cx="10498184" cy="51398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sz="4000" b="1" dirty="0">
                <a:latin typeface="LiberationSans"/>
              </a:rPr>
              <a:t>Algumas observações:</a:t>
            </a:r>
          </a:p>
          <a:p>
            <a:r>
              <a:rPr lang="pt-BR" sz="3200" u="sng" dirty="0" smtClean="0">
                <a:latin typeface="LiberationSans"/>
              </a:rPr>
              <a:t>características </a:t>
            </a:r>
            <a:r>
              <a:rPr lang="pt-BR" sz="3200" u="sng" dirty="0">
                <a:latin typeface="LiberationSans"/>
              </a:rPr>
              <a:t>de um vetor</a:t>
            </a:r>
            <a:r>
              <a:rPr lang="pt-BR" sz="3200" dirty="0">
                <a:latin typeface="LiberationSans"/>
              </a:rPr>
              <a:t>:</a:t>
            </a:r>
          </a:p>
          <a:p>
            <a:r>
              <a:rPr lang="pt-BR" sz="3200" dirty="0">
                <a:latin typeface="LiberationSans"/>
              </a:rPr>
              <a:t>• Alocação estática (deve-se conhecer </a:t>
            </a:r>
            <a:r>
              <a:rPr lang="pt-BR" sz="3200" dirty="0" smtClean="0">
                <a:latin typeface="LiberationSans"/>
              </a:rPr>
              <a:t>as dimensões </a:t>
            </a:r>
            <a:r>
              <a:rPr lang="pt-BR" sz="3200" dirty="0">
                <a:latin typeface="LiberationSans"/>
              </a:rPr>
              <a:t>da estrutura </a:t>
            </a:r>
            <a:r>
              <a:rPr lang="pt-BR" sz="3200" dirty="0" smtClean="0">
                <a:latin typeface="LiberationSans"/>
              </a:rPr>
              <a:t>no  momento </a:t>
            </a:r>
            <a:r>
              <a:rPr lang="pt-BR" sz="3200" dirty="0">
                <a:latin typeface="LiberationSans"/>
              </a:rPr>
              <a:t>da declaração em C)</a:t>
            </a:r>
          </a:p>
          <a:p>
            <a:r>
              <a:rPr lang="pt-BR" sz="3200" dirty="0">
                <a:latin typeface="LiberationSans"/>
              </a:rPr>
              <a:t>• Estrutura homogênea</a:t>
            </a:r>
          </a:p>
          <a:p>
            <a:r>
              <a:rPr lang="pt-BR" sz="3200" dirty="0">
                <a:latin typeface="LiberationSans"/>
              </a:rPr>
              <a:t>• Alocação </a:t>
            </a:r>
            <a:r>
              <a:rPr lang="pt-BR" sz="3200" dirty="0" smtClean="0">
                <a:latin typeface="LiberationSans"/>
              </a:rPr>
              <a:t>sequencial </a:t>
            </a:r>
            <a:r>
              <a:rPr lang="pt-BR" sz="3200" dirty="0">
                <a:latin typeface="LiberationSans"/>
              </a:rPr>
              <a:t>(bytes contíguos)</a:t>
            </a:r>
          </a:p>
          <a:p>
            <a:r>
              <a:rPr lang="pt-BR" sz="3200" dirty="0">
                <a:latin typeface="LiberationSans"/>
              </a:rPr>
              <a:t>• Inserção/Exclusão</a:t>
            </a:r>
          </a:p>
          <a:p>
            <a:r>
              <a:rPr lang="pt-BR" sz="3200" dirty="0">
                <a:latin typeface="LiberationSans"/>
              </a:rPr>
              <a:t>– Realocação dos elementos;</a:t>
            </a:r>
          </a:p>
          <a:p>
            <a:r>
              <a:rPr lang="pt-BR" sz="3200" dirty="0">
                <a:latin typeface="LiberationSans"/>
              </a:rPr>
              <a:t>– Posição de memória não liberada;</a:t>
            </a:r>
          </a:p>
          <a:p>
            <a:r>
              <a:rPr lang="pt-BR" sz="3200" dirty="0">
                <a:latin typeface="LiberationSans"/>
              </a:rPr>
              <a:t>Vamos ver como funciona um vetor simples: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048577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m 171"/>
          <p:cNvPicPr/>
          <p:nvPr/>
        </p:nvPicPr>
        <p:blipFill>
          <a:blip r:embed="rId2"/>
          <a:stretch/>
        </p:blipFill>
        <p:spPr>
          <a:xfrm>
            <a:off x="9169440" y="6066720"/>
            <a:ext cx="3022560" cy="791280"/>
          </a:xfrm>
          <a:prstGeom prst="rect">
            <a:avLst/>
          </a:prstGeom>
          <a:ln>
            <a:noFill/>
          </a:ln>
        </p:spPr>
      </p:pic>
      <p:sp>
        <p:nvSpPr>
          <p:cNvPr id="2" name="Retângulo 1"/>
          <p:cNvSpPr/>
          <p:nvPr/>
        </p:nvSpPr>
        <p:spPr>
          <a:xfrm>
            <a:off x="1051368" y="252940"/>
            <a:ext cx="3100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Exemplo pratico: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r="42236" b="44911"/>
          <a:stretch/>
        </p:blipFill>
        <p:spPr>
          <a:xfrm>
            <a:off x="211131" y="998229"/>
            <a:ext cx="9452765" cy="506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717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m 171"/>
          <p:cNvPicPr/>
          <p:nvPr/>
        </p:nvPicPr>
        <p:blipFill>
          <a:blip r:embed="rId2"/>
          <a:stretch/>
        </p:blipFill>
        <p:spPr>
          <a:xfrm>
            <a:off x="9169440" y="6066720"/>
            <a:ext cx="3022560" cy="791280"/>
          </a:xfrm>
          <a:prstGeom prst="rect">
            <a:avLst/>
          </a:prstGeom>
          <a:ln>
            <a:noFill/>
          </a:ln>
        </p:spPr>
      </p:pic>
      <p:sp>
        <p:nvSpPr>
          <p:cNvPr id="2" name="Retângulo 1"/>
          <p:cNvSpPr/>
          <p:nvPr/>
        </p:nvSpPr>
        <p:spPr>
          <a:xfrm>
            <a:off x="579120" y="1606119"/>
            <a:ext cx="10537372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4000" b="1" dirty="0" smtClean="0">
                <a:latin typeface="LiberationSans"/>
              </a:rPr>
              <a:t>Exercício </a:t>
            </a:r>
            <a:r>
              <a:rPr lang="pt-BR" sz="4000" b="1" dirty="0">
                <a:latin typeface="LiberationSans"/>
              </a:rPr>
              <a:t>01</a:t>
            </a:r>
            <a:r>
              <a:rPr lang="pt-BR" sz="4000" b="1" dirty="0" smtClean="0">
                <a:latin typeface="LiberationSans"/>
              </a:rPr>
              <a:t>:</a:t>
            </a:r>
          </a:p>
          <a:p>
            <a:pPr algn="just"/>
            <a:endParaRPr lang="pt-BR" sz="2400" dirty="0">
              <a:latin typeface="LiberationSans"/>
            </a:endParaRPr>
          </a:p>
          <a:p>
            <a:pPr algn="just"/>
            <a:r>
              <a:rPr lang="pt-BR" sz="3200" dirty="0">
                <a:latin typeface="LiberationSans"/>
              </a:rPr>
              <a:t>Faça um </a:t>
            </a:r>
            <a:r>
              <a:rPr lang="pt-BR" sz="3200" dirty="0" smtClean="0">
                <a:latin typeface="LiberationSans"/>
              </a:rPr>
              <a:t>algoritmo </a:t>
            </a:r>
            <a:r>
              <a:rPr lang="pt-BR" sz="3200" dirty="0">
                <a:latin typeface="LiberationSans"/>
              </a:rPr>
              <a:t>que receba valores inteiros de em um vetor de </a:t>
            </a:r>
            <a:r>
              <a:rPr lang="pt-BR" sz="3200" dirty="0" smtClean="0">
                <a:latin typeface="LiberationSans"/>
              </a:rPr>
              <a:t>tamanho </a:t>
            </a:r>
            <a:r>
              <a:rPr lang="pt-BR" sz="3200" dirty="0" err="1" smtClean="0">
                <a:latin typeface="LiberationSans"/>
              </a:rPr>
              <a:t>3x2</a:t>
            </a:r>
            <a:r>
              <a:rPr lang="pt-BR" sz="3200" dirty="0" smtClean="0">
                <a:latin typeface="LiberationSans"/>
              </a:rPr>
              <a:t> </a:t>
            </a:r>
            <a:r>
              <a:rPr lang="pt-BR" sz="3200" dirty="0">
                <a:latin typeface="LiberationSans"/>
              </a:rPr>
              <a:t>e preencha um vetor inteiro de tamanho 6. Imprima o vetor preenchido.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506638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m 171"/>
          <p:cNvPicPr/>
          <p:nvPr/>
        </p:nvPicPr>
        <p:blipFill>
          <a:blip r:embed="rId2"/>
          <a:stretch/>
        </p:blipFill>
        <p:spPr>
          <a:xfrm>
            <a:off x="9169440" y="6066720"/>
            <a:ext cx="3022560" cy="791280"/>
          </a:xfrm>
          <a:prstGeom prst="rect">
            <a:avLst/>
          </a:prstGeom>
          <a:ln>
            <a:noFill/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t="-90" r="74162" b="49197"/>
          <a:stretch/>
        </p:blipFill>
        <p:spPr>
          <a:xfrm>
            <a:off x="439511" y="391886"/>
            <a:ext cx="5282020" cy="58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561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m 171"/>
          <p:cNvPicPr/>
          <p:nvPr/>
        </p:nvPicPr>
        <p:blipFill>
          <a:blip r:embed="rId2"/>
          <a:stretch/>
        </p:blipFill>
        <p:spPr>
          <a:xfrm>
            <a:off x="9169440" y="6066720"/>
            <a:ext cx="3022560" cy="791280"/>
          </a:xfrm>
          <a:prstGeom prst="rect">
            <a:avLst/>
          </a:prstGeom>
          <a:ln>
            <a:noFill/>
          </a:ln>
        </p:spPr>
      </p:pic>
      <p:sp>
        <p:nvSpPr>
          <p:cNvPr id="2" name="Retângulo 1"/>
          <p:cNvSpPr/>
          <p:nvPr/>
        </p:nvSpPr>
        <p:spPr>
          <a:xfrm>
            <a:off x="552995" y="819669"/>
            <a:ext cx="10824754" cy="39395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5400" b="1" u="sng" dirty="0" smtClean="0">
                <a:latin typeface="LiberationSans"/>
              </a:rPr>
              <a:t>Exercício </a:t>
            </a:r>
            <a:r>
              <a:rPr lang="pt-BR" sz="5400" b="1" u="sng" dirty="0">
                <a:latin typeface="LiberationSans"/>
              </a:rPr>
              <a:t>02</a:t>
            </a:r>
            <a:r>
              <a:rPr lang="pt-BR" sz="5400" b="1" u="sng" dirty="0" smtClean="0">
                <a:latin typeface="LiberationSans"/>
              </a:rPr>
              <a:t>:</a:t>
            </a:r>
          </a:p>
          <a:p>
            <a:pPr algn="ctr"/>
            <a:endParaRPr lang="pt-BR" sz="3600" b="1" dirty="0">
              <a:latin typeface="LiberationSans"/>
            </a:endParaRPr>
          </a:p>
          <a:p>
            <a:pPr algn="just"/>
            <a:r>
              <a:rPr lang="pt-BR" sz="3200" dirty="0">
                <a:latin typeface="LiberationSans"/>
              </a:rPr>
              <a:t>Faça um cadastro de </a:t>
            </a:r>
            <a:r>
              <a:rPr lang="pt-BR" sz="3200" dirty="0" smtClean="0">
                <a:latin typeface="LiberationSans"/>
              </a:rPr>
              <a:t>várias </a:t>
            </a:r>
            <a:r>
              <a:rPr lang="pt-BR" sz="3200" dirty="0" smtClean="0">
                <a:latin typeface="LiberationSans"/>
              </a:rPr>
              <a:t>matrículas </a:t>
            </a:r>
            <a:r>
              <a:rPr lang="pt-BR" sz="3200" dirty="0">
                <a:latin typeface="LiberationSans"/>
              </a:rPr>
              <a:t>de alunos da faculdade e </a:t>
            </a:r>
            <a:r>
              <a:rPr lang="pt-BR" sz="3200" dirty="0" smtClean="0">
                <a:latin typeface="LiberationSans"/>
              </a:rPr>
              <a:t>armazene-os em </a:t>
            </a:r>
            <a:r>
              <a:rPr lang="pt-BR" sz="3200" dirty="0">
                <a:latin typeface="LiberationSans"/>
              </a:rPr>
              <a:t>um vetor até o </a:t>
            </a:r>
            <a:r>
              <a:rPr lang="pt-BR" sz="3200" dirty="0" smtClean="0">
                <a:latin typeface="LiberationSans"/>
              </a:rPr>
              <a:t>mesmo </a:t>
            </a:r>
            <a:r>
              <a:rPr lang="pt-BR" sz="3200" dirty="0">
                <a:latin typeface="LiberationSans"/>
              </a:rPr>
              <a:t>ser preenchido por 18 matrículas. </a:t>
            </a:r>
            <a:r>
              <a:rPr lang="pt-BR" sz="3200" dirty="0" smtClean="0">
                <a:latin typeface="LiberationSans"/>
              </a:rPr>
              <a:t>Esses números </a:t>
            </a:r>
            <a:r>
              <a:rPr lang="pt-BR" sz="3200" dirty="0">
                <a:latin typeface="LiberationSans"/>
              </a:rPr>
              <a:t>são distintos, ou seja, o vetor não armazenará valores repetidos.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2159036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m 171"/>
          <p:cNvPicPr/>
          <p:nvPr/>
        </p:nvPicPr>
        <p:blipFill>
          <a:blip r:embed="rId2"/>
          <a:stretch/>
        </p:blipFill>
        <p:spPr>
          <a:xfrm>
            <a:off x="9169440" y="6066720"/>
            <a:ext cx="3022560" cy="791280"/>
          </a:xfrm>
          <a:prstGeom prst="rect">
            <a:avLst/>
          </a:prstGeom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t="-625" r="41031" b="14554"/>
          <a:stretch/>
        </p:blipFill>
        <p:spPr>
          <a:xfrm>
            <a:off x="204378" y="0"/>
            <a:ext cx="8181975" cy="671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186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88721" y="348160"/>
            <a:ext cx="9640388" cy="5632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sz="4000" b="1" dirty="0">
                <a:latin typeface="LiberationSans-Bold"/>
              </a:rPr>
              <a:t>Linguagem </a:t>
            </a:r>
            <a:r>
              <a:rPr lang="pt-BR" sz="4000" b="1" dirty="0" smtClean="0">
                <a:latin typeface="LiberationSans-Bold"/>
              </a:rPr>
              <a:t>C</a:t>
            </a:r>
          </a:p>
          <a:p>
            <a:endParaRPr lang="pt-BR" sz="4000" b="1" dirty="0">
              <a:latin typeface="LiberationSans-Bold"/>
            </a:endParaRPr>
          </a:p>
          <a:p>
            <a:r>
              <a:rPr lang="pt-BR" sz="2800" b="1" dirty="0">
                <a:latin typeface="LiberationSans"/>
              </a:rPr>
              <a:t>Laços em C</a:t>
            </a:r>
            <a:r>
              <a:rPr lang="pt-BR" sz="2800" b="1" dirty="0" smtClean="0">
                <a:latin typeface="LiberationSans"/>
              </a:rPr>
              <a:t>:</a:t>
            </a:r>
          </a:p>
          <a:p>
            <a:endParaRPr lang="pt-BR" sz="2800" dirty="0">
              <a:latin typeface="LiberationSans"/>
            </a:endParaRPr>
          </a:p>
          <a:p>
            <a:pPr algn="just"/>
            <a:r>
              <a:rPr lang="pt-BR" sz="2800" dirty="0">
                <a:latin typeface="LiberationSans"/>
              </a:rPr>
              <a:t>É muito comum, em programas computacionais, termos procedimentos </a:t>
            </a:r>
            <a:r>
              <a:rPr lang="pt-BR" sz="2800" dirty="0" smtClean="0">
                <a:latin typeface="LiberationSans"/>
              </a:rPr>
              <a:t>iterativos, ou seja, </a:t>
            </a:r>
            <a:r>
              <a:rPr lang="pt-BR" sz="2800" dirty="0">
                <a:latin typeface="LiberationSans"/>
              </a:rPr>
              <a:t>procedimentos que devem ser executados em vários passos</a:t>
            </a:r>
            <a:r>
              <a:rPr lang="pt-BR" sz="2800" dirty="0" smtClean="0">
                <a:latin typeface="LiberationSans"/>
              </a:rPr>
              <a:t>. Vamos </a:t>
            </a:r>
            <a:r>
              <a:rPr lang="pt-BR" sz="2800" dirty="0">
                <a:latin typeface="LiberationSans"/>
              </a:rPr>
              <a:t>analisar </a:t>
            </a:r>
            <a:r>
              <a:rPr lang="pt-BR" sz="2800" dirty="0" smtClean="0">
                <a:latin typeface="LiberationSans"/>
              </a:rPr>
              <a:t>como exemplo </a:t>
            </a:r>
            <a:r>
              <a:rPr lang="pt-BR" sz="2800" dirty="0">
                <a:latin typeface="LiberationSans"/>
              </a:rPr>
              <a:t>abaixo o cálculo do valor do fatorial de um número inteiro não negativo</a:t>
            </a:r>
            <a:r>
              <a:rPr lang="pt-BR" sz="2800" dirty="0" smtClean="0">
                <a:latin typeface="LiberationSans"/>
              </a:rPr>
              <a:t>.</a:t>
            </a:r>
          </a:p>
          <a:p>
            <a:pPr algn="just"/>
            <a:endParaRPr lang="pt-BR" sz="2800" dirty="0">
              <a:latin typeface="LiberationSans"/>
            </a:endParaRPr>
          </a:p>
          <a:p>
            <a:pPr algn="just"/>
            <a:r>
              <a:rPr lang="pt-BR" sz="2800" dirty="0">
                <a:latin typeface="LiberationSans"/>
              </a:rPr>
              <a:t>b</a:t>
            </a:r>
            <a:r>
              <a:rPr lang="pl-PL" sz="2800" dirty="0" smtClean="0">
                <a:latin typeface="LiberationSans"/>
              </a:rPr>
              <a:t>! </a:t>
            </a:r>
            <a:r>
              <a:rPr lang="pl-PL" sz="2800" dirty="0">
                <a:latin typeface="LiberationSans"/>
              </a:rPr>
              <a:t>= </a:t>
            </a:r>
            <a:r>
              <a:rPr lang="pt-BR" sz="2800" dirty="0">
                <a:latin typeface="LiberationSans"/>
              </a:rPr>
              <a:t>b</a:t>
            </a:r>
            <a:r>
              <a:rPr lang="pl-PL" sz="2800" dirty="0" smtClean="0">
                <a:latin typeface="LiberationSans"/>
              </a:rPr>
              <a:t> </a:t>
            </a:r>
            <a:r>
              <a:rPr lang="pl-PL" sz="2800" dirty="0">
                <a:latin typeface="LiberationSans"/>
              </a:rPr>
              <a:t>× ( </a:t>
            </a:r>
            <a:r>
              <a:rPr lang="pt-BR" sz="2800" dirty="0" smtClean="0">
                <a:latin typeface="LiberationSans"/>
              </a:rPr>
              <a:t>b</a:t>
            </a:r>
            <a:r>
              <a:rPr lang="pl-PL" sz="2800" dirty="0" smtClean="0">
                <a:latin typeface="LiberationSans"/>
              </a:rPr>
              <a:t> </a:t>
            </a:r>
            <a:r>
              <a:rPr lang="pl-PL" sz="2800" dirty="0">
                <a:latin typeface="LiberationSans"/>
              </a:rPr>
              <a:t>− 1 ) × ( </a:t>
            </a:r>
            <a:r>
              <a:rPr lang="pt-BR" sz="2800" dirty="0" smtClean="0">
                <a:latin typeface="LiberationSans"/>
              </a:rPr>
              <a:t>b</a:t>
            </a:r>
            <a:r>
              <a:rPr lang="pl-PL" sz="2800" dirty="0" smtClean="0">
                <a:latin typeface="LiberationSans"/>
              </a:rPr>
              <a:t> </a:t>
            </a:r>
            <a:r>
              <a:rPr lang="pl-PL" sz="2800" dirty="0">
                <a:latin typeface="LiberationSans"/>
              </a:rPr>
              <a:t>− 2 )... 3 × 2 × 1 , onde 0 ! = </a:t>
            </a:r>
            <a:r>
              <a:rPr lang="pl-PL" sz="2800" dirty="0" smtClean="0">
                <a:latin typeface="LiberationSans"/>
              </a:rPr>
              <a:t>1</a:t>
            </a:r>
            <a:endParaRPr lang="pt-BR" sz="2800" dirty="0" smtClean="0">
              <a:latin typeface="LiberationSans"/>
            </a:endParaRPr>
          </a:p>
          <a:p>
            <a:pPr algn="just"/>
            <a:endParaRPr lang="pt-BR" sz="2800" dirty="0"/>
          </a:p>
        </p:txBody>
      </p:sp>
      <p:pic>
        <p:nvPicPr>
          <p:cNvPr id="172" name="Imagem 171"/>
          <p:cNvPicPr/>
          <p:nvPr/>
        </p:nvPicPr>
        <p:blipFill>
          <a:blip r:embed="rId2"/>
          <a:stretch/>
        </p:blipFill>
        <p:spPr>
          <a:xfrm>
            <a:off x="9169440" y="6066720"/>
            <a:ext cx="3022560" cy="791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5099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m 171"/>
          <p:cNvPicPr/>
          <p:nvPr/>
        </p:nvPicPr>
        <p:blipFill>
          <a:blip r:embed="rId2"/>
          <a:stretch/>
        </p:blipFill>
        <p:spPr>
          <a:xfrm>
            <a:off x="9169440" y="6066720"/>
            <a:ext cx="3022560" cy="791280"/>
          </a:xfrm>
          <a:prstGeom prst="rect">
            <a:avLst/>
          </a:prstGeom>
          <a:ln>
            <a:noFill/>
          </a:ln>
        </p:spPr>
      </p:pic>
      <p:sp>
        <p:nvSpPr>
          <p:cNvPr id="2" name="Retângulo 1"/>
          <p:cNvSpPr/>
          <p:nvPr/>
        </p:nvSpPr>
        <p:spPr>
          <a:xfrm>
            <a:off x="866501" y="984128"/>
            <a:ext cx="10445932" cy="38472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4800" b="1" u="sng" dirty="0" smtClean="0">
                <a:latin typeface="LiberationSans"/>
              </a:rPr>
              <a:t>Exercício </a:t>
            </a:r>
            <a:r>
              <a:rPr lang="pt-BR" sz="4800" b="1" u="sng" dirty="0">
                <a:latin typeface="LiberationSans"/>
              </a:rPr>
              <a:t>03</a:t>
            </a:r>
            <a:r>
              <a:rPr lang="pt-BR" sz="4800" b="1" u="sng" dirty="0" smtClean="0">
                <a:latin typeface="LiberationSans"/>
              </a:rPr>
              <a:t>:</a:t>
            </a:r>
            <a:endParaRPr lang="pt-BR" sz="4800" b="1" u="sng" dirty="0">
              <a:latin typeface="LiberationSans"/>
            </a:endParaRPr>
          </a:p>
          <a:p>
            <a:pPr algn="just"/>
            <a:r>
              <a:rPr lang="pt-BR" sz="2800" dirty="0">
                <a:latin typeface="LiberationSans"/>
              </a:rPr>
              <a:t>Criar 4 vetores, o primeiro com a nota da primeira prova, o segundo com </a:t>
            </a:r>
            <a:r>
              <a:rPr lang="pt-BR" sz="2800" dirty="0" smtClean="0">
                <a:latin typeface="LiberationSans"/>
              </a:rPr>
              <a:t>a nota </a:t>
            </a:r>
            <a:r>
              <a:rPr lang="pt-BR" sz="2800" dirty="0">
                <a:latin typeface="LiberationSans"/>
              </a:rPr>
              <a:t>da segunda prova e o terceiro, no quarto vetor com a média das </a:t>
            </a:r>
            <a:r>
              <a:rPr lang="pt-BR" sz="2800" dirty="0" smtClean="0">
                <a:latin typeface="LiberationSans"/>
              </a:rPr>
              <a:t>3 primeiras </a:t>
            </a:r>
            <a:r>
              <a:rPr lang="pt-BR" sz="2800" dirty="0">
                <a:latin typeface="LiberationSans"/>
              </a:rPr>
              <a:t>notas, e imprima o resultado “APROVADO” para aqueles </a:t>
            </a:r>
            <a:r>
              <a:rPr lang="pt-BR" sz="2800" dirty="0" smtClean="0">
                <a:latin typeface="LiberationSans"/>
              </a:rPr>
              <a:t>que obtiverem </a:t>
            </a:r>
            <a:r>
              <a:rPr lang="pt-BR" sz="2800" dirty="0">
                <a:latin typeface="LiberationSans"/>
              </a:rPr>
              <a:t>uma média igual ou acima de 7, e “REPROVADO” para </a:t>
            </a:r>
            <a:r>
              <a:rPr lang="pt-BR" sz="2800" dirty="0" smtClean="0">
                <a:latin typeface="LiberationSans"/>
              </a:rPr>
              <a:t>quem obtiverem </a:t>
            </a:r>
            <a:r>
              <a:rPr lang="pt-BR" sz="2800" dirty="0">
                <a:latin typeface="LiberationSans"/>
              </a:rPr>
              <a:t>uma média abaixo de 7.</a:t>
            </a:r>
          </a:p>
          <a:p>
            <a:pPr algn="just"/>
            <a:r>
              <a:rPr lang="pt-BR" sz="2800" dirty="0">
                <a:latin typeface="LiberationSans"/>
              </a:rPr>
              <a:t>OBS.: Saia do laço quando a primeira nota for igual a -7.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071210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t="-89" r="49264" b="16518"/>
          <a:stretch/>
        </p:blipFill>
        <p:spPr>
          <a:xfrm>
            <a:off x="648516" y="235131"/>
            <a:ext cx="7032444" cy="651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55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201783" y="1294043"/>
            <a:ext cx="1029353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latin typeface="LiberationSans-Bold"/>
              </a:rPr>
              <a:t>Vamos falar sobre matrizes em </a:t>
            </a:r>
            <a:r>
              <a:rPr lang="pt-BR" sz="4400" b="1" dirty="0" smtClean="0">
                <a:latin typeface="LiberationSans-Bold"/>
              </a:rPr>
              <a:t>C ? </a:t>
            </a:r>
          </a:p>
          <a:p>
            <a:pPr algn="ctr"/>
            <a:endParaRPr lang="pt-BR" sz="4400" b="1" dirty="0">
              <a:latin typeface="LiberationSans-Bold"/>
            </a:endParaRPr>
          </a:p>
          <a:p>
            <a:pPr algn="just"/>
            <a:r>
              <a:rPr lang="pt-BR" sz="3200" dirty="0">
                <a:latin typeface="LiberationSans"/>
              </a:rPr>
              <a:t>Também chamado de vetores multidimensionais, esses tipos de vetores </a:t>
            </a:r>
            <a:r>
              <a:rPr lang="pt-BR" sz="3200" dirty="0" smtClean="0">
                <a:latin typeface="LiberationSans"/>
              </a:rPr>
              <a:t>são divididos </a:t>
            </a:r>
            <a:r>
              <a:rPr lang="pt-BR" sz="3200" dirty="0">
                <a:latin typeface="LiberationSans"/>
              </a:rPr>
              <a:t>em linhas e colunas de </a:t>
            </a:r>
            <a:r>
              <a:rPr lang="pt-BR" sz="3200" dirty="0" smtClean="0">
                <a:latin typeface="LiberationSans"/>
              </a:rPr>
              <a:t>dados. Como </a:t>
            </a:r>
            <a:r>
              <a:rPr lang="pt-BR" sz="3200" dirty="0">
                <a:latin typeface="LiberationSans"/>
              </a:rPr>
              <a:t>por exemplo nesta declaração: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998546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63410" y="1193465"/>
            <a:ext cx="89509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>
                <a:latin typeface="LiberationSans"/>
              </a:rPr>
              <a:t>float</a:t>
            </a:r>
            <a:r>
              <a:rPr lang="pt-BR" sz="3200" dirty="0">
                <a:latin typeface="LiberationSans"/>
              </a:rPr>
              <a:t> </a:t>
            </a:r>
            <a:r>
              <a:rPr lang="pt-BR" sz="3200" dirty="0" err="1">
                <a:latin typeface="LiberationSans"/>
              </a:rPr>
              <a:t>mat</a:t>
            </a:r>
            <a:r>
              <a:rPr lang="pt-BR" sz="3200" dirty="0">
                <a:latin typeface="LiberationSans"/>
              </a:rPr>
              <a:t>[2][2]; </a:t>
            </a:r>
            <a:r>
              <a:rPr lang="pt-BR" sz="3200" dirty="0">
                <a:solidFill>
                  <a:schemeClr val="accent6"/>
                </a:solidFill>
                <a:latin typeface="LiberationSans"/>
              </a:rPr>
              <a:t>//Tabela com 2 linhas e 2 colunas</a:t>
            </a:r>
            <a:endParaRPr lang="pt-BR" sz="3200" dirty="0">
              <a:solidFill>
                <a:schemeClr val="accent6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4519749" y="2220685"/>
            <a:ext cx="3117870" cy="348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96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84661" y="587217"/>
            <a:ext cx="9431383" cy="31085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latin typeface="LiberationSans"/>
              </a:rPr>
              <a:t>Também chamado de vetores multidimensionais, esses tipos de vetores </a:t>
            </a:r>
            <a:r>
              <a:rPr lang="pt-BR" sz="2800" dirty="0" smtClean="0">
                <a:latin typeface="LiberationSans"/>
              </a:rPr>
              <a:t>são divididos </a:t>
            </a:r>
            <a:r>
              <a:rPr lang="pt-BR" sz="2800" dirty="0">
                <a:latin typeface="LiberationSans"/>
              </a:rPr>
              <a:t>em linhas e colunas de dados</a:t>
            </a:r>
            <a:r>
              <a:rPr lang="pt-BR" sz="2800" dirty="0" smtClean="0">
                <a:latin typeface="LiberationSans"/>
              </a:rPr>
              <a:t>.</a:t>
            </a:r>
          </a:p>
          <a:p>
            <a:pPr algn="just"/>
            <a:endParaRPr lang="pt-BR" sz="2800" dirty="0">
              <a:latin typeface="LiberationSans"/>
            </a:endParaRPr>
          </a:p>
          <a:p>
            <a:pPr algn="just"/>
            <a:r>
              <a:rPr lang="pt-BR" sz="2800" dirty="0" err="1">
                <a:latin typeface="LiberationSans"/>
              </a:rPr>
              <a:t>int</a:t>
            </a:r>
            <a:r>
              <a:rPr lang="pt-BR" sz="2800" dirty="0">
                <a:latin typeface="LiberationSans"/>
              </a:rPr>
              <a:t> x[2][5]; //Tabela com 2 linhas e 5 </a:t>
            </a:r>
            <a:r>
              <a:rPr lang="pt-BR" sz="2800" dirty="0" smtClean="0">
                <a:latin typeface="LiberationSans"/>
              </a:rPr>
              <a:t>colunas</a:t>
            </a:r>
          </a:p>
          <a:p>
            <a:pPr algn="just"/>
            <a:endParaRPr lang="pt-BR" sz="2800" dirty="0">
              <a:latin typeface="LiberationSans"/>
            </a:endParaRPr>
          </a:p>
          <a:p>
            <a:pPr algn="just"/>
            <a:r>
              <a:rPr lang="pt-BR" sz="2800" dirty="0">
                <a:latin typeface="LiberationSans"/>
              </a:rPr>
              <a:t>Uma melhor visualização seria :</a:t>
            </a:r>
            <a:endParaRPr lang="pt-BR" sz="2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518" y="3990991"/>
            <a:ext cx="9367280" cy="161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05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88720" y="853665"/>
            <a:ext cx="9744891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latin typeface="LiberationSans"/>
              </a:rPr>
              <a:t>Um exemplo de utilização dessa matriz seria para um programa para </a:t>
            </a:r>
            <a:r>
              <a:rPr lang="pt-BR" sz="3200" dirty="0" smtClean="0">
                <a:latin typeface="LiberationSans"/>
              </a:rPr>
              <a:t>uma loja </a:t>
            </a:r>
            <a:r>
              <a:rPr lang="pt-BR" sz="3200" dirty="0">
                <a:latin typeface="LiberationSans"/>
              </a:rPr>
              <a:t>de departamentos com 2 filiais, cada uma vendendo 3 itens, </a:t>
            </a:r>
            <a:r>
              <a:rPr lang="pt-BR" sz="3200" dirty="0" smtClean="0">
                <a:latin typeface="LiberationSans"/>
              </a:rPr>
              <a:t>poderia incluir </a:t>
            </a:r>
            <a:r>
              <a:rPr lang="pt-BR" sz="3200" dirty="0">
                <a:latin typeface="LiberationSans"/>
              </a:rPr>
              <a:t>um vetor declarado como abaixo</a:t>
            </a:r>
            <a:r>
              <a:rPr lang="pt-BR" sz="3200" dirty="0" smtClean="0">
                <a:latin typeface="LiberationSans"/>
              </a:rPr>
              <a:t>:</a:t>
            </a:r>
            <a:endParaRPr lang="pt-BR" sz="3200" dirty="0">
              <a:latin typeface="LiberationSans"/>
            </a:endParaRPr>
          </a:p>
          <a:p>
            <a:pPr algn="just"/>
            <a:r>
              <a:rPr lang="pt-BR" sz="3200" dirty="0" err="1">
                <a:latin typeface="LiberationSans"/>
              </a:rPr>
              <a:t>int</a:t>
            </a:r>
            <a:r>
              <a:rPr lang="pt-BR" sz="3200" dirty="0">
                <a:latin typeface="LiberationSans"/>
              </a:rPr>
              <a:t> vendas [2][3];</a:t>
            </a: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1188719" y="3960112"/>
            <a:ext cx="9744891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latin typeface="LiberationSans"/>
              </a:rPr>
              <a:t>Cada elemento vendas [ i ] [ j ] representa a quantidade do item j vendida </a:t>
            </a:r>
            <a:r>
              <a:rPr lang="pt-BR" sz="3200" dirty="0" smtClean="0">
                <a:latin typeface="LiberationSans"/>
              </a:rPr>
              <a:t>na filial </a:t>
            </a:r>
            <a:r>
              <a:rPr lang="pt-BR" sz="3200" dirty="0">
                <a:latin typeface="LiberationSans"/>
              </a:rPr>
              <a:t>i, declarando como demonstrado abaixo: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11338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t="-3839" r="38019" b="33126"/>
          <a:stretch/>
        </p:blipFill>
        <p:spPr>
          <a:xfrm>
            <a:off x="308882" y="104504"/>
            <a:ext cx="9612122" cy="616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31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70262" y="286107"/>
            <a:ext cx="10463348" cy="5262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4800" b="1" u="sng" dirty="0" smtClean="0">
                <a:latin typeface="LiberationSans"/>
              </a:rPr>
              <a:t>Exercício</a:t>
            </a:r>
            <a:r>
              <a:rPr lang="pt-BR" sz="3600" dirty="0" smtClean="0">
                <a:latin typeface="LiberationSans"/>
              </a:rPr>
              <a:t> </a:t>
            </a:r>
          </a:p>
          <a:p>
            <a:pPr algn="just"/>
            <a:r>
              <a:rPr lang="pt-BR" sz="2400" dirty="0" smtClean="0">
                <a:latin typeface="LiberationSans"/>
              </a:rPr>
              <a:t>Construa </a:t>
            </a:r>
            <a:r>
              <a:rPr lang="pt-BR" sz="2400" dirty="0">
                <a:latin typeface="LiberationSans"/>
              </a:rPr>
              <a:t>um sistema de controle de estoque de uma pequena padaria. </a:t>
            </a:r>
            <a:r>
              <a:rPr lang="pt-BR" sz="2400" dirty="0" smtClean="0">
                <a:latin typeface="LiberationSans"/>
              </a:rPr>
              <a:t>Seu programa </a:t>
            </a:r>
            <a:r>
              <a:rPr lang="pt-BR" sz="2400" dirty="0">
                <a:latin typeface="LiberationSans"/>
              </a:rPr>
              <a:t>deve oferecer um menu para (a) cadastrar um novo produto; (</a:t>
            </a:r>
            <a:r>
              <a:rPr lang="pt-BR" sz="2400" dirty="0" smtClean="0">
                <a:latin typeface="LiberationSans"/>
              </a:rPr>
              <a:t>b) aumentar </a:t>
            </a:r>
            <a:r>
              <a:rPr lang="pt-BR" sz="2400" dirty="0">
                <a:latin typeface="LiberationSans"/>
              </a:rPr>
              <a:t>o estoque de um produto cadastrado (quando há compras); (</a:t>
            </a:r>
            <a:r>
              <a:rPr lang="pt-BR" sz="2400" dirty="0" smtClean="0">
                <a:latin typeface="LiberationSans"/>
              </a:rPr>
              <a:t>c) diminuir </a:t>
            </a:r>
            <a:r>
              <a:rPr lang="pt-BR" sz="2400" dirty="0">
                <a:latin typeface="LiberationSans"/>
              </a:rPr>
              <a:t>o estoque de um produto cadastrado (quando há vendas); e (</a:t>
            </a:r>
            <a:r>
              <a:rPr lang="pt-BR" sz="2400" dirty="0" smtClean="0">
                <a:latin typeface="LiberationSans"/>
              </a:rPr>
              <a:t>d) imprimir </a:t>
            </a:r>
            <a:r>
              <a:rPr lang="pt-BR" sz="2400" dirty="0">
                <a:latin typeface="LiberationSans"/>
              </a:rPr>
              <a:t>os produtos cadastrados e suas características. De cada produto</a:t>
            </a:r>
          </a:p>
          <a:p>
            <a:pPr algn="just"/>
            <a:r>
              <a:rPr lang="pt-BR" sz="2400" dirty="0">
                <a:latin typeface="LiberationSans"/>
              </a:rPr>
              <a:t>deseja-se cadastrar: nome (tamanho máximo 50 caracteres) e </a:t>
            </a:r>
            <a:r>
              <a:rPr lang="pt-BR" sz="2400" dirty="0" smtClean="0">
                <a:latin typeface="LiberationSans"/>
              </a:rPr>
              <a:t>preço (número </a:t>
            </a:r>
            <a:r>
              <a:rPr lang="pt-BR" sz="2400" dirty="0">
                <a:latin typeface="LiberationSans"/>
              </a:rPr>
              <a:t>real) além, da quantidade em estoque. Assuma que a </a:t>
            </a:r>
            <a:r>
              <a:rPr lang="pt-BR" sz="2400" dirty="0" smtClean="0">
                <a:latin typeface="LiberationSans"/>
              </a:rPr>
              <a:t>padaria venderá </a:t>
            </a:r>
            <a:r>
              <a:rPr lang="pt-BR" sz="2400" dirty="0">
                <a:latin typeface="LiberationSans"/>
              </a:rPr>
              <a:t>no máximo, 100 produtos diferentes.</a:t>
            </a:r>
          </a:p>
          <a:p>
            <a:pPr algn="just"/>
            <a:r>
              <a:rPr lang="pt-BR" sz="2400" b="1" dirty="0" err="1" smtClean="0">
                <a:latin typeface="LiberationSans"/>
              </a:rPr>
              <a:t>OBS</a:t>
            </a:r>
            <a:r>
              <a:rPr lang="pt-BR" sz="2400" dirty="0" smtClean="0">
                <a:latin typeface="LiberationSans"/>
              </a:rPr>
              <a:t>: Para </a:t>
            </a:r>
            <a:r>
              <a:rPr lang="pt-BR" sz="2400" dirty="0">
                <a:latin typeface="LiberationSans"/>
              </a:rPr>
              <a:t>facilitar a localização de um produto (para as funções (b) e (c)), use </a:t>
            </a:r>
            <a:r>
              <a:rPr lang="pt-BR" sz="2400" dirty="0" smtClean="0">
                <a:latin typeface="LiberationSans"/>
              </a:rPr>
              <a:t>a posição </a:t>
            </a:r>
            <a:r>
              <a:rPr lang="pt-BR" sz="2400" dirty="0">
                <a:latin typeface="LiberationSans"/>
              </a:rPr>
              <a:t>dos mesmos no vetor que representa o estoque como código </a:t>
            </a:r>
            <a:r>
              <a:rPr lang="pt-BR" sz="2400" dirty="0" smtClean="0">
                <a:latin typeface="LiberationSans"/>
              </a:rPr>
              <a:t>do produto</a:t>
            </a:r>
            <a:r>
              <a:rPr lang="pt-BR" sz="2400" dirty="0">
                <a:latin typeface="LiberationSans"/>
              </a:rPr>
              <a:t>, informando-a ao fim do cadastro. Então, peça ao usuário </a:t>
            </a:r>
            <a:r>
              <a:rPr lang="pt-BR" sz="2400" dirty="0" smtClean="0">
                <a:latin typeface="LiberationSans"/>
              </a:rPr>
              <a:t>para digitar </a:t>
            </a:r>
            <a:r>
              <a:rPr lang="pt-BR" sz="2400" dirty="0">
                <a:latin typeface="LiberationSans"/>
              </a:rPr>
              <a:t>o código do produto que deseja aumentar/diminuir o estoque.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53287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84217" y="1663563"/>
            <a:ext cx="10136777" cy="3293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4800" b="1" dirty="0" smtClean="0"/>
              <a:t>Tipos </a:t>
            </a:r>
            <a:r>
              <a:rPr lang="pt-BR" sz="4800" b="1" dirty="0"/>
              <a:t>de dados </a:t>
            </a:r>
            <a:r>
              <a:rPr lang="pt-BR" sz="4800" b="1" dirty="0" smtClean="0"/>
              <a:t>abstratos</a:t>
            </a:r>
          </a:p>
          <a:p>
            <a:pPr algn="ctr"/>
            <a:endParaRPr lang="pt-BR" sz="4800" b="1" dirty="0"/>
          </a:p>
          <a:p>
            <a:pPr algn="just"/>
            <a:r>
              <a:rPr lang="pt-BR" sz="2800" dirty="0"/>
              <a:t>As propriedades lógicas de um tipo de dado é o tipo de dado abstrato, ou </a:t>
            </a:r>
            <a:r>
              <a:rPr lang="pt-BR" sz="2800" dirty="0" err="1"/>
              <a:t>TDA</a:t>
            </a:r>
            <a:r>
              <a:rPr lang="pt-BR" sz="2800" dirty="0"/>
              <a:t>.</a:t>
            </a:r>
          </a:p>
          <a:p>
            <a:pPr algn="just"/>
            <a:r>
              <a:rPr lang="pt-BR" sz="2800" dirty="0"/>
              <a:t>Fundamentalmente, um tipo de dado significa um conjunto de valores e </a:t>
            </a:r>
            <a:r>
              <a:rPr lang="pt-BR" sz="2800" dirty="0" smtClean="0"/>
              <a:t>uma sequência </a:t>
            </a:r>
            <a:r>
              <a:rPr lang="pt-BR" sz="2800" dirty="0"/>
              <a:t>de operações sobre estes valores.</a:t>
            </a:r>
          </a:p>
        </p:txBody>
      </p:sp>
    </p:spTree>
    <p:extLst>
      <p:ext uri="{BB962C8B-B14F-4D97-AF65-F5344CB8AC3E}">
        <p14:creationId xmlns:p14="http://schemas.microsoft.com/office/powerpoint/2010/main" val="4037832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22812" y="1185430"/>
            <a:ext cx="10903132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pt-BR" sz="3600" dirty="0">
                <a:latin typeface="LiberationSans"/>
              </a:rPr>
              <a:t>Este conjunto e estas </a:t>
            </a:r>
            <a:r>
              <a:rPr lang="pt-BR" sz="3600" dirty="0" smtClean="0">
                <a:latin typeface="LiberationSans"/>
              </a:rPr>
              <a:t>operações </a:t>
            </a:r>
            <a:r>
              <a:rPr lang="pt-BR" sz="3600" dirty="0">
                <a:latin typeface="LiberationSans"/>
              </a:rPr>
              <a:t>formam uma </a:t>
            </a:r>
            <a:r>
              <a:rPr lang="pt-BR" sz="3600" dirty="0" smtClean="0">
                <a:latin typeface="LiberationSans"/>
              </a:rPr>
              <a:t>construção matemática </a:t>
            </a:r>
            <a:r>
              <a:rPr lang="pt-BR" sz="3600" dirty="0">
                <a:latin typeface="LiberationSans"/>
              </a:rPr>
              <a:t>que pode </a:t>
            </a:r>
            <a:r>
              <a:rPr lang="pt-BR" sz="3600" dirty="0" smtClean="0">
                <a:latin typeface="LiberationSans"/>
              </a:rPr>
              <a:t>ser implementada </a:t>
            </a:r>
            <a:r>
              <a:rPr lang="pt-BR" sz="3600" dirty="0">
                <a:latin typeface="LiberationSans"/>
              </a:rPr>
              <a:t>usando determinada estrutura de dados do hardware ou do software.</a:t>
            </a:r>
          </a:p>
          <a:p>
            <a:pPr algn="just"/>
            <a:r>
              <a:rPr lang="pt-BR" sz="3600" dirty="0">
                <a:latin typeface="LiberationSans"/>
              </a:rPr>
              <a:t>A </a:t>
            </a:r>
            <a:r>
              <a:rPr lang="pt-BR" sz="3600" dirty="0" smtClean="0">
                <a:latin typeface="LiberationSans"/>
              </a:rPr>
              <a:t>expressão </a:t>
            </a:r>
            <a:r>
              <a:rPr lang="pt-BR" sz="3600" dirty="0">
                <a:latin typeface="LiberationSans"/>
              </a:rPr>
              <a:t>"tipo de dado abstrato" refere-se ao conceito </a:t>
            </a:r>
            <a:r>
              <a:rPr lang="pt-BR" sz="3600" dirty="0" smtClean="0">
                <a:latin typeface="LiberationSans"/>
              </a:rPr>
              <a:t>matemático básico </a:t>
            </a:r>
            <a:r>
              <a:rPr lang="pt-BR" sz="3600" dirty="0">
                <a:latin typeface="LiberationSans"/>
              </a:rPr>
              <a:t>que </a:t>
            </a:r>
            <a:r>
              <a:rPr lang="pt-BR" sz="3600" dirty="0" smtClean="0">
                <a:latin typeface="LiberationSans"/>
              </a:rPr>
              <a:t>define o </a:t>
            </a:r>
            <a:r>
              <a:rPr lang="pt-BR" sz="3600" dirty="0">
                <a:latin typeface="LiberationSans"/>
              </a:rPr>
              <a:t>tipo de dado.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81213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m 171"/>
          <p:cNvPicPr/>
          <p:nvPr/>
        </p:nvPicPr>
        <p:blipFill>
          <a:blip r:embed="rId2"/>
          <a:stretch/>
        </p:blipFill>
        <p:spPr>
          <a:xfrm>
            <a:off x="9169440" y="6066720"/>
            <a:ext cx="3022560" cy="791280"/>
          </a:xfrm>
          <a:prstGeom prst="rect">
            <a:avLst/>
          </a:prstGeom>
          <a:ln>
            <a:noFill/>
          </a:ln>
        </p:spPr>
      </p:pic>
      <p:sp>
        <p:nvSpPr>
          <p:cNvPr id="3" name="Retângulo 2"/>
          <p:cNvSpPr/>
          <p:nvPr/>
        </p:nvSpPr>
        <p:spPr>
          <a:xfrm>
            <a:off x="1240971" y="418012"/>
            <a:ext cx="10371909" cy="54476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sz="2800" b="1" dirty="0" smtClean="0">
                <a:latin typeface="Arial Narrow" panose="020B0606020202030204" pitchFamily="34" charset="0"/>
              </a:rPr>
              <a:t> </a:t>
            </a:r>
            <a:r>
              <a:rPr lang="pt-BR" sz="2800" b="1" dirty="0" smtClean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L</a:t>
            </a:r>
            <a:r>
              <a:rPr lang="pt-BR" sz="3600" b="1" dirty="0" smtClean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aços </a:t>
            </a:r>
            <a:r>
              <a:rPr lang="pt-BR" sz="36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em C</a:t>
            </a:r>
          </a:p>
          <a:p>
            <a:r>
              <a:rPr lang="pt-BR" sz="2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Mas antes disso vamos ver que a </a:t>
            </a:r>
            <a:r>
              <a:rPr lang="pt-BR" sz="2400" dirty="0" smtClean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linguagem </a:t>
            </a:r>
            <a:r>
              <a:rPr lang="pt-BR" sz="2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 nos ajuda nesta interação por isso </a:t>
            </a:r>
            <a:r>
              <a:rPr lang="pt-BR" sz="2400" dirty="0" smtClean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podemos fazer essas </a:t>
            </a:r>
            <a:r>
              <a:rPr lang="pt-BR" sz="2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interações </a:t>
            </a:r>
            <a:r>
              <a:rPr lang="pt-BR" sz="2400" dirty="0" smtClean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através </a:t>
            </a:r>
            <a:r>
              <a:rPr lang="pt-BR" sz="2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de laços de repetição.</a:t>
            </a:r>
          </a:p>
          <a:p>
            <a:r>
              <a:rPr lang="pt-BR" sz="2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Laço de repetição: </a:t>
            </a:r>
            <a:r>
              <a:rPr lang="pt-BR" sz="24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while</a:t>
            </a:r>
            <a:endParaRPr lang="pt-BR" sz="24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r>
              <a:rPr lang="pt-BR" sz="2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Exemplo:</a:t>
            </a:r>
          </a:p>
          <a:p>
            <a:endParaRPr lang="pt-BR" sz="24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endParaRPr lang="pt-BR" sz="2400" dirty="0" smtClean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endParaRPr lang="pt-BR" sz="24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endParaRPr lang="pt-BR" sz="2400" dirty="0" smtClean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endParaRPr lang="pt-BR" sz="24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endParaRPr lang="pt-BR" sz="2400" dirty="0" smtClean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r>
              <a:rPr lang="pt-BR" sz="2400" dirty="0" smtClean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Ou</a:t>
            </a:r>
          </a:p>
          <a:p>
            <a:endParaRPr lang="pt-BR" sz="24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endParaRPr lang="pt-BR" sz="24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t="15089" r="82194" b="71340"/>
          <a:stretch/>
        </p:blipFill>
        <p:spPr>
          <a:xfrm>
            <a:off x="2808514" y="2215411"/>
            <a:ext cx="4323806" cy="185284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t="15267" r="82796" b="69376"/>
          <a:stretch/>
        </p:blipFill>
        <p:spPr>
          <a:xfrm>
            <a:off x="2808514" y="4362993"/>
            <a:ext cx="3971109" cy="199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863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62445" y="856357"/>
            <a:ext cx="10223863" cy="50167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sz="3200" dirty="0">
                <a:latin typeface="LiberationSans"/>
              </a:rPr>
              <a:t>Como podemos </a:t>
            </a:r>
            <a:r>
              <a:rPr lang="pt-BR" sz="3200" dirty="0" smtClean="0">
                <a:latin typeface="LiberationSans"/>
              </a:rPr>
              <a:t>definir </a:t>
            </a:r>
            <a:r>
              <a:rPr lang="pt-BR" sz="3200" dirty="0">
                <a:latin typeface="LiberationSans"/>
              </a:rPr>
              <a:t>novos tipos de dados mas antes disso temos que pensar em</a:t>
            </a:r>
          </a:p>
          <a:p>
            <a:r>
              <a:rPr lang="pt-BR" sz="3200" dirty="0">
                <a:latin typeface="LiberationSans"/>
              </a:rPr>
              <a:t>A estrutura da </a:t>
            </a:r>
            <a:r>
              <a:rPr lang="pt-BR" sz="3200" dirty="0" smtClean="0">
                <a:latin typeface="LiberationSans"/>
              </a:rPr>
              <a:t>informação propriamente dita.</a:t>
            </a:r>
            <a:endParaRPr lang="pt-BR" sz="3200" dirty="0">
              <a:latin typeface="LiberationSans"/>
            </a:endParaRPr>
          </a:p>
          <a:p>
            <a:r>
              <a:rPr lang="pt-BR" sz="3200" dirty="0">
                <a:latin typeface="LiberationSans"/>
              </a:rPr>
              <a:t>Na linguagem de </a:t>
            </a:r>
            <a:r>
              <a:rPr lang="pt-BR" sz="3200" dirty="0" smtClean="0">
                <a:latin typeface="LiberationSans"/>
              </a:rPr>
              <a:t>programação </a:t>
            </a:r>
            <a:r>
              <a:rPr lang="pt-BR" sz="3200" dirty="0">
                <a:latin typeface="LiberationSans"/>
              </a:rPr>
              <a:t>C representamos estrutura da seguinte forma</a:t>
            </a:r>
            <a:r>
              <a:rPr lang="pt-BR" sz="3200" dirty="0" smtClean="0">
                <a:latin typeface="LiberationSans"/>
              </a:rPr>
              <a:t>:</a:t>
            </a:r>
          </a:p>
          <a:p>
            <a:endParaRPr lang="pt-BR" sz="3200" dirty="0">
              <a:latin typeface="LiberationSans"/>
            </a:endParaRPr>
          </a:p>
          <a:p>
            <a:r>
              <a:rPr lang="pt-BR" sz="3200" dirty="0" err="1">
                <a:solidFill>
                  <a:srgbClr val="FF0000"/>
                </a:solidFill>
                <a:latin typeface="LiberationSans"/>
              </a:rPr>
              <a:t>struct</a:t>
            </a:r>
            <a:r>
              <a:rPr lang="pt-BR" sz="3200" dirty="0">
                <a:solidFill>
                  <a:srgbClr val="FF0000"/>
                </a:solidFill>
                <a:latin typeface="LiberationSans"/>
              </a:rPr>
              <a:t> coordenada {</a:t>
            </a:r>
          </a:p>
          <a:p>
            <a:r>
              <a:rPr lang="pt-BR" sz="3200" dirty="0" err="1">
                <a:solidFill>
                  <a:srgbClr val="FF0000"/>
                </a:solidFill>
                <a:latin typeface="LiberationSans"/>
              </a:rPr>
              <a:t>int</a:t>
            </a:r>
            <a:r>
              <a:rPr lang="pt-BR" sz="3200" dirty="0">
                <a:solidFill>
                  <a:srgbClr val="FF0000"/>
                </a:solidFill>
                <a:latin typeface="LiberationSans"/>
              </a:rPr>
              <a:t> x;</a:t>
            </a:r>
          </a:p>
          <a:p>
            <a:r>
              <a:rPr lang="pt-BR" sz="3200" dirty="0" err="1">
                <a:solidFill>
                  <a:srgbClr val="FF0000"/>
                </a:solidFill>
                <a:latin typeface="LiberationSans"/>
              </a:rPr>
              <a:t>int</a:t>
            </a:r>
            <a:r>
              <a:rPr lang="pt-BR" sz="3200" dirty="0">
                <a:solidFill>
                  <a:srgbClr val="FF0000"/>
                </a:solidFill>
                <a:latin typeface="LiberationSans"/>
              </a:rPr>
              <a:t> y;</a:t>
            </a:r>
          </a:p>
          <a:p>
            <a:r>
              <a:rPr lang="pt-BR" sz="3200" dirty="0">
                <a:solidFill>
                  <a:srgbClr val="FF0000"/>
                </a:solidFill>
                <a:latin typeface="LiberationSans"/>
              </a:rPr>
              <a:t>}</a:t>
            </a:r>
            <a:endParaRPr lang="pt-B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022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16926" y="1227483"/>
            <a:ext cx="6096000" cy="5078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pt-BR" sz="3600" b="1" dirty="0">
                <a:latin typeface="LiberationSans-Bold"/>
              </a:rPr>
              <a:t>Tipo de dados abstrato</a:t>
            </a:r>
          </a:p>
          <a:p>
            <a:r>
              <a:rPr lang="pt-BR" sz="2400" dirty="0">
                <a:latin typeface="LiberationSans"/>
              </a:rPr>
              <a:t>A palavra reservada para isso e a </a:t>
            </a:r>
            <a:r>
              <a:rPr lang="pt-BR" sz="3200" dirty="0" err="1">
                <a:latin typeface="DejaVuSans"/>
              </a:rPr>
              <a:t>struct</a:t>
            </a:r>
            <a:r>
              <a:rPr lang="pt-BR" sz="3200" dirty="0" smtClean="0">
                <a:latin typeface="DejaVuSans"/>
              </a:rPr>
              <a:t>.</a:t>
            </a:r>
          </a:p>
          <a:p>
            <a:endParaRPr lang="pt-BR" sz="3200" dirty="0">
              <a:latin typeface="DejaVuSans"/>
            </a:endParaRPr>
          </a:p>
          <a:p>
            <a:r>
              <a:rPr lang="pt-BR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coordenada {</a:t>
            </a:r>
          </a:p>
          <a:p>
            <a:r>
              <a:rPr lang="pt-BR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pt-BR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pt-BR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pt-BR" sz="3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sz="3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coordenada </a:t>
            </a:r>
            <a:r>
              <a:rPr lang="pt-BR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</a:t>
            </a:r>
            <a:r>
              <a:rPr lang="pt-BR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coord.x</a:t>
            </a:r>
            <a:r>
              <a:rPr lang="pt-BR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3;</a:t>
            </a:r>
          </a:p>
          <a:p>
            <a:r>
              <a:rPr lang="pt-BR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coord.y</a:t>
            </a:r>
            <a:r>
              <a:rPr lang="pt-BR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</p:txBody>
      </p:sp>
    </p:spTree>
    <p:extLst>
      <p:ext uri="{BB962C8B-B14F-4D97-AF65-F5344CB8AC3E}">
        <p14:creationId xmlns:p14="http://schemas.microsoft.com/office/powerpoint/2010/main" val="1233511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79714" y="887661"/>
            <a:ext cx="10541725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latin typeface="LiberationSans"/>
              </a:rPr>
              <a:t>Com base no exemplo acima represente novas estrutura </a:t>
            </a:r>
            <a:r>
              <a:rPr lang="pt-BR" sz="2800" dirty="0" smtClean="0">
                <a:latin typeface="LiberationSans"/>
              </a:rPr>
              <a:t>de informações, e imprima </a:t>
            </a:r>
            <a:r>
              <a:rPr lang="pt-BR" sz="2800" dirty="0">
                <a:latin typeface="LiberationSans"/>
              </a:rPr>
              <a:t>na tela do console esse dados, lembrando que tem que </a:t>
            </a:r>
            <a:r>
              <a:rPr lang="pt-BR" sz="2800" dirty="0" smtClean="0">
                <a:latin typeface="LiberationSans"/>
              </a:rPr>
              <a:t>ser 15 </a:t>
            </a:r>
            <a:r>
              <a:rPr lang="pt-BR" sz="2800" dirty="0">
                <a:latin typeface="LiberationSans"/>
              </a:rPr>
              <a:t>tipos novos.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081225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28205" y="986808"/>
            <a:ext cx="10080171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LiberationSans"/>
              </a:rPr>
              <a:t>Como visto nos slide </a:t>
            </a:r>
            <a:r>
              <a:rPr lang="pt-BR" sz="2400" dirty="0" smtClean="0">
                <a:latin typeface="LiberationSans"/>
              </a:rPr>
              <a:t>anterior  </a:t>
            </a:r>
            <a:r>
              <a:rPr lang="pt-BR" sz="2400" dirty="0">
                <a:latin typeface="LiberationSans"/>
              </a:rPr>
              <a:t>vamos agora criar novas </a:t>
            </a:r>
            <a:r>
              <a:rPr lang="pt-BR" sz="2400" dirty="0" err="1">
                <a:latin typeface="LiberationSans"/>
              </a:rPr>
              <a:t>estruras</a:t>
            </a:r>
            <a:r>
              <a:rPr lang="pt-BR" sz="2400" dirty="0">
                <a:latin typeface="LiberationSans"/>
              </a:rPr>
              <a:t> abstratas de dados, </a:t>
            </a:r>
            <a:r>
              <a:rPr lang="pt-BR" sz="2400" dirty="0" smtClean="0">
                <a:latin typeface="LiberationSans"/>
              </a:rPr>
              <a:t>para isto </a:t>
            </a:r>
            <a:r>
              <a:rPr lang="pt-BR" sz="2400" dirty="0">
                <a:latin typeface="LiberationSans"/>
              </a:rPr>
              <a:t>utilizamos a palavra reservada </a:t>
            </a:r>
            <a:r>
              <a:rPr lang="pt-BR" sz="2400" i="1" dirty="0" err="1">
                <a:latin typeface="LiberationSans-Italic"/>
              </a:rPr>
              <a:t>TYPEDEF</a:t>
            </a:r>
            <a:r>
              <a:rPr lang="pt-BR" sz="2400" i="1" dirty="0" smtClean="0">
                <a:latin typeface="LiberationSans-Italic"/>
              </a:rPr>
              <a:t>:</a:t>
            </a:r>
          </a:p>
          <a:p>
            <a:endParaRPr lang="pt-BR" sz="2400" i="1" dirty="0">
              <a:latin typeface="LiberationSans-Italic"/>
            </a:endParaRPr>
          </a:p>
          <a:p>
            <a:endParaRPr lang="pt-BR" sz="2400" i="1" dirty="0">
              <a:latin typeface="LiberationSans-Italic"/>
            </a:endParaRPr>
          </a:p>
          <a:p>
            <a:r>
              <a:rPr lang="pt-BR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pt-BR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coordenada {</a:t>
            </a:r>
          </a:p>
          <a:p>
            <a:r>
              <a:rPr lang="pt-BR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pt-BR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pt-BR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} Coordenada;</a:t>
            </a:r>
          </a:p>
          <a:p>
            <a:r>
              <a:rPr lang="pt-BR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Coordenada c;</a:t>
            </a:r>
          </a:p>
          <a:p>
            <a:r>
              <a:rPr lang="pt-BR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c.x</a:t>
            </a:r>
            <a:r>
              <a:rPr lang="pt-BR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</p:txBody>
      </p:sp>
    </p:spTree>
    <p:extLst>
      <p:ext uri="{BB962C8B-B14F-4D97-AF65-F5344CB8AC3E}">
        <p14:creationId xmlns:p14="http://schemas.microsoft.com/office/powerpoint/2010/main" val="2448221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88571" y="977855"/>
            <a:ext cx="9923418" cy="3724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t-BR" sz="4400" b="1" dirty="0">
                <a:latin typeface="LiberationSans-Bold"/>
              </a:rPr>
              <a:t>Ponteiros</a:t>
            </a:r>
          </a:p>
          <a:p>
            <a:r>
              <a:rPr lang="pt-BR" sz="3200" dirty="0">
                <a:latin typeface="LiberationSans"/>
              </a:rPr>
              <a:t>Para </a:t>
            </a:r>
            <a:r>
              <a:rPr lang="pt-BR" sz="3200" dirty="0" smtClean="0">
                <a:latin typeface="LiberationSans"/>
              </a:rPr>
              <a:t>começar </a:t>
            </a:r>
            <a:r>
              <a:rPr lang="pt-BR" sz="3200" dirty="0">
                <a:latin typeface="LiberationSans"/>
              </a:rPr>
              <a:t>temos que analisar </a:t>
            </a:r>
            <a:r>
              <a:rPr lang="pt-BR" sz="3200" dirty="0" smtClean="0">
                <a:latin typeface="LiberationSans"/>
              </a:rPr>
              <a:t>três </a:t>
            </a:r>
            <a:r>
              <a:rPr lang="pt-BR" sz="3200" dirty="0">
                <a:latin typeface="LiberationSans"/>
              </a:rPr>
              <a:t>propriedades que um programa </a:t>
            </a:r>
            <a:r>
              <a:rPr lang="pt-BR" sz="3200" dirty="0" smtClean="0">
                <a:latin typeface="LiberationSans"/>
              </a:rPr>
              <a:t>deve manter </a:t>
            </a:r>
            <a:r>
              <a:rPr lang="pt-BR" sz="3200" dirty="0">
                <a:latin typeface="LiberationSans"/>
              </a:rPr>
              <a:t>quando armazena dados:</a:t>
            </a:r>
          </a:p>
          <a:p>
            <a:r>
              <a:rPr lang="pt-BR" sz="3200" dirty="0">
                <a:latin typeface="LiberationSans"/>
              </a:rPr>
              <a:t>– onde a </a:t>
            </a:r>
            <a:r>
              <a:rPr lang="pt-BR" sz="3200" dirty="0" smtClean="0">
                <a:latin typeface="LiberationSans"/>
              </a:rPr>
              <a:t>informação é </a:t>
            </a:r>
            <a:r>
              <a:rPr lang="pt-BR" sz="3200" dirty="0">
                <a:latin typeface="LiberationSans"/>
              </a:rPr>
              <a:t>armazenada;</a:t>
            </a:r>
          </a:p>
          <a:p>
            <a:r>
              <a:rPr lang="pt-BR" sz="3200" dirty="0">
                <a:latin typeface="LiberationSans"/>
              </a:rPr>
              <a:t>– que valor </a:t>
            </a:r>
            <a:r>
              <a:rPr lang="pt-BR" sz="3200" dirty="0" smtClean="0">
                <a:latin typeface="LiberationSans"/>
              </a:rPr>
              <a:t>é mantido lá;</a:t>
            </a:r>
            <a:endParaRPr lang="pt-BR" sz="3200" dirty="0">
              <a:latin typeface="LiberationSans"/>
            </a:endParaRPr>
          </a:p>
          <a:p>
            <a:r>
              <a:rPr lang="pt-BR" sz="3200" dirty="0">
                <a:latin typeface="LiberationSans"/>
              </a:rPr>
              <a:t>– que tipo de </a:t>
            </a:r>
            <a:r>
              <a:rPr lang="pt-BR" sz="3200" dirty="0" smtClean="0">
                <a:latin typeface="LiberationSans"/>
              </a:rPr>
              <a:t>informação </a:t>
            </a:r>
            <a:r>
              <a:rPr lang="pt-BR" sz="3200" dirty="0">
                <a:latin typeface="LiberationSans"/>
              </a:rPr>
              <a:t>e armazenada.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36553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36319" y="1619181"/>
            <a:ext cx="9988731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pt-BR" sz="3600" dirty="0">
                <a:latin typeface="LiberationSans"/>
              </a:rPr>
              <a:t>A </a:t>
            </a:r>
            <a:r>
              <a:rPr lang="pt-BR" sz="3600" dirty="0" smtClean="0">
                <a:latin typeface="LiberationSans"/>
              </a:rPr>
              <a:t>definição </a:t>
            </a:r>
            <a:r>
              <a:rPr lang="pt-BR" sz="3600" dirty="0">
                <a:latin typeface="LiberationSans"/>
              </a:rPr>
              <a:t>de uma </a:t>
            </a:r>
            <a:r>
              <a:rPr lang="pt-BR" sz="3600" dirty="0" smtClean="0">
                <a:latin typeface="LiberationSans"/>
              </a:rPr>
              <a:t>variável </a:t>
            </a:r>
            <a:r>
              <a:rPr lang="pt-BR" sz="3600" dirty="0">
                <a:latin typeface="LiberationSans"/>
              </a:rPr>
              <a:t>simples obedece a estes </a:t>
            </a:r>
            <a:r>
              <a:rPr lang="pt-BR" sz="3600" dirty="0" smtClean="0">
                <a:latin typeface="LiberationSans"/>
              </a:rPr>
              <a:t>três </a:t>
            </a:r>
            <a:r>
              <a:rPr lang="pt-BR" sz="3600" dirty="0">
                <a:latin typeface="LiberationSans"/>
              </a:rPr>
              <a:t>pontos. A </a:t>
            </a:r>
            <a:r>
              <a:rPr lang="pt-BR" sz="3600" dirty="0" smtClean="0">
                <a:latin typeface="LiberationSans"/>
              </a:rPr>
              <a:t>declaração </a:t>
            </a:r>
            <a:r>
              <a:rPr lang="pt-BR" sz="3600" dirty="0">
                <a:latin typeface="LiberationSans"/>
              </a:rPr>
              <a:t>prove o tipo </a:t>
            </a:r>
            <a:r>
              <a:rPr lang="pt-BR" sz="3600" dirty="0" smtClean="0">
                <a:latin typeface="LiberationSans"/>
              </a:rPr>
              <a:t>e um </a:t>
            </a:r>
            <a:r>
              <a:rPr lang="pt-BR" sz="3600" dirty="0">
                <a:latin typeface="LiberationSans"/>
              </a:rPr>
              <a:t>nome </a:t>
            </a:r>
            <a:r>
              <a:rPr lang="pt-BR" sz="3600" dirty="0" smtClean="0">
                <a:latin typeface="LiberationSans"/>
              </a:rPr>
              <a:t>simbólico </a:t>
            </a:r>
            <a:r>
              <a:rPr lang="pt-BR" sz="3600" dirty="0">
                <a:latin typeface="LiberationSans"/>
              </a:rPr>
              <a:t>para o valor. </a:t>
            </a:r>
            <a:r>
              <a:rPr lang="pt-BR" sz="3600" dirty="0" smtClean="0">
                <a:latin typeface="LiberationSans"/>
              </a:rPr>
              <a:t>Também </a:t>
            </a:r>
            <a:r>
              <a:rPr lang="pt-BR" sz="3600" dirty="0">
                <a:latin typeface="LiberationSans"/>
              </a:rPr>
              <a:t>faz com que o programa aloque memoria para </a:t>
            </a:r>
            <a:r>
              <a:rPr lang="pt-BR" sz="3600" dirty="0" smtClean="0">
                <a:latin typeface="LiberationSans"/>
              </a:rPr>
              <a:t>o valor </a:t>
            </a:r>
            <a:r>
              <a:rPr lang="pt-BR" sz="3600" dirty="0">
                <a:latin typeface="LiberationSans"/>
              </a:rPr>
              <a:t>e mantenha o local internamente.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82131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93075" y="1149106"/>
            <a:ext cx="10249988" cy="43396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pt-BR" sz="4000" b="1" dirty="0">
                <a:latin typeface="LiberationSans-Bold"/>
              </a:rPr>
              <a:t>Ponteiros operador de endereço: </a:t>
            </a:r>
            <a:r>
              <a:rPr lang="pt-BR" sz="4000" b="1" dirty="0" smtClean="0">
                <a:latin typeface="LiberationSans-Bold"/>
              </a:rPr>
              <a:t>&amp;</a:t>
            </a:r>
          </a:p>
          <a:p>
            <a:pPr algn="just"/>
            <a:endParaRPr lang="pt-BR" sz="4000" b="1" dirty="0">
              <a:latin typeface="LiberationSans-Bold"/>
            </a:endParaRPr>
          </a:p>
          <a:p>
            <a:pPr algn="just"/>
            <a:r>
              <a:rPr lang="pt-BR" sz="2800" dirty="0">
                <a:latin typeface="LiberationSans"/>
              </a:rPr>
              <a:t>Segunda </a:t>
            </a:r>
            <a:r>
              <a:rPr lang="pt-BR" sz="2800" dirty="0" smtClean="0">
                <a:latin typeface="LiberationSans"/>
              </a:rPr>
              <a:t>estratégia </a:t>
            </a:r>
            <a:r>
              <a:rPr lang="pt-BR" sz="2800" dirty="0">
                <a:latin typeface="LiberationSans"/>
              </a:rPr>
              <a:t>baseada em ponteiros, que </a:t>
            </a:r>
            <a:r>
              <a:rPr lang="pt-BR" sz="2800" dirty="0" smtClean="0">
                <a:latin typeface="LiberationSans"/>
              </a:rPr>
              <a:t>são variáveis </a:t>
            </a:r>
            <a:r>
              <a:rPr lang="pt-BR" sz="2800" dirty="0">
                <a:latin typeface="LiberationSans"/>
              </a:rPr>
              <a:t>que armazenam </a:t>
            </a:r>
            <a:r>
              <a:rPr lang="pt-BR" sz="2800" dirty="0" smtClean="0">
                <a:latin typeface="LiberationSans"/>
              </a:rPr>
              <a:t>endereços ao invés </a:t>
            </a:r>
            <a:r>
              <a:rPr lang="pt-BR" sz="2800" dirty="0">
                <a:latin typeface="LiberationSans"/>
              </a:rPr>
              <a:t>dos </a:t>
            </a:r>
            <a:r>
              <a:rPr lang="pt-BR" sz="2800" dirty="0" smtClean="0">
                <a:latin typeface="LiberationSans"/>
              </a:rPr>
              <a:t>próprios </a:t>
            </a:r>
            <a:r>
              <a:rPr lang="pt-BR" sz="2800" dirty="0">
                <a:latin typeface="LiberationSans"/>
              </a:rPr>
              <a:t>valores.</a:t>
            </a:r>
          </a:p>
          <a:p>
            <a:pPr algn="just"/>
            <a:r>
              <a:rPr lang="pt-BR" sz="2800" dirty="0">
                <a:latin typeface="LiberationSans"/>
              </a:rPr>
              <a:t>Mas antes de discutir ponteiros, vejamos como achar </a:t>
            </a:r>
            <a:r>
              <a:rPr lang="pt-BR" sz="2800" dirty="0" smtClean="0">
                <a:latin typeface="LiberationSans"/>
              </a:rPr>
              <a:t>endereços </a:t>
            </a:r>
            <a:r>
              <a:rPr lang="pt-BR" sz="2800" dirty="0">
                <a:latin typeface="LiberationSans"/>
              </a:rPr>
              <a:t>explicitamente para </a:t>
            </a:r>
            <a:r>
              <a:rPr lang="pt-BR" sz="2800" dirty="0" smtClean="0">
                <a:latin typeface="LiberationSans"/>
              </a:rPr>
              <a:t>variáveis comuns</a:t>
            </a:r>
            <a:r>
              <a:rPr lang="pt-BR" sz="2800" dirty="0">
                <a:latin typeface="LiberationSans"/>
              </a:rPr>
              <a:t>.</a:t>
            </a:r>
          </a:p>
          <a:p>
            <a:pPr algn="just"/>
            <a:r>
              <a:rPr lang="pt-BR" sz="2800" dirty="0">
                <a:latin typeface="LiberationSans"/>
              </a:rPr>
              <a:t>Aplique o operador de </a:t>
            </a:r>
            <a:r>
              <a:rPr lang="pt-BR" sz="2800" dirty="0" smtClean="0">
                <a:latin typeface="LiberationSans"/>
              </a:rPr>
              <a:t>endereço, </a:t>
            </a:r>
            <a:r>
              <a:rPr lang="pt-BR" sz="2800" dirty="0">
                <a:latin typeface="LiberationSans"/>
              </a:rPr>
              <a:t>&amp;, a uma </a:t>
            </a:r>
            <a:r>
              <a:rPr lang="pt-BR" sz="2800" dirty="0" smtClean="0">
                <a:latin typeface="LiberationSans"/>
              </a:rPr>
              <a:t>variável </a:t>
            </a:r>
            <a:r>
              <a:rPr lang="pt-BR" sz="2800" dirty="0">
                <a:latin typeface="LiberationSans"/>
              </a:rPr>
              <a:t>para pegar sua </a:t>
            </a:r>
            <a:r>
              <a:rPr lang="pt-BR" sz="2800" dirty="0" smtClean="0">
                <a:latin typeface="LiberationSans"/>
              </a:rPr>
              <a:t>posição; </a:t>
            </a:r>
            <a:r>
              <a:rPr lang="pt-BR" sz="2800" dirty="0">
                <a:latin typeface="LiberationSans"/>
              </a:rPr>
              <a:t>por exemplo, </a:t>
            </a:r>
            <a:r>
              <a:rPr lang="pt-BR" sz="2800" dirty="0" smtClean="0">
                <a:latin typeface="LiberationSans"/>
              </a:rPr>
              <a:t>se </a:t>
            </a:r>
            <a:r>
              <a:rPr lang="pt-BR" sz="2800" i="1" dirty="0" smtClean="0">
                <a:latin typeface="LiberationSans-Italic"/>
              </a:rPr>
              <a:t>notas </a:t>
            </a:r>
            <a:r>
              <a:rPr lang="pt-BR" sz="2800" dirty="0">
                <a:latin typeface="LiberationSans"/>
              </a:rPr>
              <a:t>e uma </a:t>
            </a:r>
            <a:r>
              <a:rPr lang="pt-BR" sz="2800" dirty="0" smtClean="0">
                <a:latin typeface="LiberationSans"/>
              </a:rPr>
              <a:t>variável, </a:t>
            </a:r>
            <a:r>
              <a:rPr lang="pt-BR" sz="2800" dirty="0">
                <a:latin typeface="LiberationSans"/>
              </a:rPr>
              <a:t>&amp;</a:t>
            </a:r>
            <a:r>
              <a:rPr lang="pt-BR" sz="2800" i="1" dirty="0">
                <a:latin typeface="LiberationSans-Italic"/>
              </a:rPr>
              <a:t>notas </a:t>
            </a:r>
            <a:r>
              <a:rPr lang="pt-BR" sz="2800" dirty="0">
                <a:latin typeface="LiberationSans"/>
              </a:rPr>
              <a:t>e seu </a:t>
            </a:r>
            <a:r>
              <a:rPr lang="pt-BR" sz="2800" dirty="0" smtClean="0">
                <a:latin typeface="LiberationSans"/>
              </a:rPr>
              <a:t>endereço.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1762720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49085" y="502589"/>
            <a:ext cx="10502537" cy="13542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sz="2800" b="1" dirty="0">
                <a:latin typeface="LiberationSans-Bold"/>
              </a:rPr>
              <a:t>Ponteiros operador de endereço: &amp;</a:t>
            </a:r>
          </a:p>
          <a:p>
            <a:r>
              <a:rPr lang="pt-BR" dirty="0">
                <a:latin typeface="LiberationSans"/>
              </a:rPr>
              <a:t>Exemplo</a:t>
            </a:r>
            <a:r>
              <a:rPr lang="pt-BR" dirty="0" smtClean="0">
                <a:latin typeface="LiberationSans"/>
              </a:rPr>
              <a:t>:</a:t>
            </a:r>
          </a:p>
          <a:p>
            <a:endParaRPr lang="pt-BR" dirty="0">
              <a:latin typeface="LiberationSans"/>
            </a:endParaRPr>
          </a:p>
          <a:p>
            <a:endParaRPr lang="pt-BR" dirty="0">
              <a:latin typeface="LiberationSan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t="-1340" r="49565" b="49018"/>
          <a:stretch/>
        </p:blipFill>
        <p:spPr>
          <a:xfrm>
            <a:off x="849085" y="1449977"/>
            <a:ext cx="8804366" cy="513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37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9665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9BEDFE37-FAB8-41EA-96CE-F74AFFDA5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9"/>
            <a:ext cx="12192000" cy="685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9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m 171"/>
          <p:cNvPicPr/>
          <p:nvPr/>
        </p:nvPicPr>
        <p:blipFill>
          <a:blip r:embed="rId2"/>
          <a:stretch/>
        </p:blipFill>
        <p:spPr>
          <a:xfrm>
            <a:off x="9169440" y="6066720"/>
            <a:ext cx="3022560" cy="791280"/>
          </a:xfrm>
          <a:prstGeom prst="rect">
            <a:avLst/>
          </a:prstGeom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t="89" r="60107" b="38628"/>
          <a:stretch/>
        </p:blipFill>
        <p:spPr>
          <a:xfrm>
            <a:off x="2051697" y="901335"/>
            <a:ext cx="6673605" cy="576379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53085" y="279065"/>
            <a:ext cx="7771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Vamos ver a solução do exemplo do fatorial com o laço </a:t>
            </a:r>
            <a:r>
              <a:rPr lang="pt-BR" sz="2000" b="1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While</a:t>
            </a:r>
            <a:r>
              <a:rPr lang="pt-BR" sz="20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723433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m 171"/>
          <p:cNvPicPr/>
          <p:nvPr/>
        </p:nvPicPr>
        <p:blipFill>
          <a:blip r:embed="rId2"/>
          <a:stretch/>
        </p:blipFill>
        <p:spPr>
          <a:xfrm>
            <a:off x="9169440" y="6066720"/>
            <a:ext cx="3022560" cy="791280"/>
          </a:xfrm>
          <a:prstGeom prst="rect">
            <a:avLst/>
          </a:prstGeom>
          <a:ln>
            <a:noFill/>
          </a:ln>
        </p:spPr>
      </p:pic>
      <p:sp>
        <p:nvSpPr>
          <p:cNvPr id="2" name="Retângulo 1"/>
          <p:cNvSpPr/>
          <p:nvPr/>
        </p:nvSpPr>
        <p:spPr>
          <a:xfrm>
            <a:off x="2020524" y="213751"/>
            <a:ext cx="3942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Laço de repetição: Do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t="64" r="76170" b="66007"/>
          <a:stretch/>
        </p:blipFill>
        <p:spPr>
          <a:xfrm>
            <a:off x="726893" y="1175657"/>
            <a:ext cx="6183357" cy="494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131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m 171"/>
          <p:cNvPicPr/>
          <p:nvPr/>
        </p:nvPicPr>
        <p:blipFill>
          <a:blip r:embed="rId2"/>
          <a:stretch/>
        </p:blipFill>
        <p:spPr>
          <a:xfrm>
            <a:off x="9169440" y="6066720"/>
            <a:ext cx="3022560" cy="791280"/>
          </a:xfrm>
          <a:prstGeom prst="rect">
            <a:avLst/>
          </a:prstGeom>
          <a:ln>
            <a:noFill/>
          </a:ln>
        </p:spPr>
      </p:pic>
      <p:sp>
        <p:nvSpPr>
          <p:cNvPr id="2" name="Retângulo 1"/>
          <p:cNvSpPr/>
          <p:nvPr/>
        </p:nvSpPr>
        <p:spPr>
          <a:xfrm>
            <a:off x="1140822" y="336509"/>
            <a:ext cx="94400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Laço de repetição: For</a:t>
            </a:r>
          </a:p>
          <a:p>
            <a:r>
              <a:rPr lang="pt-BR" sz="24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Exemplo: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r="56192" b="68839"/>
          <a:stretch/>
        </p:blipFill>
        <p:spPr>
          <a:xfrm>
            <a:off x="1140822" y="1587137"/>
            <a:ext cx="9619824" cy="384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466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m 171"/>
          <p:cNvPicPr/>
          <p:nvPr/>
        </p:nvPicPr>
        <p:blipFill>
          <a:blip r:embed="rId2"/>
          <a:stretch/>
        </p:blipFill>
        <p:spPr>
          <a:xfrm>
            <a:off x="9169440" y="6066720"/>
            <a:ext cx="3022560" cy="791280"/>
          </a:xfrm>
          <a:prstGeom prst="rect">
            <a:avLst/>
          </a:prstGeom>
          <a:ln>
            <a:noFill/>
          </a:ln>
        </p:spPr>
      </p:pic>
      <p:sp>
        <p:nvSpPr>
          <p:cNvPr id="2" name="Retângulo 1"/>
          <p:cNvSpPr/>
          <p:nvPr/>
        </p:nvSpPr>
        <p:spPr>
          <a:xfrm>
            <a:off x="722811" y="245069"/>
            <a:ext cx="102630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LiberationSans"/>
              </a:rPr>
              <a:t>Como ficaria o </a:t>
            </a:r>
            <a:r>
              <a:rPr lang="pt-BR" sz="2400" b="1" dirty="0" smtClean="0">
                <a:latin typeface="LiberationSans"/>
              </a:rPr>
              <a:t>algoritmo </a:t>
            </a:r>
            <a:r>
              <a:rPr lang="pt-BR" sz="2400" b="1" dirty="0">
                <a:latin typeface="LiberationSans"/>
              </a:rPr>
              <a:t>do Fatorial já mostrado utilizando o For?</a:t>
            </a:r>
            <a:endParaRPr lang="pt-BR" sz="24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r="62215" b="43482"/>
          <a:stretch/>
        </p:blipFill>
        <p:spPr>
          <a:xfrm>
            <a:off x="557076" y="829492"/>
            <a:ext cx="6849564" cy="576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217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m 171"/>
          <p:cNvPicPr/>
          <p:nvPr/>
        </p:nvPicPr>
        <p:blipFill>
          <a:blip r:embed="rId2"/>
          <a:stretch/>
        </p:blipFill>
        <p:spPr>
          <a:xfrm>
            <a:off x="9169440" y="6066720"/>
            <a:ext cx="3022560" cy="791280"/>
          </a:xfrm>
          <a:prstGeom prst="rect">
            <a:avLst/>
          </a:prstGeom>
          <a:ln>
            <a:noFill/>
          </a:ln>
        </p:spPr>
      </p:pic>
      <p:sp>
        <p:nvSpPr>
          <p:cNvPr id="2" name="Retângulo 1"/>
          <p:cNvSpPr/>
          <p:nvPr/>
        </p:nvSpPr>
        <p:spPr>
          <a:xfrm>
            <a:off x="1741714" y="1901373"/>
            <a:ext cx="8525691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latin typeface="LiberationSans"/>
              </a:rPr>
              <a:t>Como exemplo podemos incrementar o </a:t>
            </a:r>
            <a:r>
              <a:rPr lang="pt-BR" sz="2800" b="1" dirty="0" smtClean="0">
                <a:latin typeface="LiberationSans"/>
              </a:rPr>
              <a:t>algoritmo </a:t>
            </a:r>
            <a:r>
              <a:rPr lang="pt-BR" sz="2800" b="1" dirty="0">
                <a:latin typeface="LiberationSans"/>
              </a:rPr>
              <a:t>acima já </a:t>
            </a:r>
            <a:r>
              <a:rPr lang="pt-BR" sz="2800" b="1" dirty="0" smtClean="0">
                <a:latin typeface="LiberationSans"/>
              </a:rPr>
              <a:t>analisado criando </a:t>
            </a:r>
            <a:r>
              <a:rPr lang="pt-BR" sz="2800" b="1" dirty="0">
                <a:latin typeface="LiberationSans"/>
              </a:rPr>
              <a:t>uma função em C e mostrando seu fatorial</a:t>
            </a:r>
            <a:r>
              <a:rPr lang="pt-BR" sz="2800" b="1" dirty="0" smtClean="0">
                <a:latin typeface="LiberationSans"/>
              </a:rPr>
              <a:t>:</a:t>
            </a:r>
          </a:p>
          <a:p>
            <a:pPr algn="just"/>
            <a:endParaRPr lang="pt-BR" sz="2800" b="1" dirty="0">
              <a:latin typeface="LiberationSans"/>
            </a:endParaRPr>
          </a:p>
          <a:p>
            <a:pPr algn="just"/>
            <a:r>
              <a:rPr lang="pt-BR" sz="2800" b="1" dirty="0">
                <a:latin typeface="LiberationSans"/>
              </a:rPr>
              <a:t>Vamos ver o que acontece na memoria: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42015089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m 171"/>
          <p:cNvPicPr/>
          <p:nvPr/>
        </p:nvPicPr>
        <p:blipFill>
          <a:blip r:embed="rId2"/>
          <a:stretch/>
        </p:blipFill>
        <p:spPr>
          <a:xfrm>
            <a:off x="9169440" y="6066720"/>
            <a:ext cx="3022560" cy="791280"/>
          </a:xfrm>
          <a:prstGeom prst="rect">
            <a:avLst/>
          </a:prstGeom>
          <a:ln>
            <a:noFill/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t="-268" r="51171" b="14019"/>
          <a:stretch/>
        </p:blipFill>
        <p:spPr>
          <a:xfrm>
            <a:off x="465636" y="153000"/>
            <a:ext cx="6353175" cy="63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949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1222</Words>
  <Application>Microsoft Office PowerPoint</Application>
  <PresentationFormat>Widescreen</PresentationFormat>
  <Paragraphs>127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51" baseType="lpstr">
      <vt:lpstr>Arial</vt:lpstr>
      <vt:lpstr>Arial Narrow</vt:lpstr>
      <vt:lpstr>Bahnschrift</vt:lpstr>
      <vt:lpstr>Calibri</vt:lpstr>
      <vt:lpstr>Calibri Light</vt:lpstr>
      <vt:lpstr>Courier New</vt:lpstr>
      <vt:lpstr>DejaVuSans</vt:lpstr>
      <vt:lpstr>Liberation Sans</vt:lpstr>
      <vt:lpstr>LiberationSans</vt:lpstr>
      <vt:lpstr>LiberationSans-Bold</vt:lpstr>
      <vt:lpstr>LiberationSans-Italic</vt:lpstr>
      <vt:lpstr>Tema do Office</vt:lpstr>
      <vt:lpstr>Estrutura de Dados  Aula 04  - Linguagem de programação C – 2ª parte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Renan C. Santos</dc:creator>
  <cp:lastModifiedBy>PC 1</cp:lastModifiedBy>
  <cp:revision>102</cp:revision>
  <dcterms:created xsi:type="dcterms:W3CDTF">2021-01-28T13:48:34Z</dcterms:created>
  <dcterms:modified xsi:type="dcterms:W3CDTF">2021-03-25T04:36:25Z</dcterms:modified>
</cp:coreProperties>
</file>