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71" r:id="rId39"/>
    <p:sldId id="370" r:id="rId40"/>
    <p:sldId id="372" r:id="rId41"/>
    <p:sldId id="373" r:id="rId42"/>
    <p:sldId id="359" r:id="rId43"/>
    <p:sldId id="360" r:id="rId44"/>
    <p:sldId id="361" r:id="rId45"/>
    <p:sldId id="362" r:id="rId46"/>
    <p:sldId id="364" r:id="rId47"/>
    <p:sldId id="365" r:id="rId48"/>
    <p:sldId id="367" r:id="rId49"/>
    <p:sldId id="368" r:id="rId50"/>
    <p:sldId id="369" r:id="rId51"/>
    <p:sldId id="366" r:id="rId52"/>
    <p:sldId id="363" r:id="rId53"/>
    <p:sldId id="375" r:id="rId54"/>
    <p:sldId id="376" r:id="rId55"/>
    <p:sldId id="377" r:id="rId56"/>
    <p:sldId id="378" r:id="rId57"/>
    <p:sldId id="379" r:id="rId58"/>
    <p:sldId id="380" r:id="rId59"/>
    <p:sldId id="381" r:id="rId60"/>
    <p:sldId id="382" r:id="rId61"/>
    <p:sldId id="383" r:id="rId62"/>
    <p:sldId id="384" r:id="rId63"/>
    <p:sldId id="385" r:id="rId64"/>
    <p:sldId id="386" r:id="rId65"/>
    <p:sldId id="387" r:id="rId66"/>
    <p:sldId id="388" r:id="rId67"/>
    <p:sldId id="389" r:id="rId68"/>
    <p:sldId id="390" r:id="rId69"/>
    <p:sldId id="391" r:id="rId70"/>
    <p:sldId id="392" r:id="rId71"/>
    <p:sldId id="393" r:id="rId72"/>
    <p:sldId id="394" r:id="rId73"/>
    <p:sldId id="395" r:id="rId74"/>
    <p:sldId id="258" r:id="rId7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11140-B399-4F27-A7E1-AC4AA903B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985371-E4BB-4C19-9B31-77A3602F5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ABF69F-990B-4B86-BBF8-B6723D32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F205-DF8B-4D68-8D0F-7255059D4A9F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DB6C3A-22CA-482D-ABC0-60F8E116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F041DA-077F-4BC0-8500-50276E8C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000F-4816-48FB-8A32-DF71DBF78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08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3CDB9-C96C-43FD-9260-B301FE64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116C12-AD9F-4D73-A7CD-B7C37DA14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8CB5F6-EE31-45F5-91DA-FE7988BB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F205-DF8B-4D68-8D0F-7255059D4A9F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ADA414-34E1-4CCF-9904-6BD3C729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ACC3C2-773F-4EAE-A8D5-001CC65D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000F-4816-48FB-8A32-DF71DBF78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47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E84A39-ADC9-43AD-8F93-490759FBC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AD0AE9-E605-46DF-9F75-922A677F8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72AB38-F97E-4727-A4E8-9494F46C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F205-DF8B-4D68-8D0F-7255059D4A9F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A43FDB-8B75-49EE-9475-2B891CE3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B695E-25CE-4314-96F6-7E9CF416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000F-4816-48FB-8A32-DF71DBF78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48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D6D7C-D506-4827-A1F8-385C7934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AA97F5-C730-45ED-A4D2-944E48953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D9DE88-D43A-473E-8830-1DDC4E5C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F205-DF8B-4D68-8D0F-7255059D4A9F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F9F916-3F30-4CE3-B459-717EEE30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E7E655-B9B1-4263-B185-BF268D69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000F-4816-48FB-8A32-DF71DBF78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11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335E0-048B-430F-B7E3-4F5C9ACB7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770F97-6AF6-4AD1-A8A9-B46E5E9B7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8EF2D9-01BB-495E-B685-CDBAA07B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F205-DF8B-4D68-8D0F-7255059D4A9F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A14899-6ABC-4332-B83F-622CBCCB8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B043FB-9DE6-42F1-AE07-1D37DC96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000F-4816-48FB-8A32-DF71DBF78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38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A32DE-B185-429A-A078-6FB3BFE89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116C5-4E35-41FC-AEE5-6C97B83AD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32E06D-2A85-4624-9FBC-6E013A118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05D7BD-1A4B-408B-9373-62B4DB0F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F205-DF8B-4D68-8D0F-7255059D4A9F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23AA51-4812-4813-8216-740CA8F0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4BA37D-838F-41EC-A293-2F8290BB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000F-4816-48FB-8A32-DF71DBF78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72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EFC2C-7E4E-407F-B05E-E962116D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AA6761-E4E9-422C-8479-56EFD9D34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6A5024-59BE-44A6-A032-AFB9F0537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853C08-FE20-4DBE-A522-F2D2D9773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ED8B121-90AA-4DEE-A6EC-5B7AF023E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019E3C0-25E3-432B-8C47-AD87665E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F205-DF8B-4D68-8D0F-7255059D4A9F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F109BAE-D0CF-4045-9A12-BA2ADDCD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CC96881-BBE0-4C62-8768-90EB1991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000F-4816-48FB-8A32-DF71DBF78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163CC-3C2C-407F-B70A-34361DEA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345F2BF-3043-41A2-85E9-DD5F8AFC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F205-DF8B-4D68-8D0F-7255059D4A9F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CB6633-B0F8-4319-AF1E-2B225C72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0418B0-958B-444F-A4BD-14FAA7E9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000F-4816-48FB-8A32-DF71DBF78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52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4A24BF-0633-46AC-BC05-B637B5AF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F205-DF8B-4D68-8D0F-7255059D4A9F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D80B5F4-80BB-45FA-8CC9-576A8471A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FF50DA-675E-4806-9B50-A7E968E8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000F-4816-48FB-8A32-DF71DBF78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18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99DB2-C94C-44D7-9329-ABDC7B9C6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2FCB23-8A50-4A87-B3B2-0F6F15F30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968CA7-0B35-4959-9093-ED66BF2F5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4432A3-6BFC-42D8-9476-A533999B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F205-DF8B-4D68-8D0F-7255059D4A9F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D8AFC3-731A-4F07-A0A2-4734877E5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1D193B-0ED7-4DE2-A071-99FFE873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000F-4816-48FB-8A32-DF71DBF78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76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79AE6-4570-4383-B267-EA817B2D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E8BA901-BE7C-455B-89B3-7B04CE88F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8442A2-25B5-4197-A10C-0E059B513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3F0FC7-E462-4A02-A606-C3216C98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F205-DF8B-4D68-8D0F-7255059D4A9F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7DA317-921F-4F78-99B6-4C6931659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DA4BCD-8DA4-4968-9470-1572F459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000F-4816-48FB-8A32-DF71DBF78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15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AFC9A91-B3CA-4D89-84F3-C36670E82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B460BC-E132-4DE5-A8EC-376C2BE49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0A9C0F-C8D6-4FCC-82D2-9E62F7B96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9F205-DF8B-4D68-8D0F-7255059D4A9F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03A92A-D8BE-4CD0-8A8F-5275440AB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A81A9E-4B2E-4ED9-AEB3-4517B6890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000F-4816-48FB-8A32-DF71DBF78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45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, Retângulo&#10;&#10;Descrição gerada automaticamente">
            <a:extLst>
              <a:ext uri="{FF2B5EF4-FFF2-40B4-BE49-F238E27FC236}">
                <a16:creationId xmlns:a16="http://schemas.microsoft.com/office/drawing/2014/main" id="{38455E72-AB55-49F3-BFEF-FE66C299F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0"/>
            <a:ext cx="12192000" cy="6855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7245F97-E687-4ABF-A106-467695E94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897" y="2007735"/>
            <a:ext cx="10789920" cy="2387600"/>
          </a:xfrm>
        </p:spPr>
        <p:txBody>
          <a:bodyPr>
            <a:noAutofit/>
          </a:bodyPr>
          <a:lstStyle/>
          <a:p>
            <a:r>
              <a:rPr lang="pt-BR" sz="6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Estrutura de Dados</a:t>
            </a:r>
            <a:br>
              <a:rPr lang="pt-BR" sz="6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</a:br>
            <a:endParaRPr lang="pt-BR" sz="4400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84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m 171"/>
          <p:cNvPicPr/>
          <p:nvPr/>
        </p:nvPicPr>
        <p:blipFill>
          <a:blip r:embed="rId2"/>
          <a:stretch/>
        </p:blipFill>
        <p:spPr>
          <a:xfrm>
            <a:off x="9169440" y="6066720"/>
            <a:ext cx="3022560" cy="791280"/>
          </a:xfrm>
          <a:prstGeom prst="rect">
            <a:avLst/>
          </a:prstGeom>
          <a:ln>
            <a:noFill/>
          </a:ln>
        </p:spPr>
      </p:pic>
      <p:sp>
        <p:nvSpPr>
          <p:cNvPr id="2" name="Retângulo 1"/>
          <p:cNvSpPr/>
          <p:nvPr/>
        </p:nvSpPr>
        <p:spPr>
          <a:xfrm>
            <a:off x="862149" y="1061424"/>
            <a:ext cx="10241280" cy="415498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just"/>
            <a:endParaRPr lang="pt-BR" sz="3600" b="1" dirty="0" smtClean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 algn="ctr"/>
            <a:r>
              <a:rPr lang="pt-BR" sz="4800" b="1" dirty="0" smtClean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Vamos </a:t>
            </a:r>
            <a:r>
              <a:rPr lang="pt-BR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falar de vetores em </a:t>
            </a:r>
            <a:r>
              <a:rPr lang="pt-BR" sz="4800" b="1" dirty="0" smtClean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 ?</a:t>
            </a:r>
          </a:p>
          <a:p>
            <a:pPr algn="just"/>
            <a:endParaRPr lang="pt-BR" sz="40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 algn="just"/>
            <a:r>
              <a:rPr lang="pt-BR" sz="2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O vetor é uma estrutura de dados linear que necessita de somente </a:t>
            </a:r>
            <a:r>
              <a:rPr lang="pt-BR" sz="2800" dirty="0" smtClean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um índice </a:t>
            </a:r>
            <a:r>
              <a:rPr lang="pt-BR" sz="2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para que seus elementos sejam endereçados. É utilizado </a:t>
            </a:r>
            <a:r>
              <a:rPr lang="pt-BR" sz="2800" dirty="0" smtClean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para armazenar </a:t>
            </a:r>
            <a:r>
              <a:rPr lang="pt-BR" sz="2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uma lista de valores do mesmo tipo, ou seja, o tipo vetor </a:t>
            </a:r>
            <a:r>
              <a:rPr lang="pt-BR" sz="2800" dirty="0" smtClean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permite armazenar </a:t>
            </a:r>
            <a:r>
              <a:rPr lang="pt-BR" sz="2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mais de um valor em uma mesma variável.</a:t>
            </a:r>
          </a:p>
        </p:txBody>
      </p:sp>
    </p:spTree>
    <p:extLst>
      <p:ext uri="{BB962C8B-B14F-4D97-AF65-F5344CB8AC3E}">
        <p14:creationId xmlns:p14="http://schemas.microsoft.com/office/powerpoint/2010/main" val="22498566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m 171"/>
          <p:cNvPicPr/>
          <p:nvPr/>
        </p:nvPicPr>
        <p:blipFill>
          <a:blip r:embed="rId2"/>
          <a:stretch/>
        </p:blipFill>
        <p:spPr>
          <a:xfrm>
            <a:off x="9169440" y="6066720"/>
            <a:ext cx="3022560" cy="791280"/>
          </a:xfrm>
          <a:prstGeom prst="rect">
            <a:avLst/>
          </a:prstGeom>
          <a:ln>
            <a:noFill/>
          </a:ln>
        </p:spPr>
      </p:pic>
      <p:sp>
        <p:nvSpPr>
          <p:cNvPr id="2" name="Retângulo 1"/>
          <p:cNvSpPr/>
          <p:nvPr/>
        </p:nvSpPr>
        <p:spPr>
          <a:xfrm>
            <a:off x="1580263" y="1582672"/>
            <a:ext cx="9100457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sz="3600" b="1" dirty="0">
                <a:latin typeface="LiberationSans"/>
              </a:rPr>
              <a:t>Exemplo de vetores</a:t>
            </a:r>
            <a:r>
              <a:rPr lang="pt-BR" sz="3600" b="1" dirty="0" smtClean="0">
                <a:latin typeface="LiberationSans"/>
              </a:rPr>
              <a:t>:</a:t>
            </a:r>
          </a:p>
          <a:p>
            <a:endParaRPr lang="pt-BR" sz="3600" dirty="0">
              <a:latin typeface="LiberationSans"/>
            </a:endParaRPr>
          </a:p>
          <a:p>
            <a:r>
              <a:rPr lang="pt-BR" sz="3600" dirty="0" err="1">
                <a:latin typeface="LiberationSans"/>
              </a:rPr>
              <a:t>int</a:t>
            </a:r>
            <a:r>
              <a:rPr lang="pt-BR" sz="3600" dirty="0">
                <a:latin typeface="LiberationSans"/>
              </a:rPr>
              <a:t> </a:t>
            </a:r>
            <a:r>
              <a:rPr lang="pt-BR" sz="3600" dirty="0" err="1">
                <a:latin typeface="LiberationSans"/>
              </a:rPr>
              <a:t>vetorX</a:t>
            </a:r>
            <a:r>
              <a:rPr lang="pt-BR" sz="3600" dirty="0">
                <a:latin typeface="LiberationSans"/>
              </a:rPr>
              <a:t>[10]; //Vetor de </a:t>
            </a:r>
            <a:r>
              <a:rPr lang="pt-BR" sz="3600" dirty="0" smtClean="0">
                <a:latin typeface="LiberationSans"/>
              </a:rPr>
              <a:t>inteiros</a:t>
            </a:r>
          </a:p>
          <a:p>
            <a:endParaRPr lang="pt-BR" sz="3600" dirty="0">
              <a:latin typeface="LiberationSans"/>
            </a:endParaRPr>
          </a:p>
          <a:p>
            <a:r>
              <a:rPr lang="pt-BR" sz="3600" dirty="0" err="1">
                <a:latin typeface="LiberationSans"/>
              </a:rPr>
              <a:t>obs</a:t>
            </a:r>
            <a:r>
              <a:rPr lang="pt-BR" sz="3600" dirty="0">
                <a:latin typeface="LiberationSans"/>
              </a:rPr>
              <a:t>: </a:t>
            </a:r>
            <a:r>
              <a:rPr lang="pt-BR" sz="3600" dirty="0" err="1">
                <a:latin typeface="LiberationSans"/>
              </a:rPr>
              <a:t>vetorX</a:t>
            </a:r>
            <a:r>
              <a:rPr lang="pt-BR" sz="3600" dirty="0">
                <a:latin typeface="LiberationSans"/>
              </a:rPr>
              <a:t>[0] é o primeiro elemento e </a:t>
            </a:r>
            <a:r>
              <a:rPr lang="pt-BR" sz="3600" dirty="0" err="1">
                <a:latin typeface="LiberationSans"/>
              </a:rPr>
              <a:t>vetorX</a:t>
            </a:r>
            <a:r>
              <a:rPr lang="pt-BR" sz="3600" dirty="0">
                <a:latin typeface="LiberationSans"/>
              </a:rPr>
              <a:t>[9] o último.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1901845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m 171"/>
          <p:cNvPicPr/>
          <p:nvPr/>
        </p:nvPicPr>
        <p:blipFill>
          <a:blip r:embed="rId2"/>
          <a:stretch/>
        </p:blipFill>
        <p:spPr>
          <a:xfrm>
            <a:off x="9169440" y="6066720"/>
            <a:ext cx="3022560" cy="791280"/>
          </a:xfrm>
          <a:prstGeom prst="rect">
            <a:avLst/>
          </a:prstGeom>
          <a:ln>
            <a:noFill/>
          </a:ln>
        </p:spPr>
      </p:pic>
      <p:sp>
        <p:nvSpPr>
          <p:cNvPr id="2" name="Retângulo 1"/>
          <p:cNvSpPr/>
          <p:nvPr/>
        </p:nvSpPr>
        <p:spPr>
          <a:xfrm>
            <a:off x="1754777" y="1224618"/>
            <a:ext cx="8682446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sz="3200" dirty="0" smtClean="0">
                <a:latin typeface="LiberationSans"/>
              </a:rPr>
              <a:t>exemplo:</a:t>
            </a:r>
          </a:p>
          <a:p>
            <a:endParaRPr lang="pt-BR" sz="3200" dirty="0">
              <a:latin typeface="LiberationSans"/>
            </a:endParaRPr>
          </a:p>
          <a:p>
            <a:r>
              <a:rPr lang="pt-BR" sz="3200" dirty="0" err="1">
                <a:latin typeface="LiberationSans"/>
              </a:rPr>
              <a:t>int</a:t>
            </a:r>
            <a:r>
              <a:rPr lang="pt-BR" sz="3200" dirty="0">
                <a:latin typeface="LiberationSans"/>
              </a:rPr>
              <a:t> x[5];</a:t>
            </a:r>
          </a:p>
          <a:p>
            <a:r>
              <a:rPr lang="pt-BR" sz="3200" dirty="0">
                <a:latin typeface="LiberationSans"/>
              </a:rPr>
              <a:t>x[0]=12;</a:t>
            </a:r>
          </a:p>
          <a:p>
            <a:r>
              <a:rPr lang="pt-BR" sz="3200" dirty="0">
                <a:latin typeface="LiberationSans"/>
              </a:rPr>
              <a:t>x[1]=13;</a:t>
            </a:r>
          </a:p>
          <a:p>
            <a:r>
              <a:rPr lang="pt-BR" sz="3200" dirty="0">
                <a:latin typeface="LiberationSans"/>
              </a:rPr>
              <a:t>x[2]=34;</a:t>
            </a:r>
          </a:p>
          <a:p>
            <a:r>
              <a:rPr lang="pt-BR" sz="3200" dirty="0">
                <a:latin typeface="LiberationSans"/>
              </a:rPr>
              <a:t>x[3]=72;</a:t>
            </a:r>
          </a:p>
          <a:p>
            <a:r>
              <a:rPr lang="pt-BR" sz="3200" dirty="0">
                <a:latin typeface="LiberationSans"/>
              </a:rPr>
              <a:t>x[4]=01;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658304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m 171"/>
          <p:cNvPicPr/>
          <p:nvPr/>
        </p:nvPicPr>
        <p:blipFill>
          <a:blip r:embed="rId2"/>
          <a:stretch/>
        </p:blipFill>
        <p:spPr>
          <a:xfrm>
            <a:off x="9169440" y="6066720"/>
            <a:ext cx="3022560" cy="791280"/>
          </a:xfrm>
          <a:prstGeom prst="rect">
            <a:avLst/>
          </a:prstGeom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lum bright="-40000" contrast="40000"/>
          </a:blip>
          <a:stretch>
            <a:fillRect/>
          </a:stretch>
        </p:blipFill>
        <p:spPr>
          <a:xfrm>
            <a:off x="1312941" y="1989068"/>
            <a:ext cx="9572035" cy="352345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660976" y="675602"/>
            <a:ext cx="9224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LiberationSans"/>
              </a:rPr>
              <a:t>Um exemplo o que esta acontecendo na memoria do computador: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692501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m 171"/>
          <p:cNvPicPr/>
          <p:nvPr/>
        </p:nvPicPr>
        <p:blipFill>
          <a:blip r:embed="rId2"/>
          <a:stretch/>
        </p:blipFill>
        <p:spPr>
          <a:xfrm>
            <a:off x="9169440" y="6066720"/>
            <a:ext cx="3022560" cy="791280"/>
          </a:xfrm>
          <a:prstGeom prst="rect">
            <a:avLst/>
          </a:prstGeom>
          <a:ln>
            <a:noFill/>
          </a:ln>
        </p:spPr>
      </p:pic>
      <p:sp>
        <p:nvSpPr>
          <p:cNvPr id="2" name="Retângulo 1"/>
          <p:cNvSpPr/>
          <p:nvPr/>
        </p:nvSpPr>
        <p:spPr>
          <a:xfrm>
            <a:off x="761999" y="434409"/>
            <a:ext cx="10498184" cy="51398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sz="4000" b="1" dirty="0">
                <a:latin typeface="LiberationSans"/>
              </a:rPr>
              <a:t>Algumas observações:</a:t>
            </a:r>
          </a:p>
          <a:p>
            <a:r>
              <a:rPr lang="pt-BR" sz="3200" u="sng" dirty="0" smtClean="0">
                <a:latin typeface="LiberationSans"/>
              </a:rPr>
              <a:t>características </a:t>
            </a:r>
            <a:r>
              <a:rPr lang="pt-BR" sz="3200" u="sng" dirty="0">
                <a:latin typeface="LiberationSans"/>
              </a:rPr>
              <a:t>de um vetor</a:t>
            </a:r>
            <a:r>
              <a:rPr lang="pt-BR" sz="3200" dirty="0">
                <a:latin typeface="LiberationSans"/>
              </a:rPr>
              <a:t>:</a:t>
            </a:r>
          </a:p>
          <a:p>
            <a:r>
              <a:rPr lang="pt-BR" sz="3200" dirty="0">
                <a:latin typeface="LiberationSans"/>
              </a:rPr>
              <a:t>• Alocação estática (deve-se conhecer </a:t>
            </a:r>
            <a:r>
              <a:rPr lang="pt-BR" sz="3200" dirty="0" smtClean="0">
                <a:latin typeface="LiberationSans"/>
              </a:rPr>
              <a:t>as dimensões </a:t>
            </a:r>
            <a:r>
              <a:rPr lang="pt-BR" sz="3200" dirty="0">
                <a:latin typeface="LiberationSans"/>
              </a:rPr>
              <a:t>da estrutura </a:t>
            </a:r>
            <a:r>
              <a:rPr lang="pt-BR" sz="3200" dirty="0" smtClean="0">
                <a:latin typeface="LiberationSans"/>
              </a:rPr>
              <a:t>no  momento </a:t>
            </a:r>
            <a:r>
              <a:rPr lang="pt-BR" sz="3200" dirty="0">
                <a:latin typeface="LiberationSans"/>
              </a:rPr>
              <a:t>da declaração em C)</a:t>
            </a:r>
          </a:p>
          <a:p>
            <a:r>
              <a:rPr lang="pt-BR" sz="3200" dirty="0">
                <a:latin typeface="LiberationSans"/>
              </a:rPr>
              <a:t>• Estrutura homogênea</a:t>
            </a:r>
          </a:p>
          <a:p>
            <a:r>
              <a:rPr lang="pt-BR" sz="3200" dirty="0">
                <a:latin typeface="LiberationSans"/>
              </a:rPr>
              <a:t>• Alocação </a:t>
            </a:r>
            <a:r>
              <a:rPr lang="pt-BR" sz="3200" dirty="0" smtClean="0">
                <a:latin typeface="LiberationSans"/>
              </a:rPr>
              <a:t>sequencial </a:t>
            </a:r>
            <a:r>
              <a:rPr lang="pt-BR" sz="3200" dirty="0">
                <a:latin typeface="LiberationSans"/>
              </a:rPr>
              <a:t>(bytes contíguos)</a:t>
            </a:r>
          </a:p>
          <a:p>
            <a:r>
              <a:rPr lang="pt-BR" sz="3200" dirty="0">
                <a:latin typeface="LiberationSans"/>
              </a:rPr>
              <a:t>• Inserção/Exclusão</a:t>
            </a:r>
          </a:p>
          <a:p>
            <a:r>
              <a:rPr lang="pt-BR" sz="3200" dirty="0">
                <a:latin typeface="LiberationSans"/>
              </a:rPr>
              <a:t>– Realocação dos elementos;</a:t>
            </a:r>
          </a:p>
          <a:p>
            <a:r>
              <a:rPr lang="pt-BR" sz="3200" dirty="0">
                <a:latin typeface="LiberationSans"/>
              </a:rPr>
              <a:t>– Posição de memória não liberada;</a:t>
            </a:r>
          </a:p>
          <a:p>
            <a:r>
              <a:rPr lang="pt-BR" sz="3200" dirty="0">
                <a:latin typeface="LiberationSans"/>
              </a:rPr>
              <a:t>Vamos ver como funciona um vetor simples: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048577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m 171"/>
          <p:cNvPicPr/>
          <p:nvPr/>
        </p:nvPicPr>
        <p:blipFill>
          <a:blip r:embed="rId2"/>
          <a:stretch/>
        </p:blipFill>
        <p:spPr>
          <a:xfrm>
            <a:off x="9169440" y="6066720"/>
            <a:ext cx="3022560" cy="791280"/>
          </a:xfrm>
          <a:prstGeom prst="rect">
            <a:avLst/>
          </a:prstGeom>
          <a:ln>
            <a:noFill/>
          </a:ln>
        </p:spPr>
      </p:pic>
      <p:sp>
        <p:nvSpPr>
          <p:cNvPr id="2" name="Retângulo 1"/>
          <p:cNvSpPr/>
          <p:nvPr/>
        </p:nvSpPr>
        <p:spPr>
          <a:xfrm>
            <a:off x="1051368" y="252940"/>
            <a:ext cx="3100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Exemplo pratico: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r="42236" b="44911"/>
          <a:stretch/>
        </p:blipFill>
        <p:spPr>
          <a:xfrm>
            <a:off x="211131" y="998229"/>
            <a:ext cx="9452765" cy="506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717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m 171"/>
          <p:cNvPicPr/>
          <p:nvPr/>
        </p:nvPicPr>
        <p:blipFill>
          <a:blip r:embed="rId2"/>
          <a:stretch/>
        </p:blipFill>
        <p:spPr>
          <a:xfrm>
            <a:off x="9169440" y="6066720"/>
            <a:ext cx="3022560" cy="791280"/>
          </a:xfrm>
          <a:prstGeom prst="rect">
            <a:avLst/>
          </a:prstGeom>
          <a:ln>
            <a:noFill/>
          </a:ln>
        </p:spPr>
      </p:pic>
      <p:sp>
        <p:nvSpPr>
          <p:cNvPr id="2" name="Retângulo 1"/>
          <p:cNvSpPr/>
          <p:nvPr/>
        </p:nvSpPr>
        <p:spPr>
          <a:xfrm>
            <a:off x="579120" y="1606119"/>
            <a:ext cx="10537372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4000" b="1" dirty="0" smtClean="0">
                <a:latin typeface="LiberationSans"/>
              </a:rPr>
              <a:t>Exercício </a:t>
            </a:r>
            <a:r>
              <a:rPr lang="pt-BR" sz="4000" b="1" dirty="0">
                <a:latin typeface="LiberationSans"/>
              </a:rPr>
              <a:t>01</a:t>
            </a:r>
            <a:r>
              <a:rPr lang="pt-BR" sz="4000" b="1" dirty="0" smtClean="0">
                <a:latin typeface="LiberationSans"/>
              </a:rPr>
              <a:t>:</a:t>
            </a:r>
          </a:p>
          <a:p>
            <a:pPr algn="just"/>
            <a:endParaRPr lang="pt-BR" sz="2400" dirty="0">
              <a:latin typeface="LiberationSans"/>
            </a:endParaRPr>
          </a:p>
          <a:p>
            <a:pPr algn="just"/>
            <a:r>
              <a:rPr lang="pt-BR" sz="3200" dirty="0">
                <a:latin typeface="LiberationSans"/>
              </a:rPr>
              <a:t>Faça um </a:t>
            </a:r>
            <a:r>
              <a:rPr lang="pt-BR" sz="3200" dirty="0" smtClean="0">
                <a:latin typeface="LiberationSans"/>
              </a:rPr>
              <a:t>algoritmo </a:t>
            </a:r>
            <a:r>
              <a:rPr lang="pt-BR" sz="3200" dirty="0">
                <a:latin typeface="LiberationSans"/>
              </a:rPr>
              <a:t>que receba valores inteiros de em um vetor de </a:t>
            </a:r>
            <a:r>
              <a:rPr lang="pt-BR" sz="3200" dirty="0" smtClean="0">
                <a:latin typeface="LiberationSans"/>
              </a:rPr>
              <a:t>tamanho </a:t>
            </a:r>
            <a:r>
              <a:rPr lang="pt-BR" sz="3200" dirty="0" err="1" smtClean="0">
                <a:latin typeface="LiberationSans"/>
              </a:rPr>
              <a:t>3x2</a:t>
            </a:r>
            <a:r>
              <a:rPr lang="pt-BR" sz="3200" dirty="0" smtClean="0">
                <a:latin typeface="LiberationSans"/>
              </a:rPr>
              <a:t> </a:t>
            </a:r>
            <a:r>
              <a:rPr lang="pt-BR" sz="3200" dirty="0">
                <a:latin typeface="LiberationSans"/>
              </a:rPr>
              <a:t>e preencha um vetor inteiro de tamanho 6. Imprima o vetor preenchido.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506638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m 171"/>
          <p:cNvPicPr/>
          <p:nvPr/>
        </p:nvPicPr>
        <p:blipFill>
          <a:blip r:embed="rId2"/>
          <a:stretch/>
        </p:blipFill>
        <p:spPr>
          <a:xfrm>
            <a:off x="9169440" y="6066720"/>
            <a:ext cx="3022560" cy="791280"/>
          </a:xfrm>
          <a:prstGeom prst="rect">
            <a:avLst/>
          </a:prstGeom>
          <a:ln>
            <a:noFill/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t="-90" r="74162" b="49197"/>
          <a:stretch/>
        </p:blipFill>
        <p:spPr>
          <a:xfrm>
            <a:off x="439511" y="391886"/>
            <a:ext cx="5282020" cy="58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561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m 171"/>
          <p:cNvPicPr/>
          <p:nvPr/>
        </p:nvPicPr>
        <p:blipFill>
          <a:blip r:embed="rId2"/>
          <a:stretch/>
        </p:blipFill>
        <p:spPr>
          <a:xfrm>
            <a:off x="9169440" y="6066720"/>
            <a:ext cx="3022560" cy="791280"/>
          </a:xfrm>
          <a:prstGeom prst="rect">
            <a:avLst/>
          </a:prstGeom>
          <a:ln>
            <a:noFill/>
          </a:ln>
        </p:spPr>
      </p:pic>
      <p:sp>
        <p:nvSpPr>
          <p:cNvPr id="2" name="Retângulo 1"/>
          <p:cNvSpPr/>
          <p:nvPr/>
        </p:nvSpPr>
        <p:spPr>
          <a:xfrm>
            <a:off x="552995" y="819669"/>
            <a:ext cx="10824754" cy="39395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5400" b="1" u="sng" dirty="0" smtClean="0">
                <a:latin typeface="LiberationSans"/>
              </a:rPr>
              <a:t>Exercício </a:t>
            </a:r>
            <a:r>
              <a:rPr lang="pt-BR" sz="5400" b="1" u="sng" dirty="0">
                <a:latin typeface="LiberationSans"/>
              </a:rPr>
              <a:t>02</a:t>
            </a:r>
            <a:r>
              <a:rPr lang="pt-BR" sz="5400" b="1" u="sng" dirty="0" smtClean="0">
                <a:latin typeface="LiberationSans"/>
              </a:rPr>
              <a:t>:</a:t>
            </a:r>
          </a:p>
          <a:p>
            <a:pPr algn="ctr"/>
            <a:endParaRPr lang="pt-BR" sz="3600" b="1" dirty="0">
              <a:latin typeface="LiberationSans"/>
            </a:endParaRPr>
          </a:p>
          <a:p>
            <a:pPr algn="just"/>
            <a:r>
              <a:rPr lang="pt-BR" sz="3200" dirty="0">
                <a:latin typeface="LiberationSans"/>
              </a:rPr>
              <a:t>Faça um cadastro de </a:t>
            </a:r>
            <a:r>
              <a:rPr lang="pt-BR" sz="3200" dirty="0" smtClean="0">
                <a:latin typeface="LiberationSans"/>
              </a:rPr>
              <a:t>várias matrículas </a:t>
            </a:r>
            <a:r>
              <a:rPr lang="pt-BR" sz="3200" dirty="0">
                <a:latin typeface="LiberationSans"/>
              </a:rPr>
              <a:t>de alunos da faculdade e </a:t>
            </a:r>
            <a:r>
              <a:rPr lang="pt-BR" sz="3200" dirty="0" smtClean="0">
                <a:latin typeface="LiberationSans"/>
              </a:rPr>
              <a:t>armazene-os em </a:t>
            </a:r>
            <a:r>
              <a:rPr lang="pt-BR" sz="3200" dirty="0">
                <a:latin typeface="LiberationSans"/>
              </a:rPr>
              <a:t>um vetor até o </a:t>
            </a:r>
            <a:r>
              <a:rPr lang="pt-BR" sz="3200" dirty="0" smtClean="0">
                <a:latin typeface="LiberationSans"/>
              </a:rPr>
              <a:t>mesmo </a:t>
            </a:r>
            <a:r>
              <a:rPr lang="pt-BR" sz="3200" dirty="0">
                <a:latin typeface="LiberationSans"/>
              </a:rPr>
              <a:t>ser preenchido por 18 matrículas. </a:t>
            </a:r>
            <a:r>
              <a:rPr lang="pt-BR" sz="3200" dirty="0" smtClean="0">
                <a:latin typeface="LiberationSans"/>
              </a:rPr>
              <a:t>Esses números </a:t>
            </a:r>
            <a:r>
              <a:rPr lang="pt-BR" sz="3200" dirty="0">
                <a:latin typeface="LiberationSans"/>
              </a:rPr>
              <a:t>são distintos, ou seja, o vetor não armazenará valores repetidos.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2159036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m 171"/>
          <p:cNvPicPr/>
          <p:nvPr/>
        </p:nvPicPr>
        <p:blipFill>
          <a:blip r:embed="rId2"/>
          <a:stretch/>
        </p:blipFill>
        <p:spPr>
          <a:xfrm>
            <a:off x="9169440" y="6066720"/>
            <a:ext cx="3022560" cy="791280"/>
          </a:xfrm>
          <a:prstGeom prst="rect">
            <a:avLst/>
          </a:prstGeom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t="-625" r="41031" b="14554"/>
          <a:stretch/>
        </p:blipFill>
        <p:spPr>
          <a:xfrm>
            <a:off x="204378" y="0"/>
            <a:ext cx="8181975" cy="671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186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88721" y="348160"/>
            <a:ext cx="9640388" cy="5632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sz="4000" b="1" dirty="0">
                <a:latin typeface="LiberationSans-Bold"/>
              </a:rPr>
              <a:t>Linguagem </a:t>
            </a:r>
            <a:r>
              <a:rPr lang="pt-BR" sz="4000" b="1" dirty="0" smtClean="0">
                <a:latin typeface="LiberationSans-Bold"/>
              </a:rPr>
              <a:t>C</a:t>
            </a:r>
          </a:p>
          <a:p>
            <a:endParaRPr lang="pt-BR" sz="4000" b="1" dirty="0">
              <a:latin typeface="LiberationSans-Bold"/>
            </a:endParaRPr>
          </a:p>
          <a:p>
            <a:r>
              <a:rPr lang="pt-BR" sz="2800" b="1" dirty="0">
                <a:latin typeface="LiberationSans"/>
              </a:rPr>
              <a:t>Laços em C</a:t>
            </a:r>
            <a:r>
              <a:rPr lang="pt-BR" sz="2800" b="1" dirty="0" smtClean="0">
                <a:latin typeface="LiberationSans"/>
              </a:rPr>
              <a:t>:</a:t>
            </a:r>
          </a:p>
          <a:p>
            <a:endParaRPr lang="pt-BR" sz="2800" dirty="0">
              <a:latin typeface="LiberationSans"/>
            </a:endParaRPr>
          </a:p>
          <a:p>
            <a:pPr algn="just"/>
            <a:r>
              <a:rPr lang="pt-BR" sz="2800" dirty="0">
                <a:latin typeface="LiberationSans"/>
              </a:rPr>
              <a:t>É muito comum, em programas computacionais, termos procedimentos </a:t>
            </a:r>
            <a:r>
              <a:rPr lang="pt-BR" sz="2800" dirty="0" smtClean="0">
                <a:latin typeface="LiberationSans"/>
              </a:rPr>
              <a:t>iterativos, ou seja, </a:t>
            </a:r>
            <a:r>
              <a:rPr lang="pt-BR" sz="2800" dirty="0">
                <a:latin typeface="LiberationSans"/>
              </a:rPr>
              <a:t>procedimentos que devem ser executados em vários passos</a:t>
            </a:r>
            <a:r>
              <a:rPr lang="pt-BR" sz="2800" dirty="0" smtClean="0">
                <a:latin typeface="LiberationSans"/>
              </a:rPr>
              <a:t>. Vamos </a:t>
            </a:r>
            <a:r>
              <a:rPr lang="pt-BR" sz="2800" dirty="0">
                <a:latin typeface="LiberationSans"/>
              </a:rPr>
              <a:t>analisar </a:t>
            </a:r>
            <a:r>
              <a:rPr lang="pt-BR" sz="2800" dirty="0" smtClean="0">
                <a:latin typeface="LiberationSans"/>
              </a:rPr>
              <a:t>como exemplo </a:t>
            </a:r>
            <a:r>
              <a:rPr lang="pt-BR" sz="2800" dirty="0">
                <a:latin typeface="LiberationSans"/>
              </a:rPr>
              <a:t>abaixo o cálculo do valor do fatorial de um número inteiro não negativo</a:t>
            </a:r>
            <a:r>
              <a:rPr lang="pt-BR" sz="2800" dirty="0" smtClean="0">
                <a:latin typeface="LiberationSans"/>
              </a:rPr>
              <a:t>.</a:t>
            </a:r>
          </a:p>
          <a:p>
            <a:pPr algn="just"/>
            <a:endParaRPr lang="pt-BR" sz="2800" dirty="0">
              <a:latin typeface="LiberationSans"/>
            </a:endParaRPr>
          </a:p>
          <a:p>
            <a:pPr algn="just"/>
            <a:r>
              <a:rPr lang="pt-BR" sz="2800" dirty="0">
                <a:latin typeface="LiberationSans"/>
              </a:rPr>
              <a:t>b</a:t>
            </a:r>
            <a:r>
              <a:rPr lang="pl-PL" sz="2800" dirty="0" smtClean="0">
                <a:latin typeface="LiberationSans"/>
              </a:rPr>
              <a:t>! </a:t>
            </a:r>
            <a:r>
              <a:rPr lang="pl-PL" sz="2800" dirty="0">
                <a:latin typeface="LiberationSans"/>
              </a:rPr>
              <a:t>= </a:t>
            </a:r>
            <a:r>
              <a:rPr lang="pt-BR" sz="2800" dirty="0">
                <a:latin typeface="LiberationSans"/>
              </a:rPr>
              <a:t>b</a:t>
            </a:r>
            <a:r>
              <a:rPr lang="pl-PL" sz="2800" dirty="0" smtClean="0">
                <a:latin typeface="LiberationSans"/>
              </a:rPr>
              <a:t> </a:t>
            </a:r>
            <a:r>
              <a:rPr lang="pl-PL" sz="2800" dirty="0">
                <a:latin typeface="LiberationSans"/>
              </a:rPr>
              <a:t>× ( </a:t>
            </a:r>
            <a:r>
              <a:rPr lang="pt-BR" sz="2800" dirty="0" smtClean="0">
                <a:latin typeface="LiberationSans"/>
              </a:rPr>
              <a:t>b</a:t>
            </a:r>
            <a:r>
              <a:rPr lang="pl-PL" sz="2800" dirty="0" smtClean="0">
                <a:latin typeface="LiberationSans"/>
              </a:rPr>
              <a:t> </a:t>
            </a:r>
            <a:r>
              <a:rPr lang="pl-PL" sz="2800" dirty="0">
                <a:latin typeface="LiberationSans"/>
              </a:rPr>
              <a:t>− 1 ) × ( </a:t>
            </a:r>
            <a:r>
              <a:rPr lang="pt-BR" sz="2800" dirty="0" smtClean="0">
                <a:latin typeface="LiberationSans"/>
              </a:rPr>
              <a:t>b</a:t>
            </a:r>
            <a:r>
              <a:rPr lang="pl-PL" sz="2800" dirty="0" smtClean="0">
                <a:latin typeface="LiberationSans"/>
              </a:rPr>
              <a:t> </a:t>
            </a:r>
            <a:r>
              <a:rPr lang="pl-PL" sz="2800" dirty="0">
                <a:latin typeface="LiberationSans"/>
              </a:rPr>
              <a:t>− 2 )... 3 × 2 × 1 , onde 0 ! = </a:t>
            </a:r>
            <a:r>
              <a:rPr lang="pl-PL" sz="2800" dirty="0" smtClean="0">
                <a:latin typeface="LiberationSans"/>
              </a:rPr>
              <a:t>1</a:t>
            </a:r>
            <a:endParaRPr lang="pt-BR" sz="2800" dirty="0" smtClean="0">
              <a:latin typeface="LiberationSans"/>
            </a:endParaRPr>
          </a:p>
          <a:p>
            <a:pPr algn="just"/>
            <a:endParaRPr lang="pt-BR" sz="2800" dirty="0"/>
          </a:p>
        </p:txBody>
      </p:sp>
      <p:pic>
        <p:nvPicPr>
          <p:cNvPr id="172" name="Imagem 171"/>
          <p:cNvPicPr/>
          <p:nvPr/>
        </p:nvPicPr>
        <p:blipFill>
          <a:blip r:embed="rId2"/>
          <a:stretch/>
        </p:blipFill>
        <p:spPr>
          <a:xfrm>
            <a:off x="9169440" y="6066720"/>
            <a:ext cx="3022560" cy="791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5099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m 171"/>
          <p:cNvPicPr/>
          <p:nvPr/>
        </p:nvPicPr>
        <p:blipFill>
          <a:blip r:embed="rId2"/>
          <a:stretch/>
        </p:blipFill>
        <p:spPr>
          <a:xfrm>
            <a:off x="9169440" y="6066720"/>
            <a:ext cx="3022560" cy="791280"/>
          </a:xfrm>
          <a:prstGeom prst="rect">
            <a:avLst/>
          </a:prstGeom>
          <a:ln>
            <a:noFill/>
          </a:ln>
        </p:spPr>
      </p:pic>
      <p:sp>
        <p:nvSpPr>
          <p:cNvPr id="2" name="Retângulo 1"/>
          <p:cNvSpPr/>
          <p:nvPr/>
        </p:nvSpPr>
        <p:spPr>
          <a:xfrm>
            <a:off x="866501" y="984128"/>
            <a:ext cx="10445932" cy="38472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4800" b="1" u="sng" dirty="0" smtClean="0">
                <a:latin typeface="LiberationSans"/>
              </a:rPr>
              <a:t>Exercício </a:t>
            </a:r>
            <a:r>
              <a:rPr lang="pt-BR" sz="4800" b="1" u="sng" dirty="0">
                <a:latin typeface="LiberationSans"/>
              </a:rPr>
              <a:t>03</a:t>
            </a:r>
            <a:r>
              <a:rPr lang="pt-BR" sz="4800" b="1" u="sng" dirty="0" smtClean="0">
                <a:latin typeface="LiberationSans"/>
              </a:rPr>
              <a:t>:</a:t>
            </a:r>
            <a:endParaRPr lang="pt-BR" sz="4800" b="1" u="sng" dirty="0">
              <a:latin typeface="LiberationSans"/>
            </a:endParaRPr>
          </a:p>
          <a:p>
            <a:pPr algn="just"/>
            <a:r>
              <a:rPr lang="pt-BR" sz="2800" dirty="0">
                <a:latin typeface="LiberationSans"/>
              </a:rPr>
              <a:t>Criar 4 vetores, o primeiro com a nota da primeira prova, o segundo com </a:t>
            </a:r>
            <a:r>
              <a:rPr lang="pt-BR" sz="2800" dirty="0" smtClean="0">
                <a:latin typeface="LiberationSans"/>
              </a:rPr>
              <a:t>a nota </a:t>
            </a:r>
            <a:r>
              <a:rPr lang="pt-BR" sz="2800" dirty="0">
                <a:latin typeface="LiberationSans"/>
              </a:rPr>
              <a:t>da segunda prova e o terceiro, no quarto vetor com a média das </a:t>
            </a:r>
            <a:r>
              <a:rPr lang="pt-BR" sz="2800" dirty="0" smtClean="0">
                <a:latin typeface="LiberationSans"/>
              </a:rPr>
              <a:t>3 primeiras </a:t>
            </a:r>
            <a:r>
              <a:rPr lang="pt-BR" sz="2800" dirty="0">
                <a:latin typeface="LiberationSans"/>
              </a:rPr>
              <a:t>notas, e imprima o resultado “APROVADO” para aqueles </a:t>
            </a:r>
            <a:r>
              <a:rPr lang="pt-BR" sz="2800" dirty="0" smtClean="0">
                <a:latin typeface="LiberationSans"/>
              </a:rPr>
              <a:t>que obtiverem </a:t>
            </a:r>
            <a:r>
              <a:rPr lang="pt-BR" sz="2800" dirty="0">
                <a:latin typeface="LiberationSans"/>
              </a:rPr>
              <a:t>uma média igual ou acima de 7, e “REPROVADO” para </a:t>
            </a:r>
            <a:r>
              <a:rPr lang="pt-BR" sz="2800" dirty="0" smtClean="0">
                <a:latin typeface="LiberationSans"/>
              </a:rPr>
              <a:t>quem obtiverem </a:t>
            </a:r>
            <a:r>
              <a:rPr lang="pt-BR" sz="2800" dirty="0">
                <a:latin typeface="LiberationSans"/>
              </a:rPr>
              <a:t>uma média abaixo de 7.</a:t>
            </a:r>
          </a:p>
          <a:p>
            <a:pPr algn="just"/>
            <a:r>
              <a:rPr lang="pt-BR" sz="2800" dirty="0">
                <a:latin typeface="LiberationSans"/>
              </a:rPr>
              <a:t>OBS.: Saia do laço quando a primeira nota for igual a -7.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071210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t="-89" r="49264" b="16518"/>
          <a:stretch/>
        </p:blipFill>
        <p:spPr>
          <a:xfrm>
            <a:off x="648516" y="235131"/>
            <a:ext cx="7032444" cy="651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55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201783" y="1294043"/>
            <a:ext cx="1029353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latin typeface="LiberationSans-Bold"/>
              </a:rPr>
              <a:t>Vamos falar sobre matrizes em </a:t>
            </a:r>
            <a:r>
              <a:rPr lang="pt-BR" sz="4400" b="1" dirty="0" smtClean="0">
                <a:latin typeface="LiberationSans-Bold"/>
              </a:rPr>
              <a:t>C ? </a:t>
            </a:r>
          </a:p>
          <a:p>
            <a:pPr algn="ctr"/>
            <a:endParaRPr lang="pt-BR" sz="4400" b="1" dirty="0">
              <a:latin typeface="LiberationSans-Bold"/>
            </a:endParaRPr>
          </a:p>
          <a:p>
            <a:pPr algn="just"/>
            <a:r>
              <a:rPr lang="pt-BR" sz="3200" dirty="0">
                <a:latin typeface="LiberationSans"/>
              </a:rPr>
              <a:t>Também chamado de vetores multidimensionais, esses tipos de vetores </a:t>
            </a:r>
            <a:r>
              <a:rPr lang="pt-BR" sz="3200" dirty="0" smtClean="0">
                <a:latin typeface="LiberationSans"/>
              </a:rPr>
              <a:t>são divididos </a:t>
            </a:r>
            <a:r>
              <a:rPr lang="pt-BR" sz="3200" dirty="0">
                <a:latin typeface="LiberationSans"/>
              </a:rPr>
              <a:t>em linhas e colunas de </a:t>
            </a:r>
            <a:r>
              <a:rPr lang="pt-BR" sz="3200" dirty="0" smtClean="0">
                <a:latin typeface="LiberationSans"/>
              </a:rPr>
              <a:t>dados. Como </a:t>
            </a:r>
            <a:r>
              <a:rPr lang="pt-BR" sz="3200" dirty="0">
                <a:latin typeface="LiberationSans"/>
              </a:rPr>
              <a:t>por exemplo nesta declaração: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998546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63410" y="1193465"/>
            <a:ext cx="89509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>
                <a:latin typeface="LiberationSans"/>
              </a:rPr>
              <a:t>float</a:t>
            </a:r>
            <a:r>
              <a:rPr lang="pt-BR" sz="3200" dirty="0">
                <a:latin typeface="LiberationSans"/>
              </a:rPr>
              <a:t> </a:t>
            </a:r>
            <a:r>
              <a:rPr lang="pt-BR" sz="3200" dirty="0" err="1">
                <a:latin typeface="LiberationSans"/>
              </a:rPr>
              <a:t>mat</a:t>
            </a:r>
            <a:r>
              <a:rPr lang="pt-BR" sz="3200" dirty="0">
                <a:latin typeface="LiberationSans"/>
              </a:rPr>
              <a:t>[2][2]; </a:t>
            </a:r>
            <a:r>
              <a:rPr lang="pt-BR" sz="3200" dirty="0">
                <a:solidFill>
                  <a:schemeClr val="accent6"/>
                </a:solidFill>
                <a:latin typeface="LiberationSans"/>
              </a:rPr>
              <a:t>//Tabela com 2 linhas e 2 colunas</a:t>
            </a:r>
            <a:endParaRPr lang="pt-BR" sz="3200" dirty="0">
              <a:solidFill>
                <a:schemeClr val="accent6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4519749" y="2220685"/>
            <a:ext cx="3117870" cy="348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96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84661" y="587217"/>
            <a:ext cx="9431383" cy="31085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latin typeface="LiberationSans"/>
              </a:rPr>
              <a:t>Também chamado de vetores multidimensionais, esses tipos de vetores </a:t>
            </a:r>
            <a:r>
              <a:rPr lang="pt-BR" sz="2800" dirty="0" smtClean="0">
                <a:latin typeface="LiberationSans"/>
              </a:rPr>
              <a:t>são divididos </a:t>
            </a:r>
            <a:r>
              <a:rPr lang="pt-BR" sz="2800" dirty="0">
                <a:latin typeface="LiberationSans"/>
              </a:rPr>
              <a:t>em linhas e colunas de dados</a:t>
            </a:r>
            <a:r>
              <a:rPr lang="pt-BR" sz="2800" dirty="0" smtClean="0">
                <a:latin typeface="LiberationSans"/>
              </a:rPr>
              <a:t>.</a:t>
            </a:r>
          </a:p>
          <a:p>
            <a:pPr algn="just"/>
            <a:endParaRPr lang="pt-BR" sz="2800" dirty="0">
              <a:latin typeface="LiberationSans"/>
            </a:endParaRPr>
          </a:p>
          <a:p>
            <a:pPr algn="just"/>
            <a:r>
              <a:rPr lang="pt-BR" sz="2800" dirty="0" err="1">
                <a:latin typeface="LiberationSans"/>
              </a:rPr>
              <a:t>int</a:t>
            </a:r>
            <a:r>
              <a:rPr lang="pt-BR" sz="2800" dirty="0">
                <a:latin typeface="LiberationSans"/>
              </a:rPr>
              <a:t> x[2][5]; //Tabela com 2 linhas e 5 </a:t>
            </a:r>
            <a:r>
              <a:rPr lang="pt-BR" sz="2800" dirty="0" smtClean="0">
                <a:latin typeface="LiberationSans"/>
              </a:rPr>
              <a:t>colunas</a:t>
            </a:r>
          </a:p>
          <a:p>
            <a:pPr algn="just"/>
            <a:endParaRPr lang="pt-BR" sz="2800" dirty="0">
              <a:latin typeface="LiberationSans"/>
            </a:endParaRPr>
          </a:p>
          <a:p>
            <a:pPr algn="just"/>
            <a:r>
              <a:rPr lang="pt-BR" sz="2800" dirty="0">
                <a:latin typeface="LiberationSans"/>
              </a:rPr>
              <a:t>Uma melhor visualização seria :</a:t>
            </a:r>
            <a:endParaRPr lang="pt-BR" sz="2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518" y="3990991"/>
            <a:ext cx="9367280" cy="161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05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88720" y="853665"/>
            <a:ext cx="9744891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latin typeface="LiberationSans"/>
              </a:rPr>
              <a:t>Um exemplo de utilização dessa matriz seria para um programa para </a:t>
            </a:r>
            <a:r>
              <a:rPr lang="pt-BR" sz="3200" dirty="0" smtClean="0">
                <a:latin typeface="LiberationSans"/>
              </a:rPr>
              <a:t>uma loja </a:t>
            </a:r>
            <a:r>
              <a:rPr lang="pt-BR" sz="3200" dirty="0">
                <a:latin typeface="LiberationSans"/>
              </a:rPr>
              <a:t>de departamentos com 2 filiais, cada uma vendendo 3 itens, </a:t>
            </a:r>
            <a:r>
              <a:rPr lang="pt-BR" sz="3200" dirty="0" smtClean="0">
                <a:latin typeface="LiberationSans"/>
              </a:rPr>
              <a:t>poderia incluir </a:t>
            </a:r>
            <a:r>
              <a:rPr lang="pt-BR" sz="3200" dirty="0">
                <a:latin typeface="LiberationSans"/>
              </a:rPr>
              <a:t>um vetor declarado como abaixo</a:t>
            </a:r>
            <a:r>
              <a:rPr lang="pt-BR" sz="3200" dirty="0" smtClean="0">
                <a:latin typeface="LiberationSans"/>
              </a:rPr>
              <a:t>:</a:t>
            </a:r>
            <a:endParaRPr lang="pt-BR" sz="3200" dirty="0">
              <a:latin typeface="LiberationSans"/>
            </a:endParaRPr>
          </a:p>
          <a:p>
            <a:pPr algn="just"/>
            <a:r>
              <a:rPr lang="pt-BR" sz="3200" dirty="0" err="1">
                <a:latin typeface="LiberationSans"/>
              </a:rPr>
              <a:t>int</a:t>
            </a:r>
            <a:r>
              <a:rPr lang="pt-BR" sz="3200" dirty="0">
                <a:latin typeface="LiberationSans"/>
              </a:rPr>
              <a:t> vendas [2][3];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1188719" y="3960112"/>
            <a:ext cx="9744891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latin typeface="LiberationSans"/>
              </a:rPr>
              <a:t>Cada elemento vendas [ i ] [ j ] representa a quantidade do item j vendida </a:t>
            </a:r>
            <a:r>
              <a:rPr lang="pt-BR" sz="3200" dirty="0" smtClean="0">
                <a:latin typeface="LiberationSans"/>
              </a:rPr>
              <a:t>na filial </a:t>
            </a:r>
            <a:r>
              <a:rPr lang="pt-BR" sz="3200" dirty="0">
                <a:latin typeface="LiberationSans"/>
              </a:rPr>
              <a:t>i, declarando como demonstrado abaixo: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11338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t="-3839" r="38019" b="33126"/>
          <a:stretch/>
        </p:blipFill>
        <p:spPr>
          <a:xfrm>
            <a:off x="308882" y="104504"/>
            <a:ext cx="9612122" cy="616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31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70262" y="286107"/>
            <a:ext cx="10463348" cy="5262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4800" b="1" u="sng" dirty="0" smtClean="0">
                <a:latin typeface="LiberationSans"/>
              </a:rPr>
              <a:t>Exercício</a:t>
            </a:r>
            <a:r>
              <a:rPr lang="pt-BR" sz="3600" dirty="0" smtClean="0">
                <a:latin typeface="LiberationSans"/>
              </a:rPr>
              <a:t> </a:t>
            </a:r>
          </a:p>
          <a:p>
            <a:pPr algn="just"/>
            <a:r>
              <a:rPr lang="pt-BR" sz="2400" dirty="0" smtClean="0">
                <a:latin typeface="LiberationSans"/>
              </a:rPr>
              <a:t>Construa </a:t>
            </a:r>
            <a:r>
              <a:rPr lang="pt-BR" sz="2400" dirty="0">
                <a:latin typeface="LiberationSans"/>
              </a:rPr>
              <a:t>um sistema de controle de estoque de uma pequena padaria. </a:t>
            </a:r>
            <a:r>
              <a:rPr lang="pt-BR" sz="2400" dirty="0" smtClean="0">
                <a:latin typeface="LiberationSans"/>
              </a:rPr>
              <a:t>Seu programa </a:t>
            </a:r>
            <a:r>
              <a:rPr lang="pt-BR" sz="2400" dirty="0">
                <a:latin typeface="LiberationSans"/>
              </a:rPr>
              <a:t>deve oferecer um menu para (a) cadastrar um novo produto; (</a:t>
            </a:r>
            <a:r>
              <a:rPr lang="pt-BR" sz="2400" dirty="0" smtClean="0">
                <a:latin typeface="LiberationSans"/>
              </a:rPr>
              <a:t>b) aumentar </a:t>
            </a:r>
            <a:r>
              <a:rPr lang="pt-BR" sz="2400" dirty="0">
                <a:latin typeface="LiberationSans"/>
              </a:rPr>
              <a:t>o estoque de um produto cadastrado (quando há compras); (</a:t>
            </a:r>
            <a:r>
              <a:rPr lang="pt-BR" sz="2400" dirty="0" smtClean="0">
                <a:latin typeface="LiberationSans"/>
              </a:rPr>
              <a:t>c) diminuir </a:t>
            </a:r>
            <a:r>
              <a:rPr lang="pt-BR" sz="2400" dirty="0">
                <a:latin typeface="LiberationSans"/>
              </a:rPr>
              <a:t>o estoque de um produto cadastrado (quando há vendas); e (</a:t>
            </a:r>
            <a:r>
              <a:rPr lang="pt-BR" sz="2400" dirty="0" smtClean="0">
                <a:latin typeface="LiberationSans"/>
              </a:rPr>
              <a:t>d) imprimir </a:t>
            </a:r>
            <a:r>
              <a:rPr lang="pt-BR" sz="2400" dirty="0">
                <a:latin typeface="LiberationSans"/>
              </a:rPr>
              <a:t>os produtos cadastrados e suas características. De cada produto</a:t>
            </a:r>
          </a:p>
          <a:p>
            <a:pPr algn="just"/>
            <a:r>
              <a:rPr lang="pt-BR" sz="2400" dirty="0">
                <a:latin typeface="LiberationSans"/>
              </a:rPr>
              <a:t>deseja-se cadastrar: nome (tamanho máximo 50 caracteres) e </a:t>
            </a:r>
            <a:r>
              <a:rPr lang="pt-BR" sz="2400" dirty="0" smtClean="0">
                <a:latin typeface="LiberationSans"/>
              </a:rPr>
              <a:t>preço (número </a:t>
            </a:r>
            <a:r>
              <a:rPr lang="pt-BR" sz="2400" dirty="0">
                <a:latin typeface="LiberationSans"/>
              </a:rPr>
              <a:t>real) além, da quantidade em estoque. Assuma que a </a:t>
            </a:r>
            <a:r>
              <a:rPr lang="pt-BR" sz="2400" dirty="0" smtClean="0">
                <a:latin typeface="LiberationSans"/>
              </a:rPr>
              <a:t>padaria venderá </a:t>
            </a:r>
            <a:r>
              <a:rPr lang="pt-BR" sz="2400" dirty="0">
                <a:latin typeface="LiberationSans"/>
              </a:rPr>
              <a:t>no máximo, 100 produtos diferentes.</a:t>
            </a:r>
          </a:p>
          <a:p>
            <a:pPr algn="just"/>
            <a:r>
              <a:rPr lang="pt-BR" sz="2400" b="1" dirty="0" err="1" smtClean="0">
                <a:latin typeface="LiberationSans"/>
              </a:rPr>
              <a:t>OBS</a:t>
            </a:r>
            <a:r>
              <a:rPr lang="pt-BR" sz="2400" dirty="0" smtClean="0">
                <a:latin typeface="LiberationSans"/>
              </a:rPr>
              <a:t>: Para </a:t>
            </a:r>
            <a:r>
              <a:rPr lang="pt-BR" sz="2400" dirty="0">
                <a:latin typeface="LiberationSans"/>
              </a:rPr>
              <a:t>facilitar a localização de um produto (para as funções (b) e (c)), use </a:t>
            </a:r>
            <a:r>
              <a:rPr lang="pt-BR" sz="2400" dirty="0" smtClean="0">
                <a:latin typeface="LiberationSans"/>
              </a:rPr>
              <a:t>a posição </a:t>
            </a:r>
            <a:r>
              <a:rPr lang="pt-BR" sz="2400" dirty="0">
                <a:latin typeface="LiberationSans"/>
              </a:rPr>
              <a:t>dos mesmos no vetor que representa o estoque como código </a:t>
            </a:r>
            <a:r>
              <a:rPr lang="pt-BR" sz="2400" dirty="0" smtClean="0">
                <a:latin typeface="LiberationSans"/>
              </a:rPr>
              <a:t>do produto</a:t>
            </a:r>
            <a:r>
              <a:rPr lang="pt-BR" sz="2400" dirty="0">
                <a:latin typeface="LiberationSans"/>
              </a:rPr>
              <a:t>, informando-a ao fim do cadastro. Então, peça ao usuário </a:t>
            </a:r>
            <a:r>
              <a:rPr lang="pt-BR" sz="2400" dirty="0" smtClean="0">
                <a:latin typeface="LiberationSans"/>
              </a:rPr>
              <a:t>para digitar </a:t>
            </a:r>
            <a:r>
              <a:rPr lang="pt-BR" sz="2400" dirty="0">
                <a:latin typeface="LiberationSans"/>
              </a:rPr>
              <a:t>o código do produto que deseja aumentar/diminuir o estoque.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53287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84217" y="1663563"/>
            <a:ext cx="10136777" cy="3293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4800" b="1" dirty="0" smtClean="0"/>
              <a:t>Tipos </a:t>
            </a:r>
            <a:r>
              <a:rPr lang="pt-BR" sz="4800" b="1" dirty="0"/>
              <a:t>de dados </a:t>
            </a:r>
            <a:r>
              <a:rPr lang="pt-BR" sz="4800" b="1" dirty="0" smtClean="0"/>
              <a:t>abstratos</a:t>
            </a:r>
          </a:p>
          <a:p>
            <a:pPr algn="ctr"/>
            <a:endParaRPr lang="pt-BR" sz="4800" b="1" dirty="0"/>
          </a:p>
          <a:p>
            <a:pPr algn="just"/>
            <a:r>
              <a:rPr lang="pt-BR" sz="2800" dirty="0"/>
              <a:t>As propriedades lógicas de um tipo de dado é o tipo de dado abstrato, ou </a:t>
            </a:r>
            <a:r>
              <a:rPr lang="pt-BR" sz="2800" dirty="0" err="1"/>
              <a:t>TDA</a:t>
            </a:r>
            <a:r>
              <a:rPr lang="pt-BR" sz="2800" dirty="0"/>
              <a:t>.</a:t>
            </a:r>
          </a:p>
          <a:p>
            <a:pPr algn="just"/>
            <a:r>
              <a:rPr lang="pt-BR" sz="2800" dirty="0"/>
              <a:t>Fundamentalmente, um tipo de dado significa um conjunto de valores e </a:t>
            </a:r>
            <a:r>
              <a:rPr lang="pt-BR" sz="2800" dirty="0" smtClean="0"/>
              <a:t>uma sequência </a:t>
            </a:r>
            <a:r>
              <a:rPr lang="pt-BR" sz="2800" dirty="0"/>
              <a:t>de operações sobre estes valores.</a:t>
            </a:r>
          </a:p>
        </p:txBody>
      </p:sp>
    </p:spTree>
    <p:extLst>
      <p:ext uri="{BB962C8B-B14F-4D97-AF65-F5344CB8AC3E}">
        <p14:creationId xmlns:p14="http://schemas.microsoft.com/office/powerpoint/2010/main" val="4037832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22812" y="1185430"/>
            <a:ext cx="10903132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pt-BR" sz="3600" dirty="0">
                <a:latin typeface="LiberationSans"/>
              </a:rPr>
              <a:t>Este conjunto e estas </a:t>
            </a:r>
            <a:r>
              <a:rPr lang="pt-BR" sz="3600" dirty="0" smtClean="0">
                <a:latin typeface="LiberationSans"/>
              </a:rPr>
              <a:t>operações </a:t>
            </a:r>
            <a:r>
              <a:rPr lang="pt-BR" sz="3600" dirty="0">
                <a:latin typeface="LiberationSans"/>
              </a:rPr>
              <a:t>formam uma </a:t>
            </a:r>
            <a:r>
              <a:rPr lang="pt-BR" sz="3600" dirty="0" smtClean="0">
                <a:latin typeface="LiberationSans"/>
              </a:rPr>
              <a:t>construção matemática </a:t>
            </a:r>
            <a:r>
              <a:rPr lang="pt-BR" sz="3600" dirty="0">
                <a:latin typeface="LiberationSans"/>
              </a:rPr>
              <a:t>que pode </a:t>
            </a:r>
            <a:r>
              <a:rPr lang="pt-BR" sz="3600" dirty="0" smtClean="0">
                <a:latin typeface="LiberationSans"/>
              </a:rPr>
              <a:t>ser implementada </a:t>
            </a:r>
            <a:r>
              <a:rPr lang="pt-BR" sz="3600" dirty="0">
                <a:latin typeface="LiberationSans"/>
              </a:rPr>
              <a:t>usando determinada estrutura de dados do hardware ou do software.</a:t>
            </a:r>
          </a:p>
          <a:p>
            <a:pPr algn="just"/>
            <a:r>
              <a:rPr lang="pt-BR" sz="3600" dirty="0">
                <a:latin typeface="LiberationSans"/>
              </a:rPr>
              <a:t>A </a:t>
            </a:r>
            <a:r>
              <a:rPr lang="pt-BR" sz="3600" dirty="0" smtClean="0">
                <a:latin typeface="LiberationSans"/>
              </a:rPr>
              <a:t>expressão </a:t>
            </a:r>
            <a:r>
              <a:rPr lang="pt-BR" sz="3600" dirty="0">
                <a:latin typeface="LiberationSans"/>
              </a:rPr>
              <a:t>"tipo de dado abstrato" refere-se ao conceito </a:t>
            </a:r>
            <a:r>
              <a:rPr lang="pt-BR" sz="3600" dirty="0" smtClean="0">
                <a:latin typeface="LiberationSans"/>
              </a:rPr>
              <a:t>matemático básico </a:t>
            </a:r>
            <a:r>
              <a:rPr lang="pt-BR" sz="3600" dirty="0">
                <a:latin typeface="LiberationSans"/>
              </a:rPr>
              <a:t>que </a:t>
            </a:r>
            <a:r>
              <a:rPr lang="pt-BR" sz="3600" dirty="0" smtClean="0">
                <a:latin typeface="LiberationSans"/>
              </a:rPr>
              <a:t>define o </a:t>
            </a:r>
            <a:r>
              <a:rPr lang="pt-BR" sz="3600" dirty="0">
                <a:latin typeface="LiberationSans"/>
              </a:rPr>
              <a:t>tipo de dado.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81213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m 171"/>
          <p:cNvPicPr/>
          <p:nvPr/>
        </p:nvPicPr>
        <p:blipFill>
          <a:blip r:embed="rId2"/>
          <a:stretch/>
        </p:blipFill>
        <p:spPr>
          <a:xfrm>
            <a:off x="9169440" y="6066720"/>
            <a:ext cx="3022560" cy="791280"/>
          </a:xfrm>
          <a:prstGeom prst="rect">
            <a:avLst/>
          </a:prstGeom>
          <a:ln>
            <a:noFill/>
          </a:ln>
        </p:spPr>
      </p:pic>
      <p:sp>
        <p:nvSpPr>
          <p:cNvPr id="3" name="Retângulo 2"/>
          <p:cNvSpPr/>
          <p:nvPr/>
        </p:nvSpPr>
        <p:spPr>
          <a:xfrm>
            <a:off x="1240971" y="418012"/>
            <a:ext cx="10371909" cy="54476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sz="2800" b="1" dirty="0" smtClean="0">
                <a:latin typeface="Arial Narrow" panose="020B0606020202030204" pitchFamily="34" charset="0"/>
              </a:rPr>
              <a:t> </a:t>
            </a:r>
            <a:r>
              <a:rPr lang="pt-BR" sz="2800" b="1" dirty="0" smtClean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</a:t>
            </a:r>
            <a:r>
              <a:rPr lang="pt-BR" sz="3600" b="1" dirty="0" smtClean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aços </a:t>
            </a:r>
            <a:r>
              <a:rPr lang="pt-BR" sz="36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em C</a:t>
            </a:r>
          </a:p>
          <a:p>
            <a:r>
              <a:rPr lang="pt-BR" sz="2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Mas antes disso vamos ver que a </a:t>
            </a:r>
            <a:r>
              <a:rPr lang="pt-BR" sz="2400" dirty="0" smtClean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linguagem </a:t>
            </a:r>
            <a:r>
              <a:rPr lang="pt-BR" sz="2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 nos ajuda nesta interação por isso </a:t>
            </a:r>
            <a:r>
              <a:rPr lang="pt-BR" sz="2400" dirty="0" smtClean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podemos fazer essas </a:t>
            </a:r>
            <a:r>
              <a:rPr lang="pt-BR" sz="2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interações </a:t>
            </a:r>
            <a:r>
              <a:rPr lang="pt-BR" sz="2400" dirty="0" smtClean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através </a:t>
            </a:r>
            <a:r>
              <a:rPr lang="pt-BR" sz="2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de laços de repetição.</a:t>
            </a:r>
          </a:p>
          <a:p>
            <a:r>
              <a:rPr lang="pt-BR" sz="2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Laço de repetição: </a:t>
            </a:r>
            <a:r>
              <a:rPr lang="pt-BR" sz="24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while</a:t>
            </a:r>
            <a:endParaRPr lang="pt-BR" sz="24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r>
              <a:rPr lang="pt-BR" sz="2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Exemplo:</a:t>
            </a:r>
          </a:p>
          <a:p>
            <a:endParaRPr lang="pt-BR" sz="24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endParaRPr lang="pt-BR" sz="2400" dirty="0" smtClean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endParaRPr lang="pt-BR" sz="24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endParaRPr lang="pt-BR" sz="2400" dirty="0" smtClean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endParaRPr lang="pt-BR" sz="24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endParaRPr lang="pt-BR" sz="2400" dirty="0" smtClean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r>
              <a:rPr lang="pt-BR" sz="2400" dirty="0" smtClean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Ou</a:t>
            </a:r>
          </a:p>
          <a:p>
            <a:endParaRPr lang="pt-BR" sz="24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endParaRPr lang="pt-BR" sz="24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t="15089" r="82194" b="71340"/>
          <a:stretch/>
        </p:blipFill>
        <p:spPr>
          <a:xfrm>
            <a:off x="2808514" y="2215411"/>
            <a:ext cx="4323806" cy="185284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t="15267" r="82796" b="69376"/>
          <a:stretch/>
        </p:blipFill>
        <p:spPr>
          <a:xfrm>
            <a:off x="2808514" y="4362993"/>
            <a:ext cx="3971109" cy="199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863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62445" y="856357"/>
            <a:ext cx="10223863" cy="50167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sz="3200" dirty="0">
                <a:latin typeface="LiberationSans"/>
              </a:rPr>
              <a:t>Como podemos </a:t>
            </a:r>
            <a:r>
              <a:rPr lang="pt-BR" sz="3200" dirty="0" smtClean="0">
                <a:latin typeface="LiberationSans"/>
              </a:rPr>
              <a:t>definir </a:t>
            </a:r>
            <a:r>
              <a:rPr lang="pt-BR" sz="3200" dirty="0">
                <a:latin typeface="LiberationSans"/>
              </a:rPr>
              <a:t>novos tipos de dados mas antes disso temos que pensar em</a:t>
            </a:r>
          </a:p>
          <a:p>
            <a:r>
              <a:rPr lang="pt-BR" sz="3200" dirty="0">
                <a:latin typeface="LiberationSans"/>
              </a:rPr>
              <a:t>A estrutura da </a:t>
            </a:r>
            <a:r>
              <a:rPr lang="pt-BR" sz="3200" dirty="0" smtClean="0">
                <a:latin typeface="LiberationSans"/>
              </a:rPr>
              <a:t>informação propriamente dita.</a:t>
            </a:r>
            <a:endParaRPr lang="pt-BR" sz="3200" dirty="0">
              <a:latin typeface="LiberationSans"/>
            </a:endParaRPr>
          </a:p>
          <a:p>
            <a:r>
              <a:rPr lang="pt-BR" sz="3200" dirty="0">
                <a:latin typeface="LiberationSans"/>
              </a:rPr>
              <a:t>Na linguagem de </a:t>
            </a:r>
            <a:r>
              <a:rPr lang="pt-BR" sz="3200" dirty="0" smtClean="0">
                <a:latin typeface="LiberationSans"/>
              </a:rPr>
              <a:t>programação </a:t>
            </a:r>
            <a:r>
              <a:rPr lang="pt-BR" sz="3200" dirty="0">
                <a:latin typeface="LiberationSans"/>
              </a:rPr>
              <a:t>C representamos estrutura da seguinte forma</a:t>
            </a:r>
            <a:r>
              <a:rPr lang="pt-BR" sz="3200" dirty="0" smtClean="0">
                <a:latin typeface="LiberationSans"/>
              </a:rPr>
              <a:t>:</a:t>
            </a:r>
          </a:p>
          <a:p>
            <a:endParaRPr lang="pt-BR" sz="3200" dirty="0">
              <a:latin typeface="LiberationSans"/>
            </a:endParaRPr>
          </a:p>
          <a:p>
            <a:r>
              <a:rPr lang="pt-BR" sz="3200" dirty="0" err="1">
                <a:solidFill>
                  <a:srgbClr val="FF0000"/>
                </a:solidFill>
                <a:latin typeface="LiberationSans"/>
              </a:rPr>
              <a:t>struct</a:t>
            </a:r>
            <a:r>
              <a:rPr lang="pt-BR" sz="3200" dirty="0">
                <a:solidFill>
                  <a:srgbClr val="FF0000"/>
                </a:solidFill>
                <a:latin typeface="LiberationSans"/>
              </a:rPr>
              <a:t> coordenada {</a:t>
            </a:r>
          </a:p>
          <a:p>
            <a:r>
              <a:rPr lang="pt-BR" sz="3200" dirty="0" err="1">
                <a:solidFill>
                  <a:srgbClr val="FF0000"/>
                </a:solidFill>
                <a:latin typeface="LiberationSans"/>
              </a:rPr>
              <a:t>int</a:t>
            </a:r>
            <a:r>
              <a:rPr lang="pt-BR" sz="3200" dirty="0">
                <a:solidFill>
                  <a:srgbClr val="FF0000"/>
                </a:solidFill>
                <a:latin typeface="LiberationSans"/>
              </a:rPr>
              <a:t> x;</a:t>
            </a:r>
          </a:p>
          <a:p>
            <a:r>
              <a:rPr lang="pt-BR" sz="3200" dirty="0" err="1">
                <a:solidFill>
                  <a:srgbClr val="FF0000"/>
                </a:solidFill>
                <a:latin typeface="LiberationSans"/>
              </a:rPr>
              <a:t>int</a:t>
            </a:r>
            <a:r>
              <a:rPr lang="pt-BR" sz="3200" dirty="0">
                <a:solidFill>
                  <a:srgbClr val="FF0000"/>
                </a:solidFill>
                <a:latin typeface="LiberationSans"/>
              </a:rPr>
              <a:t> y;</a:t>
            </a:r>
          </a:p>
          <a:p>
            <a:r>
              <a:rPr lang="pt-BR" sz="3200" dirty="0">
                <a:solidFill>
                  <a:srgbClr val="FF0000"/>
                </a:solidFill>
                <a:latin typeface="LiberationSans"/>
              </a:rPr>
              <a:t>}</a:t>
            </a:r>
            <a:endParaRPr lang="pt-B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022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16926" y="1227483"/>
            <a:ext cx="6096000" cy="5078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pt-BR" sz="3600" b="1" dirty="0">
                <a:latin typeface="LiberationSans-Bold"/>
              </a:rPr>
              <a:t>Tipo de dados abstrato</a:t>
            </a:r>
          </a:p>
          <a:p>
            <a:r>
              <a:rPr lang="pt-BR" sz="2400" dirty="0">
                <a:latin typeface="LiberationSans"/>
              </a:rPr>
              <a:t>A palavra reservada para isso e a </a:t>
            </a:r>
            <a:r>
              <a:rPr lang="pt-BR" sz="3200" dirty="0" err="1">
                <a:latin typeface="DejaVuSans"/>
              </a:rPr>
              <a:t>struct</a:t>
            </a:r>
            <a:r>
              <a:rPr lang="pt-BR" sz="3200" dirty="0" smtClean="0">
                <a:latin typeface="DejaVuSans"/>
              </a:rPr>
              <a:t>.</a:t>
            </a:r>
          </a:p>
          <a:p>
            <a:endParaRPr lang="pt-BR" sz="3200" dirty="0">
              <a:latin typeface="DejaVuSans"/>
            </a:endParaRPr>
          </a:p>
          <a:p>
            <a:r>
              <a:rPr lang="pt-BR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coordenada {</a:t>
            </a:r>
          </a:p>
          <a:p>
            <a:r>
              <a:rPr lang="pt-BR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pt-BR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pt-BR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pt-BR" sz="3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sz="3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coordenada </a:t>
            </a:r>
            <a:r>
              <a:rPr lang="pt-BR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</a:t>
            </a:r>
            <a:r>
              <a:rPr lang="pt-BR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coord.x</a:t>
            </a:r>
            <a:r>
              <a:rPr lang="pt-BR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3;</a:t>
            </a:r>
          </a:p>
          <a:p>
            <a:r>
              <a:rPr lang="pt-BR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coord.y</a:t>
            </a:r>
            <a:r>
              <a:rPr lang="pt-BR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</p:txBody>
      </p:sp>
    </p:spTree>
    <p:extLst>
      <p:ext uri="{BB962C8B-B14F-4D97-AF65-F5344CB8AC3E}">
        <p14:creationId xmlns:p14="http://schemas.microsoft.com/office/powerpoint/2010/main" val="1233511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79714" y="887661"/>
            <a:ext cx="10541725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latin typeface="LiberationSans"/>
              </a:rPr>
              <a:t>Com base no exemplo acima represente novas estrutura </a:t>
            </a:r>
            <a:r>
              <a:rPr lang="pt-BR" sz="2800" dirty="0" smtClean="0">
                <a:latin typeface="LiberationSans"/>
              </a:rPr>
              <a:t>de informações, e imprima </a:t>
            </a:r>
            <a:r>
              <a:rPr lang="pt-BR" sz="2800" dirty="0">
                <a:latin typeface="LiberationSans"/>
              </a:rPr>
              <a:t>na tela do console esse dados, lembrando que tem que </a:t>
            </a:r>
            <a:r>
              <a:rPr lang="pt-BR" sz="2800" dirty="0" smtClean="0">
                <a:latin typeface="LiberationSans"/>
              </a:rPr>
              <a:t>ser 15 </a:t>
            </a:r>
            <a:r>
              <a:rPr lang="pt-BR" sz="2800" dirty="0">
                <a:latin typeface="LiberationSans"/>
              </a:rPr>
              <a:t>tipos novos.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081225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28205" y="986808"/>
            <a:ext cx="10080171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LiberationSans"/>
              </a:rPr>
              <a:t>Como visto nos slide </a:t>
            </a:r>
            <a:r>
              <a:rPr lang="pt-BR" sz="2400" dirty="0" smtClean="0">
                <a:latin typeface="LiberationSans"/>
              </a:rPr>
              <a:t>anterior  </a:t>
            </a:r>
            <a:r>
              <a:rPr lang="pt-BR" sz="2400" dirty="0">
                <a:latin typeface="LiberationSans"/>
              </a:rPr>
              <a:t>vamos agora criar novas </a:t>
            </a:r>
            <a:r>
              <a:rPr lang="pt-BR" sz="2400" dirty="0" err="1">
                <a:latin typeface="LiberationSans"/>
              </a:rPr>
              <a:t>estruras</a:t>
            </a:r>
            <a:r>
              <a:rPr lang="pt-BR" sz="2400" dirty="0">
                <a:latin typeface="LiberationSans"/>
              </a:rPr>
              <a:t> abstratas de dados, </a:t>
            </a:r>
            <a:r>
              <a:rPr lang="pt-BR" sz="2400" dirty="0" smtClean="0">
                <a:latin typeface="LiberationSans"/>
              </a:rPr>
              <a:t>para isto </a:t>
            </a:r>
            <a:r>
              <a:rPr lang="pt-BR" sz="2400" dirty="0">
                <a:latin typeface="LiberationSans"/>
              </a:rPr>
              <a:t>utilizamos a palavra reservada </a:t>
            </a:r>
            <a:r>
              <a:rPr lang="pt-BR" sz="2400" i="1" dirty="0" err="1">
                <a:latin typeface="LiberationSans-Italic"/>
              </a:rPr>
              <a:t>TYPEDEF</a:t>
            </a:r>
            <a:r>
              <a:rPr lang="pt-BR" sz="2400" i="1" dirty="0" smtClean="0">
                <a:latin typeface="LiberationSans-Italic"/>
              </a:rPr>
              <a:t>:</a:t>
            </a:r>
          </a:p>
          <a:p>
            <a:endParaRPr lang="pt-BR" sz="2400" i="1" dirty="0">
              <a:latin typeface="LiberationSans-Italic"/>
            </a:endParaRPr>
          </a:p>
          <a:p>
            <a:endParaRPr lang="pt-BR" sz="2400" i="1" dirty="0">
              <a:latin typeface="LiberationSans-Italic"/>
            </a:endParaRPr>
          </a:p>
          <a:p>
            <a:r>
              <a:rPr lang="pt-BR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pt-BR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coordenada {</a:t>
            </a:r>
          </a:p>
          <a:p>
            <a:r>
              <a:rPr lang="pt-BR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pt-BR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pt-BR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} Coordenada;</a:t>
            </a:r>
          </a:p>
          <a:p>
            <a:r>
              <a:rPr lang="pt-BR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Coordenada c;</a:t>
            </a:r>
          </a:p>
          <a:p>
            <a:r>
              <a:rPr lang="pt-BR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c.x</a:t>
            </a:r>
            <a:r>
              <a:rPr lang="pt-BR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</p:txBody>
      </p:sp>
    </p:spTree>
    <p:extLst>
      <p:ext uri="{BB962C8B-B14F-4D97-AF65-F5344CB8AC3E}">
        <p14:creationId xmlns:p14="http://schemas.microsoft.com/office/powerpoint/2010/main" val="2448221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88571" y="977855"/>
            <a:ext cx="9923418" cy="3724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t-BR" sz="4400" b="1" dirty="0">
                <a:latin typeface="LiberationSans-Bold"/>
              </a:rPr>
              <a:t>Ponteiros</a:t>
            </a:r>
          </a:p>
          <a:p>
            <a:r>
              <a:rPr lang="pt-BR" sz="3200" dirty="0">
                <a:latin typeface="LiberationSans"/>
              </a:rPr>
              <a:t>Para </a:t>
            </a:r>
            <a:r>
              <a:rPr lang="pt-BR" sz="3200" dirty="0" smtClean="0">
                <a:latin typeface="LiberationSans"/>
              </a:rPr>
              <a:t>começar </a:t>
            </a:r>
            <a:r>
              <a:rPr lang="pt-BR" sz="3200" dirty="0">
                <a:latin typeface="LiberationSans"/>
              </a:rPr>
              <a:t>temos que analisar </a:t>
            </a:r>
            <a:r>
              <a:rPr lang="pt-BR" sz="3200" dirty="0" smtClean="0">
                <a:latin typeface="LiberationSans"/>
              </a:rPr>
              <a:t>três </a:t>
            </a:r>
            <a:r>
              <a:rPr lang="pt-BR" sz="3200" dirty="0">
                <a:latin typeface="LiberationSans"/>
              </a:rPr>
              <a:t>propriedades que um programa </a:t>
            </a:r>
            <a:r>
              <a:rPr lang="pt-BR" sz="3200" dirty="0" smtClean="0">
                <a:latin typeface="LiberationSans"/>
              </a:rPr>
              <a:t>deve manter </a:t>
            </a:r>
            <a:r>
              <a:rPr lang="pt-BR" sz="3200" dirty="0">
                <a:latin typeface="LiberationSans"/>
              </a:rPr>
              <a:t>quando armazena dados:</a:t>
            </a:r>
          </a:p>
          <a:p>
            <a:r>
              <a:rPr lang="pt-BR" sz="3200" dirty="0">
                <a:latin typeface="LiberationSans"/>
              </a:rPr>
              <a:t>– onde a </a:t>
            </a:r>
            <a:r>
              <a:rPr lang="pt-BR" sz="3200" dirty="0" smtClean="0">
                <a:latin typeface="LiberationSans"/>
              </a:rPr>
              <a:t>informação é </a:t>
            </a:r>
            <a:r>
              <a:rPr lang="pt-BR" sz="3200" dirty="0">
                <a:latin typeface="LiberationSans"/>
              </a:rPr>
              <a:t>armazenada;</a:t>
            </a:r>
          </a:p>
          <a:p>
            <a:r>
              <a:rPr lang="pt-BR" sz="3200" dirty="0">
                <a:latin typeface="LiberationSans"/>
              </a:rPr>
              <a:t>– que valor </a:t>
            </a:r>
            <a:r>
              <a:rPr lang="pt-BR" sz="3200" dirty="0" smtClean="0">
                <a:latin typeface="LiberationSans"/>
              </a:rPr>
              <a:t>é mantido lá;</a:t>
            </a:r>
            <a:endParaRPr lang="pt-BR" sz="3200" dirty="0">
              <a:latin typeface="LiberationSans"/>
            </a:endParaRPr>
          </a:p>
          <a:p>
            <a:r>
              <a:rPr lang="pt-BR" sz="3200" dirty="0">
                <a:latin typeface="LiberationSans"/>
              </a:rPr>
              <a:t>– que tipo de </a:t>
            </a:r>
            <a:r>
              <a:rPr lang="pt-BR" sz="3200" dirty="0" smtClean="0">
                <a:latin typeface="LiberationSans"/>
              </a:rPr>
              <a:t>informação </a:t>
            </a:r>
            <a:r>
              <a:rPr lang="pt-BR" sz="3200" dirty="0">
                <a:latin typeface="LiberationSans"/>
              </a:rPr>
              <a:t>e armazenada.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36553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36319" y="1619181"/>
            <a:ext cx="9988731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pt-BR" sz="3600" dirty="0">
                <a:latin typeface="LiberationSans"/>
              </a:rPr>
              <a:t>A </a:t>
            </a:r>
            <a:r>
              <a:rPr lang="pt-BR" sz="3600" dirty="0" smtClean="0">
                <a:latin typeface="LiberationSans"/>
              </a:rPr>
              <a:t>definição </a:t>
            </a:r>
            <a:r>
              <a:rPr lang="pt-BR" sz="3600" dirty="0">
                <a:latin typeface="LiberationSans"/>
              </a:rPr>
              <a:t>de uma </a:t>
            </a:r>
            <a:r>
              <a:rPr lang="pt-BR" sz="3600" dirty="0" smtClean="0">
                <a:latin typeface="LiberationSans"/>
              </a:rPr>
              <a:t>variável </a:t>
            </a:r>
            <a:r>
              <a:rPr lang="pt-BR" sz="3600" dirty="0">
                <a:latin typeface="LiberationSans"/>
              </a:rPr>
              <a:t>simples obedece a estes </a:t>
            </a:r>
            <a:r>
              <a:rPr lang="pt-BR" sz="3600" dirty="0" smtClean="0">
                <a:latin typeface="LiberationSans"/>
              </a:rPr>
              <a:t>três </a:t>
            </a:r>
            <a:r>
              <a:rPr lang="pt-BR" sz="3600" dirty="0">
                <a:latin typeface="LiberationSans"/>
              </a:rPr>
              <a:t>pontos. A </a:t>
            </a:r>
            <a:r>
              <a:rPr lang="pt-BR" sz="3600" dirty="0" smtClean="0">
                <a:latin typeface="LiberationSans"/>
              </a:rPr>
              <a:t>declaração </a:t>
            </a:r>
            <a:r>
              <a:rPr lang="pt-BR" sz="3600" dirty="0">
                <a:latin typeface="LiberationSans"/>
              </a:rPr>
              <a:t>prove o tipo </a:t>
            </a:r>
            <a:r>
              <a:rPr lang="pt-BR" sz="3600" dirty="0" smtClean="0">
                <a:latin typeface="LiberationSans"/>
              </a:rPr>
              <a:t>e um </a:t>
            </a:r>
            <a:r>
              <a:rPr lang="pt-BR" sz="3600" dirty="0">
                <a:latin typeface="LiberationSans"/>
              </a:rPr>
              <a:t>nome </a:t>
            </a:r>
            <a:r>
              <a:rPr lang="pt-BR" sz="3600" dirty="0" smtClean="0">
                <a:latin typeface="LiberationSans"/>
              </a:rPr>
              <a:t>simbólico </a:t>
            </a:r>
            <a:r>
              <a:rPr lang="pt-BR" sz="3600" dirty="0">
                <a:latin typeface="LiberationSans"/>
              </a:rPr>
              <a:t>para o valor. </a:t>
            </a:r>
            <a:r>
              <a:rPr lang="pt-BR" sz="3600" dirty="0" smtClean="0">
                <a:latin typeface="LiberationSans"/>
              </a:rPr>
              <a:t>Também </a:t>
            </a:r>
            <a:r>
              <a:rPr lang="pt-BR" sz="3600" dirty="0">
                <a:latin typeface="LiberationSans"/>
              </a:rPr>
              <a:t>faz com que o programa aloque memoria para </a:t>
            </a:r>
            <a:r>
              <a:rPr lang="pt-BR" sz="3600" dirty="0" smtClean="0">
                <a:latin typeface="LiberationSans"/>
              </a:rPr>
              <a:t>o valor </a:t>
            </a:r>
            <a:r>
              <a:rPr lang="pt-BR" sz="3600" dirty="0">
                <a:latin typeface="LiberationSans"/>
              </a:rPr>
              <a:t>e mantenha o local internamente.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82131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93075" y="1149106"/>
            <a:ext cx="10249988" cy="43396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pt-BR" sz="4000" b="1" dirty="0">
                <a:latin typeface="LiberationSans-Bold"/>
              </a:rPr>
              <a:t>Ponteiros operador de endereço: </a:t>
            </a:r>
            <a:r>
              <a:rPr lang="pt-BR" sz="4000" b="1" dirty="0" smtClean="0">
                <a:latin typeface="LiberationSans-Bold"/>
              </a:rPr>
              <a:t>&amp;</a:t>
            </a:r>
          </a:p>
          <a:p>
            <a:pPr algn="just"/>
            <a:endParaRPr lang="pt-BR" sz="4000" b="1" dirty="0">
              <a:latin typeface="LiberationSans-Bold"/>
            </a:endParaRPr>
          </a:p>
          <a:p>
            <a:pPr algn="just"/>
            <a:r>
              <a:rPr lang="pt-BR" sz="2800" dirty="0">
                <a:latin typeface="LiberationSans"/>
              </a:rPr>
              <a:t>Segunda </a:t>
            </a:r>
            <a:r>
              <a:rPr lang="pt-BR" sz="2800" dirty="0" smtClean="0">
                <a:latin typeface="LiberationSans"/>
              </a:rPr>
              <a:t>estratégia </a:t>
            </a:r>
            <a:r>
              <a:rPr lang="pt-BR" sz="2800" dirty="0">
                <a:latin typeface="LiberationSans"/>
              </a:rPr>
              <a:t>baseada em ponteiros, que </a:t>
            </a:r>
            <a:r>
              <a:rPr lang="pt-BR" sz="2800" dirty="0" smtClean="0">
                <a:latin typeface="LiberationSans"/>
              </a:rPr>
              <a:t>são variáveis </a:t>
            </a:r>
            <a:r>
              <a:rPr lang="pt-BR" sz="2800" dirty="0">
                <a:latin typeface="LiberationSans"/>
              </a:rPr>
              <a:t>que armazenam </a:t>
            </a:r>
            <a:r>
              <a:rPr lang="pt-BR" sz="2800" dirty="0" smtClean="0">
                <a:latin typeface="LiberationSans"/>
              </a:rPr>
              <a:t>endereços ao invés </a:t>
            </a:r>
            <a:r>
              <a:rPr lang="pt-BR" sz="2800" dirty="0">
                <a:latin typeface="LiberationSans"/>
              </a:rPr>
              <a:t>dos </a:t>
            </a:r>
            <a:r>
              <a:rPr lang="pt-BR" sz="2800" dirty="0" smtClean="0">
                <a:latin typeface="LiberationSans"/>
              </a:rPr>
              <a:t>próprios </a:t>
            </a:r>
            <a:r>
              <a:rPr lang="pt-BR" sz="2800" dirty="0">
                <a:latin typeface="LiberationSans"/>
              </a:rPr>
              <a:t>valores.</a:t>
            </a:r>
          </a:p>
          <a:p>
            <a:pPr algn="just"/>
            <a:r>
              <a:rPr lang="pt-BR" sz="2800" dirty="0">
                <a:latin typeface="LiberationSans"/>
              </a:rPr>
              <a:t>Mas antes de discutir ponteiros, vejamos como achar </a:t>
            </a:r>
            <a:r>
              <a:rPr lang="pt-BR" sz="2800" dirty="0" smtClean="0">
                <a:latin typeface="LiberationSans"/>
              </a:rPr>
              <a:t>endereços </a:t>
            </a:r>
            <a:r>
              <a:rPr lang="pt-BR" sz="2800" dirty="0">
                <a:latin typeface="LiberationSans"/>
              </a:rPr>
              <a:t>explicitamente para </a:t>
            </a:r>
            <a:r>
              <a:rPr lang="pt-BR" sz="2800" dirty="0" smtClean="0">
                <a:latin typeface="LiberationSans"/>
              </a:rPr>
              <a:t>variáveis comuns</a:t>
            </a:r>
            <a:r>
              <a:rPr lang="pt-BR" sz="2800" dirty="0">
                <a:latin typeface="LiberationSans"/>
              </a:rPr>
              <a:t>.</a:t>
            </a:r>
          </a:p>
          <a:p>
            <a:pPr algn="just"/>
            <a:r>
              <a:rPr lang="pt-BR" sz="2800" dirty="0">
                <a:latin typeface="LiberationSans"/>
              </a:rPr>
              <a:t>Aplique o operador de </a:t>
            </a:r>
            <a:r>
              <a:rPr lang="pt-BR" sz="2800" dirty="0" smtClean="0">
                <a:latin typeface="LiberationSans"/>
              </a:rPr>
              <a:t>endereço, </a:t>
            </a:r>
            <a:r>
              <a:rPr lang="pt-BR" sz="2800" dirty="0">
                <a:latin typeface="LiberationSans"/>
              </a:rPr>
              <a:t>&amp;, a uma </a:t>
            </a:r>
            <a:r>
              <a:rPr lang="pt-BR" sz="2800" dirty="0" smtClean="0">
                <a:latin typeface="LiberationSans"/>
              </a:rPr>
              <a:t>variável </a:t>
            </a:r>
            <a:r>
              <a:rPr lang="pt-BR" sz="2800" dirty="0">
                <a:latin typeface="LiberationSans"/>
              </a:rPr>
              <a:t>para pegar sua </a:t>
            </a:r>
            <a:r>
              <a:rPr lang="pt-BR" sz="2800" dirty="0" smtClean="0">
                <a:latin typeface="LiberationSans"/>
              </a:rPr>
              <a:t>posição; </a:t>
            </a:r>
            <a:r>
              <a:rPr lang="pt-BR" sz="2800" dirty="0">
                <a:latin typeface="LiberationSans"/>
              </a:rPr>
              <a:t>por exemplo, </a:t>
            </a:r>
            <a:r>
              <a:rPr lang="pt-BR" sz="2800" dirty="0" smtClean="0">
                <a:latin typeface="LiberationSans"/>
              </a:rPr>
              <a:t>se </a:t>
            </a:r>
            <a:r>
              <a:rPr lang="pt-BR" sz="2800" i="1" dirty="0" smtClean="0">
                <a:latin typeface="LiberationSans-Italic"/>
              </a:rPr>
              <a:t>notas </a:t>
            </a:r>
            <a:r>
              <a:rPr lang="pt-BR" sz="2800" dirty="0">
                <a:latin typeface="LiberationSans"/>
              </a:rPr>
              <a:t>e uma </a:t>
            </a:r>
            <a:r>
              <a:rPr lang="pt-BR" sz="2800" dirty="0" smtClean="0">
                <a:latin typeface="LiberationSans"/>
              </a:rPr>
              <a:t>variável, </a:t>
            </a:r>
            <a:r>
              <a:rPr lang="pt-BR" sz="2800" dirty="0">
                <a:latin typeface="LiberationSans"/>
              </a:rPr>
              <a:t>&amp;</a:t>
            </a:r>
            <a:r>
              <a:rPr lang="pt-BR" sz="2800" i="1" dirty="0">
                <a:latin typeface="LiberationSans-Italic"/>
              </a:rPr>
              <a:t>notas </a:t>
            </a:r>
            <a:r>
              <a:rPr lang="pt-BR" sz="2800" dirty="0">
                <a:latin typeface="LiberationSans"/>
              </a:rPr>
              <a:t>e seu </a:t>
            </a:r>
            <a:r>
              <a:rPr lang="pt-BR" sz="2800" dirty="0" smtClean="0">
                <a:latin typeface="LiberationSans"/>
              </a:rPr>
              <a:t>endereço.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1762720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49085" y="502589"/>
            <a:ext cx="10502537" cy="13542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sz="2800" b="1" dirty="0">
                <a:latin typeface="LiberationSans-Bold"/>
              </a:rPr>
              <a:t>Ponteiros operador de endereço: &amp;</a:t>
            </a:r>
          </a:p>
          <a:p>
            <a:r>
              <a:rPr lang="pt-BR" dirty="0">
                <a:latin typeface="LiberationSans"/>
              </a:rPr>
              <a:t>Exemplo</a:t>
            </a:r>
            <a:r>
              <a:rPr lang="pt-BR" dirty="0" smtClean="0">
                <a:latin typeface="LiberationSans"/>
              </a:rPr>
              <a:t>:</a:t>
            </a:r>
          </a:p>
          <a:p>
            <a:endParaRPr lang="pt-BR" dirty="0">
              <a:latin typeface="LiberationSans"/>
            </a:endParaRPr>
          </a:p>
          <a:p>
            <a:endParaRPr lang="pt-BR" dirty="0">
              <a:latin typeface="LiberationSan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t="-1340" r="49565" b="49018"/>
          <a:stretch/>
        </p:blipFill>
        <p:spPr>
          <a:xfrm>
            <a:off x="849085" y="1449977"/>
            <a:ext cx="8804366" cy="513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37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40080" y="542504"/>
            <a:ext cx="10985863" cy="600164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endParaRPr lang="pt-BR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Alocação 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Memória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linguagem C permite duas formas de reservar memória para qualquer objeto (por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exemplo, inteiros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estruturas,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etc.):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pt-B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Alocação estática de memória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Até agora, a reserva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alocação de memória era feita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em tempo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 compilação através de declaração de variáveis.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Alocação dinâmica de memória.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alocação dinâmica de memória é utilizada para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reservar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libertar memória durante a execução do programa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3002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97131" y="1564251"/>
            <a:ext cx="10171612" cy="347787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rgbClr val="000000"/>
                </a:solidFill>
                <a:latin typeface="Arial" panose="020B0604020202020204" pitchFamily="34" charset="0"/>
              </a:rPr>
              <a:t>Alocação estática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A alocação estática ocorre com variáveis globais (alocadas fora de funções) ou quando variáveis locais (internas a uma função) são alocadas usando o modificador ''</a:t>
            </a:r>
            <a:r>
              <a:rPr lang="pt-B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static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''. Uma variável alocada estaticamente mantém seu valor durante toda a vida do programa, exceto quando explicitamente modificada.</a:t>
            </a:r>
            <a:endParaRPr lang="pt-BR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8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m 171"/>
          <p:cNvPicPr/>
          <p:nvPr/>
        </p:nvPicPr>
        <p:blipFill>
          <a:blip r:embed="rId2"/>
          <a:stretch/>
        </p:blipFill>
        <p:spPr>
          <a:xfrm>
            <a:off x="9169440" y="6066720"/>
            <a:ext cx="3022560" cy="791280"/>
          </a:xfrm>
          <a:prstGeom prst="rect">
            <a:avLst/>
          </a:prstGeom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t="89" r="60107" b="38628"/>
          <a:stretch/>
        </p:blipFill>
        <p:spPr>
          <a:xfrm>
            <a:off x="2051697" y="901335"/>
            <a:ext cx="6673605" cy="576379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53085" y="279065"/>
            <a:ext cx="7771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Vamos ver a solução do exemplo do fatorial com o laço </a:t>
            </a:r>
            <a:r>
              <a:rPr lang="pt-BR" sz="2000" b="1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While</a:t>
            </a:r>
            <a:r>
              <a:rPr lang="pt-BR" sz="20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723433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t="90" r="25169" b="11160"/>
          <a:stretch/>
        </p:blipFill>
        <p:spPr>
          <a:xfrm>
            <a:off x="387259" y="130630"/>
            <a:ext cx="9801770" cy="653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622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-621" t="-549" r="59322" b="65549"/>
          <a:stretch/>
        </p:blipFill>
        <p:spPr>
          <a:xfrm>
            <a:off x="1589043" y="182880"/>
            <a:ext cx="8663333" cy="4127862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092653" y="4568709"/>
            <a:ext cx="10598603" cy="188199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</a:rPr>
              <a:t>As variáveis com alocação estática (''a'' e ''c'') são alocadas e inicializadas uma única vez, portanto seus valores se preservam entre chamadas consecutivas da função ''incrementa''. Por outro lado, a variável com alocação automática ''b'' é alocada e descartada a cada execução da função, portanto seu valor não é preservado</a:t>
            </a:r>
            <a:r>
              <a:rPr lang="pt-BR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pt-BR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914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71154" y="879957"/>
            <a:ext cx="9966960" cy="470898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algn="ctr"/>
            <a:endParaRPr lang="pt-BR" sz="6000" dirty="0" smtClean="0"/>
          </a:p>
          <a:p>
            <a:pPr algn="ctr"/>
            <a:endParaRPr lang="pt-BR" sz="6000" dirty="0"/>
          </a:p>
          <a:p>
            <a:pPr algn="ctr"/>
            <a:r>
              <a:rPr lang="pt-BR" sz="6000" dirty="0" smtClean="0"/>
              <a:t>Alocação </a:t>
            </a:r>
            <a:r>
              <a:rPr lang="pt-BR" sz="6000" dirty="0"/>
              <a:t>Dinâmica em </a:t>
            </a:r>
            <a:r>
              <a:rPr lang="pt-BR" sz="6000" dirty="0" smtClean="0"/>
              <a:t>C</a:t>
            </a:r>
          </a:p>
          <a:p>
            <a:pPr algn="ctr"/>
            <a:endParaRPr lang="pt-BR" sz="6000" dirty="0"/>
          </a:p>
          <a:p>
            <a:pPr algn="ctr"/>
            <a:endParaRPr lang="pt-BR" sz="6000" dirty="0" smtClean="0"/>
          </a:p>
        </p:txBody>
      </p:sp>
    </p:spTree>
    <p:extLst>
      <p:ext uri="{BB962C8B-B14F-4D97-AF65-F5344CB8AC3E}">
        <p14:creationId xmlns:p14="http://schemas.microsoft.com/office/powerpoint/2010/main" val="31796656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14250" y="545183"/>
            <a:ext cx="10106297" cy="54476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algn="just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Alocação Estática</a:t>
            </a: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Na alocação estática de memória, os tipos de dados tem tamanho predefinido. Neste caso, o compilador vai alocar de forma automática o espaço de memória necessário. Sendo assim, dizemos que a alocação estática é feita em tempo de compilação. Este tipo de alocação tende a desperdiçar recursos, já que nem sempre é possível determinar previamente qual é o espaço necessário para armazenar as informações. Quando não se conhece o espaço total necessário, a tendência é o programador exagerar pois é melhor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superdimensionar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do que faltar espaço.</a:t>
            </a:r>
          </a:p>
        </p:txBody>
      </p:sp>
    </p:spTree>
    <p:extLst>
      <p:ext uri="{BB962C8B-B14F-4D97-AF65-F5344CB8AC3E}">
        <p14:creationId xmlns:p14="http://schemas.microsoft.com/office/powerpoint/2010/main" val="36458175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15142" y="576667"/>
            <a:ext cx="9596846" cy="576792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Alocação </a:t>
            </a:r>
            <a:r>
              <a:rPr lang="pt-BR" sz="40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Dinâmica</a:t>
            </a:r>
          </a:p>
          <a:p>
            <a:endParaRPr lang="pt-BR" sz="40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alocação dinâmica podemos alocar espaços durante a execução de um programa, ou seja, a alocação dinâmica é feita em tempo de execução. Isto é bem interessante do ponto de vista do programador, pois permite que o espaço em memória seja alocado apenas quando necessário. Além disso, a alocação dinâmica permite aumentar ou até diminuir a quantidade de memória alocada.</a:t>
            </a:r>
            <a:endParaRPr lang="pt-BR" sz="28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0319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06137" y="1185430"/>
            <a:ext cx="9962606" cy="378565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pt-BR" sz="4000" b="1" dirty="0" err="1" smtClean="0">
                <a:solidFill>
                  <a:srgbClr val="333333"/>
                </a:solidFill>
                <a:latin typeface="Helvetica Neue"/>
              </a:rPr>
              <a:t>Sizeof</a:t>
            </a:r>
            <a:endParaRPr lang="pt-BR" sz="4000" b="1" dirty="0" smtClean="0">
              <a:solidFill>
                <a:srgbClr val="333333"/>
              </a:solidFill>
              <a:latin typeface="Helvetica Neue"/>
            </a:endParaRPr>
          </a:p>
          <a:p>
            <a:endParaRPr lang="pt-BR" sz="3200" dirty="0">
              <a:solidFill>
                <a:srgbClr val="333333"/>
              </a:solidFill>
              <a:latin typeface="Helvetica Neue"/>
            </a:endParaRPr>
          </a:p>
          <a:p>
            <a:r>
              <a:rPr lang="pt-BR" sz="2400" dirty="0">
                <a:solidFill>
                  <a:srgbClr val="333333"/>
                </a:solidFill>
                <a:latin typeface="Helvetica Neue"/>
              </a:rPr>
              <a:t>A função </a:t>
            </a:r>
            <a:r>
              <a:rPr lang="pt-BR" sz="2400" dirty="0" err="1">
                <a:solidFill>
                  <a:srgbClr val="333333"/>
                </a:solidFill>
                <a:latin typeface="Helvetica Neue"/>
              </a:rPr>
              <a:t>sizeof</a:t>
            </a:r>
            <a:r>
              <a:rPr lang="pt-BR" sz="2400" dirty="0">
                <a:solidFill>
                  <a:srgbClr val="333333"/>
                </a:solidFill>
                <a:latin typeface="Helvetica Neue"/>
              </a:rPr>
              <a:t> determina o número de bytes para um determinado tipo de dados.</a:t>
            </a:r>
          </a:p>
          <a:p>
            <a:r>
              <a:rPr lang="pt-BR" sz="2400" dirty="0">
                <a:solidFill>
                  <a:srgbClr val="333333"/>
                </a:solidFill>
                <a:latin typeface="Helvetica Neue"/>
              </a:rPr>
              <a:t>É interessante notar que o número de bytes reservados pode variar de acordo com o compilador utilizado</a:t>
            </a:r>
            <a:r>
              <a:rPr lang="pt-BR" sz="2400" dirty="0" smtClean="0">
                <a:solidFill>
                  <a:srgbClr val="333333"/>
                </a:solidFill>
                <a:latin typeface="Helvetica Neue"/>
              </a:rPr>
              <a:t>.</a:t>
            </a:r>
          </a:p>
          <a:p>
            <a:r>
              <a:rPr lang="pt-BR" sz="2400" dirty="0">
                <a:solidFill>
                  <a:srgbClr val="333333"/>
                </a:solidFill>
                <a:latin typeface="Helvetica Neue"/>
              </a:rPr>
              <a:t/>
            </a:r>
            <a:br>
              <a:rPr lang="pt-BR" sz="2400" dirty="0">
                <a:solidFill>
                  <a:srgbClr val="333333"/>
                </a:solidFill>
                <a:latin typeface="Helvetica Neue"/>
              </a:rPr>
            </a:br>
            <a:r>
              <a:rPr lang="pt-BR" sz="2400" dirty="0">
                <a:solidFill>
                  <a:srgbClr val="333333"/>
                </a:solidFill>
                <a:latin typeface="Helvetica Neue"/>
              </a:rPr>
              <a:t>Exemplo:</a:t>
            </a:r>
          </a:p>
          <a:p>
            <a:r>
              <a:rPr lang="pt-BR" sz="2400" dirty="0">
                <a:solidFill>
                  <a:srgbClr val="333333"/>
                </a:solidFill>
                <a:latin typeface="Helvetica Neue"/>
              </a:rPr>
              <a:t>x = </a:t>
            </a:r>
            <a:r>
              <a:rPr lang="pt-BR" sz="2400" dirty="0" err="1">
                <a:solidFill>
                  <a:srgbClr val="333333"/>
                </a:solidFill>
                <a:latin typeface="Helvetica Neue"/>
              </a:rPr>
              <a:t>sizeof</a:t>
            </a:r>
            <a:r>
              <a:rPr lang="pt-BR" sz="2400" dirty="0">
                <a:solidFill>
                  <a:srgbClr val="333333"/>
                </a:solidFill>
                <a:latin typeface="Helvetica Neue"/>
              </a:rPr>
              <a:t>(</a:t>
            </a:r>
            <a:r>
              <a:rPr lang="pt-BR" sz="2400" dirty="0" err="1">
                <a:solidFill>
                  <a:srgbClr val="333333"/>
                </a:solidFill>
                <a:latin typeface="Helvetica Neue"/>
              </a:rPr>
              <a:t>int</a:t>
            </a:r>
            <a:r>
              <a:rPr lang="pt-BR" sz="2400" dirty="0" smtClean="0">
                <a:solidFill>
                  <a:srgbClr val="333333"/>
                </a:solidFill>
                <a:latin typeface="Helvetica Neue"/>
              </a:rPr>
              <a:t>);</a:t>
            </a:r>
            <a:endParaRPr lang="pt-BR" sz="2400" b="0" i="0" dirty="0">
              <a:solidFill>
                <a:srgbClr val="FF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664749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571898" y="1783807"/>
            <a:ext cx="9505406" cy="304698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endParaRPr lang="pt-BR" sz="3600" b="1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pt-BR" sz="3600" b="1" dirty="0" err="1" smtClean="0">
                <a:solidFill>
                  <a:srgbClr val="333333"/>
                </a:solidFill>
                <a:latin typeface="Helvetica Neue"/>
              </a:rPr>
              <a:t>Malloc</a:t>
            </a:r>
            <a:endParaRPr lang="pt-BR" sz="3600" b="1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>
                <a:solidFill>
                  <a:srgbClr val="333333"/>
                </a:solidFill>
                <a:latin typeface="Helvetica Neue"/>
              </a:rPr>
              <a:t>A função </a:t>
            </a:r>
            <a:r>
              <a:rPr lang="pt-BR" sz="2400" dirty="0" err="1">
                <a:solidFill>
                  <a:srgbClr val="333333"/>
                </a:solidFill>
                <a:latin typeface="Helvetica Neue"/>
              </a:rPr>
              <a:t>malloc</a:t>
            </a:r>
            <a:r>
              <a:rPr lang="pt-BR" sz="2400" dirty="0">
                <a:solidFill>
                  <a:srgbClr val="333333"/>
                </a:solidFill>
                <a:latin typeface="Helvetica Neue"/>
              </a:rPr>
              <a:t> aloca um espaço de memória e retorna um ponteiro do tipo </a:t>
            </a:r>
            <a:r>
              <a:rPr lang="pt-BR" sz="2400" dirty="0" err="1">
                <a:solidFill>
                  <a:srgbClr val="333333"/>
                </a:solidFill>
                <a:latin typeface="Helvetica Neue"/>
              </a:rPr>
              <a:t>void</a:t>
            </a:r>
            <a:r>
              <a:rPr lang="pt-BR" sz="2400" dirty="0">
                <a:solidFill>
                  <a:srgbClr val="333333"/>
                </a:solidFill>
                <a:latin typeface="Helvetica Neue"/>
              </a:rPr>
              <a:t> para o início do espaço de memória alocado</a:t>
            </a:r>
            <a:r>
              <a:rPr lang="pt-BR" sz="2400" dirty="0" smtClean="0">
                <a:solidFill>
                  <a:srgbClr val="333333"/>
                </a:solidFill>
                <a:latin typeface="Helvetica Neue"/>
              </a:rPr>
              <a:t>.</a:t>
            </a:r>
          </a:p>
          <a:p>
            <a:endParaRPr lang="pt-BR" sz="2400" dirty="0">
              <a:solidFill>
                <a:srgbClr val="333333"/>
              </a:solidFill>
              <a:latin typeface="Helvetica Neue"/>
            </a:endParaRP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8064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867989" y="2439629"/>
            <a:ext cx="8739051" cy="126188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pt-BR" sz="4800" b="1" dirty="0" err="1">
                <a:solidFill>
                  <a:srgbClr val="333333"/>
                </a:solidFill>
                <a:latin typeface="Helvetica Neue"/>
              </a:rPr>
              <a:t>free</a:t>
            </a: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>
                <a:solidFill>
                  <a:srgbClr val="333333"/>
                </a:solidFill>
                <a:latin typeface="Helvetica Neue"/>
              </a:rPr>
              <a:t>A função </a:t>
            </a:r>
            <a:r>
              <a:rPr lang="pt-BR" sz="2800" dirty="0" err="1">
                <a:solidFill>
                  <a:srgbClr val="333333"/>
                </a:solidFill>
                <a:latin typeface="Helvetica Neue"/>
              </a:rPr>
              <a:t>free</a:t>
            </a:r>
            <a:r>
              <a:rPr lang="pt-BR" sz="2800" dirty="0">
                <a:solidFill>
                  <a:srgbClr val="333333"/>
                </a:solidFill>
                <a:latin typeface="Helvetica Neue"/>
              </a:rPr>
              <a:t> libera o espaço de memória alocado.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82706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22960" y="1049443"/>
            <a:ext cx="10515600" cy="495520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endParaRPr lang="pt-BR" sz="4000" b="1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pt-BR" sz="4000" b="1" dirty="0" smtClean="0">
                <a:solidFill>
                  <a:srgbClr val="333333"/>
                </a:solidFill>
                <a:latin typeface="Helvetica Neue"/>
              </a:rPr>
              <a:t>Exemplo</a:t>
            </a:r>
            <a:r>
              <a:rPr lang="pt-BR" sz="4000" b="1" dirty="0">
                <a:solidFill>
                  <a:srgbClr val="333333"/>
                </a:solidFill>
                <a:latin typeface="Helvetica Neue"/>
              </a:rPr>
              <a:t>: Vetor Dinâmico</a:t>
            </a:r>
            <a:endParaRPr lang="pt-BR" sz="4000" dirty="0">
              <a:solidFill>
                <a:srgbClr val="333333"/>
              </a:solidFill>
              <a:latin typeface="Helvetica Neue"/>
            </a:endParaRPr>
          </a:p>
          <a:p>
            <a:pPr algn="just"/>
            <a:r>
              <a:rPr lang="pt-BR" sz="2400" dirty="0">
                <a:latin typeface="Helvetica Neue"/>
              </a:rPr>
              <a:t>Quando um programador define tipo e o número de elementos </a:t>
            </a:r>
            <a:r>
              <a:rPr lang="pt-BR" sz="2400" dirty="0" smtClean="0">
                <a:latin typeface="Helvetica Neue"/>
              </a:rPr>
              <a:t>de um </a:t>
            </a:r>
            <a:r>
              <a:rPr lang="pt-BR" sz="2400" dirty="0">
                <a:latin typeface="Helvetica Neue"/>
              </a:rPr>
              <a:t>vetor ele está utilizando alocação estática.</a:t>
            </a:r>
          </a:p>
          <a:p>
            <a:pPr algn="just"/>
            <a:r>
              <a:rPr lang="pt-BR" sz="2400" dirty="0">
                <a:latin typeface="Helvetica Neue"/>
              </a:rPr>
              <a:t>Uma alternativa interessante é declarar um vetor como ponteiro, a fim de utilizar alocação dinâmica. Para tanto devemos usar a função </a:t>
            </a:r>
            <a:r>
              <a:rPr lang="pt-BR" sz="2400" dirty="0" err="1">
                <a:latin typeface="Helvetica Neue"/>
              </a:rPr>
              <a:t>malloc</a:t>
            </a:r>
            <a:r>
              <a:rPr lang="pt-BR" sz="2400" dirty="0">
                <a:latin typeface="Helvetica Neue"/>
              </a:rPr>
              <a:t>. Porém, esta função necessita saber a quantidade de bytes que devem ser reservados. Para fazer esse cálculo usamos o </a:t>
            </a:r>
            <a:r>
              <a:rPr lang="pt-BR" sz="2400" dirty="0" smtClean="0">
                <a:latin typeface="Helvetica Neue"/>
              </a:rPr>
              <a:t>comando </a:t>
            </a:r>
            <a:r>
              <a:rPr lang="pt-BR" sz="2400" dirty="0" err="1" smtClean="0">
                <a:latin typeface="Helvetica Neue"/>
              </a:rPr>
              <a:t>sizeof</a:t>
            </a:r>
            <a:r>
              <a:rPr lang="pt-BR" sz="2400" dirty="0" smtClean="0">
                <a:latin typeface="Helvetica Neue"/>
              </a:rPr>
              <a:t>.</a:t>
            </a:r>
          </a:p>
          <a:p>
            <a:pPr algn="just"/>
            <a:r>
              <a:rPr lang="pt-BR" sz="2400" dirty="0">
                <a:solidFill>
                  <a:srgbClr val="333333"/>
                </a:solidFill>
                <a:latin typeface="Helvetica Neue"/>
              </a:rPr>
              <a:t/>
            </a:r>
            <a:br>
              <a:rPr lang="pt-BR" sz="2400" dirty="0">
                <a:solidFill>
                  <a:srgbClr val="333333"/>
                </a:solidFill>
                <a:latin typeface="Helvetica Neue"/>
              </a:rPr>
            </a:br>
            <a:r>
              <a:rPr lang="pt-BR" sz="2400" b="1" dirty="0">
                <a:solidFill>
                  <a:srgbClr val="333333"/>
                </a:solidFill>
                <a:latin typeface="Helvetica Neue"/>
              </a:rPr>
              <a:t>Vejamos como implementar esses detalhes no exemplo prático abaixo</a:t>
            </a:r>
            <a:r>
              <a:rPr lang="pt-BR" sz="2400" b="1" dirty="0" smtClean="0">
                <a:solidFill>
                  <a:srgbClr val="333333"/>
                </a:solidFill>
                <a:latin typeface="Helvetica Neue"/>
              </a:rPr>
              <a:t>:</a:t>
            </a:r>
          </a:p>
          <a:p>
            <a:pPr algn="just"/>
            <a:endParaRPr lang="pt-BR" sz="2400" b="1" dirty="0" smtClean="0">
              <a:solidFill>
                <a:srgbClr val="333333"/>
              </a:solidFill>
              <a:latin typeface="Helvetica Neue"/>
            </a:endParaRPr>
          </a:p>
          <a:p>
            <a:endParaRPr lang="pt-BR" sz="2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4495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t="-2946" r="24365" b="52411"/>
          <a:stretch/>
        </p:blipFill>
        <p:spPr>
          <a:xfrm>
            <a:off x="348071" y="313508"/>
            <a:ext cx="11336228" cy="549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m 171"/>
          <p:cNvPicPr/>
          <p:nvPr/>
        </p:nvPicPr>
        <p:blipFill>
          <a:blip r:embed="rId2"/>
          <a:stretch/>
        </p:blipFill>
        <p:spPr>
          <a:xfrm>
            <a:off x="9169440" y="6066720"/>
            <a:ext cx="3022560" cy="791280"/>
          </a:xfrm>
          <a:prstGeom prst="rect">
            <a:avLst/>
          </a:prstGeom>
          <a:ln>
            <a:noFill/>
          </a:ln>
        </p:spPr>
      </p:pic>
      <p:sp>
        <p:nvSpPr>
          <p:cNvPr id="2" name="Retângulo 1"/>
          <p:cNvSpPr/>
          <p:nvPr/>
        </p:nvSpPr>
        <p:spPr>
          <a:xfrm>
            <a:off x="2020524" y="213751"/>
            <a:ext cx="3942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Laço de repetição: Do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t="64" r="76170" b="66007"/>
          <a:stretch/>
        </p:blipFill>
        <p:spPr>
          <a:xfrm>
            <a:off x="726893" y="1175657"/>
            <a:ext cx="6183357" cy="494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131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t="-804" r="24968" b="19018"/>
          <a:stretch/>
        </p:blipFill>
        <p:spPr>
          <a:xfrm>
            <a:off x="282756" y="143692"/>
            <a:ext cx="10481038" cy="642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t="-981" r="25670" b="10981"/>
          <a:stretch/>
        </p:blipFill>
        <p:spPr>
          <a:xfrm>
            <a:off x="112940" y="-1"/>
            <a:ext cx="9919334" cy="675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213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t="1518" r="58902" b="38839"/>
          <a:stretch/>
        </p:blipFill>
        <p:spPr>
          <a:xfrm>
            <a:off x="1471476" y="117566"/>
            <a:ext cx="7999095" cy="652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2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45325" y="969798"/>
            <a:ext cx="9466217" cy="391068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err="1">
                <a:latin typeface="LiberationSans"/>
              </a:rPr>
              <a:t>1-Na</a:t>
            </a:r>
            <a:r>
              <a:rPr lang="pt-BR" sz="2400" dirty="0">
                <a:latin typeface="LiberationSans"/>
              </a:rPr>
              <a:t> </a:t>
            </a:r>
            <a:r>
              <a:rPr lang="pt-BR" sz="2400" dirty="0" smtClean="0">
                <a:latin typeface="LiberationSans"/>
              </a:rPr>
              <a:t>alocação estática, </a:t>
            </a:r>
            <a:r>
              <a:rPr lang="pt-BR" sz="2400" dirty="0">
                <a:latin typeface="LiberationSans"/>
              </a:rPr>
              <a:t>o </a:t>
            </a:r>
            <a:r>
              <a:rPr lang="pt-BR" sz="2400" dirty="0" smtClean="0">
                <a:latin typeface="LiberationSans"/>
              </a:rPr>
              <a:t>espaço </a:t>
            </a:r>
            <a:r>
              <a:rPr lang="pt-BR" sz="2400" dirty="0">
                <a:latin typeface="LiberationSans"/>
              </a:rPr>
              <a:t>de memoria e definido durante o </a:t>
            </a:r>
            <a:r>
              <a:rPr lang="pt-BR" sz="2400" dirty="0" smtClean="0">
                <a:latin typeface="LiberationSans"/>
              </a:rPr>
              <a:t>processo de compilação, já </a:t>
            </a:r>
            <a:r>
              <a:rPr lang="pt-BR" sz="2400" dirty="0">
                <a:latin typeface="LiberationSans"/>
              </a:rPr>
              <a:t>na </a:t>
            </a:r>
            <a:r>
              <a:rPr lang="pt-BR" sz="2400" dirty="0" smtClean="0">
                <a:latin typeface="LiberationSans"/>
              </a:rPr>
              <a:t>alocação dinâmica </a:t>
            </a:r>
            <a:r>
              <a:rPr lang="pt-BR" sz="2400" dirty="0">
                <a:latin typeface="LiberationSans"/>
              </a:rPr>
              <a:t>o </a:t>
            </a:r>
            <a:r>
              <a:rPr lang="pt-BR" sz="2400" dirty="0" smtClean="0">
                <a:latin typeface="LiberationSans"/>
              </a:rPr>
              <a:t>espaço </a:t>
            </a:r>
            <a:r>
              <a:rPr lang="pt-BR" sz="2400" dirty="0">
                <a:latin typeface="LiberationSans"/>
              </a:rPr>
              <a:t>de memoria e </a:t>
            </a:r>
            <a:r>
              <a:rPr lang="pt-BR" sz="2400" dirty="0" smtClean="0">
                <a:latin typeface="LiberationSans"/>
              </a:rPr>
              <a:t>reservado durante </a:t>
            </a:r>
            <a:r>
              <a:rPr lang="pt-BR" sz="2400" dirty="0">
                <a:latin typeface="LiberationSans"/>
              </a:rPr>
              <a:t>a </a:t>
            </a:r>
            <a:r>
              <a:rPr lang="pt-BR" sz="2400" dirty="0" smtClean="0">
                <a:latin typeface="LiberationSans"/>
              </a:rPr>
              <a:t>execução </a:t>
            </a:r>
            <a:r>
              <a:rPr lang="pt-BR" sz="2400" dirty="0">
                <a:latin typeface="LiberationSans"/>
              </a:rPr>
              <a:t>do programa.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LiberationSans"/>
              </a:rPr>
              <a:t>2- Na </a:t>
            </a:r>
            <a:r>
              <a:rPr lang="pt-BR" sz="2400" dirty="0" smtClean="0">
                <a:latin typeface="LiberationSans"/>
              </a:rPr>
              <a:t>alocação estática não </a:t>
            </a:r>
            <a:r>
              <a:rPr lang="pt-BR" sz="2400" dirty="0">
                <a:latin typeface="LiberationSans"/>
              </a:rPr>
              <a:t>e </a:t>
            </a:r>
            <a:r>
              <a:rPr lang="pt-BR" sz="2400" dirty="0" smtClean="0">
                <a:latin typeface="LiberationSans"/>
              </a:rPr>
              <a:t>possível </a:t>
            </a:r>
            <a:r>
              <a:rPr lang="pt-BR" sz="2400" dirty="0">
                <a:latin typeface="LiberationSans"/>
              </a:rPr>
              <a:t>alterar o tamanho do </a:t>
            </a:r>
            <a:r>
              <a:rPr lang="pt-BR" sz="2400" dirty="0" smtClean="0">
                <a:latin typeface="LiberationSans"/>
              </a:rPr>
              <a:t>espaço de memoria </a:t>
            </a:r>
            <a:r>
              <a:rPr lang="pt-BR" sz="2400" dirty="0">
                <a:latin typeface="LiberationSans"/>
              </a:rPr>
              <a:t>que foi definido durante a </a:t>
            </a:r>
            <a:r>
              <a:rPr lang="pt-BR" sz="2400" dirty="0" smtClean="0">
                <a:latin typeface="LiberationSans"/>
              </a:rPr>
              <a:t>compilação, </a:t>
            </a:r>
            <a:r>
              <a:rPr lang="pt-BR" sz="2400" dirty="0" err="1">
                <a:latin typeface="LiberationSans"/>
              </a:rPr>
              <a:t>ja</a:t>
            </a:r>
            <a:r>
              <a:rPr lang="pt-BR" sz="2400" dirty="0">
                <a:latin typeface="LiberationSans"/>
              </a:rPr>
              <a:t> na </a:t>
            </a:r>
            <a:r>
              <a:rPr lang="pt-BR" sz="2400" dirty="0" smtClean="0">
                <a:latin typeface="LiberationSans"/>
              </a:rPr>
              <a:t>alocação dinâmica este espaço </a:t>
            </a:r>
            <a:r>
              <a:rPr lang="pt-BR" sz="2400" dirty="0">
                <a:latin typeface="LiberationSans"/>
              </a:rPr>
              <a:t>pode ser alterado dinamicamente durante a </a:t>
            </a:r>
            <a:r>
              <a:rPr lang="pt-BR" sz="2400" dirty="0" smtClean="0">
                <a:latin typeface="LiberationSans"/>
              </a:rPr>
              <a:t>execução.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8129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01783" y="605305"/>
            <a:ext cx="9627326" cy="507831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3- alocação estática tem a vantagem de manter os dados organizados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na memória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dispostos um ao lado do outro de forma linear e sequencial.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Isto facilita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sua localização e manipulação, em contrapartida,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precisamos estabelecer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previamente a quantidade máxima necessária de memória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para armazenar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uma determinada estrutura de dados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  <a:p>
            <a:pPr algn="just">
              <a:lnSpc>
                <a:spcPct val="150000"/>
              </a:lnSpc>
            </a:pP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vetor[5] = {13, 30, 35, 55, 70};</a:t>
            </a:r>
          </a:p>
        </p:txBody>
      </p:sp>
    </p:spTree>
    <p:extLst>
      <p:ext uri="{BB962C8B-B14F-4D97-AF65-F5344CB8AC3E}">
        <p14:creationId xmlns:p14="http://schemas.microsoft.com/office/powerpoint/2010/main" val="140975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53885" y="952811"/>
            <a:ext cx="10406743" cy="397031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 quantidade de memória que se deve alocar estaticamente é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definida durante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 compilação, portanto corre-se o risco de sub ou superestimar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quantidade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de memória alocada.</a:t>
            </a:r>
          </a:p>
          <a:p>
            <a:pPr algn="just">
              <a:lnSpc>
                <a:spcPct val="150000"/>
              </a:lnSpc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Isso não acontece na alocação dinâmica, pois como a alocação é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feita durante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 execução, sabe-se exatamente a quantidade necessária.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Isso permite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otimizar o uso da memória.</a:t>
            </a:r>
          </a:p>
        </p:txBody>
      </p:sp>
    </p:spTree>
    <p:extLst>
      <p:ext uri="{BB962C8B-B14F-4D97-AF65-F5344CB8AC3E}">
        <p14:creationId xmlns:p14="http://schemas.microsoft.com/office/powerpoint/2010/main" val="403963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49383" y="1067864"/>
            <a:ext cx="10249988" cy="332398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/>
              <a:t>A alocação dinâmica é feita por meio de funções de alocação e liberação </a:t>
            </a:r>
            <a:r>
              <a:rPr lang="pt-BR" sz="2800" dirty="0" smtClean="0"/>
              <a:t>de memória </a:t>
            </a:r>
            <a:r>
              <a:rPr lang="pt-BR" sz="2800" dirty="0"/>
              <a:t>e é de responsabilidade do programador usar essas funções </a:t>
            </a:r>
            <a:r>
              <a:rPr lang="pt-BR" sz="2800" dirty="0" smtClean="0"/>
              <a:t>de forma </a:t>
            </a:r>
            <a:r>
              <a:rPr lang="pt-BR" sz="2800" dirty="0"/>
              <a:t>coerente, pois o seu uso incorreto pode causar efeitos </a:t>
            </a:r>
            <a:r>
              <a:rPr lang="pt-BR" sz="2800" dirty="0" smtClean="0"/>
              <a:t>colaterais indesejados </a:t>
            </a:r>
            <a:r>
              <a:rPr lang="pt-BR" sz="2800" dirty="0"/>
              <a:t>no programa como vazamento de memória.</a:t>
            </a:r>
          </a:p>
        </p:txBody>
      </p:sp>
    </p:spTree>
    <p:extLst>
      <p:ext uri="{BB962C8B-B14F-4D97-AF65-F5344CB8AC3E}">
        <p14:creationId xmlns:p14="http://schemas.microsoft.com/office/powerpoint/2010/main" val="20200487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40376" y="809283"/>
            <a:ext cx="10589623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Exercícios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Escreva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um programa em linguagem C que solicita ao usuário a quantidade de alunos de uma turma e aloca um vetor de notas (números reais). Depois de ler as notas, imprime a média aritmética.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Obs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não deve ocorrer desperdício de memória; e após ser utilizada a memória deve ser devolvida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2) Desenvolva um programa que calcule a soma de duas matrizes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MxN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de números reais 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). A implementação deste programa deve considerar as dimensões fornecida pelo usuário (Dica: represente a matriz através de variáveis do tipo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**, usando alocação dinâmica de memória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5059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67097" y="2617317"/>
            <a:ext cx="10110652" cy="144655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algn="ctr"/>
            <a:r>
              <a:rPr lang="pt-BR" sz="8800">
                <a:latin typeface="Swis721 BlkCn BT" panose="020B0806030502040204" pitchFamily="34" charset="0"/>
              </a:rPr>
              <a:t>Lista Linear</a:t>
            </a:r>
          </a:p>
        </p:txBody>
      </p:sp>
    </p:spTree>
    <p:extLst>
      <p:ext uri="{BB962C8B-B14F-4D97-AF65-F5344CB8AC3E}">
        <p14:creationId xmlns:p14="http://schemas.microsoft.com/office/powerpoint/2010/main" val="33632987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66651" y="1528355"/>
            <a:ext cx="10215155" cy="35394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latin typeface="Arial Rounded MT Bold" panose="020F0704030504030204" pitchFamily="34" charset="0"/>
              </a:rPr>
              <a:t>Um exemplo disto seria um consultório médico: </a:t>
            </a:r>
            <a:r>
              <a:rPr lang="pt-BR" sz="2800" dirty="0" smtClean="0">
                <a:latin typeface="Arial Rounded MT Bold" panose="020F0704030504030204" pitchFamily="34" charset="0"/>
              </a:rPr>
              <a:t>as pessoas </a:t>
            </a:r>
            <a:r>
              <a:rPr lang="pt-BR" sz="2800" dirty="0">
                <a:latin typeface="Arial Rounded MT Bold" panose="020F0704030504030204" pitchFamily="34" charset="0"/>
              </a:rPr>
              <a:t>na sala de espera estão sentadas em </a:t>
            </a:r>
            <a:r>
              <a:rPr lang="pt-BR" sz="2800" dirty="0" smtClean="0">
                <a:latin typeface="Arial Rounded MT Bold" panose="020F0704030504030204" pitchFamily="34" charset="0"/>
              </a:rPr>
              <a:t>qualquer lugar</a:t>
            </a:r>
            <a:r>
              <a:rPr lang="pt-BR" sz="2800" dirty="0">
                <a:latin typeface="Arial Rounded MT Bold" panose="020F0704030504030204" pitchFamily="34" charset="0"/>
              </a:rPr>
              <a:t>, porém sabe-se quem é o próximo a ser </a:t>
            </a:r>
            <a:r>
              <a:rPr lang="pt-BR" sz="2800" dirty="0" smtClean="0">
                <a:latin typeface="Arial Rounded MT Bold" panose="020F0704030504030204" pitchFamily="34" charset="0"/>
              </a:rPr>
              <a:t>atendido, e </a:t>
            </a:r>
            <a:r>
              <a:rPr lang="pt-BR" sz="2800" dirty="0">
                <a:latin typeface="Arial Rounded MT Bold" panose="020F0704030504030204" pitchFamily="34" charset="0"/>
              </a:rPr>
              <a:t>o seguinte, e assim por diante. Assim, é </a:t>
            </a:r>
            <a:r>
              <a:rPr lang="pt-BR" sz="2800" dirty="0" smtClean="0">
                <a:latin typeface="Arial Rounded MT Bold" panose="020F0704030504030204" pitchFamily="34" charset="0"/>
              </a:rPr>
              <a:t>importante ressaltar </a:t>
            </a:r>
            <a:r>
              <a:rPr lang="pt-BR" sz="2800" dirty="0">
                <a:latin typeface="Arial Rounded MT Bold" panose="020F0704030504030204" pitchFamily="34" charset="0"/>
              </a:rPr>
              <a:t>que uma lista linear permite representar </a:t>
            </a:r>
            <a:r>
              <a:rPr lang="pt-BR" sz="2800" dirty="0" smtClean="0">
                <a:latin typeface="Arial Rounded MT Bold" panose="020F0704030504030204" pitchFamily="34" charset="0"/>
              </a:rPr>
              <a:t>um conjunto </a:t>
            </a:r>
            <a:r>
              <a:rPr lang="pt-BR" sz="2800" dirty="0">
                <a:latin typeface="Arial Rounded MT Bold" panose="020F0704030504030204" pitchFamily="34" charset="0"/>
              </a:rPr>
              <a:t>de dados afins (de um mesmo tipo) de forma </a:t>
            </a:r>
            <a:r>
              <a:rPr lang="pt-BR" sz="2800" dirty="0" smtClean="0">
                <a:latin typeface="Arial Rounded MT Bold" panose="020F0704030504030204" pitchFamily="34" charset="0"/>
              </a:rPr>
              <a:t>a preservar </a:t>
            </a:r>
            <a:r>
              <a:rPr lang="pt-BR" sz="2800" dirty="0">
                <a:latin typeface="Arial Rounded MT Bold" panose="020F0704030504030204" pitchFamily="34" charset="0"/>
              </a:rPr>
              <a:t>a relação de ordem entre seus elementos.</a:t>
            </a:r>
          </a:p>
          <a:p>
            <a:pPr algn="just"/>
            <a:r>
              <a:rPr lang="pt-BR" sz="2800" dirty="0">
                <a:latin typeface="Arial Rounded MT Bold" panose="020F0704030504030204" pitchFamily="34" charset="0"/>
              </a:rPr>
              <a:t>Cada elemento da lista é chamado de nó.</a:t>
            </a:r>
          </a:p>
        </p:txBody>
      </p:sp>
    </p:spTree>
    <p:extLst>
      <p:ext uri="{BB962C8B-B14F-4D97-AF65-F5344CB8AC3E}">
        <p14:creationId xmlns:p14="http://schemas.microsoft.com/office/powerpoint/2010/main" val="392673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m 171"/>
          <p:cNvPicPr/>
          <p:nvPr/>
        </p:nvPicPr>
        <p:blipFill>
          <a:blip r:embed="rId2"/>
          <a:stretch/>
        </p:blipFill>
        <p:spPr>
          <a:xfrm>
            <a:off x="9169440" y="6066720"/>
            <a:ext cx="3022560" cy="791280"/>
          </a:xfrm>
          <a:prstGeom prst="rect">
            <a:avLst/>
          </a:prstGeom>
          <a:ln>
            <a:noFill/>
          </a:ln>
        </p:spPr>
      </p:pic>
      <p:sp>
        <p:nvSpPr>
          <p:cNvPr id="2" name="Retângulo 1"/>
          <p:cNvSpPr/>
          <p:nvPr/>
        </p:nvSpPr>
        <p:spPr>
          <a:xfrm>
            <a:off x="1140822" y="336509"/>
            <a:ext cx="94400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Laço de repetição: For</a:t>
            </a:r>
          </a:p>
          <a:p>
            <a:r>
              <a:rPr lang="pt-BR" sz="24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Exemplo: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r="56192" b="68839"/>
          <a:stretch/>
        </p:blipFill>
        <p:spPr>
          <a:xfrm>
            <a:off x="1140822" y="1587137"/>
            <a:ext cx="9619824" cy="384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466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75211" y="982177"/>
            <a:ext cx="10450286" cy="415498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algn="just"/>
            <a:r>
              <a:rPr lang="pt-BR" sz="4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Definição:</a:t>
            </a:r>
          </a:p>
          <a:p>
            <a:pPr algn="just"/>
            <a:endParaRPr lang="pt-BR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Conjunto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de N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nós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onde N ≥ 0,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… , </a:t>
            </a:r>
            <a:r>
              <a:rPr lang="pt-B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Xn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organizados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de forma a refletir a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posição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relativa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dos mesmos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. Se N ≥ 0,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então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é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 primeiro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nó.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Para 1 &lt; k &lt; n, o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nó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e precedido pelo no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 seguido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pelo no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k+1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e o ultimo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nó.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Quando N =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0, diz-se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que a lista esta vazia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1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40823" y="848308"/>
            <a:ext cx="10236926" cy="440120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pt-BR" sz="2800" dirty="0" smtClean="0">
                <a:latin typeface="Arial Rounded MT Bold" panose="020F0704030504030204" pitchFamily="34" charset="0"/>
              </a:rPr>
              <a:t>Exemplos </a:t>
            </a:r>
            <a:r>
              <a:rPr lang="pt-BR" sz="2800" dirty="0">
                <a:latin typeface="Arial Rounded MT Bold" panose="020F0704030504030204" pitchFamily="34" charset="0"/>
              </a:rPr>
              <a:t>de listas lineares</a:t>
            </a:r>
            <a:r>
              <a:rPr lang="pt-BR" sz="2800" dirty="0" smtClean="0">
                <a:latin typeface="Arial Rounded MT Bold" panose="020F0704030504030204" pitchFamily="34" charset="0"/>
              </a:rPr>
              <a:t>:</a:t>
            </a:r>
          </a:p>
          <a:p>
            <a:endParaRPr lang="pt-BR" sz="2800" dirty="0">
              <a:latin typeface="Arial Rounded MT Bold" panose="020F0704030504030204" pitchFamily="34" charset="0"/>
            </a:endParaRPr>
          </a:p>
          <a:p>
            <a:r>
              <a:rPr lang="pt-BR" sz="2800" dirty="0">
                <a:latin typeface="Arial Rounded MT Bold" panose="020F0704030504030204" pitchFamily="34" charset="0"/>
              </a:rPr>
              <a:t>1- Pessoas na fila de um banco;</a:t>
            </a:r>
          </a:p>
          <a:p>
            <a:r>
              <a:rPr lang="pt-BR" sz="2800" dirty="0">
                <a:latin typeface="Arial Rounded MT Bold" panose="020F0704030504030204" pitchFamily="34" charset="0"/>
              </a:rPr>
              <a:t>2- Letras em uma palavra;</a:t>
            </a:r>
          </a:p>
          <a:p>
            <a:r>
              <a:rPr lang="pt-BR" sz="2800" dirty="0">
                <a:latin typeface="Arial Rounded MT Bold" panose="020F0704030504030204" pitchFamily="34" charset="0"/>
              </a:rPr>
              <a:t>3- Relação de notas dos alunos de uma turma;</a:t>
            </a:r>
          </a:p>
          <a:p>
            <a:r>
              <a:rPr lang="pt-BR" sz="2800" dirty="0">
                <a:latin typeface="Arial Rounded MT Bold" panose="020F0704030504030204" pitchFamily="34" charset="0"/>
              </a:rPr>
              <a:t>4- Itens em estoque em uma empresa;</a:t>
            </a:r>
          </a:p>
          <a:p>
            <a:r>
              <a:rPr lang="pt-BR" sz="2800" dirty="0">
                <a:latin typeface="Arial Rounded MT Bold" panose="020F0704030504030204" pitchFamily="34" charset="0"/>
              </a:rPr>
              <a:t>5- Dias da semana;</a:t>
            </a:r>
          </a:p>
          <a:p>
            <a:r>
              <a:rPr lang="pt-BR" sz="2800" dirty="0">
                <a:latin typeface="Arial Rounded MT Bold" panose="020F0704030504030204" pitchFamily="34" charset="0"/>
              </a:rPr>
              <a:t>6 -Vagões de um trem;</a:t>
            </a:r>
          </a:p>
          <a:p>
            <a:r>
              <a:rPr lang="pt-BR" sz="2800" dirty="0">
                <a:latin typeface="Arial Rounded MT Bold" panose="020F0704030504030204" pitchFamily="34" charset="0"/>
              </a:rPr>
              <a:t>7- Pilha de pratos;</a:t>
            </a:r>
          </a:p>
          <a:p>
            <a:r>
              <a:rPr lang="pt-BR" sz="2800" dirty="0">
                <a:latin typeface="Arial Rounded MT Bold" panose="020F0704030504030204" pitchFamily="34" charset="0"/>
              </a:rPr>
              <a:t>8- Cartas de baralho.</a:t>
            </a:r>
          </a:p>
        </p:txBody>
      </p:sp>
    </p:spTree>
    <p:extLst>
      <p:ext uri="{BB962C8B-B14F-4D97-AF65-F5344CB8AC3E}">
        <p14:creationId xmlns:p14="http://schemas.microsoft.com/office/powerpoint/2010/main" val="22384703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01633" y="310052"/>
            <a:ext cx="10315303" cy="526297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pt-BR" sz="3600" b="1" dirty="0" smtClean="0">
                <a:latin typeface="LiberationSans"/>
              </a:rPr>
              <a:t>Alocação </a:t>
            </a:r>
            <a:r>
              <a:rPr lang="pt-BR" sz="3600" b="1" dirty="0">
                <a:latin typeface="LiberationSans"/>
              </a:rPr>
              <a:t>de uma </a:t>
            </a:r>
            <a:r>
              <a:rPr lang="pt-BR" sz="3600" b="1" dirty="0" smtClean="0">
                <a:latin typeface="LiberationSans"/>
              </a:rPr>
              <a:t>lista</a:t>
            </a:r>
          </a:p>
          <a:p>
            <a:endParaRPr lang="pt-BR" sz="3600" b="1" dirty="0">
              <a:latin typeface="LiberationSans"/>
            </a:endParaRPr>
          </a:p>
          <a:p>
            <a:r>
              <a:rPr lang="pt-BR" sz="2400" dirty="0">
                <a:latin typeface="LiberationSans"/>
              </a:rPr>
              <a:t>Quanto a forma de alocar </a:t>
            </a:r>
            <a:r>
              <a:rPr lang="pt-BR" sz="2400" dirty="0" smtClean="0">
                <a:latin typeface="LiberationSans"/>
              </a:rPr>
              <a:t>memória </a:t>
            </a:r>
            <a:r>
              <a:rPr lang="pt-BR" sz="2400" dirty="0">
                <a:latin typeface="LiberationSans"/>
              </a:rPr>
              <a:t>para armazenamento de </a:t>
            </a:r>
            <a:r>
              <a:rPr lang="pt-BR" sz="2400" dirty="0" smtClean="0">
                <a:latin typeface="LiberationSans"/>
              </a:rPr>
              <a:t>seus</a:t>
            </a:r>
            <a:endParaRPr lang="pt-BR" sz="2400" dirty="0">
              <a:latin typeface="LiberationSans"/>
            </a:endParaRPr>
          </a:p>
          <a:p>
            <a:r>
              <a:rPr lang="pt-BR" sz="2400" dirty="0">
                <a:latin typeface="LiberationSans"/>
              </a:rPr>
              <a:t>elementos, uma lista pode ser</a:t>
            </a:r>
            <a:r>
              <a:rPr lang="pt-BR" sz="2400" dirty="0" smtClean="0">
                <a:latin typeface="LiberationSans"/>
              </a:rPr>
              <a:t>:</a:t>
            </a:r>
          </a:p>
          <a:p>
            <a:endParaRPr lang="pt-BR" sz="2400" dirty="0">
              <a:latin typeface="LiberationSans"/>
            </a:endParaRPr>
          </a:p>
          <a:p>
            <a:r>
              <a:rPr lang="pt-BR" sz="2400" b="1" u="sng" dirty="0">
                <a:latin typeface="LiberationSans"/>
              </a:rPr>
              <a:t>Sequencial ou </a:t>
            </a:r>
            <a:r>
              <a:rPr lang="pt-BR" sz="2400" b="1" u="sng" dirty="0" smtClean="0">
                <a:latin typeface="LiberationSans"/>
              </a:rPr>
              <a:t>Contígua</a:t>
            </a:r>
          </a:p>
          <a:p>
            <a:endParaRPr lang="pt-BR" sz="2400" b="1" u="sng" dirty="0">
              <a:latin typeface="LiberationSans"/>
            </a:endParaRPr>
          </a:p>
          <a:p>
            <a:endParaRPr lang="pt-BR" sz="2400" b="1" u="sng" dirty="0" smtClean="0">
              <a:latin typeface="LiberationSans"/>
            </a:endParaRPr>
          </a:p>
          <a:p>
            <a:endParaRPr lang="pt-BR" sz="2400" b="1" u="sng" dirty="0">
              <a:latin typeface="LiberationSans"/>
            </a:endParaRPr>
          </a:p>
          <a:p>
            <a:pPr algn="just"/>
            <a:r>
              <a:rPr lang="pt-BR" sz="2400" dirty="0">
                <a:latin typeface="LiberationSans"/>
              </a:rPr>
              <a:t>Numa lista linear </a:t>
            </a:r>
            <a:r>
              <a:rPr lang="pt-BR" sz="2400" dirty="0" smtClean="0">
                <a:latin typeface="LiberationSans"/>
              </a:rPr>
              <a:t>contígua</a:t>
            </a:r>
            <a:r>
              <a:rPr lang="pt-BR" sz="2400" dirty="0">
                <a:latin typeface="LiberationSans"/>
              </a:rPr>
              <a:t>, os </a:t>
            </a:r>
            <a:r>
              <a:rPr lang="pt-BR" sz="2400" dirty="0" smtClean="0">
                <a:latin typeface="LiberationSans"/>
              </a:rPr>
              <a:t>nós além </a:t>
            </a:r>
            <a:r>
              <a:rPr lang="pt-BR" sz="2400" dirty="0">
                <a:latin typeface="LiberationSans"/>
              </a:rPr>
              <a:t>de estarem em </a:t>
            </a:r>
            <a:r>
              <a:rPr lang="pt-BR" sz="2400" dirty="0" smtClean="0">
                <a:latin typeface="LiberationSans"/>
              </a:rPr>
              <a:t>uma sequência lógica</a:t>
            </a:r>
            <a:r>
              <a:rPr lang="pt-BR" sz="2400" dirty="0">
                <a:latin typeface="LiberationSans"/>
              </a:rPr>
              <a:t>, </a:t>
            </a:r>
            <a:r>
              <a:rPr lang="pt-BR" sz="2400" dirty="0" smtClean="0">
                <a:latin typeface="LiberationSans"/>
              </a:rPr>
              <a:t>estão também </a:t>
            </a:r>
            <a:r>
              <a:rPr lang="pt-BR" sz="2400" dirty="0">
                <a:latin typeface="LiberationSans"/>
              </a:rPr>
              <a:t>fisicamente em </a:t>
            </a:r>
            <a:r>
              <a:rPr lang="pt-BR" sz="2400" dirty="0" smtClean="0">
                <a:latin typeface="LiberationSans"/>
              </a:rPr>
              <a:t>sequência</a:t>
            </a:r>
            <a:r>
              <a:rPr lang="pt-BR" sz="2400" dirty="0">
                <a:latin typeface="LiberationSans"/>
              </a:rPr>
              <a:t>. </a:t>
            </a:r>
            <a:r>
              <a:rPr lang="pt-BR" sz="2400" dirty="0" smtClean="0">
                <a:latin typeface="LiberationSans"/>
              </a:rPr>
              <a:t>A maneira </a:t>
            </a:r>
            <a:r>
              <a:rPr lang="pt-BR" sz="2400" dirty="0">
                <a:latin typeface="LiberationSans"/>
              </a:rPr>
              <a:t>mais simples de acomodar uma lista linear em </a:t>
            </a:r>
            <a:r>
              <a:rPr lang="pt-BR" sz="2400" dirty="0" smtClean="0">
                <a:latin typeface="LiberationSans"/>
              </a:rPr>
              <a:t>um computador é através </a:t>
            </a:r>
            <a:r>
              <a:rPr lang="pt-BR" sz="2400" dirty="0">
                <a:latin typeface="LiberationSans"/>
              </a:rPr>
              <a:t>da </a:t>
            </a:r>
            <a:r>
              <a:rPr lang="pt-BR" sz="2400" dirty="0" smtClean="0">
                <a:latin typeface="LiberationSans"/>
              </a:rPr>
              <a:t>utilização </a:t>
            </a:r>
            <a:r>
              <a:rPr lang="pt-BR" sz="2400" dirty="0">
                <a:latin typeface="LiberationSans"/>
              </a:rPr>
              <a:t>de um vetor.</a:t>
            </a:r>
            <a:endParaRPr lang="pt-BR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356" y="3202828"/>
            <a:ext cx="6368600" cy="79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66947" y="1219425"/>
            <a:ext cx="10145487" cy="329320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pt-BR" sz="4000" b="1" dirty="0">
                <a:latin typeface="Bookman Old Style" panose="02050604050505020204" pitchFamily="18" charset="0"/>
              </a:rPr>
              <a:t>Lista </a:t>
            </a:r>
            <a:r>
              <a:rPr lang="pt-BR" sz="4000" b="1" dirty="0" smtClean="0">
                <a:latin typeface="Bookman Old Style" panose="02050604050505020204" pitchFamily="18" charset="0"/>
              </a:rPr>
              <a:t>Linear Encadeada</a:t>
            </a:r>
          </a:p>
          <a:p>
            <a:endParaRPr lang="pt-BR" sz="4000" b="1" dirty="0">
              <a:latin typeface="Bookman Old Style" panose="02050604050505020204" pitchFamily="18" charset="0"/>
            </a:endParaRPr>
          </a:p>
          <a:p>
            <a:pPr algn="just"/>
            <a:r>
              <a:rPr lang="pt-BR" sz="3200" dirty="0">
                <a:latin typeface="Bookman Old Style" panose="02050604050505020204" pitchFamily="18" charset="0"/>
              </a:rPr>
              <a:t>Os elementos não estão </a:t>
            </a:r>
            <a:r>
              <a:rPr lang="pt-BR" sz="3200" dirty="0" smtClean="0">
                <a:latin typeface="Bookman Old Style" panose="02050604050505020204" pitchFamily="18" charset="0"/>
              </a:rPr>
              <a:t>necessariamente armazenados sequencialmente </a:t>
            </a:r>
            <a:r>
              <a:rPr lang="pt-BR" sz="3200" dirty="0">
                <a:latin typeface="Bookman Old Style" panose="02050604050505020204" pitchFamily="18" charset="0"/>
              </a:rPr>
              <a:t>na memória, porém a ordem </a:t>
            </a:r>
            <a:r>
              <a:rPr lang="pt-BR" sz="3200" dirty="0" smtClean="0">
                <a:latin typeface="Bookman Old Style" panose="02050604050505020204" pitchFamily="18" charset="0"/>
              </a:rPr>
              <a:t>lógica entre </a:t>
            </a:r>
            <a:r>
              <a:rPr lang="pt-BR" sz="3200" dirty="0">
                <a:latin typeface="Bookman Old Style" panose="02050604050505020204" pitchFamily="18" charset="0"/>
              </a:rPr>
              <a:t>os elementos que compõem a lista deve </a:t>
            </a:r>
            <a:r>
              <a:rPr lang="pt-BR" sz="3200" dirty="0" smtClean="0">
                <a:latin typeface="Bookman Old Style" panose="02050604050505020204" pitchFamily="18" charset="0"/>
              </a:rPr>
              <a:t>ser mantida</a:t>
            </a:r>
            <a:r>
              <a:rPr lang="pt-BR" sz="3200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204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23257" y="1211555"/>
            <a:ext cx="10694125" cy="427809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pt-BR" sz="4000" b="1" dirty="0">
                <a:latin typeface="Bookman Old Style" panose="02050604050505020204" pitchFamily="18" charset="0"/>
              </a:rPr>
              <a:t>Operações com </a:t>
            </a:r>
            <a:r>
              <a:rPr lang="pt-BR" sz="4000" b="1" dirty="0" smtClean="0">
                <a:latin typeface="Bookman Old Style" panose="02050604050505020204" pitchFamily="18" charset="0"/>
              </a:rPr>
              <a:t>Listas</a:t>
            </a:r>
          </a:p>
          <a:p>
            <a:endParaRPr lang="pt-BR" sz="4000" b="1" dirty="0">
              <a:latin typeface="Bookman Old Style" panose="02050604050505020204" pitchFamily="18" charset="0"/>
            </a:endParaRPr>
          </a:p>
          <a:p>
            <a:r>
              <a:rPr lang="pt-BR" sz="3200" dirty="0">
                <a:latin typeface="Bookman Old Style" panose="02050604050505020204" pitchFamily="18" charset="0"/>
              </a:rPr>
              <a:t>As operações comumente realizadas com listas são:</a:t>
            </a:r>
          </a:p>
          <a:p>
            <a:r>
              <a:rPr lang="pt-BR" sz="3200" dirty="0">
                <a:latin typeface="Bookman Old Style" panose="02050604050505020204" pitchFamily="18" charset="0"/>
              </a:rPr>
              <a:t>1- Criação de uma lista</a:t>
            </a:r>
          </a:p>
          <a:p>
            <a:r>
              <a:rPr lang="pt-BR" sz="3200" dirty="0">
                <a:latin typeface="Bookman Old Style" panose="02050604050505020204" pitchFamily="18" charset="0"/>
              </a:rPr>
              <a:t>2- Remoção de uma lista</a:t>
            </a:r>
          </a:p>
          <a:p>
            <a:r>
              <a:rPr lang="pt-BR" sz="3200" dirty="0">
                <a:latin typeface="Bookman Old Style" panose="02050604050505020204" pitchFamily="18" charset="0"/>
              </a:rPr>
              <a:t>3- Inserção de um elemento da lista</a:t>
            </a:r>
          </a:p>
          <a:p>
            <a:r>
              <a:rPr lang="pt-BR" sz="3200" dirty="0">
                <a:latin typeface="Bookman Old Style" panose="02050604050505020204" pitchFamily="18" charset="0"/>
              </a:rPr>
              <a:t>4- Remoção de um elemento da lista</a:t>
            </a:r>
          </a:p>
          <a:p>
            <a:r>
              <a:rPr lang="pt-BR" sz="3200" dirty="0">
                <a:latin typeface="Bookman Old Style" panose="02050604050505020204" pitchFamily="18" charset="0"/>
              </a:rPr>
              <a:t>5- Acesso de um elemento da lista</a:t>
            </a:r>
          </a:p>
        </p:txBody>
      </p:sp>
    </p:spTree>
    <p:extLst>
      <p:ext uri="{BB962C8B-B14F-4D97-AF65-F5344CB8AC3E}">
        <p14:creationId xmlns:p14="http://schemas.microsoft.com/office/powerpoint/2010/main" val="42724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206137" y="1167175"/>
            <a:ext cx="9897292" cy="397031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pt-BR" sz="3600" dirty="0"/>
              <a:t>As operações comumente realizadas com listas são</a:t>
            </a:r>
            <a:r>
              <a:rPr lang="pt-BR" sz="3600" dirty="0" smtClean="0"/>
              <a:t>:</a:t>
            </a:r>
          </a:p>
          <a:p>
            <a:endParaRPr lang="pt-BR" sz="3600" dirty="0"/>
          </a:p>
          <a:p>
            <a:r>
              <a:rPr lang="pt-BR" sz="3600" dirty="0"/>
              <a:t>6- Alteração de um elemento da lista</a:t>
            </a:r>
          </a:p>
          <a:p>
            <a:r>
              <a:rPr lang="pt-BR" sz="3600" dirty="0"/>
              <a:t>7- Combinação de duas ou mais listas</a:t>
            </a:r>
          </a:p>
          <a:p>
            <a:r>
              <a:rPr lang="pt-BR" sz="3600" dirty="0"/>
              <a:t>8- Classificação da lista</a:t>
            </a:r>
          </a:p>
          <a:p>
            <a:r>
              <a:rPr lang="pt-BR" sz="3600" dirty="0"/>
              <a:t>9- Cópia da lista</a:t>
            </a:r>
          </a:p>
          <a:p>
            <a:r>
              <a:rPr lang="pt-BR" sz="3600" dirty="0"/>
              <a:t>10- Localizar nodo através de </a:t>
            </a:r>
            <a:r>
              <a:rPr lang="pt-BR" sz="3600" dirty="0" err="1"/>
              <a:t>info</a:t>
            </a:r>
            <a:r>
              <a:rPr lang="pt-BR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9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44583" y="1125306"/>
            <a:ext cx="10763794" cy="452431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pt-BR" sz="3200" dirty="0"/>
              <a:t>Listas encadeadas </a:t>
            </a:r>
            <a:r>
              <a:rPr lang="pt-BR" sz="3200" dirty="0" smtClean="0"/>
              <a:t>são </a:t>
            </a:r>
            <a:r>
              <a:rPr lang="pt-BR" sz="3200" dirty="0"/>
              <a:t>representadas em </a:t>
            </a:r>
            <a:r>
              <a:rPr lang="pt-BR" sz="3200" dirty="0" smtClean="0"/>
              <a:t>C utilizando-se </a:t>
            </a:r>
            <a:r>
              <a:rPr lang="pt-BR" sz="3200" dirty="0"/>
              <a:t>estruturas (</a:t>
            </a:r>
            <a:r>
              <a:rPr lang="pt-BR" sz="3200" dirty="0" err="1"/>
              <a:t>struct</a:t>
            </a:r>
            <a:r>
              <a:rPr lang="pt-BR" sz="3200" dirty="0" smtClean="0"/>
              <a:t>).</a:t>
            </a:r>
          </a:p>
          <a:p>
            <a:endParaRPr lang="pt-BR" sz="3200" dirty="0"/>
          </a:p>
          <a:p>
            <a:r>
              <a:rPr lang="pt-BR" sz="3200" dirty="0" smtClean="0"/>
              <a:t>A </a:t>
            </a:r>
            <a:r>
              <a:rPr lang="pt-BR" sz="3200" dirty="0"/>
              <a:t>estrutura de cada </a:t>
            </a:r>
            <a:r>
              <a:rPr lang="pt-BR" sz="3200" dirty="0" smtClean="0"/>
              <a:t>célula </a:t>
            </a:r>
            <a:r>
              <a:rPr lang="pt-BR" sz="3200" dirty="0"/>
              <a:t>de uma lista ligada pode ser</a:t>
            </a:r>
          </a:p>
          <a:p>
            <a:r>
              <a:rPr lang="pt-BR" sz="3200" dirty="0"/>
              <a:t>definida da seguinte maneira</a:t>
            </a:r>
            <a:r>
              <a:rPr lang="pt-BR" sz="3200" dirty="0" smtClean="0"/>
              <a:t>:</a:t>
            </a:r>
          </a:p>
          <a:p>
            <a:endParaRPr lang="pt-BR" sz="3200" dirty="0"/>
          </a:p>
          <a:p>
            <a:r>
              <a:rPr lang="pt-BR" sz="2400" i="1" dirty="0" err="1">
                <a:latin typeface="Comic Sans MS" panose="030F0702030302020204" pitchFamily="66" charset="0"/>
              </a:rPr>
              <a:t>struct</a:t>
            </a:r>
            <a:r>
              <a:rPr lang="pt-BR" sz="2400" i="1" dirty="0">
                <a:latin typeface="Comic Sans MS" panose="030F0702030302020204" pitchFamily="66" charset="0"/>
              </a:rPr>
              <a:t> Node{</a:t>
            </a:r>
          </a:p>
          <a:p>
            <a:r>
              <a:rPr lang="pt-BR" sz="2400" i="1" dirty="0" err="1">
                <a:latin typeface="Comic Sans MS" panose="030F0702030302020204" pitchFamily="66" charset="0"/>
              </a:rPr>
              <a:t>int</a:t>
            </a:r>
            <a:r>
              <a:rPr lang="pt-BR" sz="2400" i="1" dirty="0">
                <a:latin typeface="Comic Sans MS" panose="030F0702030302020204" pitchFamily="66" charset="0"/>
              </a:rPr>
              <a:t> num;</a:t>
            </a:r>
          </a:p>
          <a:p>
            <a:r>
              <a:rPr lang="pt-BR" sz="2400" i="1" dirty="0" err="1">
                <a:latin typeface="Comic Sans MS" panose="030F0702030302020204" pitchFamily="66" charset="0"/>
              </a:rPr>
              <a:t>struct</a:t>
            </a:r>
            <a:r>
              <a:rPr lang="pt-BR" sz="2400" i="1" dirty="0">
                <a:latin typeface="Comic Sans MS" panose="030F0702030302020204" pitchFamily="66" charset="0"/>
              </a:rPr>
              <a:t> Node *</a:t>
            </a:r>
            <a:r>
              <a:rPr lang="pt-BR" sz="2400" i="1" dirty="0" err="1">
                <a:latin typeface="Comic Sans MS" panose="030F0702030302020204" pitchFamily="66" charset="0"/>
              </a:rPr>
              <a:t>prox</a:t>
            </a:r>
            <a:r>
              <a:rPr lang="pt-BR" sz="2400" i="1" dirty="0">
                <a:latin typeface="Comic Sans MS" panose="030F0702030302020204" pitchFamily="66" charset="0"/>
              </a:rPr>
              <a:t>;</a:t>
            </a:r>
          </a:p>
          <a:p>
            <a:r>
              <a:rPr lang="pt-BR" sz="2400" i="1" dirty="0">
                <a:latin typeface="Comic Sans MS" panose="030F0702030302020204" pitchFamily="66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9921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36319" y="1522551"/>
            <a:ext cx="10406743" cy="25545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pt-BR" sz="3200" dirty="0">
                <a:latin typeface="LiberationSans"/>
              </a:rPr>
              <a:t>Uma outra maneira de representar, utilizando </a:t>
            </a:r>
            <a:r>
              <a:rPr lang="pt-BR" sz="3200" dirty="0" err="1">
                <a:latin typeface="LiberationSans"/>
              </a:rPr>
              <a:t>typedef</a:t>
            </a:r>
            <a:r>
              <a:rPr lang="pt-BR" sz="3200" dirty="0">
                <a:latin typeface="LiberationSans"/>
              </a:rPr>
              <a:t>,</a:t>
            </a:r>
          </a:p>
          <a:p>
            <a:r>
              <a:rPr lang="pt-BR" sz="3200" dirty="0">
                <a:latin typeface="LiberationSans"/>
              </a:rPr>
              <a:t>seria</a:t>
            </a:r>
            <a:r>
              <a:rPr lang="pt-BR" sz="3200" dirty="0" smtClean="0">
                <a:latin typeface="LiberationSans"/>
              </a:rPr>
              <a:t>:</a:t>
            </a:r>
          </a:p>
          <a:p>
            <a:endParaRPr lang="pt-BR" sz="3200" dirty="0">
              <a:latin typeface="LiberationSans"/>
            </a:endParaRPr>
          </a:p>
          <a:p>
            <a:r>
              <a:rPr lang="pt-BR" sz="3200" i="1" dirty="0" err="1">
                <a:latin typeface="Comic Sans MS" panose="030F0702030302020204" pitchFamily="66" charset="0"/>
              </a:rPr>
              <a:t>typedef</a:t>
            </a:r>
            <a:r>
              <a:rPr lang="pt-BR" sz="3200" i="1" dirty="0">
                <a:latin typeface="Comic Sans MS" panose="030F0702030302020204" pitchFamily="66" charset="0"/>
              </a:rPr>
              <a:t> </a:t>
            </a:r>
            <a:r>
              <a:rPr lang="pt-BR" sz="3200" i="1" dirty="0" err="1">
                <a:latin typeface="Comic Sans MS" panose="030F0702030302020204" pitchFamily="66" charset="0"/>
              </a:rPr>
              <a:t>struct</a:t>
            </a:r>
            <a:r>
              <a:rPr lang="pt-BR" sz="3200" i="1" dirty="0">
                <a:latin typeface="Comic Sans MS" panose="030F0702030302020204" pitchFamily="66" charset="0"/>
              </a:rPr>
              <a:t> Node </a:t>
            </a:r>
            <a:r>
              <a:rPr lang="pt-BR" sz="3200" i="1" dirty="0" err="1">
                <a:latin typeface="Comic Sans MS" panose="030F0702030302020204" pitchFamily="66" charset="0"/>
              </a:rPr>
              <a:t>node</a:t>
            </a:r>
            <a:r>
              <a:rPr lang="pt-BR" sz="3200" i="1" dirty="0">
                <a:latin typeface="Comic Sans MS" panose="030F0702030302020204" pitchFamily="66" charset="0"/>
              </a:rPr>
              <a:t>;</a:t>
            </a:r>
          </a:p>
          <a:p>
            <a:r>
              <a:rPr lang="pt-BR" sz="3200" i="1" dirty="0" err="1">
                <a:latin typeface="Comic Sans MS" panose="030F0702030302020204" pitchFamily="66" charset="0"/>
              </a:rPr>
              <a:t>int</a:t>
            </a:r>
            <a:r>
              <a:rPr lang="pt-BR" sz="3200" i="1" dirty="0">
                <a:latin typeface="Comic Sans MS" panose="030F0702030302020204" pitchFamily="66" charset="0"/>
              </a:rPr>
              <a:t> </a:t>
            </a:r>
            <a:r>
              <a:rPr lang="pt-BR" sz="3200" i="1" dirty="0" err="1">
                <a:latin typeface="Comic Sans MS" panose="030F0702030302020204" pitchFamily="66" charset="0"/>
              </a:rPr>
              <a:t>tam</a:t>
            </a:r>
            <a:r>
              <a:rPr lang="pt-BR" sz="3200" i="1" dirty="0">
                <a:latin typeface="Comic Sans MS" panose="030F0702030302020204" pitchFamily="66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380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92629" y="594922"/>
            <a:ext cx="10485120" cy="526297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latin typeface="LiberationSans"/>
              </a:rPr>
              <a:t>Uma </a:t>
            </a:r>
            <a:r>
              <a:rPr lang="pt-BR" sz="2800" dirty="0" smtClean="0">
                <a:latin typeface="LiberationSans"/>
              </a:rPr>
              <a:t>célula </a:t>
            </a:r>
            <a:r>
              <a:rPr lang="pt-BR" sz="2800" dirty="0">
                <a:latin typeface="LiberationSans"/>
              </a:rPr>
              <a:t>c e um ponteiro p para uma </a:t>
            </a:r>
            <a:r>
              <a:rPr lang="pt-BR" sz="2800" dirty="0" smtClean="0">
                <a:latin typeface="LiberationSans"/>
              </a:rPr>
              <a:t>célula </a:t>
            </a:r>
            <a:r>
              <a:rPr lang="pt-BR" sz="2800" dirty="0">
                <a:latin typeface="LiberationSans"/>
              </a:rPr>
              <a:t>podem</a:t>
            </a:r>
          </a:p>
          <a:p>
            <a:pPr algn="just"/>
            <a:r>
              <a:rPr lang="pt-BR" sz="2800" dirty="0">
                <a:latin typeface="LiberationSans"/>
              </a:rPr>
              <a:t>ser declarados assim</a:t>
            </a:r>
            <a:r>
              <a:rPr lang="pt-BR" sz="2800" dirty="0" smtClean="0">
                <a:latin typeface="LiberationSans"/>
              </a:rPr>
              <a:t>:</a:t>
            </a:r>
          </a:p>
          <a:p>
            <a:pPr algn="just"/>
            <a:endParaRPr lang="pt-BR" sz="2800" dirty="0">
              <a:latin typeface="LiberationSans"/>
            </a:endParaRPr>
          </a:p>
          <a:p>
            <a:pPr algn="just"/>
            <a:r>
              <a:rPr lang="pt-BR" sz="2800" dirty="0">
                <a:latin typeface="LiberationSans"/>
              </a:rPr>
              <a:t>node c;</a:t>
            </a:r>
          </a:p>
          <a:p>
            <a:pPr algn="just"/>
            <a:r>
              <a:rPr lang="pt-BR" sz="2800" dirty="0">
                <a:latin typeface="LiberationSans"/>
              </a:rPr>
              <a:t>node *p</a:t>
            </a:r>
            <a:r>
              <a:rPr lang="pt-BR" sz="2800" dirty="0" smtClean="0">
                <a:latin typeface="LiberationSans"/>
              </a:rPr>
              <a:t>;</a:t>
            </a:r>
          </a:p>
          <a:p>
            <a:pPr algn="just"/>
            <a:endParaRPr lang="pt-BR" sz="2800" dirty="0">
              <a:latin typeface="LiberationSans"/>
            </a:endParaRPr>
          </a:p>
          <a:p>
            <a:pPr algn="just"/>
            <a:r>
              <a:rPr lang="pt-BR" sz="2800" dirty="0">
                <a:latin typeface="LiberationSans"/>
              </a:rPr>
              <a:t>Se c </a:t>
            </a:r>
            <a:r>
              <a:rPr lang="pt-BR" sz="2800" dirty="0" smtClean="0">
                <a:latin typeface="LiberationSans"/>
              </a:rPr>
              <a:t>é </a:t>
            </a:r>
            <a:r>
              <a:rPr lang="pt-BR" sz="2800" dirty="0">
                <a:latin typeface="LiberationSans"/>
              </a:rPr>
              <a:t>uma node, </a:t>
            </a:r>
            <a:r>
              <a:rPr lang="pt-BR" sz="2800" dirty="0" smtClean="0">
                <a:latin typeface="LiberationSans"/>
              </a:rPr>
              <a:t>então </a:t>
            </a:r>
            <a:r>
              <a:rPr lang="pt-BR" sz="2800" dirty="0" err="1">
                <a:latin typeface="LiberationSans"/>
              </a:rPr>
              <a:t>c.num</a:t>
            </a:r>
            <a:r>
              <a:rPr lang="pt-BR" sz="2800" dirty="0">
                <a:latin typeface="LiberationSans"/>
              </a:rPr>
              <a:t> </a:t>
            </a:r>
            <a:r>
              <a:rPr lang="pt-BR" sz="2800" dirty="0" smtClean="0">
                <a:latin typeface="LiberationSans"/>
              </a:rPr>
              <a:t>é </a:t>
            </a:r>
            <a:r>
              <a:rPr lang="pt-BR" sz="2800" dirty="0">
                <a:latin typeface="LiberationSans"/>
              </a:rPr>
              <a:t>o </a:t>
            </a:r>
            <a:r>
              <a:rPr lang="pt-BR" sz="2800" dirty="0" smtClean="0">
                <a:latin typeface="LiberationSans"/>
              </a:rPr>
              <a:t>conteúdo </a:t>
            </a:r>
            <a:r>
              <a:rPr lang="pt-BR" sz="2800" dirty="0">
                <a:latin typeface="LiberationSans"/>
              </a:rPr>
              <a:t>da </a:t>
            </a:r>
            <a:r>
              <a:rPr lang="pt-BR" sz="2800" dirty="0" smtClean="0">
                <a:latin typeface="LiberationSans"/>
              </a:rPr>
              <a:t>célula </a:t>
            </a:r>
            <a:r>
              <a:rPr lang="pt-BR" sz="2800" dirty="0">
                <a:latin typeface="LiberationSans"/>
              </a:rPr>
              <a:t>e</a:t>
            </a:r>
          </a:p>
          <a:p>
            <a:pPr algn="just"/>
            <a:r>
              <a:rPr lang="pt-BR" sz="2800" dirty="0" err="1">
                <a:latin typeface="LiberationSans"/>
              </a:rPr>
              <a:t>c.prox</a:t>
            </a:r>
            <a:r>
              <a:rPr lang="pt-BR" sz="2800" dirty="0">
                <a:latin typeface="LiberationSans"/>
              </a:rPr>
              <a:t> </a:t>
            </a:r>
            <a:r>
              <a:rPr lang="pt-BR" sz="2800" dirty="0" smtClean="0">
                <a:latin typeface="LiberationSans"/>
              </a:rPr>
              <a:t>é </a:t>
            </a:r>
            <a:r>
              <a:rPr lang="pt-BR" sz="2800" dirty="0">
                <a:latin typeface="LiberationSans"/>
              </a:rPr>
              <a:t>o </a:t>
            </a:r>
            <a:r>
              <a:rPr lang="pt-BR" sz="2800" dirty="0" smtClean="0">
                <a:latin typeface="LiberationSans"/>
              </a:rPr>
              <a:t>endereço </a:t>
            </a:r>
            <a:r>
              <a:rPr lang="pt-BR" sz="2800" dirty="0">
                <a:latin typeface="LiberationSans"/>
              </a:rPr>
              <a:t>da </a:t>
            </a:r>
            <a:r>
              <a:rPr lang="pt-BR" sz="2800" dirty="0" smtClean="0">
                <a:latin typeface="LiberationSans"/>
              </a:rPr>
              <a:t>próxima célula.</a:t>
            </a:r>
          </a:p>
          <a:p>
            <a:pPr algn="just"/>
            <a:endParaRPr lang="pt-BR" sz="2800" dirty="0">
              <a:latin typeface="LiberationSans"/>
            </a:endParaRPr>
          </a:p>
          <a:p>
            <a:pPr algn="just"/>
            <a:r>
              <a:rPr lang="pt-BR" sz="2800" dirty="0">
                <a:latin typeface="LiberationSans"/>
              </a:rPr>
              <a:t>Se p é</a:t>
            </a:r>
            <a:r>
              <a:rPr lang="pt-BR" sz="2800" dirty="0" smtClean="0">
                <a:latin typeface="LiberationSans"/>
              </a:rPr>
              <a:t> </a:t>
            </a:r>
            <a:r>
              <a:rPr lang="pt-BR" sz="2800" dirty="0">
                <a:latin typeface="LiberationSans"/>
              </a:rPr>
              <a:t>o </a:t>
            </a:r>
            <a:r>
              <a:rPr lang="pt-BR" sz="2800" dirty="0" smtClean="0">
                <a:latin typeface="LiberationSans"/>
              </a:rPr>
              <a:t>endereço </a:t>
            </a:r>
            <a:r>
              <a:rPr lang="pt-BR" sz="2800" dirty="0">
                <a:latin typeface="LiberationSans"/>
              </a:rPr>
              <a:t>de uma </a:t>
            </a:r>
            <a:r>
              <a:rPr lang="pt-BR" sz="2800" dirty="0" smtClean="0">
                <a:latin typeface="LiberationSans"/>
              </a:rPr>
              <a:t>célula, então </a:t>
            </a:r>
            <a:r>
              <a:rPr lang="pt-BR" sz="2800" dirty="0" err="1">
                <a:latin typeface="LiberationSans"/>
              </a:rPr>
              <a:t>p→num</a:t>
            </a:r>
            <a:r>
              <a:rPr lang="pt-BR" sz="2800" dirty="0">
                <a:latin typeface="LiberationSans"/>
              </a:rPr>
              <a:t> </a:t>
            </a:r>
            <a:r>
              <a:rPr lang="pt-BR" sz="2800" dirty="0" smtClean="0">
                <a:latin typeface="LiberationSans"/>
              </a:rPr>
              <a:t>é </a:t>
            </a:r>
            <a:r>
              <a:rPr lang="pt-BR" sz="2800" dirty="0">
                <a:latin typeface="LiberationSans"/>
              </a:rPr>
              <a:t>o</a:t>
            </a:r>
          </a:p>
          <a:p>
            <a:pPr algn="just"/>
            <a:r>
              <a:rPr lang="pt-BR" sz="2800" dirty="0" smtClean="0">
                <a:latin typeface="LiberationSans"/>
              </a:rPr>
              <a:t>conteúdo </a:t>
            </a:r>
            <a:r>
              <a:rPr lang="pt-BR" sz="2800" dirty="0">
                <a:latin typeface="LiberationSans"/>
              </a:rPr>
              <a:t>da </a:t>
            </a:r>
            <a:r>
              <a:rPr lang="pt-BR" sz="2800" dirty="0" smtClean="0">
                <a:latin typeface="LiberationSans"/>
              </a:rPr>
              <a:t>célula </a:t>
            </a:r>
            <a:r>
              <a:rPr lang="pt-BR" sz="2800" dirty="0">
                <a:latin typeface="LiberationSans"/>
              </a:rPr>
              <a:t>e </a:t>
            </a:r>
            <a:r>
              <a:rPr lang="pt-BR" sz="2800" dirty="0" err="1">
                <a:latin typeface="LiberationSans"/>
              </a:rPr>
              <a:t>p→num</a:t>
            </a:r>
            <a:r>
              <a:rPr lang="pt-BR" sz="2800" dirty="0">
                <a:latin typeface="LiberationSans"/>
              </a:rPr>
              <a:t> </a:t>
            </a:r>
            <a:r>
              <a:rPr lang="pt-BR" sz="2800" dirty="0" smtClean="0">
                <a:latin typeface="LiberationSans"/>
              </a:rPr>
              <a:t>é </a:t>
            </a:r>
            <a:r>
              <a:rPr lang="pt-BR" sz="2800" dirty="0">
                <a:latin typeface="LiberationSans"/>
              </a:rPr>
              <a:t>o </a:t>
            </a:r>
            <a:r>
              <a:rPr lang="pt-BR" sz="2800" dirty="0" smtClean="0">
                <a:latin typeface="LiberationSans"/>
              </a:rPr>
              <a:t>endereço </a:t>
            </a:r>
            <a:r>
              <a:rPr lang="pt-BR" sz="2800" dirty="0">
                <a:latin typeface="LiberationSans"/>
              </a:rPr>
              <a:t>da </a:t>
            </a:r>
            <a:r>
              <a:rPr lang="pt-BR" sz="2800" dirty="0" smtClean="0">
                <a:latin typeface="LiberationSans"/>
              </a:rPr>
              <a:t>próxima</a:t>
            </a:r>
            <a:endParaRPr lang="pt-BR" sz="2800" dirty="0">
              <a:latin typeface="LiberationSans"/>
            </a:endParaRPr>
          </a:p>
          <a:p>
            <a:pPr algn="just"/>
            <a:r>
              <a:rPr lang="pt-BR" sz="2800" dirty="0" smtClean="0">
                <a:latin typeface="LiberationSans"/>
              </a:rPr>
              <a:t>célula.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5511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27314" y="469484"/>
            <a:ext cx="10942319" cy="569386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pt-BR" sz="2800" dirty="0">
                <a:latin typeface="Comic Sans MS" panose="030F0702030302020204" pitchFamily="66" charset="0"/>
              </a:rPr>
              <a:t>Uma célula c e um ponteiro p para uma célula podem</a:t>
            </a:r>
          </a:p>
          <a:p>
            <a:r>
              <a:rPr lang="pt-BR" sz="2800" dirty="0">
                <a:latin typeface="Comic Sans MS" panose="030F0702030302020204" pitchFamily="66" charset="0"/>
              </a:rPr>
              <a:t>ser declarados assim</a:t>
            </a:r>
            <a:r>
              <a:rPr lang="pt-BR" sz="2800" dirty="0" smtClean="0">
                <a:latin typeface="Comic Sans MS" panose="030F0702030302020204" pitchFamily="66" charset="0"/>
              </a:rPr>
              <a:t>:</a:t>
            </a:r>
          </a:p>
          <a:p>
            <a:endParaRPr lang="pt-BR" sz="2800" dirty="0">
              <a:latin typeface="Comic Sans MS" panose="030F0702030302020204" pitchFamily="66" charset="0"/>
            </a:endParaRPr>
          </a:p>
          <a:p>
            <a:r>
              <a:rPr lang="pt-BR" sz="2800" dirty="0">
                <a:latin typeface="Comic Sans MS" panose="030F0702030302020204" pitchFamily="66" charset="0"/>
              </a:rPr>
              <a:t>node c;</a:t>
            </a:r>
          </a:p>
          <a:p>
            <a:r>
              <a:rPr lang="pt-BR" sz="2800" dirty="0">
                <a:latin typeface="Comic Sans MS" panose="030F0702030302020204" pitchFamily="66" charset="0"/>
              </a:rPr>
              <a:t>node *p</a:t>
            </a:r>
            <a:r>
              <a:rPr lang="pt-BR" sz="2800" dirty="0" smtClean="0">
                <a:latin typeface="Comic Sans MS" panose="030F0702030302020204" pitchFamily="66" charset="0"/>
              </a:rPr>
              <a:t>;</a:t>
            </a:r>
          </a:p>
          <a:p>
            <a:endParaRPr lang="pt-BR" sz="2800" dirty="0">
              <a:latin typeface="Comic Sans MS" panose="030F0702030302020204" pitchFamily="66" charset="0"/>
            </a:endParaRPr>
          </a:p>
          <a:p>
            <a:r>
              <a:rPr lang="pt-BR" sz="2800" dirty="0">
                <a:latin typeface="Comic Sans MS" panose="030F0702030302020204" pitchFamily="66" charset="0"/>
              </a:rPr>
              <a:t>Se p e o endereço da ultima célula da lista, então</a:t>
            </a:r>
          </a:p>
          <a:p>
            <a:r>
              <a:rPr lang="pt-BR" sz="2800" dirty="0" err="1">
                <a:latin typeface="Comic Sans MS" panose="030F0702030302020204" pitchFamily="66" charset="0"/>
              </a:rPr>
              <a:t>p→prox</a:t>
            </a:r>
            <a:r>
              <a:rPr lang="pt-BR" sz="2800" dirty="0">
                <a:latin typeface="Comic Sans MS" panose="030F0702030302020204" pitchFamily="66" charset="0"/>
              </a:rPr>
              <a:t> vale </a:t>
            </a:r>
            <a:r>
              <a:rPr lang="pt-BR" sz="2800" dirty="0" err="1">
                <a:latin typeface="Comic Sans MS" panose="030F0702030302020204" pitchFamily="66" charset="0"/>
              </a:rPr>
              <a:t>NULL</a:t>
            </a:r>
            <a:r>
              <a:rPr lang="pt-BR" sz="2800" dirty="0" smtClean="0">
                <a:latin typeface="Comic Sans MS" panose="030F0702030302020204" pitchFamily="66" charset="0"/>
              </a:rPr>
              <a:t>.</a:t>
            </a:r>
          </a:p>
          <a:p>
            <a:endParaRPr lang="pt-BR" sz="2800" dirty="0">
              <a:latin typeface="Comic Sans MS" panose="030F0702030302020204" pitchFamily="66" charset="0"/>
            </a:endParaRPr>
          </a:p>
          <a:p>
            <a:r>
              <a:rPr lang="pt-BR" sz="2800" dirty="0">
                <a:latin typeface="Comic Sans MS" panose="030F0702030302020204" pitchFamily="66" charset="0"/>
              </a:rPr>
              <a:t>O endereço de uma lista encadeada e o endereço </a:t>
            </a:r>
            <a:r>
              <a:rPr lang="pt-BR" sz="2800" dirty="0" smtClean="0">
                <a:latin typeface="Comic Sans MS" panose="030F0702030302020204" pitchFamily="66" charset="0"/>
              </a:rPr>
              <a:t>de sua </a:t>
            </a:r>
            <a:r>
              <a:rPr lang="pt-BR" sz="2800" dirty="0">
                <a:latin typeface="Comic Sans MS" panose="030F0702030302020204" pitchFamily="66" charset="0"/>
              </a:rPr>
              <a:t>primeira node.</a:t>
            </a:r>
          </a:p>
          <a:p>
            <a:r>
              <a:rPr lang="pt-BR" sz="2800" dirty="0">
                <a:latin typeface="Comic Sans MS" panose="030F0702030302020204" pitchFamily="66" charset="0"/>
              </a:rPr>
              <a:t>Se p e o endereço de uma lista, pode-se </a:t>
            </a:r>
            <a:r>
              <a:rPr lang="pt-BR" sz="2800" dirty="0" smtClean="0">
                <a:latin typeface="Comic Sans MS" panose="030F0702030302020204" pitchFamily="66" charset="0"/>
              </a:rPr>
              <a:t>dizer simplesmente </a:t>
            </a:r>
            <a:r>
              <a:rPr lang="pt-BR" sz="2800" dirty="0">
                <a:latin typeface="Comic Sans MS" panose="030F0702030302020204" pitchFamily="66" charset="0"/>
              </a:rPr>
              <a:t>”p ́e uma lista”.</a:t>
            </a:r>
          </a:p>
        </p:txBody>
      </p:sp>
    </p:spTree>
    <p:extLst>
      <p:ext uri="{BB962C8B-B14F-4D97-AF65-F5344CB8AC3E}">
        <p14:creationId xmlns:p14="http://schemas.microsoft.com/office/powerpoint/2010/main" val="280883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m 171"/>
          <p:cNvPicPr/>
          <p:nvPr/>
        </p:nvPicPr>
        <p:blipFill>
          <a:blip r:embed="rId2"/>
          <a:stretch/>
        </p:blipFill>
        <p:spPr>
          <a:xfrm>
            <a:off x="9169440" y="6066720"/>
            <a:ext cx="3022560" cy="791280"/>
          </a:xfrm>
          <a:prstGeom prst="rect">
            <a:avLst/>
          </a:prstGeom>
          <a:ln>
            <a:noFill/>
          </a:ln>
        </p:spPr>
      </p:pic>
      <p:sp>
        <p:nvSpPr>
          <p:cNvPr id="2" name="Retângulo 1"/>
          <p:cNvSpPr/>
          <p:nvPr/>
        </p:nvSpPr>
        <p:spPr>
          <a:xfrm>
            <a:off x="722811" y="245069"/>
            <a:ext cx="102630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LiberationSans"/>
              </a:rPr>
              <a:t>Como ficaria o </a:t>
            </a:r>
            <a:r>
              <a:rPr lang="pt-BR" sz="2400" b="1" dirty="0" smtClean="0">
                <a:latin typeface="LiberationSans"/>
              </a:rPr>
              <a:t>algoritmo </a:t>
            </a:r>
            <a:r>
              <a:rPr lang="pt-BR" sz="2400" b="1" dirty="0">
                <a:latin typeface="LiberationSans"/>
              </a:rPr>
              <a:t>do Fatorial já mostrado utilizando o For?</a:t>
            </a:r>
            <a:endParaRPr lang="pt-BR" sz="24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r="62215" b="43482"/>
          <a:stretch/>
        </p:blipFill>
        <p:spPr>
          <a:xfrm>
            <a:off x="557076" y="829492"/>
            <a:ext cx="6849564" cy="576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217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88274" y="1684495"/>
            <a:ext cx="10058399" cy="25545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pt-BR" sz="3200" dirty="0">
                <a:latin typeface="Comic Sans MS" panose="030F0702030302020204" pitchFamily="66" charset="0"/>
              </a:rPr>
              <a:t>Todas as operações serão apresentadas </a:t>
            </a:r>
            <a:r>
              <a:rPr lang="pt-BR" sz="3200" dirty="0" smtClean="0">
                <a:latin typeface="Comic Sans MS" panose="030F0702030302020204" pitchFamily="66" charset="0"/>
              </a:rPr>
              <a:t>considerando-se que </a:t>
            </a:r>
            <a:r>
              <a:rPr lang="pt-BR" sz="3200" dirty="0">
                <a:latin typeface="Comic Sans MS" panose="030F0702030302020204" pitchFamily="66" charset="0"/>
              </a:rPr>
              <a:t>a lista possui um nó inicial, cujo valor não se </a:t>
            </a:r>
            <a:r>
              <a:rPr lang="pt-BR" sz="3200" dirty="0" smtClean="0">
                <a:latin typeface="Comic Sans MS" panose="030F0702030302020204" pitchFamily="66" charset="0"/>
              </a:rPr>
              <a:t>tem interesse</a:t>
            </a:r>
            <a:r>
              <a:rPr lang="pt-BR" sz="3200" dirty="0">
                <a:latin typeface="Comic Sans MS" panose="030F0702030302020204" pitchFamily="66" charset="0"/>
              </a:rPr>
              <a:t>, denominado ”</a:t>
            </a:r>
            <a:r>
              <a:rPr lang="pt-BR" sz="3200" dirty="0" err="1">
                <a:latin typeface="Comic Sans MS" panose="030F0702030302020204" pitchFamily="66" charset="0"/>
              </a:rPr>
              <a:t>cabeça”da</a:t>
            </a:r>
            <a:r>
              <a:rPr lang="pt-BR" sz="3200" dirty="0">
                <a:latin typeface="Comic Sans MS" panose="030F0702030302020204" pitchFamily="66" charset="0"/>
              </a:rPr>
              <a:t> lista. Esse nó </a:t>
            </a:r>
            <a:r>
              <a:rPr lang="pt-BR" sz="3200" dirty="0" smtClean="0">
                <a:latin typeface="Comic Sans MS" panose="030F0702030302020204" pitchFamily="66" charset="0"/>
              </a:rPr>
              <a:t>tem apenas </a:t>
            </a:r>
            <a:r>
              <a:rPr lang="pt-BR" sz="3200" dirty="0">
                <a:latin typeface="Comic Sans MS" panose="030F0702030302020204" pitchFamily="66" charset="0"/>
              </a:rPr>
              <a:t>a função de apontar para o primeiro </a:t>
            </a:r>
            <a:r>
              <a:rPr lang="pt-BR" sz="3200" dirty="0" smtClean="0">
                <a:latin typeface="Comic Sans MS" panose="030F0702030302020204" pitchFamily="66" charset="0"/>
              </a:rPr>
              <a:t>elemento inserido </a:t>
            </a:r>
            <a:r>
              <a:rPr lang="pt-BR" sz="3200" dirty="0">
                <a:latin typeface="Comic Sans MS" panose="030F0702030302020204" pitchFamily="66" charset="0"/>
              </a:rPr>
              <a:t>na lista.</a:t>
            </a:r>
          </a:p>
        </p:txBody>
      </p:sp>
    </p:spTree>
    <p:extLst>
      <p:ext uri="{BB962C8B-B14F-4D97-AF65-F5344CB8AC3E}">
        <p14:creationId xmlns:p14="http://schemas.microsoft.com/office/powerpoint/2010/main" val="222571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447108" y="767252"/>
            <a:ext cx="6096000" cy="489364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>
            <a:spAutoFit/>
          </a:bodyPr>
          <a:lstStyle/>
          <a:p>
            <a:r>
              <a:rPr lang="pt-BR" sz="2400" dirty="0" err="1">
                <a:latin typeface="Comic Sans MS" panose="030F0702030302020204" pitchFamily="66" charset="0"/>
              </a:rPr>
              <a:t>int</a:t>
            </a:r>
            <a:r>
              <a:rPr lang="pt-BR" sz="2400" dirty="0">
                <a:latin typeface="Comic Sans MS" panose="030F0702030302020204" pitchFamily="66" charset="0"/>
              </a:rPr>
              <a:t> </a:t>
            </a:r>
            <a:r>
              <a:rPr lang="pt-BR" sz="2400" dirty="0" err="1">
                <a:latin typeface="Comic Sans MS" panose="030F0702030302020204" pitchFamily="66" charset="0"/>
              </a:rPr>
              <a:t>main</a:t>
            </a:r>
            <a:r>
              <a:rPr lang="pt-BR" sz="2400" dirty="0">
                <a:latin typeface="Comic Sans MS" panose="030F0702030302020204" pitchFamily="66" charset="0"/>
              </a:rPr>
              <a:t>(</a:t>
            </a:r>
            <a:r>
              <a:rPr lang="pt-BR" sz="2400" dirty="0" err="1">
                <a:latin typeface="Comic Sans MS" panose="030F0702030302020204" pitchFamily="66" charset="0"/>
              </a:rPr>
              <a:t>void</a:t>
            </a:r>
            <a:r>
              <a:rPr lang="pt-BR" sz="2400" dirty="0">
                <a:latin typeface="Comic Sans MS" panose="030F0702030302020204" pitchFamily="66" charset="0"/>
              </a:rPr>
              <a:t>)</a:t>
            </a:r>
          </a:p>
          <a:p>
            <a:r>
              <a:rPr lang="pt-BR" sz="2400" dirty="0">
                <a:latin typeface="Comic Sans MS" panose="030F0702030302020204" pitchFamily="66" charset="0"/>
              </a:rPr>
              <a:t>{</a:t>
            </a:r>
          </a:p>
          <a:p>
            <a:r>
              <a:rPr lang="pt-BR" sz="2400" dirty="0">
                <a:latin typeface="Comic Sans MS" panose="030F0702030302020204" pitchFamily="66" charset="0"/>
              </a:rPr>
              <a:t>node *LISTA = (node *) </a:t>
            </a:r>
            <a:r>
              <a:rPr lang="pt-BR" sz="2400" dirty="0" err="1">
                <a:latin typeface="Comic Sans MS" panose="030F0702030302020204" pitchFamily="66" charset="0"/>
              </a:rPr>
              <a:t>malloc</a:t>
            </a:r>
            <a:r>
              <a:rPr lang="pt-BR" sz="2400" dirty="0">
                <a:latin typeface="Comic Sans MS" panose="030F0702030302020204" pitchFamily="66" charset="0"/>
              </a:rPr>
              <a:t>(</a:t>
            </a:r>
            <a:r>
              <a:rPr lang="pt-BR" sz="2400" dirty="0" err="1">
                <a:latin typeface="Comic Sans MS" panose="030F0702030302020204" pitchFamily="66" charset="0"/>
              </a:rPr>
              <a:t>sizeof</a:t>
            </a:r>
            <a:r>
              <a:rPr lang="pt-BR" sz="2400" dirty="0">
                <a:latin typeface="Comic Sans MS" panose="030F0702030302020204" pitchFamily="66" charset="0"/>
              </a:rPr>
              <a:t>(node));</a:t>
            </a:r>
          </a:p>
          <a:p>
            <a:r>
              <a:rPr lang="pt-BR" sz="2400" dirty="0" err="1">
                <a:latin typeface="Comic Sans MS" panose="030F0702030302020204" pitchFamily="66" charset="0"/>
              </a:rPr>
              <a:t>if</a:t>
            </a:r>
            <a:r>
              <a:rPr lang="pt-BR" sz="2400" dirty="0">
                <a:latin typeface="Comic Sans MS" panose="030F0702030302020204" pitchFamily="66" charset="0"/>
              </a:rPr>
              <a:t>(!LISTA){</a:t>
            </a:r>
          </a:p>
          <a:p>
            <a:r>
              <a:rPr lang="pt-BR" sz="2400" dirty="0" err="1">
                <a:latin typeface="Comic Sans MS" panose="030F0702030302020204" pitchFamily="66" charset="0"/>
              </a:rPr>
              <a:t>printf</a:t>
            </a:r>
            <a:r>
              <a:rPr lang="pt-BR" sz="2400" dirty="0">
                <a:latin typeface="Comic Sans MS" panose="030F0702030302020204" pitchFamily="66" charset="0"/>
              </a:rPr>
              <a:t>("Sem memoria </a:t>
            </a:r>
            <a:r>
              <a:rPr lang="pt-BR" sz="2400" dirty="0" err="1">
                <a:latin typeface="Comic Sans MS" panose="030F0702030302020204" pitchFamily="66" charset="0"/>
              </a:rPr>
              <a:t>disponivel</a:t>
            </a:r>
            <a:r>
              <a:rPr lang="pt-BR" sz="2400" dirty="0">
                <a:latin typeface="Comic Sans MS" panose="030F0702030302020204" pitchFamily="66" charset="0"/>
              </a:rPr>
              <a:t>!\n");</a:t>
            </a:r>
          </a:p>
          <a:p>
            <a:r>
              <a:rPr lang="pt-BR" sz="2400" dirty="0" err="1">
                <a:latin typeface="Comic Sans MS" panose="030F0702030302020204" pitchFamily="66" charset="0"/>
              </a:rPr>
              <a:t>exit</a:t>
            </a:r>
            <a:r>
              <a:rPr lang="pt-BR" sz="2400" dirty="0">
                <a:latin typeface="Comic Sans MS" panose="030F0702030302020204" pitchFamily="66" charset="0"/>
              </a:rPr>
              <a:t>(1);</a:t>
            </a:r>
          </a:p>
          <a:p>
            <a:r>
              <a:rPr lang="pt-BR" sz="2400" dirty="0">
                <a:latin typeface="Comic Sans MS" panose="030F0702030302020204" pitchFamily="66" charset="0"/>
              </a:rPr>
              <a:t>}</a:t>
            </a:r>
            <a:r>
              <a:rPr lang="pt-BR" sz="2400" dirty="0" err="1">
                <a:latin typeface="Comic Sans MS" panose="030F0702030302020204" pitchFamily="66" charset="0"/>
              </a:rPr>
              <a:t>else</a:t>
            </a:r>
            <a:r>
              <a:rPr lang="pt-BR" sz="2400" dirty="0">
                <a:latin typeface="Comic Sans MS" panose="030F0702030302020204" pitchFamily="66" charset="0"/>
              </a:rPr>
              <a:t>{</a:t>
            </a:r>
          </a:p>
          <a:p>
            <a:r>
              <a:rPr lang="pt-BR" sz="2400" dirty="0">
                <a:latin typeface="Comic Sans MS" panose="030F0702030302020204" pitchFamily="66" charset="0"/>
              </a:rPr>
              <a:t>inicia(LISTA);</a:t>
            </a:r>
          </a:p>
          <a:p>
            <a:r>
              <a:rPr lang="pt-BR" sz="2400" dirty="0" err="1">
                <a:latin typeface="Comic Sans MS" panose="030F0702030302020204" pitchFamily="66" charset="0"/>
              </a:rPr>
              <a:t>free</a:t>
            </a:r>
            <a:r>
              <a:rPr lang="pt-BR" sz="2400" dirty="0">
                <a:latin typeface="Comic Sans MS" panose="030F0702030302020204" pitchFamily="66" charset="0"/>
              </a:rPr>
              <a:t>(LISTA);</a:t>
            </a:r>
          </a:p>
          <a:p>
            <a:r>
              <a:rPr lang="pt-BR" sz="2400" dirty="0" err="1">
                <a:latin typeface="Comic Sans MS" panose="030F0702030302020204" pitchFamily="66" charset="0"/>
              </a:rPr>
              <a:t>return</a:t>
            </a:r>
            <a:r>
              <a:rPr lang="pt-BR" sz="2400" dirty="0">
                <a:latin typeface="Comic Sans MS" panose="030F0702030302020204" pitchFamily="66" charset="0"/>
              </a:rPr>
              <a:t> 0;</a:t>
            </a:r>
          </a:p>
          <a:p>
            <a:r>
              <a:rPr lang="pt-BR" sz="2400" dirty="0">
                <a:latin typeface="Comic Sans MS" panose="030F0702030302020204" pitchFamily="66" charset="0"/>
              </a:rPr>
              <a:t>}</a:t>
            </a:r>
          </a:p>
          <a:p>
            <a:r>
              <a:rPr lang="pt-BR" sz="2400" dirty="0"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14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25486" y="1518978"/>
            <a:ext cx="6096000" cy="25545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>
            <a:spAutoFit/>
          </a:bodyPr>
          <a:lstStyle/>
          <a:p>
            <a:r>
              <a:rPr lang="pt-BR" sz="3200" dirty="0" err="1">
                <a:latin typeface="LiberationSans"/>
              </a:rPr>
              <a:t>void</a:t>
            </a:r>
            <a:r>
              <a:rPr lang="pt-BR" sz="3200" dirty="0">
                <a:latin typeface="LiberationSans"/>
              </a:rPr>
              <a:t> inicia(node *LISTA)</a:t>
            </a:r>
          </a:p>
          <a:p>
            <a:r>
              <a:rPr lang="pt-BR" sz="3200" dirty="0">
                <a:latin typeface="LiberationSans"/>
              </a:rPr>
              <a:t>{</a:t>
            </a:r>
          </a:p>
          <a:p>
            <a:r>
              <a:rPr lang="pt-BR" sz="3200" dirty="0">
                <a:latin typeface="LiberationSans"/>
              </a:rPr>
              <a:t>LISTA-&gt;</a:t>
            </a:r>
            <a:r>
              <a:rPr lang="pt-BR" sz="3200" dirty="0" err="1">
                <a:latin typeface="LiberationSans"/>
              </a:rPr>
              <a:t>prox</a:t>
            </a:r>
            <a:r>
              <a:rPr lang="pt-BR" sz="3200" dirty="0">
                <a:latin typeface="LiberationSans"/>
              </a:rPr>
              <a:t> = </a:t>
            </a:r>
            <a:r>
              <a:rPr lang="pt-BR" sz="3200" dirty="0" err="1">
                <a:latin typeface="LiberationSans"/>
              </a:rPr>
              <a:t>NULL</a:t>
            </a:r>
            <a:r>
              <a:rPr lang="pt-BR" sz="3200" dirty="0">
                <a:latin typeface="LiberationSans"/>
              </a:rPr>
              <a:t>;</a:t>
            </a:r>
          </a:p>
          <a:p>
            <a:r>
              <a:rPr lang="pt-BR" sz="3200" dirty="0" err="1">
                <a:latin typeface="LiberationSans"/>
              </a:rPr>
              <a:t>tam</a:t>
            </a:r>
            <a:r>
              <a:rPr lang="pt-BR" sz="3200" dirty="0">
                <a:latin typeface="LiberationSans"/>
              </a:rPr>
              <a:t>=0;</a:t>
            </a:r>
          </a:p>
          <a:p>
            <a:r>
              <a:rPr lang="pt-BR" sz="3200" dirty="0">
                <a:latin typeface="LiberationSans"/>
              </a:rPr>
              <a:t>}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5167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05690" y="1399627"/>
            <a:ext cx="10615749" cy="304698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pt-BR" sz="3200" dirty="0">
                <a:latin typeface="LiberationSans"/>
              </a:rPr>
              <a:t>Implemente um programa em C que utiliza a estrutura apresentada </a:t>
            </a:r>
            <a:r>
              <a:rPr lang="pt-BR" sz="3200" dirty="0" smtClean="0">
                <a:latin typeface="LiberationSans"/>
              </a:rPr>
              <a:t>para implementar </a:t>
            </a:r>
            <a:r>
              <a:rPr lang="pt-BR" sz="3200" dirty="0">
                <a:latin typeface="LiberationSans"/>
              </a:rPr>
              <a:t>uma lista. O programa deve mostrar ao </a:t>
            </a:r>
            <a:r>
              <a:rPr lang="pt-BR" sz="3200" dirty="0" smtClean="0">
                <a:latin typeface="LiberationSans"/>
              </a:rPr>
              <a:t>usuário </a:t>
            </a:r>
            <a:r>
              <a:rPr lang="pt-BR" sz="3200" dirty="0">
                <a:latin typeface="LiberationSans"/>
              </a:rPr>
              <a:t>duas </a:t>
            </a:r>
            <a:r>
              <a:rPr lang="pt-BR" sz="3200" dirty="0" smtClean="0">
                <a:latin typeface="LiberationSans"/>
              </a:rPr>
              <a:t>opções.</a:t>
            </a:r>
            <a:endParaRPr lang="pt-BR" sz="3200" dirty="0">
              <a:latin typeface="LiberationSans"/>
            </a:endParaRPr>
          </a:p>
          <a:p>
            <a:r>
              <a:rPr lang="pt-BR" sz="3200" dirty="0">
                <a:latin typeface="LiberationSans"/>
              </a:rPr>
              <a:t>Se o </a:t>
            </a:r>
            <a:r>
              <a:rPr lang="pt-BR" sz="3200" dirty="0" smtClean="0">
                <a:latin typeface="LiberationSans"/>
              </a:rPr>
              <a:t>usuário </a:t>
            </a:r>
            <a:r>
              <a:rPr lang="pt-BR" sz="3200" dirty="0">
                <a:latin typeface="LiberationSans"/>
              </a:rPr>
              <a:t>escolher 1, a lista deve ser impressa; se escolher 2, ele </a:t>
            </a:r>
            <a:r>
              <a:rPr lang="pt-BR" sz="3200" dirty="0" smtClean="0">
                <a:latin typeface="LiberationSans"/>
              </a:rPr>
              <a:t>deve entrar </a:t>
            </a:r>
            <a:r>
              <a:rPr lang="pt-BR" sz="3200" dirty="0">
                <a:latin typeface="LiberationSans"/>
              </a:rPr>
              <a:t>com o valor do </a:t>
            </a:r>
            <a:r>
              <a:rPr lang="pt-BR" sz="3200" dirty="0" smtClean="0">
                <a:latin typeface="LiberationSans"/>
              </a:rPr>
              <a:t>conteúdo </a:t>
            </a:r>
            <a:r>
              <a:rPr lang="pt-BR" sz="3200" dirty="0">
                <a:latin typeface="LiberationSans"/>
              </a:rPr>
              <a:t>do novo elemento da lista.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59582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9BEDFE37-FAB8-41EA-96CE-F74AFFDA5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9"/>
            <a:ext cx="12192000" cy="685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9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m 171"/>
          <p:cNvPicPr/>
          <p:nvPr/>
        </p:nvPicPr>
        <p:blipFill>
          <a:blip r:embed="rId2"/>
          <a:stretch/>
        </p:blipFill>
        <p:spPr>
          <a:xfrm>
            <a:off x="9169440" y="6066720"/>
            <a:ext cx="3022560" cy="791280"/>
          </a:xfrm>
          <a:prstGeom prst="rect">
            <a:avLst/>
          </a:prstGeom>
          <a:ln>
            <a:noFill/>
          </a:ln>
        </p:spPr>
      </p:pic>
      <p:sp>
        <p:nvSpPr>
          <p:cNvPr id="2" name="Retângulo 1"/>
          <p:cNvSpPr/>
          <p:nvPr/>
        </p:nvSpPr>
        <p:spPr>
          <a:xfrm>
            <a:off x="1741714" y="1901373"/>
            <a:ext cx="8525691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latin typeface="LiberationSans"/>
              </a:rPr>
              <a:t>Como exemplo podemos incrementar o </a:t>
            </a:r>
            <a:r>
              <a:rPr lang="pt-BR" sz="2800" b="1" dirty="0" smtClean="0">
                <a:latin typeface="LiberationSans"/>
              </a:rPr>
              <a:t>algoritmo </a:t>
            </a:r>
            <a:r>
              <a:rPr lang="pt-BR" sz="2800" b="1" dirty="0">
                <a:latin typeface="LiberationSans"/>
              </a:rPr>
              <a:t>acima já </a:t>
            </a:r>
            <a:r>
              <a:rPr lang="pt-BR" sz="2800" b="1" dirty="0" smtClean="0">
                <a:latin typeface="LiberationSans"/>
              </a:rPr>
              <a:t>analisado criando </a:t>
            </a:r>
            <a:r>
              <a:rPr lang="pt-BR" sz="2800" b="1" dirty="0">
                <a:latin typeface="LiberationSans"/>
              </a:rPr>
              <a:t>uma função em C e mostrando seu fatorial</a:t>
            </a:r>
            <a:r>
              <a:rPr lang="pt-BR" sz="2800" b="1" dirty="0" smtClean="0">
                <a:latin typeface="LiberationSans"/>
              </a:rPr>
              <a:t>:</a:t>
            </a:r>
          </a:p>
          <a:p>
            <a:pPr algn="just"/>
            <a:endParaRPr lang="pt-BR" sz="2800" b="1" dirty="0">
              <a:latin typeface="LiberationSans"/>
            </a:endParaRPr>
          </a:p>
          <a:p>
            <a:pPr algn="just"/>
            <a:r>
              <a:rPr lang="pt-BR" sz="2800" b="1" dirty="0">
                <a:latin typeface="LiberationSans"/>
              </a:rPr>
              <a:t>Vamos ver o que acontece na memoria: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42015089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m 171"/>
          <p:cNvPicPr/>
          <p:nvPr/>
        </p:nvPicPr>
        <p:blipFill>
          <a:blip r:embed="rId2"/>
          <a:stretch/>
        </p:blipFill>
        <p:spPr>
          <a:xfrm>
            <a:off x="9169440" y="6066720"/>
            <a:ext cx="3022560" cy="791280"/>
          </a:xfrm>
          <a:prstGeom prst="rect">
            <a:avLst/>
          </a:prstGeom>
          <a:ln>
            <a:noFill/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t="-268" r="51171" b="14019"/>
          <a:stretch/>
        </p:blipFill>
        <p:spPr>
          <a:xfrm>
            <a:off x="465636" y="153000"/>
            <a:ext cx="6353175" cy="6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949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2794</Words>
  <Application>Microsoft Office PowerPoint</Application>
  <PresentationFormat>Widescreen</PresentationFormat>
  <Paragraphs>275</Paragraphs>
  <Slides>74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74</vt:i4>
      </vt:variant>
    </vt:vector>
  </HeadingPairs>
  <TitlesOfParts>
    <vt:vector size="91" baseType="lpstr">
      <vt:lpstr>Arial</vt:lpstr>
      <vt:lpstr>Arial Narrow</vt:lpstr>
      <vt:lpstr>Arial Rounded MT Bold</vt:lpstr>
      <vt:lpstr>Bahnschrift</vt:lpstr>
      <vt:lpstr>Bookman Old Style</vt:lpstr>
      <vt:lpstr>Calibri</vt:lpstr>
      <vt:lpstr>Calibri Light</vt:lpstr>
      <vt:lpstr>Comic Sans MS</vt:lpstr>
      <vt:lpstr>Courier New</vt:lpstr>
      <vt:lpstr>DejaVuSans</vt:lpstr>
      <vt:lpstr>Helvetica Neue</vt:lpstr>
      <vt:lpstr>Liberation Sans</vt:lpstr>
      <vt:lpstr>LiberationSans</vt:lpstr>
      <vt:lpstr>LiberationSans-Bold</vt:lpstr>
      <vt:lpstr>LiberationSans-Italic</vt:lpstr>
      <vt:lpstr>Swis721 BlkCn BT</vt:lpstr>
      <vt:lpstr>Tema do Office</vt:lpstr>
      <vt:lpstr>Estrutura de Dados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Renan C. Santos</dc:creator>
  <cp:lastModifiedBy>PC 1</cp:lastModifiedBy>
  <cp:revision>140</cp:revision>
  <dcterms:created xsi:type="dcterms:W3CDTF">2021-01-28T13:48:34Z</dcterms:created>
  <dcterms:modified xsi:type="dcterms:W3CDTF">2021-04-15T02:49:31Z</dcterms:modified>
</cp:coreProperties>
</file>